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8" r:id="rId5"/>
    <p:sldId id="277" r:id="rId6"/>
    <p:sldId id="278" r:id="rId7"/>
    <p:sldId id="279" r:id="rId8"/>
    <p:sldId id="280" r:id="rId9"/>
    <p:sldId id="281" r:id="rId10"/>
    <p:sldId id="289" r:id="rId11"/>
    <p:sldId id="284" r:id="rId12"/>
    <p:sldId id="262" r:id="rId13"/>
    <p:sldId id="285" r:id="rId14"/>
    <p:sldId id="263" r:id="rId15"/>
    <p:sldId id="269" r:id="rId16"/>
    <p:sldId id="270" r:id="rId17"/>
    <p:sldId id="271" r:id="rId18"/>
    <p:sldId id="286" r:id="rId19"/>
    <p:sldId id="287" r:id="rId20"/>
    <p:sldId id="288" r:id="rId21"/>
    <p:sldId id="282" r:id="rId22"/>
    <p:sldId id="283" r:id="rId23"/>
    <p:sldId id="264" r:id="rId24"/>
    <p:sldId id="272" r:id="rId25"/>
    <p:sldId id="265" r:id="rId26"/>
    <p:sldId id="266" r:id="rId27"/>
    <p:sldId id="276" r:id="rId28"/>
    <p:sldId id="274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6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13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16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11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11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7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1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6707-5C5E-4D1E-A6C5-34012FB4F322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C531-6643-4963-9C48-7FBD0A456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12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-icons.com/de/symbol/Handy/79786" TargetMode="External"/><Relationship Id="rId2" Type="http://schemas.openxmlformats.org/officeDocument/2006/relationships/hyperlink" Target="https://de.statista.com/statistik/daten/studie/36146/umfrage/anzahl-der-internetnutzer-in-deutschland-seit-1997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de-DE" dirty="0" smtClean="0"/>
              <a:t>BA-Abschlusspräsentation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6400800" cy="1752600"/>
          </a:xfrm>
        </p:spPr>
        <p:txBody>
          <a:bodyPr/>
          <a:lstStyle/>
          <a:p>
            <a:r>
              <a:rPr lang="de-DE" dirty="0" smtClean="0"/>
              <a:t>Transformation von ALKIS Daten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35896" y="3336667"/>
            <a:ext cx="156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Robin </a:t>
            </a:r>
            <a:r>
              <a:rPr lang="it-IT" dirty="0" err="1" smtClean="0"/>
              <a:t>Seidel</a:t>
            </a:r>
            <a:endParaRPr lang="it-IT" dirty="0"/>
          </a:p>
        </p:txBody>
      </p:sp>
      <p:sp>
        <p:nvSpPr>
          <p:cNvPr id="5" name="Textfeld 4"/>
          <p:cNvSpPr txBox="1"/>
          <p:nvPr/>
        </p:nvSpPr>
        <p:spPr>
          <a:xfrm>
            <a:off x="683568" y="4546973"/>
            <a:ext cx="796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Betreuer: Prof. Dr. Hans-Gert </a:t>
            </a:r>
            <a:r>
              <a:rPr lang="de-DE" dirty="0" err="1" smtClean="0"/>
              <a:t>Gräbe</a:t>
            </a:r>
            <a:r>
              <a:rPr lang="de-DE" dirty="0" smtClean="0"/>
              <a:t>, Dr. Christian Zinke-</a:t>
            </a:r>
            <a:r>
              <a:rPr lang="de-DE" dirty="0" err="1" smtClean="0"/>
              <a:t>Wehlmann</a:t>
            </a:r>
            <a:r>
              <a:rPr lang="de-DE" dirty="0" smtClean="0"/>
              <a:t>, Norman Radtke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3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Motivation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Für </a:t>
            </a:r>
            <a:r>
              <a:rPr lang="de-DE" dirty="0">
                <a:sym typeface="Wingdings" pitchFamily="2" charset="2"/>
              </a:rPr>
              <a:t>effiziente Nutzung der Daten des Internets ist eine strukturierte Datengrundlage </a:t>
            </a:r>
            <a:r>
              <a:rPr lang="de-DE" dirty="0" smtClean="0">
                <a:sym typeface="Wingdings" pitchFamily="2" charset="2"/>
              </a:rPr>
              <a:t>nötig</a:t>
            </a:r>
          </a:p>
          <a:p>
            <a:pPr>
              <a:buFont typeface="Wingdings"/>
              <a:buChar char="à"/>
            </a:pPr>
            <a:endParaRPr lang="de-DE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Lösung: </a:t>
            </a:r>
            <a:r>
              <a:rPr lang="de-DE" dirty="0" err="1" smtClean="0">
                <a:sym typeface="Wingdings" pitchFamily="2" charset="2"/>
              </a:rPr>
              <a:t>Wissensgraphtechnologien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Ziel der Arbeit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Ziel: automatisierte Transformation von ALKIS Daten in einen RDF Wissensgraphen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b="1" dirty="0" smtClean="0"/>
              <a:t>2. ALKIS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Verwaltung durch </a:t>
            </a:r>
            <a:r>
              <a:rPr lang="de-DE" dirty="0" err="1" smtClean="0"/>
              <a:t>AdV</a:t>
            </a:r>
            <a:endParaRPr lang="de-DE" dirty="0" smtClean="0"/>
          </a:p>
          <a:p>
            <a:r>
              <a:rPr lang="de-DE" dirty="0" smtClean="0"/>
              <a:t>Teil des AAA Models</a:t>
            </a:r>
          </a:p>
          <a:p>
            <a:r>
              <a:rPr lang="de-DE" dirty="0" smtClean="0"/>
              <a:t>Umfasst Informationen aus Liegenschaftsbuch und Liegenschaftskarte</a:t>
            </a:r>
          </a:p>
          <a:p>
            <a:r>
              <a:rPr lang="de-DE" dirty="0" smtClean="0"/>
              <a:t>Geometrische Daten, bezeichnende Daten und beschreibende Daten über die Flurstücke in </a:t>
            </a:r>
            <a:r>
              <a:rPr lang="de-DE" dirty="0" smtClean="0"/>
              <a:t>Deutschland</a:t>
            </a:r>
          </a:p>
          <a:p>
            <a:r>
              <a:rPr lang="de-DE" dirty="0" smtClean="0"/>
              <a:t>Entworfen für den Gebrauch in GIS </a:t>
            </a:r>
            <a:r>
              <a:rPr lang="de-DE" dirty="0" err="1" smtClean="0"/>
              <a:t>Domaine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Einführung 2015 in allen Bundesländern</a:t>
            </a:r>
          </a:p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 Einheitliches Verfahren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775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/>
              <a:t>Wie werden die Daten werden bereitgestellt?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NAS(normbasierte </a:t>
            </a:r>
            <a:r>
              <a:rPr lang="de-DE" dirty="0" err="1" smtClean="0"/>
              <a:t>Austauschschittstelle</a:t>
            </a:r>
            <a:r>
              <a:rPr lang="de-DE" dirty="0" smtClean="0"/>
              <a:t>)</a:t>
            </a:r>
          </a:p>
          <a:p>
            <a:r>
              <a:rPr lang="de-DE" dirty="0" smtClean="0"/>
              <a:t>Im XML Format</a:t>
            </a:r>
          </a:p>
          <a:p>
            <a:endParaRPr lang="de-DE" dirty="0"/>
          </a:p>
          <a:p>
            <a:r>
              <a:rPr lang="de-DE" dirty="0" smtClean="0"/>
              <a:t>Zugriff über WFS/WMS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4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Wie werden die Daten werden bereitgestellt</a:t>
            </a:r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Verschiedene Datensätze: Flurstücke, Gebäude, Nutzung, Eigentümer </a:t>
            </a:r>
          </a:p>
          <a:p>
            <a:r>
              <a:rPr lang="de-DE" dirty="0" smtClean="0"/>
              <a:t>In </a:t>
            </a:r>
            <a:r>
              <a:rPr lang="de-DE" dirty="0" smtClean="0"/>
              <a:t>3 verschiedenen Schemata</a:t>
            </a:r>
          </a:p>
          <a:p>
            <a:pPr lvl="1"/>
            <a:r>
              <a:rPr lang="de-DE" dirty="0"/>
              <a:t>NAS konformes Schema</a:t>
            </a:r>
          </a:p>
          <a:p>
            <a:pPr lvl="1"/>
            <a:r>
              <a:rPr lang="de-DE" dirty="0"/>
              <a:t>AAA basiertes </a:t>
            </a:r>
            <a:r>
              <a:rPr lang="de-DE" dirty="0" smtClean="0"/>
              <a:t>Schema</a:t>
            </a:r>
            <a:endParaRPr lang="de-DE" dirty="0" smtClean="0"/>
          </a:p>
          <a:p>
            <a:pPr lvl="1"/>
            <a:r>
              <a:rPr lang="de-DE" dirty="0" smtClean="0"/>
              <a:t>Vereinfachtes Schema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 smtClean="0">
                <a:sym typeface="Wingdings" pitchFamily="2" charset="2"/>
              </a:rPr>
              <a:t>Darstellung der Daten ist einheitlich, jedoch unterschiedliche Zugriffsbeschränkungen und Abrechnungsmodelle der Bundesländer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1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obin\Desktop\BachelorArbeit\Abschlussp\DatenzugriffTabel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930"/>
            <a:ext cx="4831543" cy="59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7809" y="6179974"/>
            <a:ext cx="836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ym typeface="Wingdings" pitchFamily="2" charset="2"/>
              </a:rPr>
              <a:t> 6 Bundesländer ohne Beschränkung zugreifbar, 5 bieten das vereinfachte Schema an!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8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b="1" dirty="0" smtClean="0"/>
              <a:t>3a) Problembeschreibung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Extract</a:t>
            </a:r>
            <a:r>
              <a:rPr lang="de-DE" dirty="0" smtClean="0"/>
              <a:t>: ALKIS Daten sammeln</a:t>
            </a:r>
          </a:p>
          <a:p>
            <a:pPr lvl="1"/>
            <a:r>
              <a:rPr lang="de-DE" dirty="0" smtClean="0"/>
              <a:t>Download über WFS </a:t>
            </a:r>
            <a:endParaRPr lang="de-DE" dirty="0"/>
          </a:p>
          <a:p>
            <a:r>
              <a:rPr lang="de-DE" dirty="0" smtClean="0"/>
              <a:t>Transform: Transformation mit Mapping Regeln in RDF Wissensgraph</a:t>
            </a:r>
          </a:p>
          <a:p>
            <a:endParaRPr lang="de-DE" dirty="0"/>
          </a:p>
          <a:p>
            <a:r>
              <a:rPr lang="de-DE" dirty="0" smtClean="0"/>
              <a:t>LOAD: Speicherung in Graph Datenbank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2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b="1" dirty="0" smtClean="0"/>
              <a:t>3b) Problemanalyse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Wahl der zu transformierenden Datensätze: </a:t>
            </a:r>
          </a:p>
          <a:p>
            <a:pPr lvl="1"/>
            <a:r>
              <a:rPr lang="de-DE" dirty="0" smtClean="0"/>
              <a:t>Zahlreiche verschiedene Datensätze</a:t>
            </a:r>
          </a:p>
          <a:p>
            <a:pPr lvl="2"/>
            <a:r>
              <a:rPr lang="de-DE" dirty="0" smtClean="0"/>
              <a:t>Gebäude</a:t>
            </a:r>
          </a:p>
          <a:p>
            <a:pPr lvl="2"/>
            <a:r>
              <a:rPr lang="de-DE" dirty="0" smtClean="0"/>
              <a:t>Flurstücke</a:t>
            </a:r>
            <a:endParaRPr lang="de-DE" dirty="0"/>
          </a:p>
          <a:p>
            <a:pPr lvl="2"/>
            <a:r>
              <a:rPr lang="de-DE" dirty="0" smtClean="0"/>
              <a:t>Tatsächliche Nutzung</a:t>
            </a:r>
          </a:p>
          <a:p>
            <a:pPr lvl="2"/>
            <a:r>
              <a:rPr lang="de-DE" dirty="0" smtClean="0"/>
              <a:t>Mit Eigentümer Informationen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0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2800" b="1" dirty="0" smtClean="0"/>
              <a:t>Welches Zielschema der Transformation?</a:t>
            </a:r>
            <a:br>
              <a:rPr lang="de-DE" sz="2800" b="1" dirty="0" smtClean="0"/>
            </a:br>
            <a:endParaRPr lang="de-DE" sz="2800" b="1" dirty="0"/>
          </a:p>
        </p:txBody>
      </p:sp>
      <p:pic>
        <p:nvPicPr>
          <p:cNvPr id="4" name="Picture 2" descr="C:\Users\robin\Desktop\BachelorArbeit\ALKI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7" y="1052736"/>
            <a:ext cx="870943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1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2800" b="1" dirty="0" smtClean="0"/>
              <a:t>Welches Zielschema der Transformation?</a:t>
            </a:r>
            <a:br>
              <a:rPr lang="de-DE" sz="2800" b="1" dirty="0" smtClean="0"/>
            </a:br>
            <a:endParaRPr lang="de-DE" sz="2800" b="1" dirty="0"/>
          </a:p>
        </p:txBody>
      </p:sp>
      <p:pic>
        <p:nvPicPr>
          <p:cNvPr id="7" name="Picture 2" descr="C:\Users\robin\Desktop\BachelorArbeit\Zielfor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852142" cy="46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b="1" dirty="0" smtClean="0"/>
              <a:t>Gliederung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Motivation/Ziele</a:t>
            </a:r>
          </a:p>
          <a:p>
            <a:pPr marL="514350" indent="-514350">
              <a:buAutoNum type="arabicPeriod"/>
            </a:pPr>
            <a:r>
              <a:rPr lang="de-DE" dirty="0" smtClean="0"/>
              <a:t>ALKIS &amp; ALKIS Daten </a:t>
            </a:r>
          </a:p>
          <a:p>
            <a:pPr marL="514350" indent="-514350">
              <a:buAutoNum type="arabicPeriod"/>
            </a:pPr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dirty="0" smtClean="0"/>
              <a:t>Problembeschreibung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dirty="0" smtClean="0"/>
              <a:t>Problemanalyse</a:t>
            </a:r>
          </a:p>
          <a:p>
            <a:pPr marL="514350" indent="-514350">
              <a:buAutoNum type="arabicPeriod"/>
            </a:pPr>
            <a:r>
              <a:rPr lang="de-DE" dirty="0" smtClean="0"/>
              <a:t>Implementierung</a:t>
            </a:r>
          </a:p>
          <a:p>
            <a:pPr marL="514350" indent="-514350">
              <a:buAutoNum type="arabicPeriod"/>
            </a:pPr>
            <a:r>
              <a:rPr lang="de-DE" dirty="0" smtClean="0"/>
              <a:t>Ergebnisse</a:t>
            </a:r>
          </a:p>
          <a:p>
            <a:pPr marL="514350" indent="-514350">
              <a:buAutoNum type="arabicPeriod"/>
            </a:pPr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2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ist eine möglichst einfacher Transformationsprozess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2800" b="1" dirty="0" smtClean="0"/>
              <a:t>Wie wird die Transformation durchgeführt?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4194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2800" b="1" dirty="0" smtClean="0"/>
              <a:t>Wie wird die Transformation durchgeführt?</a:t>
            </a:r>
            <a:endParaRPr lang="de-DE" sz="2800" b="1" dirty="0"/>
          </a:p>
        </p:txBody>
      </p:sp>
      <p:pic>
        <p:nvPicPr>
          <p:cNvPr id="1027" name="Picture 3" descr="C:\Users\robin\Desktop\BachelorArbeit\Abschlussp\transformationsproz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2482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/>
              <a:t>Wie wird die Transformation durchgeführt?</a:t>
            </a:r>
            <a:endParaRPr lang="de-DE" sz="2800" dirty="0"/>
          </a:p>
        </p:txBody>
      </p:sp>
      <p:pic>
        <p:nvPicPr>
          <p:cNvPr id="2050" name="Picture 2" descr="C:\Users\robin\Desktop\BachelorArbeit\Abschlussp\transformationsproz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248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2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940966"/>
          </a:xfrm>
        </p:spPr>
        <p:txBody>
          <a:bodyPr>
            <a:normAutofit/>
          </a:bodyPr>
          <a:lstStyle/>
          <a:p>
            <a:pPr algn="l"/>
            <a:r>
              <a:rPr lang="de-DE" sz="4000" b="1" dirty="0" smtClean="0"/>
              <a:t>4. Implementierung</a:t>
            </a:r>
            <a:endParaRPr lang="de-DE" sz="40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971600" y="1556792"/>
            <a:ext cx="582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 eines Showcases um Transformation darzustellen: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41035" y="2132856"/>
            <a:ext cx="65101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Verwendetes Schema: Vereinfachtes Schema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Transformierte Objekte: 5000 Flurstück Objekte/Bundesland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Angefragte WFS: Sachsen, NRW, Brandenburg, Hessen, Hamburg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Abspeicherung:  in lokaler Apache </a:t>
            </a:r>
            <a:r>
              <a:rPr lang="de-DE" dirty="0" err="1" smtClean="0"/>
              <a:t>Fuseki</a:t>
            </a:r>
            <a:r>
              <a:rPr lang="de-DE" dirty="0" smtClean="0"/>
              <a:t> Graph Datenbank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Ausgabe: beispielhafte Ausgabe von Tripel eines Flurstückes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5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esktop\BachelorArbeit\Sequenzflow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0"/>
            <a:ext cx="5704041" cy="65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5536" y="404664"/>
            <a:ext cx="337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Sequenzflowdiagram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946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b="1" dirty="0" smtClean="0"/>
              <a:t>5. Ergebnisse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 wurden erreicht:</a:t>
            </a:r>
          </a:p>
          <a:p>
            <a:pPr lvl="1"/>
            <a:r>
              <a:rPr lang="de-DE" dirty="0" smtClean="0"/>
              <a:t>Automatisierte Transformation der ALKIS Daten in RDF Wissensgraph </a:t>
            </a:r>
          </a:p>
          <a:p>
            <a:pPr lvl="1"/>
            <a:r>
              <a:rPr lang="de-DE" dirty="0" smtClean="0"/>
              <a:t>Bessere Nutzbarkeit der Daten außerhalb von GIS</a:t>
            </a:r>
          </a:p>
          <a:p>
            <a:pPr lvl="1"/>
            <a:r>
              <a:rPr lang="de-DE" dirty="0" smtClean="0"/>
              <a:t>Können abgefragt und erweitert werden</a:t>
            </a:r>
          </a:p>
        </p:txBody>
      </p:sp>
    </p:spTree>
    <p:extLst>
      <p:ext uri="{BB962C8B-B14F-4D97-AF65-F5344CB8AC3E}">
        <p14:creationId xmlns:p14="http://schemas.microsoft.com/office/powerpoint/2010/main" val="16341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b="1" dirty="0" smtClean="0"/>
              <a:t>6. Ausblick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Einbinden aller Datensätze und Schnittstellen</a:t>
            </a:r>
          </a:p>
          <a:p>
            <a:endParaRPr lang="de-DE" dirty="0" smtClean="0"/>
          </a:p>
          <a:p>
            <a:r>
              <a:rPr lang="de-DE" dirty="0" smtClean="0"/>
              <a:t>Verwenden </a:t>
            </a:r>
            <a:r>
              <a:rPr lang="de-DE" dirty="0" smtClean="0"/>
              <a:t>weiterer </a:t>
            </a:r>
            <a:r>
              <a:rPr lang="de-DE" dirty="0" smtClean="0"/>
              <a:t>ALKIS Objekte</a:t>
            </a:r>
          </a:p>
          <a:p>
            <a:endParaRPr lang="de-DE" dirty="0" smtClean="0"/>
          </a:p>
          <a:p>
            <a:r>
              <a:rPr lang="de-DE" dirty="0" smtClean="0"/>
              <a:t>Anreicherung der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4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b="1" dirty="0" smtClean="0"/>
              <a:t>Quellen: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https://de.statista.com/statistik/daten/studie/36146/umfrage/anzahl-der-internetnutzer-in-deutschland-seit-1997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icon-icons.com/de/symbol/Handy/79786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302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708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9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000" b="1" dirty="0" smtClean="0"/>
              <a:t>1. Motivation</a:t>
            </a:r>
            <a:endParaRPr lang="de-DE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Zahl der Internetnutzer und Internet Anwendung steigt</a:t>
            </a:r>
          </a:p>
          <a:p>
            <a:r>
              <a:rPr lang="de-DE" dirty="0" smtClean="0"/>
              <a:t>Mehr </a:t>
            </a:r>
            <a:r>
              <a:rPr lang="de-DE" dirty="0"/>
              <a:t>und mehr Daten werden </a:t>
            </a:r>
            <a:r>
              <a:rPr lang="de-DE" dirty="0" smtClean="0"/>
              <a:t>geniert</a:t>
            </a:r>
            <a:endParaRPr lang="de-DE" dirty="0"/>
          </a:p>
        </p:txBody>
      </p:sp>
      <p:pic>
        <p:nvPicPr>
          <p:cNvPr id="1026" name="Picture 2" descr="C:\Users\robin\Desktop\BachelorArbeit\Abschlussp\Unbenan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5760640" cy="34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3200" b="1" dirty="0" smtClean="0"/>
              <a:t>Originale </a:t>
            </a:r>
            <a:r>
              <a:rPr lang="de-DE" sz="3200" b="1" dirty="0" smtClean="0"/>
              <a:t>Datenformate im Internet nicht ausreichend!</a:t>
            </a:r>
            <a:endParaRPr lang="de-DE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 heterogene Datenformate</a:t>
            </a:r>
            <a:endParaRPr lang="de-DE" dirty="0"/>
          </a:p>
          <a:p>
            <a:r>
              <a:rPr lang="de-DE" dirty="0" smtClean="0"/>
              <a:t>Daten werden hinzugefügt ohne das Ihnen eine Bedeutung gegeben </a:t>
            </a:r>
            <a:r>
              <a:rPr lang="de-DE" dirty="0" smtClean="0"/>
              <a:t>wird</a:t>
            </a:r>
          </a:p>
          <a:p>
            <a:r>
              <a:rPr lang="de-DE" dirty="0"/>
              <a:t>Bedeutung der Daten kommt erst durch menschliche Navigation/Interaktion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Schwer diese Daten effizient weiterzuverarbeiten und zu nutzen!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3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Beispiel Datenaustausch zwischen Mobiltelefonen</a:t>
            </a:r>
            <a:endParaRPr lang="de-DE" sz="2800" b="1" dirty="0"/>
          </a:p>
        </p:txBody>
      </p:sp>
      <p:pic>
        <p:nvPicPr>
          <p:cNvPr id="2050" name="Picture 2" descr="C:\Users\robin\Desktop\BachelorArbeit\Abschlussp\beisp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14485"/>
            <a:ext cx="7454775" cy="12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obin\Desktop\BachelorArbeit\Abschlussp\beisp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10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70164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Beispiel Datenaustausch zwischen Mobiltelefonen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013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esktop\BachelorArbeit\Abschlussp\beisp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65693"/>
            <a:ext cx="841057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67544" y="18864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Beispiel Datenaustausch zwischen Mobiltelefonen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657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obin\Desktop\BachelorArbeit\Abschlussp\beisp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2" y="548680"/>
            <a:ext cx="894397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95536" y="179348"/>
            <a:ext cx="76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Beispiel Datenaustausch zwischen Mobiltelefonen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507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de-DE" sz="2800" dirty="0" smtClean="0">
                <a:sym typeface="Wingdings" pitchFamily="2" charset="2"/>
              </a:rPr>
              <a:t> Technologien des semantischen Webs ermöglichen dies</a:t>
            </a:r>
            <a:endParaRPr lang="de-DE" sz="2800" dirty="0"/>
          </a:p>
        </p:txBody>
      </p:sp>
      <p:pic>
        <p:nvPicPr>
          <p:cNvPr id="6146" name="Picture 2" descr="C:\Users\robin\Desktop\BachelorArbeit\Abschlussp\beisp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1136"/>
            <a:ext cx="8208912" cy="53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Bildschirmpräsentation (4:3)</PresentationFormat>
  <Paragraphs>104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</vt:lpstr>
      <vt:lpstr>BA-Abschlusspräsentation</vt:lpstr>
      <vt:lpstr>Gliederung</vt:lpstr>
      <vt:lpstr>1. Motivation</vt:lpstr>
      <vt:lpstr>Originale Datenformate im Internet nicht ausreichend!</vt:lpstr>
      <vt:lpstr>Beispiel Datenaustausch zwischen Mobiltelefonen</vt:lpstr>
      <vt:lpstr>PowerPoint-Präsentation</vt:lpstr>
      <vt:lpstr>PowerPoint-Präsentation</vt:lpstr>
      <vt:lpstr>PowerPoint-Präsentation</vt:lpstr>
      <vt:lpstr> Technologien des semantischen Webs ermöglichen dies</vt:lpstr>
      <vt:lpstr>Motivation</vt:lpstr>
      <vt:lpstr>Ziel der Arbeit</vt:lpstr>
      <vt:lpstr>2. ALKIS</vt:lpstr>
      <vt:lpstr>Wie werden die Daten werden bereitgestellt?</vt:lpstr>
      <vt:lpstr>Wie werden die Daten werden bereitgestellt?</vt:lpstr>
      <vt:lpstr>PowerPoint-Präsentation</vt:lpstr>
      <vt:lpstr>3a) Problembeschreibung</vt:lpstr>
      <vt:lpstr>3b) Problemanalyse</vt:lpstr>
      <vt:lpstr>Welches Zielschema der Transformation? </vt:lpstr>
      <vt:lpstr>Welches Zielschema der Transformation? </vt:lpstr>
      <vt:lpstr>Wie wird die Transformation durchgeführt?</vt:lpstr>
      <vt:lpstr>Wie wird die Transformation durchgeführt?</vt:lpstr>
      <vt:lpstr>Wie wird die Transformation durchgeführt?</vt:lpstr>
      <vt:lpstr>4. Implementierung</vt:lpstr>
      <vt:lpstr>PowerPoint-Präsentation</vt:lpstr>
      <vt:lpstr>5. Ergebnisse</vt:lpstr>
      <vt:lpstr>6. Ausblick</vt:lpstr>
      <vt:lpstr>Quellen: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</dc:title>
  <dc:creator>Robin Seidel</dc:creator>
  <cp:lastModifiedBy>Robin Seidel</cp:lastModifiedBy>
  <cp:revision>40</cp:revision>
  <dcterms:created xsi:type="dcterms:W3CDTF">2022-03-21T11:07:19Z</dcterms:created>
  <dcterms:modified xsi:type="dcterms:W3CDTF">2022-05-11T11:53:04Z</dcterms:modified>
</cp:coreProperties>
</file>