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sr-Latn-R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23" d="100"/>
          <a:sy n="23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991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249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613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525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59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0572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805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79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7244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749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11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F678-E2BA-40E9-8BF8-7D9F49E90296}" type="datetimeFigureOut">
              <a:rPr lang="sr-Latn-RS" smtClean="0"/>
              <a:t>2.7.2022.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C698-01A6-489B-A6AD-8B1367FD2F6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6659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xcn/lunar_lander_project/blob/master/dqn_agent_keras.py" TargetMode="External"/><Relationship Id="rId2" Type="http://schemas.openxmlformats.org/officeDocument/2006/relationships/hyperlink" Target="https://www.youtube.com/watch?v=qfovbG84EBg&amp;list=PLQVvvaa0QuDezJFIOU5wDdfy4e9vdnx-7&amp;index=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oodboychan.github.io/python/reinforcement_learning/pytorch/udacity/2021/05/07/DQN-LunarLander.html?fbclid=IwAR28UD-EwkYbIp0qEmuEiqxtdbjZiye0WwUhiUZu9lvfBDAef-eJo1rwCRc" TargetMode="External"/><Relationship Id="rId4" Type="http://schemas.openxmlformats.org/officeDocument/2006/relationships/hyperlink" Target="https://www.youtube.com/watch?v=5fHngyN8Qh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08090" y="6497970"/>
            <a:ext cx="9803736" cy="12418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41472"/>
          </a:p>
        </p:txBody>
      </p:sp>
      <p:sp>
        <p:nvSpPr>
          <p:cNvPr id="11" name="Rectangle 10"/>
          <p:cNvSpPr/>
          <p:nvPr/>
        </p:nvSpPr>
        <p:spPr>
          <a:xfrm>
            <a:off x="33335436" y="19582666"/>
            <a:ext cx="9803736" cy="12772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41472" dirty="0"/>
          </a:p>
        </p:txBody>
      </p:sp>
      <p:sp>
        <p:nvSpPr>
          <p:cNvPr id="13" name="Rectangle 12"/>
          <p:cNvSpPr/>
          <p:nvPr/>
        </p:nvSpPr>
        <p:spPr>
          <a:xfrm>
            <a:off x="33335426" y="6459634"/>
            <a:ext cx="9803736" cy="868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sz="5760" dirty="0"/>
              <a:t>Zaključak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3564" y="6497972"/>
            <a:ext cx="9803736" cy="1316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41472"/>
          </a:p>
        </p:txBody>
      </p:sp>
      <p:sp>
        <p:nvSpPr>
          <p:cNvPr id="15" name="Rectangle 14"/>
          <p:cNvSpPr/>
          <p:nvPr/>
        </p:nvSpPr>
        <p:spPr>
          <a:xfrm>
            <a:off x="813564" y="6497975"/>
            <a:ext cx="9803736" cy="868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sz="5760" dirty="0" smtClean="0"/>
              <a:t>Uvod</a:t>
            </a:r>
            <a:endParaRPr lang="sr-Latn-RS" sz="5760" dirty="0"/>
          </a:p>
        </p:txBody>
      </p:sp>
      <p:sp>
        <p:nvSpPr>
          <p:cNvPr id="17" name="Rectangle 16"/>
          <p:cNvSpPr/>
          <p:nvPr/>
        </p:nvSpPr>
        <p:spPr>
          <a:xfrm>
            <a:off x="813564" y="20385956"/>
            <a:ext cx="9803736" cy="11889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41472"/>
          </a:p>
        </p:txBody>
      </p:sp>
      <p:sp>
        <p:nvSpPr>
          <p:cNvPr id="18" name="Rectangle 17"/>
          <p:cNvSpPr/>
          <p:nvPr/>
        </p:nvSpPr>
        <p:spPr>
          <a:xfrm>
            <a:off x="813564" y="20385958"/>
            <a:ext cx="9803736" cy="868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sz="5760" dirty="0" smtClean="0"/>
              <a:t>Opis problema</a:t>
            </a:r>
            <a:endParaRPr lang="sr-Latn-RS" sz="5760" dirty="0"/>
          </a:p>
        </p:txBody>
      </p:sp>
      <p:sp>
        <p:nvSpPr>
          <p:cNvPr id="20" name="TextBox 19"/>
          <p:cNvSpPr txBox="1"/>
          <p:nvPr/>
        </p:nvSpPr>
        <p:spPr>
          <a:xfrm>
            <a:off x="33766140" y="20776366"/>
            <a:ext cx="8942318" cy="1205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buFont typeface="Arial" panose="020B0604020202020204" pitchFamily="34" charset="0"/>
              <a:buChar char="•"/>
            </a:pPr>
            <a:r>
              <a:rPr lang="sr-Latn-RS" sz="4320" dirty="0">
                <a:hlinkClick r:id="rId2"/>
              </a:rPr>
              <a:t>https://www.youtube.com/watch?v=qfovbG84EBg&amp;list=PLQVvvaa0QuDezJFIOU5wDdfy4e9vdnx-7&amp;index=6</a:t>
            </a:r>
            <a:endParaRPr lang="sr-Latn-RS" sz="4320" dirty="0"/>
          </a:p>
          <a:p>
            <a:pPr marL="1371600" indent="-1371600">
              <a:buFont typeface="Arial" panose="020B0604020202020204" pitchFamily="34" charset="0"/>
              <a:buChar char="•"/>
            </a:pPr>
            <a:r>
              <a:rPr lang="sr-Latn-RS" sz="4320" dirty="0">
                <a:hlinkClick r:id="rId3"/>
              </a:rPr>
              <a:t>https://github.com/rogerxcn/lunar_lander_project/blob/master/dqn_agent_keras.py</a:t>
            </a:r>
            <a:endParaRPr lang="sr-Latn-RS" sz="4320" dirty="0"/>
          </a:p>
          <a:p>
            <a:pPr marL="1371600" indent="-1371600">
              <a:buFont typeface="Arial" panose="020B0604020202020204" pitchFamily="34" charset="0"/>
              <a:buChar char="•"/>
            </a:pPr>
            <a:r>
              <a:rPr lang="sr-Latn-RS" sz="4320" dirty="0">
                <a:hlinkClick r:id="rId4"/>
              </a:rPr>
              <a:t>https://www.youtube.com/watch?v=5fHngyN8Qhw</a:t>
            </a:r>
            <a:endParaRPr lang="sr-Latn-RS" sz="4320" dirty="0"/>
          </a:p>
          <a:p>
            <a:pPr marL="1371600" indent="-1371600">
              <a:buFont typeface="Arial" panose="020B0604020202020204" pitchFamily="34" charset="0"/>
              <a:buChar char="•"/>
            </a:pPr>
            <a:r>
              <a:rPr lang="sr-Latn-RS" sz="4320" dirty="0">
                <a:hlinkClick r:id="rId5"/>
              </a:rPr>
              <a:t>https://goodboychan.github.io/python/reinforcement_learning/pytorch/udacity/2021/05/07/DQN-LunarLander.html?fbclid=IwAR28UD-EwkYbIp0qEmuEiqxtdbjZiye0WwUhiUZu9lvfBDAef-eJo1rwCRc</a:t>
            </a:r>
            <a:endParaRPr lang="sr-Latn-RS" sz="4320" dirty="0"/>
          </a:p>
          <a:p>
            <a:endParaRPr lang="sr-Latn-RS" sz="4320" dirty="0"/>
          </a:p>
        </p:txBody>
      </p:sp>
      <p:sp>
        <p:nvSpPr>
          <p:cNvPr id="21" name="Rectangle 20"/>
          <p:cNvSpPr/>
          <p:nvPr/>
        </p:nvSpPr>
        <p:spPr>
          <a:xfrm>
            <a:off x="33335426" y="19517708"/>
            <a:ext cx="9803736" cy="868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sz="5760" dirty="0"/>
              <a:t>Reference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423997" y="6497975"/>
            <a:ext cx="21077362" cy="15915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sr-Latn-RS" sz="41472" dirty="0"/>
          </a:p>
        </p:txBody>
      </p:sp>
      <p:sp>
        <p:nvSpPr>
          <p:cNvPr id="25" name="Rectangle 24"/>
          <p:cNvSpPr/>
          <p:nvPr/>
        </p:nvSpPr>
        <p:spPr>
          <a:xfrm>
            <a:off x="11424002" y="22977436"/>
            <a:ext cx="21104722" cy="9298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41472"/>
          </a:p>
        </p:txBody>
      </p:sp>
      <p:sp>
        <p:nvSpPr>
          <p:cNvPr id="27" name="Rectangle 26"/>
          <p:cNvSpPr/>
          <p:nvPr/>
        </p:nvSpPr>
        <p:spPr>
          <a:xfrm>
            <a:off x="11423997" y="6497970"/>
            <a:ext cx="21077362" cy="86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sz="5760" dirty="0" smtClean="0"/>
              <a:t>Metodologija</a:t>
            </a:r>
            <a:endParaRPr lang="sr-Latn-RS" sz="5760" dirty="0"/>
          </a:p>
        </p:txBody>
      </p:sp>
      <p:sp>
        <p:nvSpPr>
          <p:cNvPr id="28" name="Rectangle 27"/>
          <p:cNvSpPr/>
          <p:nvPr/>
        </p:nvSpPr>
        <p:spPr>
          <a:xfrm>
            <a:off x="11423997" y="22977436"/>
            <a:ext cx="21077362" cy="86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r-Latn-RS" sz="5760" dirty="0" smtClean="0"/>
              <a:t>Testiranje i rezultati</a:t>
            </a:r>
            <a:endParaRPr lang="sr-Latn-RS" sz="5760" dirty="0"/>
          </a:p>
        </p:txBody>
      </p:sp>
      <p:sp>
        <p:nvSpPr>
          <p:cNvPr id="29" name="TextBox 28"/>
          <p:cNvSpPr txBox="1"/>
          <p:nvPr/>
        </p:nvSpPr>
        <p:spPr>
          <a:xfrm>
            <a:off x="11903578" y="7929998"/>
            <a:ext cx="20241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320" dirty="0" smtClean="0"/>
              <a:t>Korišten je metod </a:t>
            </a:r>
            <a:r>
              <a:rPr lang="sr-Latn-RS" sz="4320" i="1" dirty="0" smtClean="0"/>
              <a:t>Reinforcement Learning (RL) </a:t>
            </a:r>
            <a:r>
              <a:rPr lang="sr-Latn-RS" sz="4320" dirty="0" smtClean="0"/>
              <a:t>sa dodatkom neuronske mreže. Ovaj spoj se naziva </a:t>
            </a:r>
            <a:r>
              <a:rPr lang="sr-Latn-RS" sz="4320" i="1" dirty="0" smtClean="0"/>
              <a:t>Deep Q-learning(Deep Q Network)</a:t>
            </a:r>
            <a:r>
              <a:rPr lang="sr-Latn-RS" sz="4320" dirty="0" smtClean="0"/>
              <a:t>. Metod radi na principu da se trenutno stanje koje je dobijeno od okruženja proslijedi neurosnkoj mreži, a izlaz iz neuronske mreže će biti Q vrijednosti. Potom je potrebno izabrati akciju koja odgovara najvećoj Q vrijednosti i izvršiti je.</a:t>
            </a:r>
            <a:endParaRPr lang="sr-Latn-RS" sz="4320" dirty="0"/>
          </a:p>
        </p:txBody>
      </p:sp>
      <p:sp>
        <p:nvSpPr>
          <p:cNvPr id="30" name="TextBox 29"/>
          <p:cNvSpPr txBox="1"/>
          <p:nvPr/>
        </p:nvSpPr>
        <p:spPr>
          <a:xfrm>
            <a:off x="1123703" y="8033611"/>
            <a:ext cx="9185564" cy="1072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320" dirty="0" smtClean="0"/>
              <a:t>Reinforcement learning se pojavio krajem prošlog vijeka, medjutim nije zaživio sve do 2013. godine kada je </a:t>
            </a:r>
            <a:r>
              <a:rPr lang="sr-Latn-RS" sz="4320" i="1" dirty="0" smtClean="0"/>
              <a:t>DeepMind</a:t>
            </a:r>
            <a:r>
              <a:rPr lang="sr-Latn-RS" sz="4320" dirty="0" smtClean="0"/>
              <a:t> izbacio svoj model koji je bio sposoban da istrenira većinu </a:t>
            </a:r>
            <a:r>
              <a:rPr lang="sr-Latn-RS" sz="4320" i="1" dirty="0" smtClean="0"/>
              <a:t>Atari</a:t>
            </a:r>
            <a:r>
              <a:rPr lang="sr-Latn-RS" sz="4320" dirty="0" smtClean="0"/>
              <a:t> igara. Oni su koristili </a:t>
            </a:r>
            <a:r>
              <a:rPr lang="sr-Latn-RS" sz="4320" i="1" dirty="0" smtClean="0"/>
              <a:t>RL </a:t>
            </a:r>
            <a:r>
              <a:rPr lang="sr-Latn-RS" sz="4320" dirty="0" smtClean="0"/>
              <a:t>koji se zasniva na principu maksimiziranja nagrade, odnosno minimiziranja kazne, sa dodatkom neurosnke mreže i tako kreirali </a:t>
            </a:r>
            <a:r>
              <a:rPr lang="sr-Latn-RS" sz="4320" i="1" dirty="0" smtClean="0"/>
              <a:t>DQN </a:t>
            </a:r>
            <a:r>
              <a:rPr lang="sr-Latn-RS" sz="4320" dirty="0" smtClean="0"/>
              <a:t>koji je danas u širokoj upotrebi. </a:t>
            </a:r>
          </a:p>
          <a:p>
            <a:pPr algn="just"/>
            <a:endParaRPr lang="sr-Latn-RS" sz="4320" dirty="0" smtClean="0"/>
          </a:p>
          <a:p>
            <a:pPr algn="just"/>
            <a:r>
              <a:rPr lang="sr-Latn-RS" sz="4320" dirty="0" smtClean="0"/>
              <a:t>Ovaj projekat predstvalja primjenu DQN-a zajedno sa </a:t>
            </a:r>
            <a:r>
              <a:rPr lang="sr-Latn-RS" sz="4320" i="1" dirty="0" smtClean="0"/>
              <a:t>replay experience</a:t>
            </a:r>
            <a:r>
              <a:rPr lang="sr-Latn-RS" sz="4320" dirty="0" smtClean="0"/>
              <a:t> metodom na problem upravljanja raketom, tzv. </a:t>
            </a:r>
            <a:r>
              <a:rPr lang="sr-Latn-RS" sz="4320" i="1" dirty="0" smtClean="0"/>
              <a:t>Lunar Lander</a:t>
            </a:r>
            <a:r>
              <a:rPr lang="sr-Latn-RS" sz="4320" dirty="0" smtClean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22650" y="21823763"/>
            <a:ext cx="9185564" cy="93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320" dirty="0" smtClean="0"/>
              <a:t>Okruženje daje stanje koje je reprezentovano nizom od 8 elemenata: x i y kooridnate agenta, vertikalna i horizontalna brzina, ugao, ugaona brzina i 2 indikatora koja pokazuju da li je lijeva, odnosno desna noga dodirnula tlo. Na osnovu ovih podataka potrebno je izvršiti najpogodniju od 4 akcije. Akcije predstavljaju koji motor je uključen i mogu biti: 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sr-Latn-RS" sz="4320" dirty="0" smtClean="0"/>
              <a:t>Ništa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sr-Latn-RS" sz="4320" dirty="0" smtClean="0"/>
              <a:t>Lijevi motor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sr-Latn-RS" sz="4320" dirty="0" smtClean="0"/>
              <a:t>Glavni motor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sr-Latn-RS" sz="4320" dirty="0" smtClean="0"/>
              <a:t>Desni motor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5777345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43891200" cy="577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465" y="12420831"/>
            <a:ext cx="7984604" cy="5291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887195" y="12212390"/>
            <a:ext cx="11810072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320" dirty="0" smtClean="0"/>
              <a:t>Da bi se ubrzao i osigurao napredak agenta kroz epizode korišten je </a:t>
            </a:r>
            <a:r>
              <a:rPr lang="sr-Latn-RS" sz="4320" i="1" dirty="0" smtClean="0"/>
              <a:t>experience replay</a:t>
            </a:r>
            <a:r>
              <a:rPr lang="sr-Latn-RS" sz="4320" dirty="0" smtClean="0"/>
              <a:t> koji predstavlja memoriju agenta pomoću koje on pamti poteze koje je uradio u početnim epizodama i onda koristi te informacije kako bi poboljšao svoje kretanje. Pored ovog korištena je i dodatna neuronska mreža koja je služila da „ublaži“ dobijene Q vrijednosti, jer je ponašanje agenta, naročito u ranim fazama, poprilično slučajno.</a:t>
            </a:r>
            <a:endParaRPr lang="sr-Latn-RS" sz="4320" dirty="0"/>
          </a:p>
        </p:txBody>
      </p:sp>
      <p:sp>
        <p:nvSpPr>
          <p:cNvPr id="37" name="TextBox 36"/>
          <p:cNvSpPr txBox="1"/>
          <p:nvPr/>
        </p:nvSpPr>
        <p:spPr>
          <a:xfrm>
            <a:off x="24160465" y="17767434"/>
            <a:ext cx="798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 smtClean="0"/>
              <a:t>Izgled okruženja Lunar Lander-a</a:t>
            </a:r>
            <a:endParaRPr lang="sr-Latn-R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887195" y="18915984"/>
            <a:ext cx="2024149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320" dirty="0" smtClean="0"/>
              <a:t>Najbolje obučeni model je trenutno model koji ima dodat parametar </a:t>
            </a:r>
            <a:r>
              <a:rPr lang="sr-Latn-RS" sz="4320" i="1" dirty="0" smtClean="0"/>
              <a:t>TAU</a:t>
            </a:r>
            <a:r>
              <a:rPr lang="sr-Latn-RS" sz="4320" dirty="0" smtClean="0"/>
              <a:t> koji služi da ublaži ažuriranje sekundarne neuronske mreže. Ovaj parametar je postavljen na 0.001. Pored toga ima 2 </a:t>
            </a:r>
            <a:r>
              <a:rPr lang="sr-Latn-RS" sz="4320" i="1" dirty="0" smtClean="0"/>
              <a:t>hidden layer-a</a:t>
            </a:r>
            <a:r>
              <a:rPr lang="sr-Latn-RS" sz="4320" dirty="0" smtClean="0"/>
              <a:t> sa po 64 jedinice koji koriste </a:t>
            </a:r>
            <a:r>
              <a:rPr lang="sr-Latn-RS" sz="4320" i="1" dirty="0" smtClean="0"/>
              <a:t>ReLU</a:t>
            </a:r>
            <a:r>
              <a:rPr lang="sr-Latn-RS" sz="4320" dirty="0" smtClean="0"/>
              <a:t> kao funkciju aktivacije. Ima </a:t>
            </a:r>
            <a:r>
              <a:rPr lang="sr-Latn-RS" sz="4320" i="1" dirty="0" smtClean="0"/>
              <a:t>BUFFER_SIZE</a:t>
            </a:r>
            <a:r>
              <a:rPr lang="sr-Latn-RS" sz="4320" dirty="0" smtClean="0"/>
              <a:t> podešen na 100.000 i ograničeno vrijeme od 1000 frejmova po epizodi.</a:t>
            </a:r>
            <a:endParaRPr lang="sr-Latn-RS" sz="4320" dirty="0"/>
          </a:p>
        </p:txBody>
      </p:sp>
      <p:sp>
        <p:nvSpPr>
          <p:cNvPr id="39" name="TextBox 38"/>
          <p:cNvSpPr txBox="1"/>
          <p:nvPr/>
        </p:nvSpPr>
        <p:spPr>
          <a:xfrm>
            <a:off x="3803072" y="645034"/>
            <a:ext cx="36409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9600" dirty="0" smtClean="0">
                <a:solidFill>
                  <a:schemeClr val="bg1"/>
                </a:solidFill>
              </a:rPr>
              <a:t>Rešavanje problema Lunar Lander-a pomoću DQN-a</a:t>
            </a:r>
            <a:endParaRPr lang="sr-Latn-RS" sz="9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2741156"/>
            <a:ext cx="438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000" dirty="0" smtClean="0">
                <a:solidFill>
                  <a:schemeClr val="bg1"/>
                </a:solidFill>
              </a:rPr>
              <a:t>Bane Gerić</a:t>
            </a:r>
            <a:endParaRPr lang="sr-Latn-RS" sz="6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BD6380-F16B-42AE-AB20-AED81D8BA8F5}"/>
              </a:ext>
            </a:extLst>
          </p:cNvPr>
          <p:cNvSpPr txBox="1"/>
          <p:nvPr/>
        </p:nvSpPr>
        <p:spPr>
          <a:xfrm>
            <a:off x="0" y="4090036"/>
            <a:ext cx="438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36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Softversko inženjerstvo i informacione tehnologije</a:t>
            </a:r>
            <a:r>
              <a:rPr lang="en-US" sz="36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, </a:t>
            </a:r>
            <a:r>
              <a:rPr lang="bs-Latn-BA" sz="36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Fakultet tehničkih nauka – Novi Sad</a:t>
            </a:r>
            <a:r>
              <a:rPr lang="en-US" sz="36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endParaRPr lang="en-US" sz="3600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algn="ctr"/>
            <a:r>
              <a:rPr lang="bs-Latn-BA" sz="36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Mentor: Branislav </a:t>
            </a:r>
            <a:r>
              <a:rPr lang="bs-Latn-BA" sz="36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Anđelić</a:t>
            </a:r>
            <a:endParaRPr lang="en-US" sz="3600" baseline="30000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9292"/>
              </p:ext>
            </p:extLst>
          </p:nvPr>
        </p:nvGraphicFramePr>
        <p:xfrm>
          <a:off x="11841945" y="26330849"/>
          <a:ext cx="20286738" cy="565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082">
                  <a:extLst>
                    <a:ext uri="{9D8B030D-6E8A-4147-A177-3AD203B41FA5}">
                      <a16:colId xmlns:a16="http://schemas.microsoft.com/office/drawing/2014/main" val="3621616015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1395321023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2290710273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3971663182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2497299871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2296050172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1970299671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299394930"/>
                    </a:ext>
                  </a:extLst>
                </a:gridCol>
                <a:gridCol w="2254082">
                  <a:extLst>
                    <a:ext uri="{9D8B030D-6E8A-4147-A177-3AD203B41FA5}">
                      <a16:colId xmlns:a16="http://schemas.microsoft.com/office/drawing/2014/main" val="2233485502"/>
                    </a:ext>
                  </a:extLst>
                </a:gridCol>
              </a:tblGrid>
              <a:tr h="1413476">
                <a:tc>
                  <a:txBody>
                    <a:bodyPr/>
                    <a:lstStyle/>
                    <a:p>
                      <a:pPr algn="ctr"/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100</a:t>
                      </a:r>
                      <a:r>
                        <a:rPr lang="sr-Latn-RS" sz="3600" baseline="0" dirty="0" smtClean="0"/>
                        <a:t> epizoda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500 epizoda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1000 epizoda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1230 epizoda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BUFFER</a:t>
                      </a:r>
                    </a:p>
                    <a:p>
                      <a:pPr algn="ctr"/>
                      <a:r>
                        <a:rPr lang="en-US" sz="3600" dirty="0" smtClean="0"/>
                        <a:t>SIZE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MAX</a:t>
                      </a:r>
                    </a:p>
                    <a:p>
                      <a:pPr algn="ctr"/>
                      <a:r>
                        <a:rPr lang="en-US" sz="3600" dirty="0" smtClean="0"/>
                        <a:t>TIME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EPSILON</a:t>
                      </a:r>
                    </a:p>
                    <a:p>
                      <a:pPr algn="ctr"/>
                      <a:r>
                        <a:rPr lang="en-US" sz="3600" dirty="0" smtClean="0"/>
                        <a:t>DECAY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TAU</a:t>
                      </a:r>
                      <a:endParaRPr lang="sr-Latn-R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48073"/>
                  </a:ext>
                </a:extLst>
              </a:tr>
              <a:tr h="1413476"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Model 1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-343.72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 smtClean="0"/>
                        <a:t>-245.55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-14</a:t>
                      </a:r>
                      <a:r>
                        <a:rPr lang="en-US" sz="3600" dirty="0" smtClean="0"/>
                        <a:t>3</a:t>
                      </a:r>
                      <a:r>
                        <a:rPr lang="sr-Latn-RS" sz="3600" dirty="0" smtClean="0"/>
                        <a:t>.</a:t>
                      </a:r>
                      <a:r>
                        <a:rPr lang="en-US" sz="3600" dirty="0" smtClean="0"/>
                        <a:t>22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/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10.000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inf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0.996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/</a:t>
                      </a:r>
                      <a:endParaRPr lang="sr-Latn-R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258726"/>
                  </a:ext>
                </a:extLst>
              </a:tr>
              <a:tr h="1413476"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Model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-435.50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-170.39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-138.61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/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12.000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inf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0.996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/</a:t>
                      </a:r>
                      <a:endParaRPr lang="sr-Latn-R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978243"/>
                  </a:ext>
                </a:extLst>
              </a:tr>
              <a:tr h="1413476"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Model 3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-245.64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-86.18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-9.31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249.86</a:t>
                      </a:r>
                      <a:r>
                        <a:rPr lang="en-US" sz="3600" dirty="0" smtClean="0"/>
                        <a:t>*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100.000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600" dirty="0" smtClean="0"/>
                        <a:t>1000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0.995</a:t>
                      </a:r>
                      <a:endParaRPr lang="sr-Latn-R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0.001</a:t>
                      </a:r>
                      <a:endParaRPr lang="sr-Latn-R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361467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862014" y="23941058"/>
            <a:ext cx="2059778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320" dirty="0" smtClean="0"/>
              <a:t>Zajednički parametri koji nisu mijenjani su: ALPHA=0.0005, BATCH_SIZE=64, GAMMA=0.99, epsilon=1, EPSILON_END=0.01. U modelu 3 je dodata pomoćna neuronska mreža te je iz tog razloga on bio znatno superiorniji u odnosu na druga 2 modela.</a:t>
            </a:r>
            <a:endParaRPr lang="sr-Latn-RS" sz="4320" dirty="0"/>
          </a:p>
        </p:txBody>
      </p:sp>
      <p:sp>
        <p:nvSpPr>
          <p:cNvPr id="46" name="TextBox 45"/>
          <p:cNvSpPr txBox="1"/>
          <p:nvPr/>
        </p:nvSpPr>
        <p:spPr>
          <a:xfrm>
            <a:off x="33617176" y="7913153"/>
            <a:ext cx="9185564" cy="1072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320" dirty="0" smtClean="0"/>
              <a:t>Iz priloženih rezultata se jasno vidi da je model 3 ostvario najbolje performanse. Tome je najviše doprinijela pomoćna neuronska mreža, ali takodje mali dio zasluga ide veličini </a:t>
            </a:r>
            <a:r>
              <a:rPr lang="sr-Latn-RS" sz="4320" i="1" dirty="0" smtClean="0"/>
              <a:t>buffer-a</a:t>
            </a:r>
            <a:r>
              <a:rPr lang="sr-Latn-RS" sz="4320" dirty="0" smtClean="0"/>
              <a:t>. Pošto je uočen veliki napredak kod modela 3 on je istraniran jos 230 epizoda a rezultat u tabeli predstavlja prosjek poena od 1220. do 1230. epizode.</a:t>
            </a:r>
          </a:p>
          <a:p>
            <a:pPr algn="just"/>
            <a:r>
              <a:rPr lang="sr-Latn-RS" sz="4320" dirty="0" smtClean="0"/>
              <a:t>Možemo zaključiti da se DQN veoma dobro pokazao u rešavanju ovog problema, jer je agnet uspješno savladao igru. Jedina mana jeste ta što je za treniranje modela 3 bilo potrebno preko 20 sati, ali to ide na račun hardvera.</a:t>
            </a:r>
          </a:p>
        </p:txBody>
      </p:sp>
    </p:spTree>
    <p:extLst>
      <p:ext uri="{BB962C8B-B14F-4D97-AF65-F5344CB8AC3E}">
        <p14:creationId xmlns:p14="http://schemas.microsoft.com/office/powerpoint/2010/main" val="10448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598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Bangla MN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 Geric</dc:creator>
  <cp:lastModifiedBy>Bane Geric</cp:lastModifiedBy>
  <cp:revision>26</cp:revision>
  <dcterms:created xsi:type="dcterms:W3CDTF">2022-07-02T18:43:56Z</dcterms:created>
  <dcterms:modified xsi:type="dcterms:W3CDTF">2022-07-03T21:41:02Z</dcterms:modified>
</cp:coreProperties>
</file>