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3" r:id="rId6"/>
    <p:sldId id="264" r:id="rId7"/>
    <p:sldId id="280" r:id="rId8"/>
    <p:sldId id="281" r:id="rId9"/>
    <p:sldId id="282" r:id="rId10"/>
    <p:sldId id="259" r:id="rId11"/>
    <p:sldId id="283" r:id="rId12"/>
    <p:sldId id="284" r:id="rId13"/>
    <p:sldId id="285" r:id="rId14"/>
    <p:sldId id="260" r:id="rId15"/>
    <p:sldId id="271" r:id="rId16"/>
    <p:sldId id="261" r:id="rId17"/>
    <p:sldId id="268" r:id="rId18"/>
    <p:sldId id="270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833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7236" userDrawn="1">
          <p15:clr>
            <a:srgbClr val="A4A3A4"/>
          </p15:clr>
        </p15:guide>
        <p15:guide id="6" orient="horz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D83"/>
    <a:srgbClr val="D2B08E"/>
    <a:srgbClr val="E5D1BD"/>
    <a:srgbClr val="5C819D"/>
    <a:srgbClr val="BE9D78"/>
    <a:srgbClr val="CCB194"/>
    <a:srgbClr val="245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16"/>
        <p:guide pos="3833"/>
        <p:guide orient="horz" pos="3906"/>
        <p:guide pos="415"/>
        <p:guide pos="7236"/>
        <p:guide orient="horz"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360-4846-4F13-94FF-13CC0CAFA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07998-1738-47A5-80D3-F0ABC8FE4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线上虚拟自习室</a:t>
            </a:r>
            <a:endParaRPr lang="zh-CN" altLang="en-US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6600" y="3698721"/>
            <a:ext cx="5638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Group6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魏伯祯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张艺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周钰博</a:t>
            </a:r>
            <a:r>
              <a:rPr lang="en-US" altLang="zh-CN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95D8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毛瀚燚</a:t>
            </a:r>
            <a:endParaRPr lang="zh-CN" altLang="en-US" sz="1600" dirty="0">
              <a:solidFill>
                <a:srgbClr val="295D8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人机交互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21737" y="4675766"/>
            <a:ext cx="2197467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2401" y="4574927"/>
            <a:ext cx="2904946" cy="196896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87830" y="62145"/>
            <a:ext cx="9110594" cy="20395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11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12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13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4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5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6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30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1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8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9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6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20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Straight Arrow Connector 25"/>
            <p:cNvCxnSpPr>
              <a:stCxn id="19" idx="0"/>
              <a:endCxn id="13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Straight Arrow Connector 26"/>
            <p:cNvCxnSpPr>
              <a:endCxn id="14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Straight Arrow Connector 27"/>
            <p:cNvCxnSpPr>
              <a:stCxn id="12" idx="2"/>
              <a:endCxn id="15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2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33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4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5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6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7" name="Straight Arrow Connector 22"/>
          <p:cNvCxnSpPr>
            <a:stCxn id="32" idx="2"/>
            <a:endCxn id="11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2"/>
          <p:cNvCxnSpPr>
            <a:stCxn id="34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>
            <a:stCxn id="35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36" idx="3"/>
            <a:endCxn id="15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43" name="Straight Arrow Connector 22"/>
          <p:cNvCxnSpPr>
            <a:stCxn id="42" idx="1"/>
            <a:endCxn id="19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91197" y="1286594"/>
            <a:ext cx="21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为每个场景以及用户信息都提供界面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控制驱动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3130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72700" y="4651898"/>
            <a:ext cx="1455890" cy="19334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82735" y="2746621"/>
            <a:ext cx="8054050" cy="3619685"/>
            <a:chOff x="841375" y="819150"/>
            <a:chExt cx="10853420" cy="5675630"/>
          </a:xfrm>
        </p:grpSpPr>
        <p:sp>
          <p:nvSpPr>
            <p:cNvPr id="7" name="Rectangles 3"/>
            <p:cNvSpPr/>
            <p:nvPr/>
          </p:nvSpPr>
          <p:spPr>
            <a:xfrm>
              <a:off x="84137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楼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进入楼</a:t>
              </a:r>
              <a:endParaRPr lang="zh-CN" altLang="en-US" sz="1100"/>
            </a:p>
            <a:p>
              <a:pPr algn="ctr"/>
              <a:r>
                <a:rPr lang="zh-CN" altLang="en-US" sz="1100"/>
                <a:t>离开楼</a:t>
              </a:r>
              <a:endParaRPr lang="zh-CN" altLang="en-US" sz="1100"/>
            </a:p>
          </p:txBody>
        </p:sp>
        <p:sp>
          <p:nvSpPr>
            <p:cNvPr id="8" name="Rectangles 4"/>
            <p:cNvSpPr/>
            <p:nvPr/>
          </p:nvSpPr>
          <p:spPr>
            <a:xfrm>
              <a:off x="3835400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教室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教室号</a:t>
              </a:r>
              <a:endParaRPr lang="zh-CN" altLang="en-US" sz="1100"/>
            </a:p>
            <a:p>
              <a:pPr algn="ctr"/>
              <a:r>
                <a:rPr lang="zh-CN" altLang="en-US" sz="1100">
                  <a:sym typeface="+mn-ea"/>
                </a:rPr>
                <a:t>教室</a:t>
              </a:r>
              <a:r>
                <a:rPr lang="zh-CN" altLang="en-US" sz="1100"/>
                <a:t>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进入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教室</a:t>
              </a:r>
              <a:endParaRPr lang="zh-CN" altLang="en-US" sz="1100">
                <a:sym typeface="+mn-ea"/>
              </a:endParaRPr>
            </a:p>
            <a:p>
              <a:pPr algn="ctr"/>
              <a:r>
                <a:rPr lang="zh-CN" altLang="en-US" sz="1100"/>
                <a:t>进入讨论板</a:t>
              </a:r>
              <a:endParaRPr lang="zh-CN" altLang="en-US" sz="1100"/>
            </a:p>
          </p:txBody>
        </p:sp>
        <p:sp>
          <p:nvSpPr>
            <p:cNvPr id="9" name="Rectangles 5"/>
            <p:cNvSpPr/>
            <p:nvPr/>
          </p:nvSpPr>
          <p:spPr>
            <a:xfrm>
              <a:off x="6829425" y="81915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座位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座位号</a:t>
              </a:r>
              <a:endParaRPr lang="zh-CN" altLang="en-US" sz="1100"/>
            </a:p>
            <a:p>
              <a:pPr algn="ctr"/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座位入座</a:t>
              </a:r>
              <a:endParaRPr lang="zh-CN" altLang="en-US" sz="1100"/>
            </a:p>
            <a:p>
              <a:pPr algn="ctr"/>
              <a:r>
                <a:rPr lang="zh-CN" altLang="en-US" sz="1100"/>
                <a:t>离开</a:t>
              </a:r>
              <a:r>
                <a:rPr lang="zh-CN" altLang="en-US" sz="1100">
                  <a:sym typeface="+mn-ea"/>
                </a:rPr>
                <a:t>座位</a:t>
              </a:r>
              <a:endParaRPr lang="zh-CN" altLang="en-US" sz="1100"/>
            </a:p>
          </p:txBody>
        </p:sp>
        <p:sp>
          <p:nvSpPr>
            <p:cNvPr id="10" name="Rectangles 6"/>
            <p:cNvSpPr/>
            <p:nvPr/>
          </p:nvSpPr>
          <p:spPr>
            <a:xfrm>
              <a:off x="9596120" y="819150"/>
              <a:ext cx="2098675" cy="25400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学习计划</a:t>
              </a:r>
              <a:endParaRPr lang="zh-CN" sz="1100"/>
            </a:p>
            <a:p>
              <a:pPr algn="ctr"/>
              <a:r>
                <a:rPr lang="en-US" altLang="zh-CN" sz="1100"/>
                <a:t>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自习时间</a:t>
              </a:r>
              <a:endParaRPr lang="zh-CN" altLang="en-US" sz="1100"/>
            </a:p>
            <a:p>
              <a:pPr algn="ctr"/>
              <a:r>
                <a:rPr lang="zh-CN" altLang="en-US" sz="1100"/>
                <a:t>休息时间</a:t>
              </a:r>
              <a:endParaRPr lang="zh-CN" altLang="en-US" sz="1100"/>
            </a:p>
            <a:p>
              <a:pPr algn="ctr"/>
              <a:r>
                <a:rPr lang="zh-CN" altLang="en-US" sz="1100"/>
                <a:t>周期数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设置计划信息</a:t>
              </a:r>
              <a:endParaRPr lang="zh-CN" altLang="en-US" sz="1100"/>
            </a:p>
            <a:p>
              <a:pPr algn="ctr"/>
              <a:r>
                <a:rPr lang="zh-CN" altLang="en-US" sz="1100"/>
                <a:t>开始自习</a:t>
              </a:r>
              <a:endParaRPr lang="zh-CN" altLang="en-US" sz="1100"/>
            </a:p>
            <a:p>
              <a:pPr algn="ctr"/>
              <a:r>
                <a:rPr lang="zh-CN" altLang="en-US" sz="1100"/>
                <a:t>结束自习</a:t>
              </a:r>
              <a:endParaRPr lang="zh-CN" altLang="en-US" sz="1100"/>
            </a:p>
          </p:txBody>
        </p:sp>
        <p:sp>
          <p:nvSpPr>
            <p:cNvPr id="11" name="Rectangles 7"/>
            <p:cNvSpPr/>
            <p:nvPr/>
          </p:nvSpPr>
          <p:spPr>
            <a:xfrm>
              <a:off x="3835400" y="4135120"/>
              <a:ext cx="1430020" cy="235966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讨论板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讨论板号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搜索问题</a:t>
              </a:r>
              <a:endParaRPr lang="zh-CN" altLang="en-US" sz="1100"/>
            </a:p>
            <a:p>
              <a:pPr algn="ctr"/>
              <a:r>
                <a:rPr lang="zh-CN" altLang="en-US" sz="1100"/>
                <a:t>查看问题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发布问题</a:t>
              </a:r>
              <a:endParaRPr lang="zh-CN" altLang="en-US" sz="1100"/>
            </a:p>
            <a:p>
              <a:pPr algn="ctr"/>
              <a:r>
                <a:rPr lang="zh-CN" altLang="en-US" sz="1100"/>
                <a:t>回答问题</a:t>
              </a:r>
              <a:endParaRPr lang="zh-CN" altLang="en-US" sz="11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271395" y="1809115"/>
              <a:ext cx="1579245" cy="120015"/>
              <a:chOff x="13194" y="7713"/>
              <a:chExt cx="2487" cy="189"/>
            </a:xfrm>
          </p:grpSpPr>
          <p:cxnSp>
            <p:nvCxnSpPr>
              <p:cNvPr id="26" name="Straight Connector 8"/>
              <p:cNvCxnSpPr/>
              <p:nvPr/>
            </p:nvCxnSpPr>
            <p:spPr>
              <a:xfrm flipV="1">
                <a:off x="13464" y="7807"/>
                <a:ext cx="22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Parallelogram 10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265420" y="1809750"/>
              <a:ext cx="1584325" cy="120015"/>
              <a:chOff x="13194" y="7713"/>
              <a:chExt cx="2495" cy="189"/>
            </a:xfrm>
          </p:grpSpPr>
          <p:cxnSp>
            <p:nvCxnSpPr>
              <p:cNvPr id="24" name="Straight Connector 13"/>
              <p:cNvCxnSpPr/>
              <p:nvPr/>
            </p:nvCxnSpPr>
            <p:spPr>
              <a:xfrm>
                <a:off x="13464" y="7808"/>
                <a:ext cx="2225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5" name="Parallelogram 14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5"/>
            <p:cNvGrpSpPr/>
            <p:nvPr/>
          </p:nvGrpSpPr>
          <p:grpSpPr>
            <a:xfrm>
              <a:off x="8273415" y="1776095"/>
              <a:ext cx="1309370" cy="120015"/>
              <a:chOff x="13194" y="7713"/>
              <a:chExt cx="2062" cy="189"/>
            </a:xfrm>
          </p:grpSpPr>
          <p:cxnSp>
            <p:nvCxnSpPr>
              <p:cNvPr id="22" name="Straight Connector 16"/>
              <p:cNvCxnSpPr/>
              <p:nvPr/>
            </p:nvCxnSpPr>
            <p:spPr>
              <a:xfrm>
                <a:off x="13464" y="7808"/>
                <a:ext cx="1792" cy="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3" name="Parallelogram 17"/>
              <p:cNvSpPr/>
              <p:nvPr/>
            </p:nvSpPr>
            <p:spPr>
              <a:xfrm rot="2280000">
                <a:off x="13194" y="7713"/>
                <a:ext cx="237" cy="189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s 21"/>
            <p:cNvSpPr/>
            <p:nvPr/>
          </p:nvSpPr>
          <p:spPr>
            <a:xfrm>
              <a:off x="6849745" y="4135120"/>
              <a:ext cx="1430020" cy="23495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100"/>
                <a:t>用户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用户号</a:t>
              </a:r>
              <a:endParaRPr lang="zh-CN" altLang="en-US" sz="1100"/>
            </a:p>
            <a:p>
              <a:pPr algn="ctr"/>
              <a:r>
                <a:rPr lang="zh-CN" altLang="en-US" sz="1100"/>
                <a:t>用户名称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退出登录</a:t>
              </a:r>
              <a:endParaRPr lang="zh-CN" altLang="en-US" sz="1100"/>
            </a:p>
          </p:txBody>
        </p:sp>
        <p:cxnSp>
          <p:nvCxnSpPr>
            <p:cNvPr id="16" name="Straight Arrow Connector 22"/>
            <p:cNvCxnSpPr/>
            <p:nvPr/>
          </p:nvCxnSpPr>
          <p:spPr>
            <a:xfrm flipH="1" flipV="1">
              <a:off x="2281555" y="2998470"/>
              <a:ext cx="4538345" cy="124968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Straight Arrow Connector 23"/>
            <p:cNvCxnSpPr/>
            <p:nvPr/>
          </p:nvCxnSpPr>
          <p:spPr>
            <a:xfrm flipH="1" flipV="1">
              <a:off x="5270500" y="2978785"/>
              <a:ext cx="1639570" cy="131953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Straight Arrow Connector 24"/>
            <p:cNvCxnSpPr/>
            <p:nvPr/>
          </p:nvCxnSpPr>
          <p:spPr>
            <a:xfrm flipH="1">
              <a:off x="5280660" y="4298315"/>
              <a:ext cx="1609090" cy="489585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Straight Arrow Connector 25"/>
            <p:cNvCxnSpPr>
              <a:stCxn id="15" idx="0"/>
              <a:endCxn id="9" idx="2"/>
            </p:cNvCxnSpPr>
            <p:nvPr/>
          </p:nvCxnSpPr>
          <p:spPr>
            <a:xfrm flipH="1" flipV="1">
              <a:off x="7544435" y="3168650"/>
              <a:ext cx="2032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Straight Arrow Connector 26"/>
            <p:cNvCxnSpPr>
              <a:endCxn id="10" idx="2"/>
            </p:cNvCxnSpPr>
            <p:nvPr/>
          </p:nvCxnSpPr>
          <p:spPr>
            <a:xfrm flipV="1">
              <a:off x="7609840" y="3359150"/>
              <a:ext cx="3035935" cy="74930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Straight Arrow Connector 27"/>
            <p:cNvCxnSpPr>
              <a:stCxn id="8" idx="2"/>
              <a:endCxn id="11" idx="0"/>
            </p:cNvCxnSpPr>
            <p:nvPr/>
          </p:nvCxnSpPr>
          <p:spPr>
            <a:xfrm>
              <a:off x="4550410" y="3168650"/>
              <a:ext cx="0" cy="966470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8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29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30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31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sp>
        <p:nvSpPr>
          <p:cNvPr id="32" name="Rectangles 3"/>
          <p:cNvSpPr/>
          <p:nvPr/>
        </p:nvSpPr>
        <p:spPr>
          <a:xfrm>
            <a:off x="3466510" y="484440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讨论板界面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楼号</a:t>
            </a:r>
            <a:endParaRPr lang="zh-CN" altLang="en-US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离开讨论板</a:t>
            </a:r>
            <a:endParaRPr lang="zh-CN" altLang="en-US" sz="1100"/>
          </a:p>
        </p:txBody>
      </p:sp>
      <p:cxnSp>
        <p:nvCxnSpPr>
          <p:cNvPr id="33" name="Straight Arrow Connector 22"/>
          <p:cNvCxnSpPr>
            <a:stCxn id="28" idx="2"/>
            <a:endCxn id="7" idx="0"/>
          </p:cNvCxnSpPr>
          <p:nvPr/>
        </p:nvCxnSpPr>
        <p:spPr>
          <a:xfrm flipH="1">
            <a:off x="3813326" y="169486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22"/>
          <p:cNvCxnSpPr/>
          <p:nvPr/>
        </p:nvCxnSpPr>
        <p:spPr>
          <a:xfrm flipH="1">
            <a:off x="6053717" y="1716417"/>
            <a:ext cx="42283" cy="1051754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22"/>
          <p:cNvCxnSpPr>
            <a:stCxn id="30" idx="2"/>
          </p:cNvCxnSpPr>
          <p:nvPr/>
        </p:nvCxnSpPr>
        <p:spPr>
          <a:xfrm flipH="1">
            <a:off x="8263160" y="1629913"/>
            <a:ext cx="127518" cy="11238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31" idx="2"/>
          </p:cNvCxnSpPr>
          <p:nvPr/>
        </p:nvCxnSpPr>
        <p:spPr>
          <a:xfrm flipH="1">
            <a:off x="10536696" y="1669556"/>
            <a:ext cx="21402" cy="10841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22"/>
          <p:cNvCxnSpPr>
            <a:stCxn id="32" idx="3"/>
            <a:endCxn id="11" idx="1"/>
          </p:cNvCxnSpPr>
          <p:nvPr/>
        </p:nvCxnSpPr>
        <p:spPr>
          <a:xfrm>
            <a:off x="4527692" y="5593610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ectangles 3"/>
          <p:cNvSpPr/>
          <p:nvPr/>
        </p:nvSpPr>
        <p:spPr>
          <a:xfrm>
            <a:off x="9738303" y="486048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用户信息界面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离开用户信息界面</a:t>
            </a:r>
            <a:endParaRPr lang="zh-CN" altLang="en-US" sz="1100"/>
          </a:p>
        </p:txBody>
      </p:sp>
      <p:cxnSp>
        <p:nvCxnSpPr>
          <p:cNvPr id="39" name="Straight Arrow Connector 22"/>
          <p:cNvCxnSpPr>
            <a:stCxn id="38" idx="1"/>
            <a:endCxn id="15" idx="3"/>
          </p:cNvCxnSpPr>
          <p:nvPr/>
        </p:nvCxnSpPr>
        <p:spPr>
          <a:xfrm flipH="1">
            <a:off x="8802577" y="5609696"/>
            <a:ext cx="935726" cy="92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60087" y="4860488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693163" y="4867891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3586" y="1629913"/>
            <a:ext cx="213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主动类仅有“用户”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5153" y="12622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4927" y="3376934"/>
            <a:ext cx="1585355" cy="32813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s 3"/>
          <p:cNvSpPr/>
          <p:nvPr/>
        </p:nvSpPr>
        <p:spPr>
          <a:xfrm>
            <a:off x="3325018" y="196452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100"/>
              <a:t>楼</a:t>
            </a:r>
            <a:r>
              <a:rPr lang="zh-CN" altLang="en-US" sz="1100"/>
              <a:t>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楼名称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离开楼</a:t>
            </a:r>
            <a:endParaRPr lang="zh-CN" altLang="en-US" sz="1100"/>
          </a:p>
        </p:txBody>
      </p:sp>
      <p:sp>
        <p:nvSpPr>
          <p:cNvPr id="7" name="Rectangles 3"/>
          <p:cNvSpPr/>
          <p:nvPr/>
        </p:nvSpPr>
        <p:spPr>
          <a:xfrm>
            <a:off x="5504526" y="171141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教室内部界面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教室名称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进入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教室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/>
              <a:t>进入讨论板</a:t>
            </a:r>
            <a:endParaRPr lang="zh-CN" altLang="en-US" sz="1100"/>
          </a:p>
        </p:txBody>
      </p:sp>
      <p:sp>
        <p:nvSpPr>
          <p:cNvPr id="8" name="Rectangles 3"/>
          <p:cNvSpPr/>
          <p:nvPr/>
        </p:nvSpPr>
        <p:spPr>
          <a:xfrm>
            <a:off x="7860087" y="131498"/>
            <a:ext cx="1061182" cy="1498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座位界面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座位号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离开</a:t>
            </a:r>
            <a:r>
              <a:rPr lang="zh-CN" altLang="en-US" sz="1100">
                <a:sym typeface="+mn-ea"/>
              </a:rPr>
              <a:t>座位</a:t>
            </a:r>
            <a:endParaRPr lang="zh-CN" altLang="en-US" sz="1100"/>
          </a:p>
        </p:txBody>
      </p:sp>
      <p:sp>
        <p:nvSpPr>
          <p:cNvPr id="9" name="Rectangles 3"/>
          <p:cNvSpPr/>
          <p:nvPr/>
        </p:nvSpPr>
        <p:spPr>
          <a:xfrm>
            <a:off x="10027507" y="126472"/>
            <a:ext cx="1061182" cy="154308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专注自习界面</a:t>
            </a:r>
            <a:endParaRPr 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自习时间</a:t>
            </a:r>
            <a:endParaRPr lang="en-US" altLang="zh-CN" sz="1100"/>
          </a:p>
          <a:p>
            <a:pPr algn="ctr"/>
            <a:r>
              <a:rPr lang="zh-CN" altLang="en-US" sz="1100"/>
              <a:t>休息时间</a:t>
            </a:r>
            <a:endParaRPr lang="en-US" altLang="zh-CN" sz="1100"/>
          </a:p>
          <a:p>
            <a:pPr algn="ctr"/>
            <a:r>
              <a:rPr lang="zh-CN" altLang="en-US" sz="1100"/>
              <a:t>周期数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设置计划信息</a:t>
            </a:r>
            <a:endParaRPr lang="zh-CN" altLang="en-US" sz="1100"/>
          </a:p>
          <a:p>
            <a:pPr algn="ctr"/>
            <a:r>
              <a:rPr lang="zh-CN" altLang="en-US" sz="1100"/>
              <a:t>开始自习</a:t>
            </a:r>
            <a:endParaRPr lang="zh-CN" altLang="en-US" sz="1100"/>
          </a:p>
          <a:p>
            <a:pPr algn="ctr"/>
            <a:r>
              <a:rPr lang="zh-CN" altLang="en-US" sz="1100"/>
              <a:t>结束自习</a:t>
            </a:r>
            <a:endParaRPr lang="zh-CN" altLang="en-US" sz="1100"/>
          </a:p>
        </p:txBody>
      </p:sp>
      <p:cxnSp>
        <p:nvCxnSpPr>
          <p:cNvPr id="10" name="Straight Arrow Connector 22"/>
          <p:cNvCxnSpPr>
            <a:stCxn id="6" idx="2"/>
          </p:cNvCxnSpPr>
          <p:nvPr/>
        </p:nvCxnSpPr>
        <p:spPr>
          <a:xfrm>
            <a:off x="3855609" y="1694867"/>
            <a:ext cx="0" cy="59557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22"/>
          <p:cNvCxnSpPr>
            <a:endCxn id="21" idx="0"/>
          </p:cNvCxnSpPr>
          <p:nvPr/>
        </p:nvCxnSpPr>
        <p:spPr>
          <a:xfrm>
            <a:off x="6096000" y="1716417"/>
            <a:ext cx="89724" cy="574022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2"/>
          <p:cNvCxnSpPr>
            <a:stCxn id="8" idx="2"/>
            <a:endCxn id="22" idx="0"/>
          </p:cNvCxnSpPr>
          <p:nvPr/>
        </p:nvCxnSpPr>
        <p:spPr>
          <a:xfrm>
            <a:off x="8390678" y="1629913"/>
            <a:ext cx="16836" cy="660526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>
            <a:stCxn id="9" idx="2"/>
          </p:cNvCxnSpPr>
          <p:nvPr/>
        </p:nvCxnSpPr>
        <p:spPr>
          <a:xfrm>
            <a:off x="10558098" y="1669556"/>
            <a:ext cx="12088" cy="620883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22"/>
          <p:cNvCxnSpPr>
            <a:stCxn id="17" idx="3"/>
            <a:endCxn id="24" idx="1"/>
          </p:cNvCxnSpPr>
          <p:nvPr/>
        </p:nvCxnSpPr>
        <p:spPr>
          <a:xfrm>
            <a:off x="4678299" y="5137428"/>
            <a:ext cx="976834" cy="20249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433342" y="2290439"/>
            <a:ext cx="8054050" cy="3619685"/>
            <a:chOff x="3282735" y="2746621"/>
            <a:chExt cx="8054050" cy="3619685"/>
          </a:xfrm>
        </p:grpSpPr>
        <p:grpSp>
          <p:nvGrpSpPr>
            <p:cNvPr id="16" name="组合 15"/>
            <p:cNvGrpSpPr/>
            <p:nvPr/>
          </p:nvGrpSpPr>
          <p:grpSpPr>
            <a:xfrm>
              <a:off x="3282735" y="2746621"/>
              <a:ext cx="8054050" cy="3619685"/>
              <a:chOff x="841375" y="819150"/>
              <a:chExt cx="10853420" cy="5675630"/>
            </a:xfrm>
          </p:grpSpPr>
          <p:sp>
            <p:nvSpPr>
              <p:cNvPr id="20" name="Rectangles 3"/>
              <p:cNvSpPr/>
              <p:nvPr/>
            </p:nvSpPr>
            <p:spPr>
              <a:xfrm>
                <a:off x="84137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楼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楼号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楼名称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进入楼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离开楼</a:t>
                </a:r>
                <a:endParaRPr lang="zh-CN" altLang="en-US" sz="1100"/>
              </a:p>
            </p:txBody>
          </p:sp>
          <p:sp>
            <p:nvSpPr>
              <p:cNvPr id="21" name="Rectangles 4"/>
              <p:cNvSpPr/>
              <p:nvPr/>
            </p:nvSpPr>
            <p:spPr>
              <a:xfrm>
                <a:off x="3835400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教室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教室号</a:t>
                </a:r>
                <a:endParaRPr lang="zh-CN" altLang="en-US" sz="1100"/>
              </a:p>
              <a:p>
                <a:pPr algn="ctr"/>
                <a:r>
                  <a:rPr lang="zh-CN" altLang="en-US" sz="1100">
                    <a:sym typeface="+mn-ea"/>
                  </a:rPr>
                  <a:t>教室</a:t>
                </a:r>
                <a:r>
                  <a:rPr lang="zh-CN" altLang="en-US" sz="1100"/>
                  <a:t>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进入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教室</a:t>
                </a:r>
                <a:endParaRPr lang="zh-CN" altLang="en-US" sz="1100">
                  <a:sym typeface="+mn-ea"/>
                </a:endParaRPr>
              </a:p>
              <a:p>
                <a:pPr algn="ctr"/>
                <a:r>
                  <a:rPr lang="zh-CN" altLang="en-US" sz="1100"/>
                  <a:t>进入讨论板</a:t>
                </a:r>
                <a:endParaRPr lang="zh-CN" altLang="en-US" sz="1100"/>
              </a:p>
            </p:txBody>
          </p:sp>
          <p:sp>
            <p:nvSpPr>
              <p:cNvPr id="22" name="Rectangles 5"/>
              <p:cNvSpPr/>
              <p:nvPr/>
            </p:nvSpPr>
            <p:spPr>
              <a:xfrm>
                <a:off x="6829425" y="81915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座位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座位号</a:t>
                </a:r>
                <a:endParaRPr lang="zh-CN" altLang="en-US" sz="1100"/>
              </a:p>
              <a:p>
                <a:pPr algn="ctr"/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座位入座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离开</a:t>
                </a:r>
                <a:r>
                  <a:rPr lang="zh-CN" altLang="en-US" sz="1100">
                    <a:sym typeface="+mn-ea"/>
                  </a:rPr>
                  <a:t>座位</a:t>
                </a:r>
                <a:endParaRPr lang="zh-CN" altLang="en-US" sz="1100"/>
              </a:p>
            </p:txBody>
          </p:sp>
          <p:sp>
            <p:nvSpPr>
              <p:cNvPr id="23" name="Rectangles 6"/>
              <p:cNvSpPr/>
              <p:nvPr/>
            </p:nvSpPr>
            <p:spPr>
              <a:xfrm>
                <a:off x="9596120" y="819150"/>
                <a:ext cx="2098675" cy="25400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学习计划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自习时间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休息时间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周期数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设置计划信息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开始自习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结束自习</a:t>
                </a:r>
                <a:endParaRPr lang="zh-CN" altLang="en-US" sz="1100"/>
              </a:p>
            </p:txBody>
          </p:sp>
          <p:sp>
            <p:nvSpPr>
              <p:cNvPr id="24" name="Rectangles 7"/>
              <p:cNvSpPr/>
              <p:nvPr/>
            </p:nvSpPr>
            <p:spPr>
              <a:xfrm>
                <a:off x="3835400" y="4135120"/>
                <a:ext cx="1430020" cy="235966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讨论板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讨论板号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搜索问题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查看问题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发布问题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回答问题</a:t>
                </a:r>
                <a:endParaRPr lang="zh-CN" altLang="en-US" sz="1100"/>
              </a:p>
            </p:txBody>
          </p:sp>
          <p:grpSp>
            <p:nvGrpSpPr>
              <p:cNvPr id="25" name="Group 11"/>
              <p:cNvGrpSpPr/>
              <p:nvPr/>
            </p:nvGrpSpPr>
            <p:grpSpPr>
              <a:xfrm>
                <a:off x="2271395" y="1809115"/>
                <a:ext cx="1579245" cy="120015"/>
                <a:chOff x="13194" y="7713"/>
                <a:chExt cx="2487" cy="189"/>
              </a:xfrm>
            </p:grpSpPr>
            <p:cxnSp>
              <p:nvCxnSpPr>
                <p:cNvPr id="39" name="Straight Connector 8"/>
                <p:cNvCxnSpPr/>
                <p:nvPr/>
              </p:nvCxnSpPr>
              <p:spPr>
                <a:xfrm flipV="1">
                  <a:off x="13464" y="7807"/>
                  <a:ext cx="2217" cy="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0" name="Parallelogram 10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12"/>
              <p:cNvGrpSpPr/>
              <p:nvPr/>
            </p:nvGrpSpPr>
            <p:grpSpPr>
              <a:xfrm>
                <a:off x="5265420" y="1809750"/>
                <a:ext cx="1584325" cy="120015"/>
                <a:chOff x="13194" y="7713"/>
                <a:chExt cx="2495" cy="189"/>
              </a:xfrm>
            </p:grpSpPr>
            <p:cxnSp>
              <p:nvCxnSpPr>
                <p:cNvPr id="37" name="Straight Connector 13"/>
                <p:cNvCxnSpPr/>
                <p:nvPr/>
              </p:nvCxnSpPr>
              <p:spPr>
                <a:xfrm>
                  <a:off x="13464" y="7808"/>
                  <a:ext cx="2225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8" name="Parallelogram 14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5"/>
              <p:cNvGrpSpPr/>
              <p:nvPr/>
            </p:nvGrpSpPr>
            <p:grpSpPr>
              <a:xfrm>
                <a:off x="8273415" y="1776095"/>
                <a:ext cx="1309370" cy="120015"/>
                <a:chOff x="13194" y="7713"/>
                <a:chExt cx="2062" cy="189"/>
              </a:xfrm>
            </p:grpSpPr>
            <p:cxnSp>
              <p:nvCxnSpPr>
                <p:cNvPr id="35" name="Straight Connector 16"/>
                <p:cNvCxnSpPr/>
                <p:nvPr/>
              </p:nvCxnSpPr>
              <p:spPr>
                <a:xfrm>
                  <a:off x="13464" y="7808"/>
                  <a:ext cx="1792" cy="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6" name="Parallelogram 17"/>
                <p:cNvSpPr/>
                <p:nvPr/>
              </p:nvSpPr>
              <p:spPr>
                <a:xfrm rot="2280000">
                  <a:off x="13194" y="7713"/>
                  <a:ext cx="237" cy="189"/>
                </a:xfrm>
                <a:prstGeom prst="parallelogram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s 21"/>
              <p:cNvSpPr/>
              <p:nvPr/>
            </p:nvSpPr>
            <p:spPr>
              <a:xfrm>
                <a:off x="6849745" y="4135120"/>
                <a:ext cx="1430020" cy="2349500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100"/>
                  <a:t>用户</a:t>
                </a:r>
                <a:endParaRPr lang="zh-CN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用户号</a:t>
                </a:r>
                <a:endParaRPr lang="zh-CN" altLang="en-US" sz="1100"/>
              </a:p>
              <a:p>
                <a:pPr algn="ctr"/>
                <a:r>
                  <a:rPr lang="zh-CN" altLang="en-US" sz="1100"/>
                  <a:t>用户名称</a:t>
                </a:r>
                <a:endParaRPr lang="zh-CN" altLang="en-US" sz="1100"/>
              </a:p>
              <a:p>
                <a:pPr algn="ctr"/>
                <a:r>
                  <a:rPr lang="en-US" altLang="zh-CN" sz="1100"/>
                  <a:t>——————</a:t>
                </a:r>
                <a:endParaRPr lang="en-US" altLang="zh-CN" sz="1100"/>
              </a:p>
              <a:p>
                <a:pPr algn="ctr"/>
                <a:r>
                  <a:rPr lang="zh-CN" altLang="en-US" sz="1100"/>
                  <a:t>退出登录</a:t>
                </a:r>
                <a:endParaRPr lang="zh-CN" altLang="en-US" sz="1100"/>
              </a:p>
            </p:txBody>
          </p:sp>
          <p:cxnSp>
            <p:nvCxnSpPr>
              <p:cNvPr id="29" name="Straight Arrow Connector 22"/>
              <p:cNvCxnSpPr/>
              <p:nvPr/>
            </p:nvCxnSpPr>
            <p:spPr>
              <a:xfrm flipH="1" flipV="1">
                <a:off x="2281555" y="2998470"/>
                <a:ext cx="4538345" cy="124968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3"/>
              <p:cNvCxnSpPr/>
              <p:nvPr/>
            </p:nvCxnSpPr>
            <p:spPr>
              <a:xfrm flipH="1" flipV="1">
                <a:off x="5270500" y="2978785"/>
                <a:ext cx="1639570" cy="131953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24"/>
              <p:cNvCxnSpPr/>
              <p:nvPr/>
            </p:nvCxnSpPr>
            <p:spPr>
              <a:xfrm flipH="1">
                <a:off x="5280660" y="4298315"/>
                <a:ext cx="1609090" cy="489585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25"/>
              <p:cNvCxnSpPr>
                <a:stCxn id="28" idx="0"/>
                <a:endCxn id="22" idx="2"/>
              </p:cNvCxnSpPr>
              <p:nvPr/>
            </p:nvCxnSpPr>
            <p:spPr>
              <a:xfrm flipH="1" flipV="1">
                <a:off x="7544435" y="3168650"/>
                <a:ext cx="2032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26"/>
              <p:cNvCxnSpPr>
                <a:endCxn id="23" idx="2"/>
              </p:cNvCxnSpPr>
              <p:nvPr/>
            </p:nvCxnSpPr>
            <p:spPr>
              <a:xfrm flipV="1">
                <a:off x="7609840" y="3359150"/>
                <a:ext cx="3035935" cy="74930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27"/>
              <p:cNvCxnSpPr>
                <a:stCxn id="21" idx="2"/>
                <a:endCxn id="24" idx="0"/>
              </p:cNvCxnSpPr>
              <p:nvPr/>
            </p:nvCxnSpPr>
            <p:spPr>
              <a:xfrm>
                <a:off x="4550410" y="3168650"/>
                <a:ext cx="0" cy="966470"/>
              </a:xfrm>
              <a:prstGeom prst="straightConnector1">
                <a:avLst/>
              </a:prstGeom>
              <a:ln w="6350" cap="flat" cmpd="sng" algn="ctr">
                <a:solidFill>
                  <a:schemeClr val="accent1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s 3"/>
            <p:cNvSpPr/>
            <p:nvPr/>
          </p:nvSpPr>
          <p:spPr>
            <a:xfrm>
              <a:off x="3466510" y="4844402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讨论板界面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楼号</a:t>
              </a:r>
              <a:endParaRPr lang="zh-CN" altLang="en-US" sz="1100"/>
            </a:p>
            <a:p>
              <a:pPr algn="ctr"/>
              <a:r>
                <a:rPr lang="zh-CN" altLang="en-US" sz="1100"/>
                <a:t>楼名称</a:t>
              </a:r>
              <a:endParaRPr lang="zh-CN" altLang="en-US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离开讨论板</a:t>
              </a:r>
              <a:endParaRPr lang="zh-CN" altLang="en-US" sz="1100"/>
            </a:p>
          </p:txBody>
        </p:sp>
        <p:sp>
          <p:nvSpPr>
            <p:cNvPr id="18" name="Rectangles 3"/>
            <p:cNvSpPr/>
            <p:nvPr/>
          </p:nvSpPr>
          <p:spPr>
            <a:xfrm>
              <a:off x="9738303" y="4860488"/>
              <a:ext cx="1061182" cy="149841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/>
                <a:t>用户信息界面</a:t>
              </a:r>
              <a:endParaRPr 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endParaRPr lang="en-US" altLang="zh-CN" sz="1100"/>
            </a:p>
            <a:p>
              <a:pPr algn="ctr"/>
              <a:r>
                <a:rPr lang="en-US" altLang="zh-CN" sz="1100"/>
                <a:t>——————</a:t>
              </a:r>
              <a:endParaRPr lang="en-US" altLang="zh-CN" sz="1100"/>
            </a:p>
            <a:p>
              <a:pPr algn="ctr"/>
              <a:r>
                <a:rPr lang="zh-CN" altLang="en-US" sz="1100"/>
                <a:t>离开用户信息界面</a:t>
              </a:r>
              <a:endParaRPr lang="zh-CN" altLang="en-US" sz="1100"/>
            </a:p>
          </p:txBody>
        </p:sp>
        <p:cxnSp>
          <p:nvCxnSpPr>
            <p:cNvPr id="19" name="Straight Arrow Connector 22"/>
            <p:cNvCxnSpPr>
              <a:stCxn id="18" idx="1"/>
              <a:endCxn id="28" idx="3"/>
            </p:cNvCxnSpPr>
            <p:nvPr/>
          </p:nvCxnSpPr>
          <p:spPr>
            <a:xfrm flipH="1">
              <a:off x="8802577" y="5609696"/>
              <a:ext cx="935726" cy="923"/>
            </a:xfrm>
            <a:prstGeom prst="straightConnector1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>
            <a:off x="8010694" y="4404306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843770" y="4411709"/>
            <a:ext cx="0" cy="1498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2091" y="945659"/>
            <a:ext cx="2342181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选择关系型数据库来存放对象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增加一个对象“存储对象”，负责所有的对象存储与检索操作、存储需要长期存储的对象。</a:t>
            </a:r>
            <a:endParaRPr lang="zh-CN" altLang="en-US"/>
          </a:p>
        </p:txBody>
      </p:sp>
      <p:sp>
        <p:nvSpPr>
          <p:cNvPr id="44" name="Rectangles 3"/>
          <p:cNvSpPr/>
          <p:nvPr/>
        </p:nvSpPr>
        <p:spPr>
          <a:xfrm>
            <a:off x="1321927" y="3767263"/>
            <a:ext cx="1061182" cy="2740328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存储对象</a:t>
            </a:r>
            <a:endParaRPr lang="en-US" altLang="zh-CN" sz="1100"/>
          </a:p>
          <a:p>
            <a:pPr algn="ctr"/>
            <a:r>
              <a:rPr lang="en-US" altLang="zh-CN" sz="1100"/>
              <a:t>——————</a:t>
            </a:r>
            <a:endParaRPr lang="en-US" altLang="zh-CN" sz="1100"/>
          </a:p>
          <a:p>
            <a:pPr algn="ctr"/>
            <a:r>
              <a:rPr lang="zh-CN" altLang="en-US" sz="1100"/>
              <a:t>数据库配置</a:t>
            </a:r>
            <a:endParaRPr lang="en-US" altLang="zh-CN" sz="1100"/>
          </a:p>
          <a:p>
            <a:pPr algn="ctr"/>
            <a:r>
              <a:rPr lang="zh-CN" altLang="en-US" sz="1100"/>
              <a:t>用户表</a:t>
            </a:r>
            <a:endParaRPr lang="en-US" altLang="zh-CN" sz="1100"/>
          </a:p>
          <a:p>
            <a:pPr algn="ctr"/>
            <a:r>
              <a:rPr lang="zh-CN" altLang="en-US" sz="1100"/>
              <a:t>讨论问题表</a:t>
            </a:r>
            <a:endParaRPr lang="en-US" altLang="zh-CN" sz="1100"/>
          </a:p>
          <a:p>
            <a:pPr algn="ctr"/>
            <a:r>
              <a:rPr lang="zh-CN" altLang="en-US" sz="1100"/>
              <a:t>问题回答表</a:t>
            </a:r>
            <a:endParaRPr lang="zh-CN" altLang="en-US" sz="1100"/>
          </a:p>
          <a:p>
            <a:pPr algn="ctr"/>
            <a:r>
              <a:rPr lang="en-US" altLang="zh-CN" sz="1100"/>
              <a:t>——————</a:t>
            </a:r>
            <a:endParaRPr lang="zh-CN" altLang="en-US" sz="1100"/>
          </a:p>
          <a:p>
            <a:pPr algn="ctr"/>
            <a:r>
              <a:rPr lang="zh-CN" altLang="en-US" sz="1100"/>
              <a:t>用户查询</a:t>
            </a:r>
            <a:endParaRPr lang="en-US" altLang="zh-CN" sz="1100"/>
          </a:p>
          <a:p>
            <a:pPr algn="ctr"/>
            <a:r>
              <a:rPr lang="zh-CN" altLang="en-US" sz="1100"/>
              <a:t>添加用户</a:t>
            </a:r>
            <a:endParaRPr lang="en-US" altLang="zh-CN" sz="1100"/>
          </a:p>
          <a:p>
            <a:pPr algn="ctr"/>
            <a:r>
              <a:rPr lang="zh-CN" altLang="en-US" sz="1100"/>
              <a:t>讨论问题查询</a:t>
            </a:r>
            <a:endParaRPr lang="en-US" altLang="zh-CN" sz="1100"/>
          </a:p>
          <a:p>
            <a:pPr algn="ctr"/>
            <a:r>
              <a:rPr lang="zh-CN" altLang="en-US" sz="1100"/>
              <a:t>添加讨论问题</a:t>
            </a:r>
            <a:endParaRPr lang="en-US" altLang="zh-CN" sz="1100"/>
          </a:p>
          <a:p>
            <a:pPr algn="ctr"/>
            <a:r>
              <a:rPr lang="zh-CN" altLang="en-US" sz="1100"/>
              <a:t>问题回答查询</a:t>
            </a:r>
            <a:endParaRPr lang="en-US" altLang="zh-CN" sz="1100"/>
          </a:p>
          <a:p>
            <a:pPr algn="ctr"/>
            <a:r>
              <a:rPr lang="zh-CN" altLang="en-US" sz="1100"/>
              <a:t>添加问题回答</a:t>
            </a:r>
            <a:endParaRPr lang="en-US" altLang="zh-CN" sz="1100"/>
          </a:p>
          <a:p>
            <a:pPr algn="ctr"/>
            <a:endParaRPr lang="zh-CN" altLang="en-US" sz="1100"/>
          </a:p>
        </p:txBody>
      </p:sp>
      <p:cxnSp>
        <p:nvCxnSpPr>
          <p:cNvPr id="45" name="Straight Arrow Connector 22"/>
          <p:cNvCxnSpPr>
            <a:stCxn id="17" idx="1"/>
            <a:endCxn id="44" idx="3"/>
          </p:cNvCxnSpPr>
          <p:nvPr/>
        </p:nvCxnSpPr>
        <p:spPr>
          <a:xfrm flipH="1" flipV="1">
            <a:off x="2383109" y="5137427"/>
            <a:ext cx="1234008" cy="1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endCxn id="28" idx="2"/>
          </p:cNvCxnSpPr>
          <p:nvPr/>
        </p:nvCxnSpPr>
        <p:spPr>
          <a:xfrm flipV="1">
            <a:off x="2405256" y="5903644"/>
            <a:ext cx="6017337" cy="408379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22"/>
          <p:cNvCxnSpPr/>
          <p:nvPr/>
        </p:nvCxnSpPr>
        <p:spPr>
          <a:xfrm flipH="1">
            <a:off x="2383109" y="6312023"/>
            <a:ext cx="413357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项目进度与演示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THREE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0"/>
            <a:ext cx="11871325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2080" y="433070"/>
            <a:ext cx="2835275" cy="3122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Github</a:t>
            </a:r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状态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FOUR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截屏2023-11-15 16.22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262255"/>
            <a:ext cx="6851015" cy="4698365"/>
          </a:xfrm>
          <a:prstGeom prst="rect">
            <a:avLst/>
          </a:prstGeom>
        </p:spPr>
      </p:pic>
      <p:pic>
        <p:nvPicPr>
          <p:cNvPr id="8" name="图片 7" descr="截屏2023-11-15 16.22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30" y="4937125"/>
            <a:ext cx="6852920" cy="1748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2" name="文本框 11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Git graph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195" y="314325"/>
            <a:ext cx="2769235" cy="85534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8327" y="135052"/>
            <a:ext cx="1213756" cy="1213756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>
            <a:spLocks noEditPoints="1"/>
          </p:cNvSpPr>
          <p:nvPr/>
        </p:nvSpPr>
        <p:spPr bwMode="auto">
          <a:xfrm>
            <a:off x="541681" y="525326"/>
            <a:ext cx="547047" cy="491098"/>
          </a:xfrm>
          <a:custGeom>
            <a:avLst/>
            <a:gdLst>
              <a:gd name="T0" fmla="*/ 333 w 704"/>
              <a:gd name="T1" fmla="*/ 621 h 632"/>
              <a:gd name="T2" fmla="*/ 67 w 704"/>
              <a:gd name="T3" fmla="*/ 355 h 632"/>
              <a:gd name="T4" fmla="*/ 9 w 704"/>
              <a:gd name="T5" fmla="*/ 258 h 632"/>
              <a:gd name="T6" fmla="*/ 13 w 704"/>
              <a:gd name="T7" fmla="*/ 150 h 632"/>
              <a:gd name="T8" fmla="*/ 67 w 704"/>
              <a:gd name="T9" fmla="*/ 65 h 632"/>
              <a:gd name="T10" fmla="*/ 154 w 704"/>
              <a:gd name="T11" fmla="*/ 12 h 632"/>
              <a:gd name="T12" fmla="*/ 265 w 704"/>
              <a:gd name="T13" fmla="*/ 9 h 632"/>
              <a:gd name="T14" fmla="*/ 352 w 704"/>
              <a:gd name="T15" fmla="*/ 55 h 632"/>
              <a:gd name="T16" fmla="*/ 439 w 704"/>
              <a:gd name="T17" fmla="*/ 9 h 632"/>
              <a:gd name="T18" fmla="*/ 550 w 704"/>
              <a:gd name="T19" fmla="*/ 12 h 632"/>
              <a:gd name="T20" fmla="*/ 637 w 704"/>
              <a:gd name="T21" fmla="*/ 65 h 632"/>
              <a:gd name="T22" fmla="*/ 691 w 704"/>
              <a:gd name="T23" fmla="*/ 151 h 632"/>
              <a:gd name="T24" fmla="*/ 691 w 704"/>
              <a:gd name="T25" fmla="*/ 151 h 632"/>
              <a:gd name="T26" fmla="*/ 695 w 704"/>
              <a:gd name="T27" fmla="*/ 258 h 632"/>
              <a:gd name="T28" fmla="*/ 637 w 704"/>
              <a:gd name="T29" fmla="*/ 355 h 632"/>
              <a:gd name="T30" fmla="*/ 636 w 704"/>
              <a:gd name="T31" fmla="*/ 356 h 632"/>
              <a:gd name="T32" fmla="*/ 371 w 704"/>
              <a:gd name="T33" fmla="*/ 621 h 632"/>
              <a:gd name="T34" fmla="*/ 333 w 704"/>
              <a:gd name="T35" fmla="*/ 621 h 632"/>
              <a:gd name="T36" fmla="*/ 384 w 704"/>
              <a:gd name="T37" fmla="*/ 99 h 632"/>
              <a:gd name="T38" fmla="*/ 384 w 704"/>
              <a:gd name="T39" fmla="*/ 99 h 632"/>
              <a:gd name="T40" fmla="*/ 298 w 704"/>
              <a:gd name="T41" fmla="*/ 184 h 632"/>
              <a:gd name="T42" fmla="*/ 275 w 704"/>
              <a:gd name="T43" fmla="*/ 184 h 632"/>
              <a:gd name="T44" fmla="*/ 275 w 704"/>
              <a:gd name="T45" fmla="*/ 161 h 632"/>
              <a:gd name="T46" fmla="*/ 330 w 704"/>
              <a:gd name="T47" fmla="*/ 107 h 632"/>
              <a:gd name="T48" fmla="*/ 329 w 704"/>
              <a:gd name="T49" fmla="*/ 106 h 632"/>
              <a:gd name="T50" fmla="*/ 251 w 704"/>
              <a:gd name="T51" fmla="*/ 61 h 632"/>
              <a:gd name="T52" fmla="*/ 170 w 704"/>
              <a:gd name="T53" fmla="*/ 63 h 632"/>
              <a:gd name="T54" fmla="*/ 105 w 704"/>
              <a:gd name="T55" fmla="*/ 103 h 632"/>
              <a:gd name="T56" fmla="*/ 64 w 704"/>
              <a:gd name="T57" fmla="*/ 167 h 632"/>
              <a:gd name="T58" fmla="*/ 61 w 704"/>
              <a:gd name="T59" fmla="*/ 244 h 632"/>
              <a:gd name="T60" fmla="*/ 105 w 704"/>
              <a:gd name="T61" fmla="*/ 317 h 632"/>
              <a:gd name="T62" fmla="*/ 352 w 704"/>
              <a:gd name="T63" fmla="*/ 564 h 632"/>
              <a:gd name="T64" fmla="*/ 598 w 704"/>
              <a:gd name="T65" fmla="*/ 318 h 632"/>
              <a:gd name="T66" fmla="*/ 599 w 704"/>
              <a:gd name="T67" fmla="*/ 317 h 632"/>
              <a:gd name="T68" fmla="*/ 643 w 704"/>
              <a:gd name="T69" fmla="*/ 244 h 632"/>
              <a:gd name="T70" fmla="*/ 640 w 704"/>
              <a:gd name="T71" fmla="*/ 167 h 632"/>
              <a:gd name="T72" fmla="*/ 640 w 704"/>
              <a:gd name="T73" fmla="*/ 167 h 632"/>
              <a:gd name="T74" fmla="*/ 600 w 704"/>
              <a:gd name="T75" fmla="*/ 103 h 632"/>
              <a:gd name="T76" fmla="*/ 534 w 704"/>
              <a:gd name="T77" fmla="*/ 63 h 632"/>
              <a:gd name="T78" fmla="*/ 453 w 704"/>
              <a:gd name="T79" fmla="*/ 61 h 632"/>
              <a:gd name="T80" fmla="*/ 384 w 704"/>
              <a:gd name="T81" fmla="*/ 99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4" h="632">
                <a:moveTo>
                  <a:pt x="333" y="621"/>
                </a:moveTo>
                <a:cubicBezTo>
                  <a:pt x="67" y="355"/>
                  <a:pt x="67" y="355"/>
                  <a:pt x="67" y="355"/>
                </a:cubicBezTo>
                <a:cubicBezTo>
                  <a:pt x="39" y="327"/>
                  <a:pt x="19" y="294"/>
                  <a:pt x="9" y="258"/>
                </a:cubicBezTo>
                <a:cubicBezTo>
                  <a:pt x="0" y="224"/>
                  <a:pt x="1" y="188"/>
                  <a:pt x="13" y="150"/>
                </a:cubicBezTo>
                <a:cubicBezTo>
                  <a:pt x="24" y="118"/>
                  <a:pt x="43" y="89"/>
                  <a:pt x="67" y="65"/>
                </a:cubicBezTo>
                <a:cubicBezTo>
                  <a:pt x="91" y="41"/>
                  <a:pt x="121" y="23"/>
                  <a:pt x="154" y="12"/>
                </a:cubicBezTo>
                <a:cubicBezTo>
                  <a:pt x="192" y="0"/>
                  <a:pt x="230" y="0"/>
                  <a:pt x="265" y="9"/>
                </a:cubicBezTo>
                <a:cubicBezTo>
                  <a:pt x="296" y="17"/>
                  <a:pt x="326" y="33"/>
                  <a:pt x="352" y="55"/>
                </a:cubicBezTo>
                <a:cubicBezTo>
                  <a:pt x="378" y="34"/>
                  <a:pt x="408" y="17"/>
                  <a:pt x="439" y="9"/>
                </a:cubicBezTo>
                <a:cubicBezTo>
                  <a:pt x="475" y="0"/>
                  <a:pt x="512" y="0"/>
                  <a:pt x="550" y="12"/>
                </a:cubicBezTo>
                <a:cubicBezTo>
                  <a:pt x="583" y="23"/>
                  <a:pt x="613" y="41"/>
                  <a:pt x="637" y="65"/>
                </a:cubicBezTo>
                <a:cubicBezTo>
                  <a:pt x="661" y="89"/>
                  <a:pt x="680" y="118"/>
                  <a:pt x="691" y="151"/>
                </a:cubicBezTo>
                <a:cubicBezTo>
                  <a:pt x="691" y="151"/>
                  <a:pt x="691" y="151"/>
                  <a:pt x="691" y="151"/>
                </a:cubicBezTo>
                <a:cubicBezTo>
                  <a:pt x="704" y="188"/>
                  <a:pt x="704" y="224"/>
                  <a:pt x="695" y="258"/>
                </a:cubicBezTo>
                <a:cubicBezTo>
                  <a:pt x="685" y="294"/>
                  <a:pt x="665" y="327"/>
                  <a:pt x="637" y="355"/>
                </a:cubicBezTo>
                <a:cubicBezTo>
                  <a:pt x="636" y="356"/>
                  <a:pt x="636" y="356"/>
                  <a:pt x="636" y="356"/>
                </a:cubicBezTo>
                <a:cubicBezTo>
                  <a:pt x="371" y="621"/>
                  <a:pt x="371" y="621"/>
                  <a:pt x="371" y="621"/>
                </a:cubicBezTo>
                <a:cubicBezTo>
                  <a:pt x="361" y="632"/>
                  <a:pt x="344" y="632"/>
                  <a:pt x="333" y="621"/>
                </a:cubicBezTo>
                <a:close/>
                <a:moveTo>
                  <a:pt x="384" y="99"/>
                </a:moveTo>
                <a:cubicBezTo>
                  <a:pt x="384" y="99"/>
                  <a:pt x="384" y="99"/>
                  <a:pt x="384" y="99"/>
                </a:cubicBezTo>
                <a:cubicBezTo>
                  <a:pt x="298" y="184"/>
                  <a:pt x="298" y="184"/>
                  <a:pt x="298" y="184"/>
                </a:cubicBezTo>
                <a:cubicBezTo>
                  <a:pt x="292" y="190"/>
                  <a:pt x="282" y="190"/>
                  <a:pt x="275" y="184"/>
                </a:cubicBezTo>
                <a:cubicBezTo>
                  <a:pt x="269" y="178"/>
                  <a:pt x="269" y="167"/>
                  <a:pt x="275" y="161"/>
                </a:cubicBezTo>
                <a:cubicBezTo>
                  <a:pt x="330" y="107"/>
                  <a:pt x="330" y="107"/>
                  <a:pt x="330" y="107"/>
                </a:cubicBezTo>
                <a:cubicBezTo>
                  <a:pt x="329" y="106"/>
                  <a:pt x="329" y="106"/>
                  <a:pt x="329" y="106"/>
                </a:cubicBezTo>
                <a:cubicBezTo>
                  <a:pt x="306" y="84"/>
                  <a:pt x="280" y="69"/>
                  <a:pt x="251" y="61"/>
                </a:cubicBezTo>
                <a:cubicBezTo>
                  <a:pt x="226" y="54"/>
                  <a:pt x="198" y="55"/>
                  <a:pt x="170" y="63"/>
                </a:cubicBezTo>
                <a:cubicBezTo>
                  <a:pt x="146" y="71"/>
                  <a:pt x="123" y="85"/>
                  <a:pt x="105" y="103"/>
                </a:cubicBezTo>
                <a:cubicBezTo>
                  <a:pt x="86" y="121"/>
                  <a:pt x="72" y="143"/>
                  <a:pt x="64" y="167"/>
                </a:cubicBezTo>
                <a:cubicBezTo>
                  <a:pt x="55" y="194"/>
                  <a:pt x="55" y="220"/>
                  <a:pt x="61" y="244"/>
                </a:cubicBezTo>
                <a:cubicBezTo>
                  <a:pt x="68" y="271"/>
                  <a:pt x="84" y="295"/>
                  <a:pt x="105" y="317"/>
                </a:cubicBezTo>
                <a:cubicBezTo>
                  <a:pt x="352" y="564"/>
                  <a:pt x="352" y="564"/>
                  <a:pt x="352" y="564"/>
                </a:cubicBezTo>
                <a:cubicBezTo>
                  <a:pt x="598" y="318"/>
                  <a:pt x="598" y="318"/>
                  <a:pt x="598" y="318"/>
                </a:cubicBezTo>
                <a:cubicBezTo>
                  <a:pt x="599" y="317"/>
                  <a:pt x="599" y="317"/>
                  <a:pt x="599" y="317"/>
                </a:cubicBezTo>
                <a:cubicBezTo>
                  <a:pt x="621" y="295"/>
                  <a:pt x="636" y="271"/>
                  <a:pt x="643" y="244"/>
                </a:cubicBezTo>
                <a:cubicBezTo>
                  <a:pt x="650" y="220"/>
                  <a:pt x="649" y="194"/>
                  <a:pt x="640" y="167"/>
                </a:cubicBezTo>
                <a:cubicBezTo>
                  <a:pt x="640" y="167"/>
                  <a:pt x="640" y="167"/>
                  <a:pt x="640" y="167"/>
                </a:cubicBezTo>
                <a:cubicBezTo>
                  <a:pt x="632" y="143"/>
                  <a:pt x="618" y="121"/>
                  <a:pt x="600" y="103"/>
                </a:cubicBezTo>
                <a:cubicBezTo>
                  <a:pt x="581" y="85"/>
                  <a:pt x="559" y="71"/>
                  <a:pt x="534" y="63"/>
                </a:cubicBezTo>
                <a:cubicBezTo>
                  <a:pt x="507" y="55"/>
                  <a:pt x="479" y="55"/>
                  <a:pt x="453" y="61"/>
                </a:cubicBezTo>
                <a:cubicBezTo>
                  <a:pt x="428" y="68"/>
                  <a:pt x="405" y="81"/>
                  <a:pt x="384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54671" y="525181"/>
            <a:ext cx="4205303" cy="923052"/>
            <a:chOff x="2605071" y="835944"/>
            <a:chExt cx="4205303" cy="923052"/>
          </a:xfrm>
        </p:grpSpPr>
        <p:sp>
          <p:nvSpPr>
            <p:cNvPr id="14" name="文本框 13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Branches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图片 17" descr="截屏2023-11-15 16.29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6060" y="135255"/>
            <a:ext cx="4357370" cy="2980690"/>
          </a:xfrm>
          <a:prstGeom prst="rect">
            <a:avLst/>
          </a:prstGeom>
        </p:spPr>
      </p:pic>
      <p:pic>
        <p:nvPicPr>
          <p:cNvPr id="20" name="图片 19" descr="截屏2023-11-15 16.32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3115945"/>
            <a:ext cx="10102850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222508"/>
            <a:ext cx="7807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Thank You!</a:t>
            </a:r>
            <a:endParaRPr lang="en-US" altLang="zh-CN" sz="80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21095" y="1074084"/>
            <a:ext cx="11332029" cy="56077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5411" y="431800"/>
            <a:ext cx="11201179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5192" y="2711057"/>
            <a:ext cx="3570514" cy="1435886"/>
            <a:chOff x="454659" y="997242"/>
            <a:chExt cx="3570514" cy="1435886"/>
          </a:xfrm>
        </p:grpSpPr>
        <p:sp>
          <p:nvSpPr>
            <p:cNvPr id="5" name="文本框 4"/>
            <p:cNvSpPr txBox="1"/>
            <p:nvPr/>
          </p:nvSpPr>
          <p:spPr>
            <a:xfrm>
              <a:off x="454659" y="997242"/>
              <a:ext cx="3570514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245172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目录</a:t>
              </a:r>
              <a:endParaRPr lang="zh-CN" altLang="en-US" sz="66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0931" y="2063796"/>
              <a:ext cx="33179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dirty="0">
                  <a:solidFill>
                    <a:srgbClr val="245172"/>
                  </a:solidFill>
                  <a:effectLst/>
                  <a:latin typeface="Hero" panose="02000506000000020004" pitchFamily="50" charset="0"/>
                  <a:ea typeface="微软雅黑" panose="020B0503020204020204" pitchFamily="34" charset="-122"/>
                  <a:cs typeface="Times New Roman" panose="02020503050405090304" pitchFamily="18" charset="0"/>
                </a:rPr>
                <a:t>CONTENTS</a:t>
              </a:r>
              <a:endParaRPr lang="zh-CN" altLang="en-US" dirty="0">
                <a:solidFill>
                  <a:srgbClr val="245172"/>
                </a:solidFill>
                <a:latin typeface="Hero" panose="02000506000000020004" pitchFamily="50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38542" y="1013305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面向对象分析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38542" y="2329631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面向对象设计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7886" y="3641144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项目进度与演示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47886" y="4957469"/>
            <a:ext cx="34353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Github</a:t>
            </a:r>
            <a:r>
              <a:rPr lang="zh-CN" altLang="en-US" sz="2800" dirty="0">
                <a:solidFill>
                  <a:srgbClr val="295D83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阿里巴巴普惠体 R" panose="00020600040101010101" pitchFamily="18" charset="-122"/>
              </a:rPr>
              <a:t>状态</a:t>
            </a:r>
            <a:endParaRPr lang="zh-CN" altLang="en-US" sz="2800" dirty="0">
              <a:solidFill>
                <a:srgbClr val="295D83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8542" y="148221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OOA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38542" y="280528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OOD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7886" y="4127003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Our work 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886" y="5450947"/>
            <a:ext cx="4583279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sz="1100" kern="100" dirty="0">
                <a:solidFill>
                  <a:srgbClr val="5C819D"/>
                </a:solidFill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commit, branch, contribution</a:t>
            </a:r>
            <a:endParaRPr lang="zh-CN" altLang="zh-CN" sz="1100" kern="100" dirty="0">
              <a:solidFill>
                <a:srgbClr val="5C819D"/>
              </a:solidFill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172979" y="1013305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172979" y="2348170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82323" y="3678222"/>
            <a:ext cx="655782" cy="655782"/>
          </a:xfrm>
          <a:prstGeom prst="ellipse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82323" y="5013088"/>
            <a:ext cx="655782" cy="655782"/>
          </a:xfrm>
          <a:prstGeom prst="ellipse">
            <a:avLst/>
          </a:prstGeom>
          <a:solidFill>
            <a:srgbClr val="D2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163635" y="1101231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63635" y="2445228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72979" y="3775280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72979" y="5106479"/>
            <a:ext cx="67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ro" panose="02000506000000020004" pitchFamily="50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面向对象分析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1841" y="4152188"/>
            <a:ext cx="8288318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5C819D"/>
                </a:solidFill>
                <a:effectLst/>
                <a:latin typeface="Hero" panose="02000506000000020004" pitchFamily="50" charset="0"/>
                <a:ea typeface="宋体" pitchFamily="2" charset="-122"/>
                <a:cs typeface="Times New Roman" panose="02020503050405090304" pitchFamily="18" charset="0"/>
              </a:rPr>
              <a:t>Please enter the relevant text content here. Operation method: select all the text in this paragraph with the mouse, and enter the text directly to replace it. The text format will not change.</a:t>
            </a:r>
            <a:endParaRPr lang="zh-CN" altLang="zh-CN" sz="900" kern="100" dirty="0">
              <a:solidFill>
                <a:srgbClr val="5C819D"/>
              </a:solidFill>
              <a:effectLst/>
              <a:latin typeface="Hero" panose="02000506000000020004" pitchFamily="50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ONE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用况图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658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用况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495300"/>
            <a:ext cx="9501505" cy="6249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58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16256" y="485671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工作概述三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楼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楼号</a:t>
            </a:r>
            <a:endParaRPr lang="zh-CN" altLang="en-US" sz="1600"/>
          </a:p>
          <a:p>
            <a:pPr algn="ctr"/>
            <a:r>
              <a:rPr lang="zh-CN" altLang="en-US" sz="1600"/>
              <a:t>楼名称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进入楼</a:t>
            </a:r>
            <a:endParaRPr lang="zh-CN" altLang="en-US" sz="1600"/>
          </a:p>
          <a:p>
            <a:pPr algn="ctr"/>
            <a:r>
              <a:rPr lang="zh-CN" altLang="en-US" sz="1600"/>
              <a:t>离开楼</a:t>
            </a:r>
            <a:endParaRPr lang="zh-CN" altLang="en-US" sz="1600"/>
          </a:p>
        </p:txBody>
      </p:sp>
      <p:sp>
        <p:nvSpPr>
          <p:cNvPr id="4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教室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教室号</a:t>
            </a:r>
            <a:endParaRPr lang="zh-CN" altLang="en-US" sz="1600"/>
          </a:p>
          <a:p>
            <a:pPr algn="ctr"/>
            <a:r>
              <a:rPr lang="zh-CN" altLang="en-US" sz="1600">
                <a:sym typeface="+mn-ea"/>
              </a:rPr>
              <a:t>教室</a:t>
            </a:r>
            <a:r>
              <a:rPr lang="zh-CN" altLang="en-US" sz="1600"/>
              <a:t>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进入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教室</a:t>
            </a:r>
            <a:endParaRPr lang="zh-CN" altLang="en-US" sz="1600">
              <a:sym typeface="+mn-ea"/>
            </a:endParaRPr>
          </a:p>
          <a:p>
            <a:pPr algn="ctr"/>
            <a:r>
              <a:rPr lang="zh-CN" altLang="en-US" sz="1600"/>
              <a:t>进入讨论板</a:t>
            </a:r>
            <a:endParaRPr lang="zh-CN" altLang="en-US" sz="1600"/>
          </a:p>
        </p:txBody>
      </p:sp>
      <p:sp>
        <p:nvSpPr>
          <p:cNvPr id="9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座位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座位号</a:t>
            </a:r>
            <a:endParaRPr lang="zh-CN" altLang="en-US" sz="1600"/>
          </a:p>
          <a:p>
            <a:pPr algn="ctr"/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座位入座</a:t>
            </a:r>
            <a:endParaRPr lang="zh-CN" altLang="en-US" sz="1600"/>
          </a:p>
          <a:p>
            <a:pPr algn="ctr"/>
            <a:r>
              <a:rPr lang="zh-CN" altLang="en-US" sz="1600"/>
              <a:t>离开</a:t>
            </a:r>
            <a:r>
              <a:rPr lang="zh-CN" altLang="en-US" sz="1600">
                <a:sym typeface="+mn-ea"/>
              </a:rPr>
              <a:t>座位</a:t>
            </a:r>
            <a:endParaRPr lang="zh-CN" altLang="en-US" sz="1600"/>
          </a:p>
        </p:txBody>
      </p:sp>
      <p:sp>
        <p:nvSpPr>
          <p:cNvPr id="10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学习计划</a:t>
            </a:r>
            <a:endParaRPr lang="zh-CN" sz="1600"/>
          </a:p>
          <a:p>
            <a:pPr algn="ctr"/>
            <a:r>
              <a:rPr lang="en-US" altLang="zh-CN" sz="1600"/>
              <a:t>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自习时间</a:t>
            </a:r>
            <a:endParaRPr lang="zh-CN" altLang="en-US" sz="1600"/>
          </a:p>
          <a:p>
            <a:pPr algn="ctr"/>
            <a:r>
              <a:rPr lang="zh-CN" altLang="en-US" sz="1600"/>
              <a:t>休息时间</a:t>
            </a:r>
            <a:endParaRPr lang="zh-CN" altLang="en-US" sz="1600"/>
          </a:p>
          <a:p>
            <a:pPr algn="ctr"/>
            <a:r>
              <a:rPr lang="zh-CN" altLang="en-US" sz="1600"/>
              <a:t>周期数</a:t>
            </a:r>
            <a:endParaRPr lang="zh-CN" altLang="en-US" sz="1600"/>
          </a:p>
          <a:p>
            <a:pPr algn="ctr"/>
            <a:r>
              <a:rPr lang="en-US" altLang="zh-CN" sz="1600"/>
              <a:t>—————————</a:t>
            </a:r>
            <a:endParaRPr lang="en-US" altLang="zh-CN" sz="1600"/>
          </a:p>
          <a:p>
            <a:pPr algn="ctr"/>
            <a:r>
              <a:rPr lang="zh-CN" altLang="en-US" sz="1600"/>
              <a:t>设置计划信息</a:t>
            </a:r>
            <a:endParaRPr lang="zh-CN" altLang="en-US" sz="1600"/>
          </a:p>
          <a:p>
            <a:pPr algn="ctr"/>
            <a:r>
              <a:rPr lang="zh-CN" altLang="en-US" sz="1600"/>
              <a:t>开始自习</a:t>
            </a:r>
            <a:endParaRPr lang="zh-CN" altLang="en-US" sz="1600"/>
          </a:p>
          <a:p>
            <a:pPr algn="ctr"/>
            <a:r>
              <a:rPr lang="zh-CN" altLang="en-US" sz="1600"/>
              <a:t>结束自习</a:t>
            </a:r>
            <a:endParaRPr lang="zh-CN" altLang="en-US" sz="1600"/>
          </a:p>
        </p:txBody>
      </p:sp>
      <p:sp>
        <p:nvSpPr>
          <p:cNvPr id="11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讨论板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讨论板号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搜索问题</a:t>
            </a:r>
            <a:endParaRPr lang="zh-CN" altLang="en-US" sz="1600"/>
          </a:p>
          <a:p>
            <a:pPr algn="ctr"/>
            <a:r>
              <a:rPr lang="zh-CN" altLang="en-US" sz="1600"/>
              <a:t>查看问题</a:t>
            </a:r>
            <a:endParaRPr lang="zh-CN" altLang="en-US" sz="1600"/>
          </a:p>
          <a:p>
            <a:pPr algn="ctr"/>
            <a:r>
              <a:rPr lang="zh-CN" altLang="en-US" sz="1600"/>
              <a:t>发布问题</a:t>
            </a:r>
            <a:endParaRPr lang="zh-CN" altLang="en-US" sz="1600"/>
          </a:p>
          <a:p>
            <a:pPr algn="ctr"/>
            <a:r>
              <a:rPr lang="zh-CN" altLang="en-US" sz="1600"/>
              <a:t>回答问题</a:t>
            </a:r>
            <a:endParaRPr lang="zh-CN" altLang="en-US" sz="1600"/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13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9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5"/>
          <p:cNvGrpSpPr/>
          <p:nvPr/>
        </p:nvGrpSpPr>
        <p:grpSpPr>
          <a:xfrm>
            <a:off x="8273415" y="1776095"/>
            <a:ext cx="1309370" cy="120015"/>
            <a:chOff x="13194" y="7713"/>
            <a:chExt cx="2062" cy="189"/>
          </a:xfrm>
        </p:grpSpPr>
        <p:cxnSp>
          <p:nvCxnSpPr>
            <p:cNvPr id="24" name="Straight Connector 16"/>
            <p:cNvCxnSpPr/>
            <p:nvPr/>
          </p:nvCxnSpPr>
          <p:spPr>
            <a:xfrm>
              <a:off x="13464" y="7808"/>
              <a:ext cx="1792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Parallelogram 17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/>
              <a:t>用户</a:t>
            </a:r>
            <a:endParaRPr lang="zh-CN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用户号</a:t>
            </a:r>
            <a:endParaRPr lang="zh-CN" altLang="en-US" sz="1600"/>
          </a:p>
          <a:p>
            <a:pPr algn="ctr"/>
            <a:r>
              <a:rPr lang="zh-CN" altLang="en-US" sz="1600"/>
              <a:t>用户名称</a:t>
            </a:r>
            <a:endParaRPr lang="zh-CN" altLang="en-US" sz="1600"/>
          </a:p>
          <a:p>
            <a:pPr algn="ctr"/>
            <a:r>
              <a:rPr lang="en-US" altLang="zh-CN" sz="1600"/>
              <a:t>——————</a:t>
            </a:r>
            <a:endParaRPr lang="en-US" altLang="zh-CN" sz="1600"/>
          </a:p>
          <a:p>
            <a:pPr algn="ctr"/>
            <a:r>
              <a:rPr lang="zh-CN" altLang="en-US" sz="1600"/>
              <a:t>退出登录</a:t>
            </a:r>
            <a:endParaRPr lang="zh-CN" altLang="en-US" sz="1600"/>
          </a:p>
        </p:txBody>
      </p:sp>
      <p:cxnSp>
        <p:nvCxnSpPr>
          <p:cNvPr id="27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5"/>
          <p:cNvCxnSpPr>
            <a:stCxn id="26" idx="0"/>
            <a:endCxn id="9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>
            <a:endCxn id="10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4" idx="2"/>
            <a:endCxn id="11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595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顺序图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顺序图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4908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2840521" y="459105"/>
            <a:ext cx="441068" cy="520723"/>
            <a:chOff x="2308" y="865"/>
            <a:chExt cx="1167" cy="1244"/>
          </a:xfrm>
        </p:grpSpPr>
        <p:sp>
          <p:nvSpPr>
            <p:cNvPr id="10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lstStyle/>
            <a:p>
              <a:pPr algn="ctr"/>
              <a:r>
                <a:rPr lang="zh-CN" altLang="en-US" sz="20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  <a:endPara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Rectangles 6"/>
          <p:cNvSpPr/>
          <p:nvPr/>
        </p:nvSpPr>
        <p:spPr>
          <a:xfrm>
            <a:off x="3010066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7"/>
          <p:cNvSpPr/>
          <p:nvPr/>
        </p:nvSpPr>
        <p:spPr>
          <a:xfrm>
            <a:off x="4089566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楼</a:t>
            </a:r>
            <a:endParaRPr lang="zh-CN" altLang="en-US"/>
          </a:p>
        </p:txBody>
      </p:sp>
      <p:cxnSp>
        <p:nvCxnSpPr>
          <p:cNvPr id="17" name="Straight Connector 8"/>
          <p:cNvCxnSpPr>
            <a:stCxn id="13" idx="2"/>
          </p:cNvCxnSpPr>
          <p:nvPr/>
        </p:nvCxnSpPr>
        <p:spPr>
          <a:xfrm>
            <a:off x="4399446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 flipV="1">
            <a:off x="3100236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0"/>
          <p:cNvSpPr/>
          <p:nvPr/>
        </p:nvSpPr>
        <p:spPr>
          <a:xfrm>
            <a:off x="4330231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1"/>
          <p:cNvCxnSpPr/>
          <p:nvPr/>
        </p:nvCxnSpPr>
        <p:spPr>
          <a:xfrm flipV="1">
            <a:off x="4476916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ectangles 12"/>
          <p:cNvSpPr/>
          <p:nvPr/>
        </p:nvSpPr>
        <p:spPr>
          <a:xfrm>
            <a:off x="5409731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教室</a:t>
            </a:r>
            <a:endParaRPr lang="zh-CN" altLang="en-US"/>
          </a:p>
        </p:txBody>
      </p:sp>
      <p:cxnSp>
        <p:nvCxnSpPr>
          <p:cNvPr id="24" name="Straight Connector 13"/>
          <p:cNvCxnSpPr/>
          <p:nvPr/>
        </p:nvCxnSpPr>
        <p:spPr>
          <a:xfrm>
            <a:off x="5834546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14"/>
          <p:cNvSpPr/>
          <p:nvPr/>
        </p:nvSpPr>
        <p:spPr>
          <a:xfrm>
            <a:off x="5757076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s 15"/>
          <p:cNvSpPr/>
          <p:nvPr/>
        </p:nvSpPr>
        <p:spPr>
          <a:xfrm>
            <a:off x="8537106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座位</a:t>
            </a:r>
            <a:endParaRPr lang="zh-CN" altLang="en-US"/>
          </a:p>
        </p:txBody>
      </p:sp>
      <p:cxnSp>
        <p:nvCxnSpPr>
          <p:cNvPr id="27" name="Straight Connector 16"/>
          <p:cNvCxnSpPr/>
          <p:nvPr/>
        </p:nvCxnSpPr>
        <p:spPr>
          <a:xfrm>
            <a:off x="8961921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/>
          <p:nvPr/>
        </p:nvCxnSpPr>
        <p:spPr>
          <a:xfrm flipV="1">
            <a:off x="6775616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Rectangles 18"/>
          <p:cNvSpPr/>
          <p:nvPr/>
        </p:nvSpPr>
        <p:spPr>
          <a:xfrm>
            <a:off x="8871751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1"/>
          <p:cNvCxnSpPr>
            <a:stCxn id="29" idx="2"/>
          </p:cNvCxnSpPr>
          <p:nvPr/>
        </p:nvCxnSpPr>
        <p:spPr>
          <a:xfrm flipH="1">
            <a:off x="5920906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22"/>
          <p:cNvCxnSpPr/>
          <p:nvPr/>
        </p:nvCxnSpPr>
        <p:spPr>
          <a:xfrm flipH="1" flipV="1">
            <a:off x="4467391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23"/>
          <p:cNvCxnSpPr/>
          <p:nvPr/>
        </p:nvCxnSpPr>
        <p:spPr>
          <a:xfrm flipV="1">
            <a:off x="9041296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24"/>
          <p:cNvSpPr/>
          <p:nvPr/>
        </p:nvSpPr>
        <p:spPr>
          <a:xfrm>
            <a:off x="10286531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学习计划</a:t>
            </a:r>
            <a:endParaRPr lang="zh-CN" altLang="en-US"/>
          </a:p>
        </p:txBody>
      </p:sp>
      <p:sp>
        <p:nvSpPr>
          <p:cNvPr id="34" name="Rectangles 25"/>
          <p:cNvSpPr/>
          <p:nvPr/>
        </p:nvSpPr>
        <p:spPr>
          <a:xfrm>
            <a:off x="10925976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26"/>
          <p:cNvCxnSpPr>
            <a:stCxn id="34" idx="2"/>
          </p:cNvCxnSpPr>
          <p:nvPr/>
        </p:nvCxnSpPr>
        <p:spPr>
          <a:xfrm flipH="1">
            <a:off x="9019706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Rectangles 27"/>
          <p:cNvSpPr/>
          <p:nvPr/>
        </p:nvSpPr>
        <p:spPr>
          <a:xfrm>
            <a:off x="10790086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7" name="Straight Arrow Connector 28"/>
          <p:cNvCxnSpPr/>
          <p:nvPr/>
        </p:nvCxnSpPr>
        <p:spPr>
          <a:xfrm flipH="1" flipV="1">
            <a:off x="3105316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29"/>
          <p:cNvSpPr txBox="1"/>
          <p:nvPr/>
        </p:nvSpPr>
        <p:spPr>
          <a:xfrm>
            <a:off x="3281846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进入楼</a:t>
            </a:r>
            <a:endParaRPr lang="zh-CN" altLang="en-US" sz="1000"/>
          </a:p>
        </p:txBody>
      </p:sp>
      <p:sp>
        <p:nvSpPr>
          <p:cNvPr id="39" name="Text Box 30"/>
          <p:cNvSpPr txBox="1"/>
          <p:nvPr/>
        </p:nvSpPr>
        <p:spPr>
          <a:xfrm>
            <a:off x="4605821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进入教室</a:t>
            </a:r>
            <a:endParaRPr lang="zh-CN" altLang="en-US" sz="1000"/>
          </a:p>
        </p:txBody>
      </p:sp>
      <p:sp>
        <p:nvSpPr>
          <p:cNvPr id="40" name="Text Box 31"/>
          <p:cNvSpPr txBox="1"/>
          <p:nvPr/>
        </p:nvSpPr>
        <p:spPr>
          <a:xfrm>
            <a:off x="6256821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座位入座</a:t>
            </a:r>
            <a:endParaRPr lang="zh-CN" altLang="en-US" sz="1000"/>
          </a:p>
        </p:txBody>
      </p:sp>
      <p:sp>
        <p:nvSpPr>
          <p:cNvPr id="41" name="Text Box 32"/>
          <p:cNvSpPr txBox="1"/>
          <p:nvPr/>
        </p:nvSpPr>
        <p:spPr>
          <a:xfrm>
            <a:off x="9227986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制订学习计划</a:t>
            </a:r>
            <a:endParaRPr lang="zh-CN" altLang="en-US" sz="1000"/>
          </a:p>
        </p:txBody>
      </p:sp>
      <p:sp>
        <p:nvSpPr>
          <p:cNvPr id="42" name="Rectangles 35"/>
          <p:cNvSpPr/>
          <p:nvPr/>
        </p:nvSpPr>
        <p:spPr>
          <a:xfrm>
            <a:off x="6924841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讨论板</a:t>
            </a:r>
            <a:endParaRPr lang="zh-CN" altLang="en-US"/>
          </a:p>
        </p:txBody>
      </p:sp>
      <p:cxnSp>
        <p:nvCxnSpPr>
          <p:cNvPr id="43" name="Straight Connector 36"/>
          <p:cNvCxnSpPr/>
          <p:nvPr/>
        </p:nvCxnSpPr>
        <p:spPr>
          <a:xfrm>
            <a:off x="7462051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/>
          <p:nvPr/>
        </p:nvCxnSpPr>
        <p:spPr>
          <a:xfrm>
            <a:off x="5902491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ectangles 39"/>
          <p:cNvSpPr/>
          <p:nvPr/>
        </p:nvSpPr>
        <p:spPr>
          <a:xfrm>
            <a:off x="7389026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0"/>
          <p:cNvCxnSpPr/>
          <p:nvPr/>
        </p:nvCxnSpPr>
        <p:spPr>
          <a:xfrm flipH="1" flipV="1">
            <a:off x="5910111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1"/>
          <p:cNvSpPr txBox="1"/>
          <p:nvPr/>
        </p:nvSpPr>
        <p:spPr>
          <a:xfrm>
            <a:off x="6218086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进入讨论板</a:t>
            </a:r>
            <a:endParaRPr lang="zh-CN" altLang="en-US" sz="1000"/>
          </a:p>
        </p:txBody>
      </p:sp>
      <p:cxnSp>
        <p:nvCxnSpPr>
          <p:cNvPr id="48" name="Straight Arrow Connector 42"/>
          <p:cNvCxnSpPr/>
          <p:nvPr/>
        </p:nvCxnSpPr>
        <p:spPr>
          <a:xfrm flipH="1">
            <a:off x="5905666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2936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状态图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状态图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988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Oval 4"/>
          <p:cNvSpPr/>
          <p:nvPr/>
        </p:nvSpPr>
        <p:spPr>
          <a:xfrm>
            <a:off x="2677385" y="1149148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5"/>
          <p:cNvSpPr/>
          <p:nvPr/>
        </p:nvSpPr>
        <p:spPr>
          <a:xfrm>
            <a:off x="3530825" y="179494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处于主菜单</a:t>
            </a:r>
            <a:endParaRPr lang="zh-CN" altLang="en-US"/>
          </a:p>
        </p:txBody>
      </p:sp>
      <p:sp>
        <p:nvSpPr>
          <p:cNvPr id="11" name="Rounded Rectangle 6"/>
          <p:cNvSpPr/>
          <p:nvPr/>
        </p:nvSpPr>
        <p:spPr>
          <a:xfrm>
            <a:off x="5531075" y="260075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处于楼中</a:t>
            </a:r>
            <a:endParaRPr lang="zh-CN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7465285" y="3406573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处于教室中</a:t>
            </a:r>
            <a:endParaRPr lang="zh-CN" altLang="en-US"/>
          </a:p>
        </p:txBody>
      </p:sp>
      <p:sp>
        <p:nvSpPr>
          <p:cNvPr id="13" name="Rounded Rectangle 8"/>
          <p:cNvSpPr/>
          <p:nvPr/>
        </p:nvSpPr>
        <p:spPr>
          <a:xfrm>
            <a:off x="5437095" y="4150158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处于座位上</a:t>
            </a:r>
            <a:endParaRPr lang="zh-CN" altLang="en-US"/>
          </a:p>
        </p:txBody>
      </p:sp>
      <p:sp>
        <p:nvSpPr>
          <p:cNvPr id="17" name="Rounded Rectangle 9"/>
          <p:cNvSpPr/>
          <p:nvPr/>
        </p:nvSpPr>
        <p:spPr>
          <a:xfrm>
            <a:off x="3530825" y="488040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在自习</a:t>
            </a:r>
            <a:endParaRPr lang="zh-CN" altLang="en-US"/>
          </a:p>
        </p:txBody>
      </p:sp>
      <p:cxnSp>
        <p:nvCxnSpPr>
          <p:cNvPr id="18" name="Straight Arrow Connector 10"/>
          <p:cNvCxnSpPr>
            <a:stCxn id="9" idx="5"/>
          </p:cNvCxnSpPr>
          <p:nvPr/>
        </p:nvCxnSpPr>
        <p:spPr>
          <a:xfrm>
            <a:off x="2938370" y="1409498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1"/>
          <p:cNvCxnSpPr/>
          <p:nvPr/>
        </p:nvCxnSpPr>
        <p:spPr>
          <a:xfrm>
            <a:off x="4955130" y="2276908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2"/>
          <p:cNvCxnSpPr/>
          <p:nvPr/>
        </p:nvCxnSpPr>
        <p:spPr>
          <a:xfrm flipH="1" flipV="1">
            <a:off x="4911315" y="2429943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13"/>
          <p:cNvCxnSpPr/>
          <p:nvPr/>
        </p:nvCxnSpPr>
        <p:spPr>
          <a:xfrm>
            <a:off x="6970620" y="3153208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14"/>
          <p:cNvCxnSpPr/>
          <p:nvPr/>
        </p:nvCxnSpPr>
        <p:spPr>
          <a:xfrm flipH="1" flipV="1">
            <a:off x="6905215" y="3273223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/>
          <p:nvPr/>
        </p:nvCxnSpPr>
        <p:spPr>
          <a:xfrm flipH="1">
            <a:off x="6970620" y="4007283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16"/>
          <p:cNvCxnSpPr/>
          <p:nvPr/>
        </p:nvCxnSpPr>
        <p:spPr>
          <a:xfrm flipV="1">
            <a:off x="6982050" y="408411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17"/>
          <p:cNvCxnSpPr/>
          <p:nvPr/>
        </p:nvCxnSpPr>
        <p:spPr>
          <a:xfrm flipH="1">
            <a:off x="4917665" y="4693718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18"/>
          <p:cNvCxnSpPr/>
          <p:nvPr/>
        </p:nvCxnSpPr>
        <p:spPr>
          <a:xfrm flipV="1">
            <a:off x="4972910" y="4880408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19"/>
          <p:cNvSpPr txBox="1"/>
          <p:nvPr/>
        </p:nvSpPr>
        <p:spPr>
          <a:xfrm>
            <a:off x="5294855" y="2118158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进入楼</a:t>
            </a:r>
            <a:endParaRPr lang="zh-CN" altLang="en-US" sz="1400"/>
          </a:p>
        </p:txBody>
      </p:sp>
      <p:sp>
        <p:nvSpPr>
          <p:cNvPr id="30" name="Text Box 20"/>
          <p:cNvSpPr txBox="1"/>
          <p:nvPr/>
        </p:nvSpPr>
        <p:spPr>
          <a:xfrm>
            <a:off x="4736055" y="2600758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离开楼</a:t>
            </a:r>
            <a:endParaRPr lang="zh-CN" altLang="en-US" sz="1400"/>
          </a:p>
        </p:txBody>
      </p:sp>
      <p:sp>
        <p:nvSpPr>
          <p:cNvPr id="31" name="Text Box 21"/>
          <p:cNvSpPr txBox="1"/>
          <p:nvPr/>
        </p:nvSpPr>
        <p:spPr>
          <a:xfrm>
            <a:off x="6500085" y="34046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离开教室</a:t>
            </a:r>
            <a:endParaRPr lang="zh-CN" altLang="en-US" sz="1400"/>
          </a:p>
        </p:txBody>
      </p:sp>
      <p:sp>
        <p:nvSpPr>
          <p:cNvPr id="32" name="Text Box 22"/>
          <p:cNvSpPr txBox="1"/>
          <p:nvPr/>
        </p:nvSpPr>
        <p:spPr>
          <a:xfrm>
            <a:off x="7192235" y="2907463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进入教室</a:t>
            </a:r>
            <a:endParaRPr lang="zh-CN" altLang="en-US" sz="1400"/>
          </a:p>
        </p:txBody>
      </p:sp>
      <p:sp>
        <p:nvSpPr>
          <p:cNvPr id="33" name="Text Box 23"/>
          <p:cNvSpPr txBox="1"/>
          <p:nvPr/>
        </p:nvSpPr>
        <p:spPr>
          <a:xfrm>
            <a:off x="6401660" y="377741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座位入座</a:t>
            </a:r>
            <a:endParaRPr lang="zh-CN" altLang="en-US" sz="1400"/>
          </a:p>
        </p:txBody>
      </p:sp>
      <p:sp>
        <p:nvSpPr>
          <p:cNvPr id="34" name="Text Box 24"/>
          <p:cNvSpPr txBox="1"/>
          <p:nvPr/>
        </p:nvSpPr>
        <p:spPr>
          <a:xfrm>
            <a:off x="7192235" y="4277793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离开座位</a:t>
            </a:r>
            <a:endParaRPr lang="zh-CN" altLang="en-US" sz="1400"/>
          </a:p>
        </p:txBody>
      </p:sp>
      <p:sp>
        <p:nvSpPr>
          <p:cNvPr id="35" name="Text Box 25"/>
          <p:cNvSpPr txBox="1"/>
          <p:nvPr/>
        </p:nvSpPr>
        <p:spPr>
          <a:xfrm>
            <a:off x="5294855" y="498581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结束自习</a:t>
            </a:r>
            <a:endParaRPr lang="zh-CN" altLang="en-US" sz="1400"/>
          </a:p>
        </p:txBody>
      </p:sp>
      <p:sp>
        <p:nvSpPr>
          <p:cNvPr id="36" name="Text Box 26"/>
          <p:cNvSpPr txBox="1"/>
          <p:nvPr/>
        </p:nvSpPr>
        <p:spPr>
          <a:xfrm>
            <a:off x="4348705" y="4522268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开始自习</a:t>
            </a:r>
            <a:endParaRPr lang="zh-CN" altLang="en-US" sz="1400"/>
          </a:p>
        </p:txBody>
      </p:sp>
      <p:sp>
        <p:nvSpPr>
          <p:cNvPr id="37" name="Rounded Rectangle 27"/>
          <p:cNvSpPr/>
          <p:nvPr/>
        </p:nvSpPr>
        <p:spPr>
          <a:xfrm>
            <a:off x="10116410" y="3404668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处于讨论板</a:t>
            </a:r>
            <a:endParaRPr lang="zh-CN" altLang="en-US"/>
          </a:p>
        </p:txBody>
      </p:sp>
      <p:cxnSp>
        <p:nvCxnSpPr>
          <p:cNvPr id="38" name="Straight Arrow Connector 28"/>
          <p:cNvCxnSpPr/>
          <p:nvPr/>
        </p:nvCxnSpPr>
        <p:spPr>
          <a:xfrm flipV="1">
            <a:off x="8899115" y="3580563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29"/>
          <p:cNvCxnSpPr/>
          <p:nvPr/>
        </p:nvCxnSpPr>
        <p:spPr>
          <a:xfrm flipH="1">
            <a:off x="8876890" y="3854248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Text Box 30"/>
          <p:cNvSpPr txBox="1"/>
          <p:nvPr/>
        </p:nvSpPr>
        <p:spPr>
          <a:xfrm>
            <a:off x="9019765" y="3273223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进入讨论板</a:t>
            </a:r>
            <a:endParaRPr lang="zh-CN" altLang="en-US" sz="1400"/>
          </a:p>
        </p:txBody>
      </p:sp>
      <p:sp>
        <p:nvSpPr>
          <p:cNvPr id="41" name="Text Box 31"/>
          <p:cNvSpPr txBox="1"/>
          <p:nvPr/>
        </p:nvSpPr>
        <p:spPr>
          <a:xfrm>
            <a:off x="9019765" y="3887268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离开讨论板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76921" y="525181"/>
            <a:ext cx="4205303" cy="923052"/>
            <a:chOff x="2605071" y="835944"/>
            <a:chExt cx="4205303" cy="923052"/>
          </a:xfrm>
        </p:grpSpPr>
        <p:sp>
          <p:nvSpPr>
            <p:cNvPr id="7" name="文本框 6"/>
            <p:cNvSpPr txBox="1"/>
            <p:nvPr/>
          </p:nvSpPr>
          <p:spPr>
            <a:xfrm>
              <a:off x="2605071" y="1459911"/>
              <a:ext cx="4205303" cy="29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05071" y="835944"/>
              <a:ext cx="22098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包图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16256" y="4856718"/>
            <a:ext cx="4205303" cy="989758"/>
            <a:chOff x="2605071" y="4483778"/>
            <a:chExt cx="4205303" cy="989758"/>
          </a:xfrm>
        </p:grpSpPr>
        <p:sp>
          <p:nvSpPr>
            <p:cNvPr id="15" name="文本框 14"/>
            <p:cNvSpPr txBox="1"/>
            <p:nvPr/>
          </p:nvSpPr>
          <p:spPr>
            <a:xfrm>
              <a:off x="2605071" y="4853110"/>
              <a:ext cx="4205303" cy="6204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直接在此输入文本内容，更改方法：直接全选文本，输入新的文本就可以替换更改，文本格式不会改变。</a:t>
              </a:r>
              <a:endParaRPr lang="zh-CN" altLang="en-US" sz="900" kern="100" dirty="0">
                <a:solidFill>
                  <a:schemeClr val="bg1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05071" y="4483778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bg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工作概述三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1"/>
          <p:cNvSpPr>
            <a:spLocks noEditPoints="1"/>
          </p:cNvSpPr>
          <p:nvPr/>
        </p:nvSpPr>
        <p:spPr bwMode="auto">
          <a:xfrm>
            <a:off x="5482185" y="5127956"/>
            <a:ext cx="499647" cy="500808"/>
          </a:xfrm>
          <a:custGeom>
            <a:avLst/>
            <a:gdLst>
              <a:gd name="T0" fmla="*/ 517 w 643"/>
              <a:gd name="T1" fmla="*/ 480 h 644"/>
              <a:gd name="T2" fmla="*/ 585 w 643"/>
              <a:gd name="T3" fmla="*/ 293 h 644"/>
              <a:gd name="T4" fmla="*/ 562 w 643"/>
              <a:gd name="T5" fmla="*/ 181 h 644"/>
              <a:gd name="T6" fmla="*/ 499 w 643"/>
              <a:gd name="T7" fmla="*/ 86 h 644"/>
              <a:gd name="T8" fmla="*/ 404 w 643"/>
              <a:gd name="T9" fmla="*/ 23 h 644"/>
              <a:gd name="T10" fmla="*/ 85 w 643"/>
              <a:gd name="T11" fmla="*/ 86 h 644"/>
              <a:gd name="T12" fmla="*/ 0 w 643"/>
              <a:gd name="T13" fmla="*/ 293 h 644"/>
              <a:gd name="T14" fmla="*/ 22 w 643"/>
              <a:gd name="T15" fmla="*/ 405 h 644"/>
              <a:gd name="T16" fmla="*/ 85 w 643"/>
              <a:gd name="T17" fmla="*/ 499 h 644"/>
              <a:gd name="T18" fmla="*/ 181 w 643"/>
              <a:gd name="T19" fmla="*/ 563 h 644"/>
              <a:gd name="T20" fmla="*/ 404 w 643"/>
              <a:gd name="T21" fmla="*/ 563 h 644"/>
              <a:gd name="T22" fmla="*/ 595 w 643"/>
              <a:gd name="T23" fmla="*/ 634 h 644"/>
              <a:gd name="T24" fmla="*/ 633 w 643"/>
              <a:gd name="T25" fmla="*/ 595 h 644"/>
              <a:gd name="T26" fmla="*/ 461 w 643"/>
              <a:gd name="T27" fmla="*/ 461 h 644"/>
              <a:gd name="T28" fmla="*/ 461 w 643"/>
              <a:gd name="T29" fmla="*/ 462 h 644"/>
              <a:gd name="T30" fmla="*/ 292 w 643"/>
              <a:gd name="T31" fmla="*/ 531 h 644"/>
              <a:gd name="T32" fmla="*/ 201 w 643"/>
              <a:gd name="T33" fmla="*/ 513 h 644"/>
              <a:gd name="T34" fmla="*/ 123 w 643"/>
              <a:gd name="T35" fmla="*/ 461 h 644"/>
              <a:gd name="T36" fmla="*/ 72 w 643"/>
              <a:gd name="T37" fmla="*/ 384 h 644"/>
              <a:gd name="T38" fmla="*/ 53 w 643"/>
              <a:gd name="T39" fmla="*/ 293 h 644"/>
              <a:gd name="T40" fmla="*/ 123 w 643"/>
              <a:gd name="T41" fmla="*/ 124 h 644"/>
              <a:gd name="T42" fmla="*/ 383 w 643"/>
              <a:gd name="T43" fmla="*/ 72 h 644"/>
              <a:gd name="T44" fmla="*/ 462 w 643"/>
              <a:gd name="T45" fmla="*/ 125 h 644"/>
              <a:gd name="T46" fmla="*/ 514 w 643"/>
              <a:gd name="T47" fmla="*/ 203 h 644"/>
              <a:gd name="T48" fmla="*/ 513 w 643"/>
              <a:gd name="T49" fmla="*/ 384 h 644"/>
              <a:gd name="T50" fmla="*/ 219 w 643"/>
              <a:gd name="T51" fmla="*/ 118 h 644"/>
              <a:gd name="T52" fmla="*/ 187 w 643"/>
              <a:gd name="T53" fmla="*/ 136 h 644"/>
              <a:gd name="T54" fmla="*/ 159 w 643"/>
              <a:gd name="T55" fmla="*/ 159 h 644"/>
              <a:gd name="T56" fmla="*/ 135 w 643"/>
              <a:gd name="T57" fmla="*/ 187 h 644"/>
              <a:gd name="T58" fmla="*/ 126 w 643"/>
              <a:gd name="T59" fmla="*/ 240 h 644"/>
              <a:gd name="T60" fmla="*/ 162 w 643"/>
              <a:gd name="T61" fmla="*/ 205 h 644"/>
              <a:gd name="T62" fmla="*/ 205 w 643"/>
              <a:gd name="T63" fmla="*/ 163 h 644"/>
              <a:gd name="T64" fmla="*/ 240 w 643"/>
              <a:gd name="T65" fmla="*/ 127 h 644"/>
              <a:gd name="T66" fmla="*/ 465 w 643"/>
              <a:gd name="T67" fmla="*/ 277 h 644"/>
              <a:gd name="T68" fmla="*/ 449 w 643"/>
              <a:gd name="T69" fmla="*/ 293 h 644"/>
              <a:gd name="T70" fmla="*/ 437 w 643"/>
              <a:gd name="T71" fmla="*/ 354 h 644"/>
              <a:gd name="T72" fmla="*/ 352 w 643"/>
              <a:gd name="T73" fmla="*/ 438 h 644"/>
              <a:gd name="T74" fmla="*/ 276 w 643"/>
              <a:gd name="T75" fmla="*/ 466 h 644"/>
              <a:gd name="T76" fmla="*/ 365 w 643"/>
              <a:gd name="T77" fmla="*/ 468 h 644"/>
              <a:gd name="T78" fmla="*/ 467 w 643"/>
              <a:gd name="T79" fmla="*/ 366 h 644"/>
              <a:gd name="T80" fmla="*/ 482 w 643"/>
              <a:gd name="T81" fmla="*/ 29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3" h="644">
                <a:moveTo>
                  <a:pt x="633" y="595"/>
                </a:moveTo>
                <a:cubicBezTo>
                  <a:pt x="517" y="480"/>
                  <a:pt x="517" y="480"/>
                  <a:pt x="517" y="480"/>
                </a:cubicBezTo>
                <a:cubicBezTo>
                  <a:pt x="536" y="457"/>
                  <a:pt x="551" y="432"/>
                  <a:pt x="562" y="405"/>
                </a:cubicBezTo>
                <a:cubicBezTo>
                  <a:pt x="577" y="370"/>
                  <a:pt x="585" y="332"/>
                  <a:pt x="585" y="293"/>
                </a:cubicBezTo>
                <a:cubicBezTo>
                  <a:pt x="585" y="254"/>
                  <a:pt x="577" y="217"/>
                  <a:pt x="563" y="182"/>
                </a:cubicBezTo>
                <a:cubicBezTo>
                  <a:pt x="562" y="181"/>
                  <a:pt x="562" y="181"/>
                  <a:pt x="562" y="181"/>
                </a:cubicBezTo>
                <a:cubicBezTo>
                  <a:pt x="548" y="146"/>
                  <a:pt x="526" y="114"/>
                  <a:pt x="500" y="87"/>
                </a:cubicBezTo>
                <a:cubicBezTo>
                  <a:pt x="499" y="86"/>
                  <a:pt x="499" y="86"/>
                  <a:pt x="499" y="86"/>
                </a:cubicBezTo>
                <a:cubicBezTo>
                  <a:pt x="472" y="59"/>
                  <a:pt x="440" y="37"/>
                  <a:pt x="404" y="23"/>
                </a:cubicBezTo>
                <a:cubicBezTo>
                  <a:pt x="404" y="23"/>
                  <a:pt x="404" y="23"/>
                  <a:pt x="404" y="23"/>
                </a:cubicBezTo>
                <a:cubicBezTo>
                  <a:pt x="369" y="8"/>
                  <a:pt x="332" y="0"/>
                  <a:pt x="292" y="0"/>
                </a:cubicBezTo>
                <a:cubicBezTo>
                  <a:pt x="211" y="0"/>
                  <a:pt x="138" y="33"/>
                  <a:pt x="85" y="86"/>
                </a:cubicBezTo>
                <a:cubicBezTo>
                  <a:pt x="59" y="113"/>
                  <a:pt x="37" y="145"/>
                  <a:pt x="22" y="181"/>
                </a:cubicBezTo>
                <a:cubicBezTo>
                  <a:pt x="8" y="216"/>
                  <a:pt x="0" y="253"/>
                  <a:pt x="0" y="293"/>
                </a:cubicBezTo>
                <a:cubicBezTo>
                  <a:pt x="0" y="332"/>
                  <a:pt x="8" y="369"/>
                  <a:pt x="21" y="403"/>
                </a:cubicBezTo>
                <a:cubicBezTo>
                  <a:pt x="22" y="405"/>
                  <a:pt x="22" y="405"/>
                  <a:pt x="22" y="405"/>
                </a:cubicBezTo>
                <a:cubicBezTo>
                  <a:pt x="37" y="440"/>
                  <a:pt x="59" y="473"/>
                  <a:pt x="85" y="499"/>
                </a:cubicBezTo>
                <a:cubicBezTo>
                  <a:pt x="85" y="499"/>
                  <a:pt x="85" y="499"/>
                  <a:pt x="85" y="499"/>
                </a:cubicBezTo>
                <a:cubicBezTo>
                  <a:pt x="113" y="526"/>
                  <a:pt x="145" y="548"/>
                  <a:pt x="180" y="563"/>
                </a:cubicBezTo>
                <a:cubicBezTo>
                  <a:pt x="181" y="563"/>
                  <a:pt x="181" y="563"/>
                  <a:pt x="181" y="563"/>
                </a:cubicBezTo>
                <a:cubicBezTo>
                  <a:pt x="215" y="577"/>
                  <a:pt x="253" y="585"/>
                  <a:pt x="292" y="585"/>
                </a:cubicBezTo>
                <a:cubicBezTo>
                  <a:pt x="332" y="585"/>
                  <a:pt x="370" y="577"/>
                  <a:pt x="404" y="563"/>
                </a:cubicBezTo>
                <a:cubicBezTo>
                  <a:pt x="431" y="552"/>
                  <a:pt x="457" y="536"/>
                  <a:pt x="479" y="517"/>
                </a:cubicBezTo>
                <a:cubicBezTo>
                  <a:pt x="595" y="634"/>
                  <a:pt x="595" y="634"/>
                  <a:pt x="595" y="634"/>
                </a:cubicBezTo>
                <a:cubicBezTo>
                  <a:pt x="606" y="644"/>
                  <a:pt x="622" y="644"/>
                  <a:pt x="633" y="634"/>
                </a:cubicBezTo>
                <a:cubicBezTo>
                  <a:pt x="643" y="623"/>
                  <a:pt x="643" y="606"/>
                  <a:pt x="633" y="595"/>
                </a:cubicBezTo>
                <a:close/>
                <a:moveTo>
                  <a:pt x="461" y="461"/>
                </a:moveTo>
                <a:cubicBezTo>
                  <a:pt x="461" y="461"/>
                  <a:pt x="461" y="461"/>
                  <a:pt x="461" y="461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61" y="462"/>
                  <a:pt x="461" y="462"/>
                  <a:pt x="461" y="462"/>
                </a:cubicBezTo>
                <a:cubicBezTo>
                  <a:pt x="439" y="484"/>
                  <a:pt x="413" y="501"/>
                  <a:pt x="383" y="513"/>
                </a:cubicBezTo>
                <a:cubicBezTo>
                  <a:pt x="356" y="525"/>
                  <a:pt x="325" y="531"/>
                  <a:pt x="292" y="531"/>
                </a:cubicBezTo>
                <a:cubicBezTo>
                  <a:pt x="260" y="531"/>
                  <a:pt x="229" y="525"/>
                  <a:pt x="201" y="513"/>
                </a:cubicBezTo>
                <a:cubicBezTo>
                  <a:pt x="201" y="513"/>
                  <a:pt x="201" y="513"/>
                  <a:pt x="201" y="513"/>
                </a:cubicBezTo>
                <a:cubicBezTo>
                  <a:pt x="172" y="501"/>
                  <a:pt x="145" y="484"/>
                  <a:pt x="123" y="462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23" y="461"/>
                  <a:pt x="123" y="461"/>
                  <a:pt x="123" y="461"/>
                </a:cubicBezTo>
                <a:cubicBezTo>
                  <a:pt x="101" y="439"/>
                  <a:pt x="84" y="413"/>
                  <a:pt x="72" y="384"/>
                </a:cubicBezTo>
                <a:cubicBezTo>
                  <a:pt x="71" y="383"/>
                  <a:pt x="71" y="383"/>
                  <a:pt x="71" y="383"/>
                </a:cubicBezTo>
                <a:cubicBezTo>
                  <a:pt x="60" y="355"/>
                  <a:pt x="53" y="325"/>
                  <a:pt x="53" y="293"/>
                </a:cubicBezTo>
                <a:cubicBezTo>
                  <a:pt x="53" y="260"/>
                  <a:pt x="60" y="229"/>
                  <a:pt x="72" y="201"/>
                </a:cubicBezTo>
                <a:cubicBezTo>
                  <a:pt x="84" y="172"/>
                  <a:pt x="101" y="146"/>
                  <a:pt x="123" y="124"/>
                </a:cubicBezTo>
                <a:cubicBezTo>
                  <a:pt x="167" y="81"/>
                  <a:pt x="226" y="54"/>
                  <a:pt x="292" y="54"/>
                </a:cubicBezTo>
                <a:cubicBezTo>
                  <a:pt x="325" y="54"/>
                  <a:pt x="356" y="60"/>
                  <a:pt x="383" y="72"/>
                </a:cubicBezTo>
                <a:cubicBezTo>
                  <a:pt x="413" y="84"/>
                  <a:pt x="439" y="102"/>
                  <a:pt x="461" y="124"/>
                </a:cubicBezTo>
                <a:cubicBezTo>
                  <a:pt x="462" y="125"/>
                  <a:pt x="462" y="125"/>
                  <a:pt x="462" y="125"/>
                </a:cubicBezTo>
                <a:cubicBezTo>
                  <a:pt x="484" y="147"/>
                  <a:pt x="501" y="173"/>
                  <a:pt x="513" y="201"/>
                </a:cubicBezTo>
                <a:cubicBezTo>
                  <a:pt x="514" y="203"/>
                  <a:pt x="514" y="203"/>
                  <a:pt x="514" y="203"/>
                </a:cubicBezTo>
                <a:cubicBezTo>
                  <a:pt x="525" y="230"/>
                  <a:pt x="531" y="261"/>
                  <a:pt x="531" y="293"/>
                </a:cubicBezTo>
                <a:cubicBezTo>
                  <a:pt x="531" y="325"/>
                  <a:pt x="525" y="356"/>
                  <a:pt x="513" y="384"/>
                </a:cubicBezTo>
                <a:cubicBezTo>
                  <a:pt x="501" y="413"/>
                  <a:pt x="483" y="440"/>
                  <a:pt x="461" y="461"/>
                </a:cubicBezTo>
                <a:close/>
                <a:moveTo>
                  <a:pt x="219" y="118"/>
                </a:moveTo>
                <a:cubicBezTo>
                  <a:pt x="219" y="118"/>
                  <a:pt x="219" y="118"/>
                  <a:pt x="219" y="118"/>
                </a:cubicBezTo>
                <a:cubicBezTo>
                  <a:pt x="207" y="123"/>
                  <a:pt x="197" y="129"/>
                  <a:pt x="187" y="136"/>
                </a:cubicBezTo>
                <a:cubicBezTo>
                  <a:pt x="177" y="142"/>
                  <a:pt x="167" y="150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0" y="168"/>
                  <a:pt x="142" y="177"/>
                  <a:pt x="135" y="187"/>
                </a:cubicBezTo>
                <a:cubicBezTo>
                  <a:pt x="129" y="197"/>
                  <a:pt x="123" y="208"/>
                  <a:pt x="118" y="219"/>
                </a:cubicBezTo>
                <a:cubicBezTo>
                  <a:pt x="114" y="227"/>
                  <a:pt x="118" y="237"/>
                  <a:pt x="126" y="240"/>
                </a:cubicBezTo>
                <a:cubicBezTo>
                  <a:pt x="135" y="244"/>
                  <a:pt x="144" y="240"/>
                  <a:pt x="147" y="232"/>
                </a:cubicBezTo>
                <a:cubicBezTo>
                  <a:pt x="151" y="222"/>
                  <a:pt x="156" y="213"/>
                  <a:pt x="162" y="205"/>
                </a:cubicBezTo>
                <a:cubicBezTo>
                  <a:pt x="168" y="197"/>
                  <a:pt x="174" y="189"/>
                  <a:pt x="181" y="182"/>
                </a:cubicBezTo>
                <a:cubicBezTo>
                  <a:pt x="188" y="174"/>
                  <a:pt x="196" y="168"/>
                  <a:pt x="205" y="163"/>
                </a:cubicBezTo>
                <a:cubicBezTo>
                  <a:pt x="213" y="157"/>
                  <a:pt x="222" y="152"/>
                  <a:pt x="231" y="148"/>
                </a:cubicBezTo>
                <a:cubicBezTo>
                  <a:pt x="239" y="144"/>
                  <a:pt x="243" y="135"/>
                  <a:pt x="240" y="127"/>
                </a:cubicBezTo>
                <a:cubicBezTo>
                  <a:pt x="236" y="119"/>
                  <a:pt x="227" y="115"/>
                  <a:pt x="219" y="118"/>
                </a:cubicBezTo>
                <a:close/>
                <a:moveTo>
                  <a:pt x="465" y="277"/>
                </a:moveTo>
                <a:cubicBezTo>
                  <a:pt x="465" y="277"/>
                  <a:pt x="465" y="277"/>
                  <a:pt x="465" y="277"/>
                </a:cubicBezTo>
                <a:cubicBezTo>
                  <a:pt x="457" y="277"/>
                  <a:pt x="449" y="284"/>
                  <a:pt x="449" y="293"/>
                </a:cubicBezTo>
                <a:cubicBezTo>
                  <a:pt x="449" y="313"/>
                  <a:pt x="445" y="334"/>
                  <a:pt x="438" y="353"/>
                </a:cubicBezTo>
                <a:cubicBezTo>
                  <a:pt x="437" y="354"/>
                  <a:pt x="437" y="354"/>
                  <a:pt x="437" y="354"/>
                </a:cubicBezTo>
                <a:cubicBezTo>
                  <a:pt x="430" y="372"/>
                  <a:pt x="418" y="389"/>
                  <a:pt x="403" y="404"/>
                </a:cubicBezTo>
                <a:cubicBezTo>
                  <a:pt x="388" y="419"/>
                  <a:pt x="371" y="430"/>
                  <a:pt x="352" y="438"/>
                </a:cubicBezTo>
                <a:cubicBezTo>
                  <a:pt x="333" y="446"/>
                  <a:pt x="313" y="450"/>
                  <a:pt x="292" y="450"/>
                </a:cubicBezTo>
                <a:cubicBezTo>
                  <a:pt x="283" y="450"/>
                  <a:pt x="276" y="457"/>
                  <a:pt x="276" y="466"/>
                </a:cubicBezTo>
                <a:cubicBezTo>
                  <a:pt x="276" y="475"/>
                  <a:pt x="283" y="482"/>
                  <a:pt x="292" y="482"/>
                </a:cubicBezTo>
                <a:cubicBezTo>
                  <a:pt x="317" y="482"/>
                  <a:pt x="341" y="477"/>
                  <a:pt x="365" y="468"/>
                </a:cubicBezTo>
                <a:cubicBezTo>
                  <a:pt x="387" y="458"/>
                  <a:pt x="408" y="445"/>
                  <a:pt x="426" y="427"/>
                </a:cubicBezTo>
                <a:cubicBezTo>
                  <a:pt x="444" y="409"/>
                  <a:pt x="458" y="388"/>
                  <a:pt x="467" y="366"/>
                </a:cubicBezTo>
                <a:cubicBezTo>
                  <a:pt x="467" y="365"/>
                  <a:pt x="467" y="365"/>
                  <a:pt x="467" y="365"/>
                </a:cubicBezTo>
                <a:cubicBezTo>
                  <a:pt x="477" y="342"/>
                  <a:pt x="482" y="317"/>
                  <a:pt x="482" y="293"/>
                </a:cubicBezTo>
                <a:cubicBezTo>
                  <a:pt x="482" y="284"/>
                  <a:pt x="474" y="277"/>
                  <a:pt x="465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58813" y="316689"/>
            <a:ext cx="2033782" cy="377825"/>
          </a:xfrm>
          <a:prstGeom prst="rect">
            <a:avLst/>
          </a:prstGeom>
          <a:solidFill>
            <a:srgbClr val="295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包图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5153" y="150353"/>
            <a:ext cx="778366" cy="710214"/>
          </a:xfrm>
          <a:prstGeom prst="ellipse">
            <a:avLst/>
          </a:prstGeom>
          <a:solidFill>
            <a:srgbClr val="D2B08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10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17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20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25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28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31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34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38" name="Straight Arrow Connector 52"/>
          <p:cNvCxnSpPr>
            <a:stCxn id="20" idx="3"/>
            <a:endCxn id="25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sp>
        <p:nvSpPr>
          <p:cNvPr id="40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1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56"/>
          <p:cNvCxnSpPr>
            <a:stCxn id="25" idx="3"/>
            <a:endCxn id="28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4" name="Straight Arrow Connector 58"/>
          <p:cNvCxnSpPr>
            <a:stCxn id="28" idx="3"/>
            <a:endCxn id="34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46" name="Elbow Connector 60"/>
          <p:cNvCxnSpPr>
            <a:stCxn id="20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Connector 61"/>
          <p:cNvCxnSpPr>
            <a:stCxn id="25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Connector 62"/>
          <p:cNvCxnSpPr>
            <a:stCxn id="28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63"/>
          <p:cNvCxnSpPr>
            <a:stCxn id="34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Elbow Connector 64"/>
          <p:cNvCxnSpPr>
            <a:endCxn id="17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&lt;&lt;merge&gt;&gt;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2050" y="2622642"/>
            <a:ext cx="780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45172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面向对象设计</a:t>
            </a:r>
            <a:endParaRPr lang="zh-CN" altLang="en-US" sz="7200" dirty="0">
              <a:solidFill>
                <a:srgbClr val="245172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8950" y="1788088"/>
            <a:ext cx="61341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>
                <a:solidFill>
                  <a:srgbClr val="295D83"/>
                </a:solidFill>
                <a:effectLst/>
                <a:latin typeface="Hero" panose="02000506000000020004" pitchFamily="50" charset="0"/>
              </a:rPr>
              <a:t>PART TWO</a:t>
            </a:r>
            <a:endParaRPr lang="zh-CN" altLang="en-US" sz="4400" dirty="0">
              <a:solidFill>
                <a:srgbClr val="295D83"/>
              </a:solidFill>
              <a:latin typeface="Hero" panose="02000506000000020004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</Words>
  <Application>WPS 演示</Application>
  <PresentationFormat>宽屏</PresentationFormat>
  <Paragraphs>529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思源宋体 Heavy</vt:lpstr>
      <vt:lpstr>汉仪书宋二KW</vt:lpstr>
      <vt:lpstr>阿里巴巴普惠体 R</vt:lpstr>
      <vt:lpstr>Hero</vt:lpstr>
      <vt:lpstr>微软雅黑</vt:lpstr>
      <vt:lpstr>Times New Roman</vt:lpstr>
      <vt:lpstr>苹方-简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Joker</cp:lastModifiedBy>
  <cp:revision>27</cp:revision>
  <dcterms:created xsi:type="dcterms:W3CDTF">2023-11-16T05:07:32Z</dcterms:created>
  <dcterms:modified xsi:type="dcterms:W3CDTF">2023-11-16T05:07:32Z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0D534E7E0BD07E01CEF2546553B693C8_43</vt:lpwstr>
  </property>
  <property fmtid="{D5CDD505-2E9C-101B-9397-08002B2CF9AE}" pid="4" name="KSOTemplateUUID">
    <vt:lpwstr>v1.0_mb_Dr/T9MDekzmBcbIraXETWg==</vt:lpwstr>
  </property>
</Properties>
</file>