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4" r:id="rId6"/>
    <p:sldId id="280" r:id="rId7"/>
    <p:sldId id="281" r:id="rId8"/>
    <p:sldId id="282" r:id="rId9"/>
    <p:sldId id="259" r:id="rId10"/>
    <p:sldId id="283" r:id="rId11"/>
    <p:sldId id="284" r:id="rId12"/>
    <p:sldId id="285" r:id="rId13"/>
    <p:sldId id="260" r:id="rId14"/>
    <p:sldId id="271" r:id="rId15"/>
    <p:sldId id="261" r:id="rId16"/>
    <p:sldId id="268" r:id="rId17"/>
    <p:sldId id="270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06" userDrawn="1">
          <p15:clr>
            <a:srgbClr val="A4A3A4"/>
          </p15:clr>
        </p15:guide>
        <p15:guide id="4" pos="415" userDrawn="1">
          <p15:clr>
            <a:srgbClr val="A4A3A4"/>
          </p15:clr>
        </p15:guide>
        <p15:guide id="5" pos="7236" userDrawn="1">
          <p15:clr>
            <a:srgbClr val="A4A3A4"/>
          </p15:clr>
        </p15:guide>
        <p15:guide id="6" orient="horz" pos="4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5D83"/>
    <a:srgbClr val="D2B08E"/>
    <a:srgbClr val="E5D1BD"/>
    <a:srgbClr val="5C819D"/>
    <a:srgbClr val="BE9D78"/>
    <a:srgbClr val="CCB194"/>
    <a:srgbClr val="2451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72"/>
      </p:cViewPr>
      <p:guideLst>
        <p:guide orient="horz" pos="2127"/>
        <p:guide pos="3840"/>
        <p:guide orient="horz" pos="3906"/>
        <p:guide pos="415"/>
        <p:guide pos="7236"/>
        <p:guide orient="horz" pos="4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92050" y="2222508"/>
            <a:ext cx="78079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245172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线上虚拟自习室</a:t>
            </a:r>
            <a:endParaRPr lang="zh-CN" altLang="en-US" sz="8000" dirty="0">
              <a:solidFill>
                <a:srgbClr val="245172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76600" y="3698721"/>
            <a:ext cx="56388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rgbClr val="295D8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Group6 </a:t>
            </a:r>
            <a:r>
              <a:rPr lang="zh-CN" altLang="en-US" sz="1600" dirty="0">
                <a:solidFill>
                  <a:srgbClr val="295D8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魏伯祯</a:t>
            </a:r>
            <a:r>
              <a:rPr lang="en-US" altLang="zh-CN" sz="1600" dirty="0">
                <a:solidFill>
                  <a:srgbClr val="295D8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sz="1600" dirty="0">
                <a:solidFill>
                  <a:srgbClr val="295D8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张艺</a:t>
            </a:r>
            <a:r>
              <a:rPr lang="en-US" altLang="zh-CN" sz="1600" dirty="0">
                <a:solidFill>
                  <a:srgbClr val="295D8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sz="1600" dirty="0">
                <a:solidFill>
                  <a:srgbClr val="295D8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周钰博</a:t>
            </a:r>
            <a:r>
              <a:rPr lang="en-US" altLang="zh-CN" sz="1600" dirty="0">
                <a:solidFill>
                  <a:srgbClr val="295D8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sz="1600" dirty="0">
                <a:solidFill>
                  <a:srgbClr val="295D8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毛瀚燚</a:t>
            </a:r>
            <a:endParaRPr lang="zh-CN" altLang="en-US" sz="1600" dirty="0">
              <a:solidFill>
                <a:srgbClr val="295D83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8813" y="316689"/>
            <a:ext cx="2033782" cy="377825"/>
          </a:xfrm>
          <a:prstGeom prst="rect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控制驱动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25153" y="131303"/>
            <a:ext cx="778366" cy="710214"/>
          </a:xfrm>
          <a:prstGeom prst="ellipse">
            <a:avLst/>
          </a:prstGeom>
          <a:solidFill>
            <a:srgbClr val="D2B08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72700" y="4651898"/>
            <a:ext cx="1455890" cy="193349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282735" y="2746621"/>
            <a:ext cx="8054050" cy="3619685"/>
            <a:chOff x="841375" y="819150"/>
            <a:chExt cx="10853420" cy="5675630"/>
          </a:xfrm>
        </p:grpSpPr>
        <p:sp>
          <p:nvSpPr>
            <p:cNvPr id="7" name="Rectangles 3"/>
            <p:cNvSpPr/>
            <p:nvPr/>
          </p:nvSpPr>
          <p:spPr>
            <a:xfrm>
              <a:off x="841375" y="819150"/>
              <a:ext cx="1430020" cy="23495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楼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楼号</a:t>
              </a:r>
              <a:endParaRPr lang="zh-CN" altLang="en-US" sz="1100"/>
            </a:p>
            <a:p>
              <a:pPr algn="ctr"/>
              <a:r>
                <a:rPr lang="zh-CN" altLang="en-US" sz="1100"/>
                <a:t>楼名称</a:t>
              </a:r>
              <a:endParaRPr lang="zh-CN" altLang="en-US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进入楼</a:t>
              </a:r>
              <a:endParaRPr lang="zh-CN" altLang="en-US" sz="1100"/>
            </a:p>
            <a:p>
              <a:pPr algn="ctr"/>
              <a:r>
                <a:rPr lang="zh-CN" altLang="en-US" sz="1100"/>
                <a:t>离开楼</a:t>
              </a:r>
              <a:endParaRPr lang="zh-CN" altLang="en-US" sz="1100"/>
            </a:p>
          </p:txBody>
        </p:sp>
        <p:sp>
          <p:nvSpPr>
            <p:cNvPr id="8" name="Rectangles 4"/>
            <p:cNvSpPr/>
            <p:nvPr/>
          </p:nvSpPr>
          <p:spPr>
            <a:xfrm>
              <a:off x="3835400" y="819150"/>
              <a:ext cx="1430020" cy="23495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教室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教室号</a:t>
              </a:r>
              <a:endParaRPr lang="zh-CN" altLang="en-US" sz="1100"/>
            </a:p>
            <a:p>
              <a:pPr algn="ctr"/>
              <a:r>
                <a:rPr lang="zh-CN" altLang="en-US" sz="1100">
                  <a:sym typeface="+mn-ea"/>
                </a:rPr>
                <a:t>教室</a:t>
              </a:r>
              <a:r>
                <a:rPr lang="zh-CN" altLang="en-US" sz="1100"/>
                <a:t>名称</a:t>
              </a:r>
              <a:endParaRPr lang="zh-CN" altLang="en-US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进入</a:t>
              </a:r>
              <a:r>
                <a:rPr lang="zh-CN" altLang="en-US" sz="1100">
                  <a:sym typeface="+mn-ea"/>
                </a:rPr>
                <a:t>教室</a:t>
              </a:r>
              <a:endParaRPr lang="zh-CN" altLang="en-US" sz="1100"/>
            </a:p>
            <a:p>
              <a:pPr algn="ctr"/>
              <a:r>
                <a:rPr lang="zh-CN" altLang="en-US" sz="1100"/>
                <a:t>离开</a:t>
              </a:r>
              <a:r>
                <a:rPr lang="zh-CN" altLang="en-US" sz="1100">
                  <a:sym typeface="+mn-ea"/>
                </a:rPr>
                <a:t>教室</a:t>
              </a:r>
              <a:endParaRPr lang="zh-CN" altLang="en-US" sz="1100">
                <a:sym typeface="+mn-ea"/>
              </a:endParaRPr>
            </a:p>
            <a:p>
              <a:pPr algn="ctr"/>
              <a:r>
                <a:rPr lang="zh-CN" altLang="en-US" sz="1100"/>
                <a:t>进入讨论板</a:t>
              </a:r>
              <a:endParaRPr lang="zh-CN" altLang="en-US" sz="1100"/>
            </a:p>
          </p:txBody>
        </p:sp>
        <p:sp>
          <p:nvSpPr>
            <p:cNvPr id="9" name="Rectangles 5"/>
            <p:cNvSpPr/>
            <p:nvPr/>
          </p:nvSpPr>
          <p:spPr>
            <a:xfrm>
              <a:off x="6829425" y="819150"/>
              <a:ext cx="1430020" cy="23495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座位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座位号</a:t>
              </a:r>
              <a:endParaRPr lang="zh-CN" altLang="en-US" sz="1100"/>
            </a:p>
            <a:p>
              <a:pPr algn="ctr"/>
              <a:endParaRPr lang="zh-CN" altLang="en-US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座位入座</a:t>
              </a:r>
              <a:endParaRPr lang="zh-CN" altLang="en-US" sz="1100"/>
            </a:p>
            <a:p>
              <a:pPr algn="ctr"/>
              <a:r>
                <a:rPr lang="zh-CN" altLang="en-US" sz="1100"/>
                <a:t>离开</a:t>
              </a:r>
              <a:r>
                <a:rPr lang="zh-CN" altLang="en-US" sz="1100">
                  <a:sym typeface="+mn-ea"/>
                </a:rPr>
                <a:t>座位</a:t>
              </a:r>
              <a:endParaRPr lang="zh-CN" altLang="en-US" sz="1100"/>
            </a:p>
          </p:txBody>
        </p:sp>
        <p:sp>
          <p:nvSpPr>
            <p:cNvPr id="10" name="Rectangles 6"/>
            <p:cNvSpPr/>
            <p:nvPr/>
          </p:nvSpPr>
          <p:spPr>
            <a:xfrm>
              <a:off x="9596120" y="819150"/>
              <a:ext cx="2098675" cy="25400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学习计划</a:t>
              </a:r>
              <a:endParaRPr lang="zh-CN" sz="1100"/>
            </a:p>
            <a:p>
              <a:pPr algn="ctr"/>
              <a:r>
                <a:rPr lang="en-US" altLang="zh-CN" sz="1100"/>
                <a:t>————————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自习时间</a:t>
              </a:r>
              <a:endParaRPr lang="zh-CN" altLang="en-US" sz="1100"/>
            </a:p>
            <a:p>
              <a:pPr algn="ctr"/>
              <a:r>
                <a:rPr lang="zh-CN" altLang="en-US" sz="1100"/>
                <a:t>休息时间</a:t>
              </a:r>
              <a:endParaRPr lang="zh-CN" altLang="en-US" sz="1100"/>
            </a:p>
            <a:p>
              <a:pPr algn="ctr"/>
              <a:r>
                <a:rPr lang="zh-CN" altLang="en-US" sz="1100"/>
                <a:t>周期数</a:t>
              </a:r>
              <a:endParaRPr lang="zh-CN" altLang="en-US" sz="1100"/>
            </a:p>
            <a:p>
              <a:pPr algn="ctr"/>
              <a:r>
                <a:rPr lang="en-US" altLang="zh-CN" sz="1100"/>
                <a:t>—————————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设置计划信息</a:t>
              </a:r>
              <a:endParaRPr lang="zh-CN" altLang="en-US" sz="1100"/>
            </a:p>
            <a:p>
              <a:pPr algn="ctr"/>
              <a:r>
                <a:rPr lang="zh-CN" altLang="en-US" sz="1100"/>
                <a:t>开始自习</a:t>
              </a:r>
              <a:endParaRPr lang="zh-CN" altLang="en-US" sz="1100"/>
            </a:p>
            <a:p>
              <a:pPr algn="ctr"/>
              <a:r>
                <a:rPr lang="zh-CN" altLang="en-US" sz="1100"/>
                <a:t>结束自习</a:t>
              </a:r>
              <a:endParaRPr lang="zh-CN" altLang="en-US" sz="1100"/>
            </a:p>
          </p:txBody>
        </p:sp>
        <p:sp>
          <p:nvSpPr>
            <p:cNvPr id="11" name="Rectangles 7"/>
            <p:cNvSpPr/>
            <p:nvPr/>
          </p:nvSpPr>
          <p:spPr>
            <a:xfrm>
              <a:off x="3835400" y="4135120"/>
              <a:ext cx="1430020" cy="235966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讨论板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讨论板号</a:t>
              </a:r>
              <a:endParaRPr lang="zh-CN" altLang="en-US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搜索问题</a:t>
              </a:r>
              <a:endParaRPr lang="zh-CN" altLang="en-US" sz="1100"/>
            </a:p>
            <a:p>
              <a:pPr algn="ctr"/>
              <a:r>
                <a:rPr lang="zh-CN" altLang="en-US" sz="1100"/>
                <a:t>查看问题</a:t>
              </a:r>
              <a:endParaRPr lang="zh-CN" altLang="en-US" sz="1100"/>
            </a:p>
            <a:p>
              <a:pPr algn="ctr"/>
              <a:r>
                <a:rPr lang="zh-CN" altLang="en-US" sz="1100"/>
                <a:t>发布问题</a:t>
              </a:r>
              <a:endParaRPr lang="zh-CN" altLang="en-US" sz="1100"/>
            </a:p>
            <a:p>
              <a:pPr algn="ctr"/>
              <a:r>
                <a:rPr lang="zh-CN" altLang="en-US" sz="1100"/>
                <a:t>回答问题</a:t>
              </a:r>
              <a:endParaRPr lang="zh-CN" altLang="en-US" sz="11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271395" y="1809115"/>
              <a:ext cx="1579245" cy="120015"/>
              <a:chOff x="13194" y="7713"/>
              <a:chExt cx="2487" cy="189"/>
            </a:xfrm>
          </p:grpSpPr>
          <p:cxnSp>
            <p:nvCxnSpPr>
              <p:cNvPr id="26" name="Straight Connector 8"/>
              <p:cNvCxnSpPr/>
              <p:nvPr/>
            </p:nvCxnSpPr>
            <p:spPr>
              <a:xfrm flipV="1">
                <a:off x="13464" y="7807"/>
                <a:ext cx="2217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27" name="Parallelogram 10"/>
              <p:cNvSpPr/>
              <p:nvPr/>
            </p:nvSpPr>
            <p:spPr>
              <a:xfrm rot="2280000">
                <a:off x="13194" y="7713"/>
                <a:ext cx="237" cy="189"/>
              </a:xfrm>
              <a:prstGeom prst="parallelogram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265420" y="1809750"/>
              <a:ext cx="1584325" cy="120015"/>
              <a:chOff x="13194" y="7713"/>
              <a:chExt cx="2495" cy="189"/>
            </a:xfrm>
          </p:grpSpPr>
          <p:cxnSp>
            <p:nvCxnSpPr>
              <p:cNvPr id="24" name="Straight Connector 13"/>
              <p:cNvCxnSpPr/>
              <p:nvPr/>
            </p:nvCxnSpPr>
            <p:spPr>
              <a:xfrm>
                <a:off x="13464" y="7808"/>
                <a:ext cx="2225" cy="1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25" name="Parallelogram 14"/>
              <p:cNvSpPr/>
              <p:nvPr/>
            </p:nvSpPr>
            <p:spPr>
              <a:xfrm rot="2280000">
                <a:off x="13194" y="7713"/>
                <a:ext cx="237" cy="189"/>
              </a:xfrm>
              <a:prstGeom prst="parallelogram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5"/>
            <p:cNvGrpSpPr/>
            <p:nvPr/>
          </p:nvGrpSpPr>
          <p:grpSpPr>
            <a:xfrm>
              <a:off x="8273415" y="1776095"/>
              <a:ext cx="1309370" cy="120015"/>
              <a:chOff x="13194" y="7713"/>
              <a:chExt cx="2062" cy="189"/>
            </a:xfrm>
          </p:grpSpPr>
          <p:cxnSp>
            <p:nvCxnSpPr>
              <p:cNvPr id="22" name="Straight Connector 16"/>
              <p:cNvCxnSpPr/>
              <p:nvPr/>
            </p:nvCxnSpPr>
            <p:spPr>
              <a:xfrm>
                <a:off x="13464" y="7808"/>
                <a:ext cx="1792" cy="1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23" name="Parallelogram 17"/>
              <p:cNvSpPr/>
              <p:nvPr/>
            </p:nvSpPr>
            <p:spPr>
              <a:xfrm rot="2280000">
                <a:off x="13194" y="7713"/>
                <a:ext cx="237" cy="189"/>
              </a:xfrm>
              <a:prstGeom prst="parallelogram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s 21"/>
            <p:cNvSpPr/>
            <p:nvPr/>
          </p:nvSpPr>
          <p:spPr>
            <a:xfrm>
              <a:off x="6849745" y="4135120"/>
              <a:ext cx="1430020" cy="23495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用户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用户号</a:t>
              </a:r>
              <a:endParaRPr lang="zh-CN" altLang="en-US" sz="1100"/>
            </a:p>
            <a:p>
              <a:pPr algn="ctr"/>
              <a:r>
                <a:rPr lang="zh-CN" altLang="en-US" sz="1100"/>
                <a:t>用户名称</a:t>
              </a:r>
              <a:endParaRPr lang="zh-CN" altLang="en-US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退出登录</a:t>
              </a:r>
              <a:endParaRPr lang="zh-CN" altLang="en-US" sz="1100"/>
            </a:p>
          </p:txBody>
        </p:sp>
        <p:cxnSp>
          <p:nvCxnSpPr>
            <p:cNvPr id="16" name="Straight Arrow Connector 22"/>
            <p:cNvCxnSpPr/>
            <p:nvPr/>
          </p:nvCxnSpPr>
          <p:spPr>
            <a:xfrm flipH="1" flipV="1">
              <a:off x="2281555" y="2998470"/>
              <a:ext cx="4538345" cy="124968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" name="Straight Arrow Connector 23"/>
            <p:cNvCxnSpPr/>
            <p:nvPr/>
          </p:nvCxnSpPr>
          <p:spPr>
            <a:xfrm flipH="1" flipV="1">
              <a:off x="5270500" y="2978785"/>
              <a:ext cx="1639570" cy="131953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" name="Straight Arrow Connector 24"/>
            <p:cNvCxnSpPr/>
            <p:nvPr/>
          </p:nvCxnSpPr>
          <p:spPr>
            <a:xfrm flipH="1">
              <a:off x="5280660" y="4298315"/>
              <a:ext cx="1609090" cy="489585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" name="Straight Arrow Connector 25"/>
            <p:cNvCxnSpPr>
              <a:stCxn id="15" idx="0"/>
              <a:endCxn id="9" idx="2"/>
            </p:cNvCxnSpPr>
            <p:nvPr/>
          </p:nvCxnSpPr>
          <p:spPr>
            <a:xfrm flipH="1" flipV="1">
              <a:off x="7544435" y="3168650"/>
              <a:ext cx="20320" cy="96647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" name="Straight Arrow Connector 26"/>
            <p:cNvCxnSpPr>
              <a:endCxn id="10" idx="2"/>
            </p:cNvCxnSpPr>
            <p:nvPr/>
          </p:nvCxnSpPr>
          <p:spPr>
            <a:xfrm flipV="1">
              <a:off x="7609840" y="3359150"/>
              <a:ext cx="3035935" cy="74930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" name="Straight Arrow Connector 27"/>
            <p:cNvCxnSpPr>
              <a:stCxn id="8" idx="2"/>
              <a:endCxn id="11" idx="0"/>
            </p:cNvCxnSpPr>
            <p:nvPr/>
          </p:nvCxnSpPr>
          <p:spPr>
            <a:xfrm>
              <a:off x="4550410" y="3168650"/>
              <a:ext cx="0" cy="96647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28" name="Rectangles 3"/>
          <p:cNvSpPr/>
          <p:nvPr/>
        </p:nvSpPr>
        <p:spPr>
          <a:xfrm>
            <a:off x="3325018" y="196452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100"/>
              <a:t>楼</a:t>
            </a:r>
            <a:r>
              <a:rPr lang="zh-CN" altLang="en-US" sz="1100"/>
              <a:t>内部界面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楼名称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zh-CN" altLang="en-US" sz="1100"/>
          </a:p>
          <a:p>
            <a:pPr algn="ctr"/>
            <a:r>
              <a:rPr lang="zh-CN" altLang="en-US" sz="1100"/>
              <a:t>离开楼</a:t>
            </a:r>
            <a:endParaRPr lang="zh-CN" altLang="en-US" sz="1100"/>
          </a:p>
        </p:txBody>
      </p:sp>
      <p:sp>
        <p:nvSpPr>
          <p:cNvPr id="29" name="Rectangles 3"/>
          <p:cNvSpPr/>
          <p:nvPr/>
        </p:nvSpPr>
        <p:spPr>
          <a:xfrm>
            <a:off x="5504526" y="171141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教室内部界面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zh-CN" altLang="en-US" sz="1100"/>
          </a:p>
          <a:p>
            <a:pPr algn="ctr"/>
            <a:r>
              <a:rPr lang="zh-CN" altLang="en-US" sz="1100"/>
              <a:t>教室名称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进入</a:t>
            </a:r>
            <a:r>
              <a:rPr lang="zh-CN" altLang="en-US" sz="1100">
                <a:sym typeface="+mn-ea"/>
              </a:rPr>
              <a:t>教室</a:t>
            </a:r>
            <a:endParaRPr lang="zh-CN" altLang="en-US" sz="1100"/>
          </a:p>
          <a:p>
            <a:pPr algn="ctr"/>
            <a:r>
              <a:rPr lang="zh-CN" altLang="en-US" sz="1100"/>
              <a:t>离开</a:t>
            </a:r>
            <a:r>
              <a:rPr lang="zh-CN" altLang="en-US" sz="1100">
                <a:sym typeface="+mn-ea"/>
              </a:rPr>
              <a:t>教室</a:t>
            </a:r>
            <a:endParaRPr lang="zh-CN" altLang="en-US" sz="1100">
              <a:sym typeface="+mn-ea"/>
            </a:endParaRPr>
          </a:p>
          <a:p>
            <a:pPr algn="ctr"/>
            <a:r>
              <a:rPr lang="zh-CN" altLang="en-US" sz="1100"/>
              <a:t>进入讨论板</a:t>
            </a:r>
            <a:endParaRPr lang="zh-CN" altLang="en-US" sz="1100"/>
          </a:p>
        </p:txBody>
      </p:sp>
      <p:sp>
        <p:nvSpPr>
          <p:cNvPr id="30" name="Rectangles 3"/>
          <p:cNvSpPr/>
          <p:nvPr/>
        </p:nvSpPr>
        <p:spPr>
          <a:xfrm>
            <a:off x="7860087" y="131498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座位界面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座位号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离开</a:t>
            </a:r>
            <a:r>
              <a:rPr lang="zh-CN" altLang="en-US" sz="1100">
                <a:sym typeface="+mn-ea"/>
              </a:rPr>
              <a:t>座位</a:t>
            </a:r>
            <a:endParaRPr lang="zh-CN" altLang="en-US" sz="1100"/>
          </a:p>
        </p:txBody>
      </p:sp>
      <p:sp>
        <p:nvSpPr>
          <p:cNvPr id="31" name="Rectangles 3"/>
          <p:cNvSpPr/>
          <p:nvPr/>
        </p:nvSpPr>
        <p:spPr>
          <a:xfrm>
            <a:off x="10027507" y="126472"/>
            <a:ext cx="1061182" cy="1543084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专注自习界面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自习时间</a:t>
            </a:r>
            <a:endParaRPr lang="en-US" altLang="zh-CN" sz="1100"/>
          </a:p>
          <a:p>
            <a:pPr algn="ctr"/>
            <a:r>
              <a:rPr lang="zh-CN" altLang="en-US" sz="1100"/>
              <a:t>休息时间</a:t>
            </a:r>
            <a:endParaRPr lang="en-US" altLang="zh-CN" sz="1100"/>
          </a:p>
          <a:p>
            <a:pPr algn="ctr"/>
            <a:r>
              <a:rPr lang="zh-CN" altLang="en-US" sz="1100"/>
              <a:t>周期数</a:t>
            </a:r>
            <a:endParaRPr lang="en-US" alt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设置计划信息</a:t>
            </a:r>
            <a:endParaRPr lang="zh-CN" altLang="en-US" sz="1100"/>
          </a:p>
          <a:p>
            <a:pPr algn="ctr"/>
            <a:r>
              <a:rPr lang="zh-CN" altLang="en-US" sz="1100"/>
              <a:t>开始自习</a:t>
            </a:r>
            <a:endParaRPr lang="zh-CN" altLang="en-US" sz="1100"/>
          </a:p>
          <a:p>
            <a:pPr algn="ctr"/>
            <a:r>
              <a:rPr lang="zh-CN" altLang="en-US" sz="1100"/>
              <a:t>结束自习</a:t>
            </a:r>
            <a:endParaRPr lang="zh-CN" altLang="en-US" sz="1100"/>
          </a:p>
        </p:txBody>
      </p:sp>
      <p:sp>
        <p:nvSpPr>
          <p:cNvPr id="32" name="Rectangles 3"/>
          <p:cNvSpPr/>
          <p:nvPr/>
        </p:nvSpPr>
        <p:spPr>
          <a:xfrm>
            <a:off x="3466510" y="4844402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讨论板界面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楼号</a:t>
            </a:r>
            <a:endParaRPr lang="zh-CN" altLang="en-US" sz="1100"/>
          </a:p>
          <a:p>
            <a:pPr algn="ctr"/>
            <a:r>
              <a:rPr lang="zh-CN" altLang="en-US" sz="1100"/>
              <a:t>楼名称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离开讨论板</a:t>
            </a:r>
            <a:endParaRPr lang="zh-CN" altLang="en-US" sz="1100"/>
          </a:p>
        </p:txBody>
      </p:sp>
      <p:cxnSp>
        <p:nvCxnSpPr>
          <p:cNvPr id="33" name="Straight Arrow Connector 22"/>
          <p:cNvCxnSpPr>
            <a:stCxn id="28" idx="2"/>
            <a:endCxn id="7" idx="0"/>
          </p:cNvCxnSpPr>
          <p:nvPr/>
        </p:nvCxnSpPr>
        <p:spPr>
          <a:xfrm flipH="1">
            <a:off x="3813326" y="1694867"/>
            <a:ext cx="42283" cy="1051754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Straight Arrow Connector 22"/>
          <p:cNvCxnSpPr/>
          <p:nvPr/>
        </p:nvCxnSpPr>
        <p:spPr>
          <a:xfrm flipH="1">
            <a:off x="6053717" y="1716417"/>
            <a:ext cx="42283" cy="1051754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Straight Arrow Connector 22"/>
          <p:cNvCxnSpPr>
            <a:stCxn id="30" idx="2"/>
          </p:cNvCxnSpPr>
          <p:nvPr/>
        </p:nvCxnSpPr>
        <p:spPr>
          <a:xfrm flipH="1">
            <a:off x="8263160" y="1629913"/>
            <a:ext cx="127518" cy="1123826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Straight Arrow Connector 22"/>
          <p:cNvCxnSpPr>
            <a:stCxn id="31" idx="2"/>
          </p:cNvCxnSpPr>
          <p:nvPr/>
        </p:nvCxnSpPr>
        <p:spPr>
          <a:xfrm flipH="1">
            <a:off x="10536696" y="1669556"/>
            <a:ext cx="21402" cy="1084183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Straight Arrow Connector 22"/>
          <p:cNvCxnSpPr>
            <a:stCxn id="32" idx="3"/>
            <a:endCxn id="11" idx="1"/>
          </p:cNvCxnSpPr>
          <p:nvPr/>
        </p:nvCxnSpPr>
        <p:spPr>
          <a:xfrm>
            <a:off x="4527692" y="5593610"/>
            <a:ext cx="976834" cy="20249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Rectangles 3"/>
          <p:cNvSpPr/>
          <p:nvPr/>
        </p:nvSpPr>
        <p:spPr>
          <a:xfrm>
            <a:off x="9738303" y="4860488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用户信息界面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endParaRPr lang="en-US" alt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离开用户信息界面</a:t>
            </a:r>
            <a:endParaRPr lang="zh-CN" altLang="en-US" sz="1100"/>
          </a:p>
        </p:txBody>
      </p:sp>
      <p:cxnSp>
        <p:nvCxnSpPr>
          <p:cNvPr id="39" name="Straight Arrow Connector 22"/>
          <p:cNvCxnSpPr>
            <a:stCxn id="38" idx="1"/>
            <a:endCxn id="15" idx="3"/>
          </p:cNvCxnSpPr>
          <p:nvPr/>
        </p:nvCxnSpPr>
        <p:spPr>
          <a:xfrm flipH="1">
            <a:off x="8802577" y="5609696"/>
            <a:ext cx="935726" cy="923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860087" y="4860488"/>
            <a:ext cx="0" cy="1498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8693163" y="4867891"/>
            <a:ext cx="0" cy="1498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73586" y="1629913"/>
            <a:ext cx="213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主动类仅有“用户”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8813" y="316689"/>
            <a:ext cx="2033782" cy="377825"/>
          </a:xfrm>
          <a:prstGeom prst="rect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</a:t>
            </a:r>
            <a:r>
              <a:rPr lang="zh-CN" altLang="en-US"/>
              <a:t>管理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25153" y="126223"/>
            <a:ext cx="778366" cy="710214"/>
          </a:xfrm>
          <a:prstGeom prst="ellipse">
            <a:avLst/>
          </a:prstGeom>
          <a:solidFill>
            <a:srgbClr val="D2B08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4927" y="3376934"/>
            <a:ext cx="1585355" cy="328131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s 3"/>
          <p:cNvSpPr/>
          <p:nvPr/>
        </p:nvSpPr>
        <p:spPr>
          <a:xfrm>
            <a:off x="3325018" y="196452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100"/>
              <a:t>楼</a:t>
            </a:r>
            <a:r>
              <a:rPr lang="zh-CN" altLang="en-US" sz="1100"/>
              <a:t>内部界面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楼名称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zh-CN" altLang="en-US" sz="1100"/>
          </a:p>
          <a:p>
            <a:pPr algn="ctr"/>
            <a:r>
              <a:rPr lang="zh-CN" altLang="en-US" sz="1100"/>
              <a:t>离开楼</a:t>
            </a:r>
            <a:endParaRPr lang="zh-CN" altLang="en-US" sz="1100"/>
          </a:p>
        </p:txBody>
      </p:sp>
      <p:sp>
        <p:nvSpPr>
          <p:cNvPr id="7" name="Rectangles 3"/>
          <p:cNvSpPr/>
          <p:nvPr/>
        </p:nvSpPr>
        <p:spPr>
          <a:xfrm>
            <a:off x="5504526" y="171141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教室内部界面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zh-CN" altLang="en-US" sz="1100"/>
          </a:p>
          <a:p>
            <a:pPr algn="ctr"/>
            <a:r>
              <a:rPr lang="zh-CN" altLang="en-US" sz="1100"/>
              <a:t>教室名称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进入</a:t>
            </a:r>
            <a:r>
              <a:rPr lang="zh-CN" altLang="en-US" sz="1100">
                <a:sym typeface="+mn-ea"/>
              </a:rPr>
              <a:t>教室</a:t>
            </a:r>
            <a:endParaRPr lang="zh-CN" altLang="en-US" sz="1100"/>
          </a:p>
          <a:p>
            <a:pPr algn="ctr"/>
            <a:r>
              <a:rPr lang="zh-CN" altLang="en-US" sz="1100"/>
              <a:t>离开</a:t>
            </a:r>
            <a:r>
              <a:rPr lang="zh-CN" altLang="en-US" sz="1100">
                <a:sym typeface="+mn-ea"/>
              </a:rPr>
              <a:t>教室</a:t>
            </a:r>
            <a:endParaRPr lang="zh-CN" altLang="en-US" sz="1100">
              <a:sym typeface="+mn-ea"/>
            </a:endParaRPr>
          </a:p>
          <a:p>
            <a:pPr algn="ctr"/>
            <a:r>
              <a:rPr lang="zh-CN" altLang="en-US" sz="1100"/>
              <a:t>进入讨论板</a:t>
            </a:r>
            <a:endParaRPr lang="zh-CN" altLang="en-US" sz="1100"/>
          </a:p>
        </p:txBody>
      </p:sp>
      <p:sp>
        <p:nvSpPr>
          <p:cNvPr id="8" name="Rectangles 3"/>
          <p:cNvSpPr/>
          <p:nvPr/>
        </p:nvSpPr>
        <p:spPr>
          <a:xfrm>
            <a:off x="7860087" y="131498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座位界面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座位号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离开</a:t>
            </a:r>
            <a:r>
              <a:rPr lang="zh-CN" altLang="en-US" sz="1100">
                <a:sym typeface="+mn-ea"/>
              </a:rPr>
              <a:t>座位</a:t>
            </a:r>
            <a:endParaRPr lang="zh-CN" altLang="en-US" sz="1100"/>
          </a:p>
        </p:txBody>
      </p:sp>
      <p:sp>
        <p:nvSpPr>
          <p:cNvPr id="9" name="Rectangles 3"/>
          <p:cNvSpPr/>
          <p:nvPr/>
        </p:nvSpPr>
        <p:spPr>
          <a:xfrm>
            <a:off x="10027507" y="126472"/>
            <a:ext cx="1061182" cy="1543084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专注自习界面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自习时间</a:t>
            </a:r>
            <a:endParaRPr lang="en-US" altLang="zh-CN" sz="1100"/>
          </a:p>
          <a:p>
            <a:pPr algn="ctr"/>
            <a:r>
              <a:rPr lang="zh-CN" altLang="en-US" sz="1100"/>
              <a:t>休息时间</a:t>
            </a:r>
            <a:endParaRPr lang="en-US" altLang="zh-CN" sz="1100"/>
          </a:p>
          <a:p>
            <a:pPr algn="ctr"/>
            <a:r>
              <a:rPr lang="zh-CN" altLang="en-US" sz="1100"/>
              <a:t>周期数</a:t>
            </a:r>
            <a:endParaRPr lang="en-US" alt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设置计划信息</a:t>
            </a:r>
            <a:endParaRPr lang="zh-CN" altLang="en-US" sz="1100"/>
          </a:p>
          <a:p>
            <a:pPr algn="ctr"/>
            <a:r>
              <a:rPr lang="zh-CN" altLang="en-US" sz="1100"/>
              <a:t>开始自习</a:t>
            </a:r>
            <a:endParaRPr lang="zh-CN" altLang="en-US" sz="1100"/>
          </a:p>
          <a:p>
            <a:pPr algn="ctr"/>
            <a:r>
              <a:rPr lang="zh-CN" altLang="en-US" sz="1100"/>
              <a:t>结束自习</a:t>
            </a:r>
            <a:endParaRPr lang="zh-CN" altLang="en-US" sz="1100"/>
          </a:p>
        </p:txBody>
      </p:sp>
      <p:cxnSp>
        <p:nvCxnSpPr>
          <p:cNvPr id="10" name="Straight Arrow Connector 22"/>
          <p:cNvCxnSpPr>
            <a:stCxn id="6" idx="2"/>
          </p:cNvCxnSpPr>
          <p:nvPr/>
        </p:nvCxnSpPr>
        <p:spPr>
          <a:xfrm>
            <a:off x="3855609" y="1694867"/>
            <a:ext cx="0" cy="595572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Arrow Connector 22"/>
          <p:cNvCxnSpPr>
            <a:endCxn id="21" idx="0"/>
          </p:cNvCxnSpPr>
          <p:nvPr/>
        </p:nvCxnSpPr>
        <p:spPr>
          <a:xfrm>
            <a:off x="6096000" y="1716417"/>
            <a:ext cx="89724" cy="574022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22"/>
          <p:cNvCxnSpPr>
            <a:stCxn id="8" idx="2"/>
            <a:endCxn id="22" idx="0"/>
          </p:cNvCxnSpPr>
          <p:nvPr/>
        </p:nvCxnSpPr>
        <p:spPr>
          <a:xfrm>
            <a:off x="8390678" y="1629913"/>
            <a:ext cx="16836" cy="660526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Straight Arrow Connector 22"/>
          <p:cNvCxnSpPr>
            <a:stCxn id="9" idx="2"/>
          </p:cNvCxnSpPr>
          <p:nvPr/>
        </p:nvCxnSpPr>
        <p:spPr>
          <a:xfrm>
            <a:off x="10558098" y="1669556"/>
            <a:ext cx="12088" cy="620883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22"/>
          <p:cNvCxnSpPr>
            <a:stCxn id="17" idx="3"/>
            <a:endCxn id="24" idx="1"/>
          </p:cNvCxnSpPr>
          <p:nvPr/>
        </p:nvCxnSpPr>
        <p:spPr>
          <a:xfrm>
            <a:off x="4678299" y="5137428"/>
            <a:ext cx="976834" cy="20249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3433342" y="2290439"/>
            <a:ext cx="8054050" cy="3619685"/>
            <a:chOff x="3282735" y="2746621"/>
            <a:chExt cx="8054050" cy="3619685"/>
          </a:xfrm>
        </p:grpSpPr>
        <p:grpSp>
          <p:nvGrpSpPr>
            <p:cNvPr id="16" name="组合 15"/>
            <p:cNvGrpSpPr/>
            <p:nvPr/>
          </p:nvGrpSpPr>
          <p:grpSpPr>
            <a:xfrm>
              <a:off x="3282735" y="2746621"/>
              <a:ext cx="8054050" cy="3619685"/>
              <a:chOff x="841375" y="819150"/>
              <a:chExt cx="10853420" cy="5675630"/>
            </a:xfrm>
          </p:grpSpPr>
          <p:sp>
            <p:nvSpPr>
              <p:cNvPr id="20" name="Rectangles 3"/>
              <p:cNvSpPr/>
              <p:nvPr/>
            </p:nvSpPr>
            <p:spPr>
              <a:xfrm>
                <a:off x="841375" y="819150"/>
                <a:ext cx="1430020" cy="2349500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1100"/>
                  <a:t>楼</a:t>
                </a:r>
                <a:endParaRPr lang="zh-CN" sz="1100"/>
              </a:p>
              <a:p>
                <a:pPr algn="ctr"/>
                <a:r>
                  <a:rPr lang="en-US" altLang="zh-CN" sz="1100"/>
                  <a:t>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楼号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楼名称</a:t>
                </a:r>
                <a:endParaRPr lang="zh-CN" altLang="en-US" sz="1100"/>
              </a:p>
              <a:p>
                <a:pPr algn="ctr"/>
                <a:r>
                  <a:rPr lang="en-US" altLang="zh-CN" sz="1100"/>
                  <a:t>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进入楼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离开楼</a:t>
                </a:r>
                <a:endParaRPr lang="zh-CN" altLang="en-US" sz="1100"/>
              </a:p>
            </p:txBody>
          </p:sp>
          <p:sp>
            <p:nvSpPr>
              <p:cNvPr id="21" name="Rectangles 4"/>
              <p:cNvSpPr/>
              <p:nvPr/>
            </p:nvSpPr>
            <p:spPr>
              <a:xfrm>
                <a:off x="3835400" y="819150"/>
                <a:ext cx="1430020" cy="2349500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1100"/>
                  <a:t>教室</a:t>
                </a:r>
                <a:endParaRPr lang="zh-CN" sz="1100"/>
              </a:p>
              <a:p>
                <a:pPr algn="ctr"/>
                <a:r>
                  <a:rPr lang="en-US" altLang="zh-CN" sz="1100"/>
                  <a:t>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教室号</a:t>
                </a:r>
                <a:endParaRPr lang="zh-CN" altLang="en-US" sz="1100"/>
              </a:p>
              <a:p>
                <a:pPr algn="ctr"/>
                <a:r>
                  <a:rPr lang="zh-CN" altLang="en-US" sz="1100">
                    <a:sym typeface="+mn-ea"/>
                  </a:rPr>
                  <a:t>教室</a:t>
                </a:r>
                <a:r>
                  <a:rPr lang="zh-CN" altLang="en-US" sz="1100"/>
                  <a:t>名称</a:t>
                </a:r>
                <a:endParaRPr lang="zh-CN" altLang="en-US" sz="1100"/>
              </a:p>
              <a:p>
                <a:pPr algn="ctr"/>
                <a:r>
                  <a:rPr lang="en-US" altLang="zh-CN" sz="1100"/>
                  <a:t>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进入</a:t>
                </a:r>
                <a:r>
                  <a:rPr lang="zh-CN" altLang="en-US" sz="1100">
                    <a:sym typeface="+mn-ea"/>
                  </a:rPr>
                  <a:t>教室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离开</a:t>
                </a:r>
                <a:r>
                  <a:rPr lang="zh-CN" altLang="en-US" sz="1100">
                    <a:sym typeface="+mn-ea"/>
                  </a:rPr>
                  <a:t>教室</a:t>
                </a:r>
                <a:endParaRPr lang="zh-CN" altLang="en-US" sz="1100">
                  <a:sym typeface="+mn-ea"/>
                </a:endParaRPr>
              </a:p>
              <a:p>
                <a:pPr algn="ctr"/>
                <a:r>
                  <a:rPr lang="zh-CN" altLang="en-US" sz="1100"/>
                  <a:t>进入讨论板</a:t>
                </a:r>
                <a:endParaRPr lang="zh-CN" altLang="en-US" sz="1100"/>
              </a:p>
            </p:txBody>
          </p:sp>
          <p:sp>
            <p:nvSpPr>
              <p:cNvPr id="22" name="Rectangles 5"/>
              <p:cNvSpPr/>
              <p:nvPr/>
            </p:nvSpPr>
            <p:spPr>
              <a:xfrm>
                <a:off x="6829425" y="819150"/>
                <a:ext cx="1430020" cy="2349500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1100"/>
                  <a:t>座位</a:t>
                </a:r>
                <a:endParaRPr lang="zh-CN" sz="1100"/>
              </a:p>
              <a:p>
                <a:pPr algn="ctr"/>
                <a:r>
                  <a:rPr lang="en-US" altLang="zh-CN" sz="1100"/>
                  <a:t>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座位号</a:t>
                </a:r>
                <a:endParaRPr lang="zh-CN" altLang="en-US" sz="1100"/>
              </a:p>
              <a:p>
                <a:pPr algn="ctr"/>
                <a:endParaRPr lang="zh-CN" altLang="en-US" sz="1100"/>
              </a:p>
              <a:p>
                <a:pPr algn="ctr"/>
                <a:r>
                  <a:rPr lang="en-US" altLang="zh-CN" sz="1100"/>
                  <a:t>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座位入座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离开</a:t>
                </a:r>
                <a:r>
                  <a:rPr lang="zh-CN" altLang="en-US" sz="1100">
                    <a:sym typeface="+mn-ea"/>
                  </a:rPr>
                  <a:t>座位</a:t>
                </a:r>
                <a:endParaRPr lang="zh-CN" altLang="en-US" sz="1100"/>
              </a:p>
            </p:txBody>
          </p:sp>
          <p:sp>
            <p:nvSpPr>
              <p:cNvPr id="23" name="Rectangles 6"/>
              <p:cNvSpPr/>
              <p:nvPr/>
            </p:nvSpPr>
            <p:spPr>
              <a:xfrm>
                <a:off x="9596120" y="819150"/>
                <a:ext cx="2098675" cy="2540000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1100"/>
                  <a:t>学习计划</a:t>
                </a:r>
                <a:endParaRPr lang="zh-CN" sz="1100"/>
              </a:p>
              <a:p>
                <a:pPr algn="ctr"/>
                <a:r>
                  <a:rPr lang="en-US" altLang="zh-CN" sz="1100"/>
                  <a:t>————————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自习时间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休息时间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周期数</a:t>
                </a:r>
                <a:endParaRPr lang="zh-CN" altLang="en-US" sz="1100"/>
              </a:p>
              <a:p>
                <a:pPr algn="ctr"/>
                <a:r>
                  <a:rPr lang="en-US" altLang="zh-CN" sz="1100"/>
                  <a:t>—————————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设置计划信息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开始自习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结束自习</a:t>
                </a:r>
                <a:endParaRPr lang="zh-CN" altLang="en-US" sz="1100"/>
              </a:p>
            </p:txBody>
          </p:sp>
          <p:sp>
            <p:nvSpPr>
              <p:cNvPr id="24" name="Rectangles 7"/>
              <p:cNvSpPr/>
              <p:nvPr/>
            </p:nvSpPr>
            <p:spPr>
              <a:xfrm>
                <a:off x="3835400" y="4135120"/>
                <a:ext cx="1430020" cy="2359660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1100"/>
                  <a:t>讨论板</a:t>
                </a:r>
                <a:endParaRPr lang="zh-CN" sz="1100"/>
              </a:p>
              <a:p>
                <a:pPr algn="ctr"/>
                <a:r>
                  <a:rPr lang="en-US" altLang="zh-CN" sz="1100"/>
                  <a:t>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讨论板号</a:t>
                </a:r>
                <a:endParaRPr lang="zh-CN" altLang="en-US" sz="1100"/>
              </a:p>
              <a:p>
                <a:pPr algn="ctr"/>
                <a:r>
                  <a:rPr lang="en-US" altLang="zh-CN" sz="1100"/>
                  <a:t>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搜索问题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查看问题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发布问题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回答问题</a:t>
                </a:r>
                <a:endParaRPr lang="zh-CN" altLang="en-US" sz="1100"/>
              </a:p>
            </p:txBody>
          </p:sp>
          <p:grpSp>
            <p:nvGrpSpPr>
              <p:cNvPr id="25" name="Group 11"/>
              <p:cNvGrpSpPr/>
              <p:nvPr/>
            </p:nvGrpSpPr>
            <p:grpSpPr>
              <a:xfrm>
                <a:off x="2271395" y="1809115"/>
                <a:ext cx="1579245" cy="120015"/>
                <a:chOff x="13194" y="7713"/>
                <a:chExt cx="2487" cy="189"/>
              </a:xfrm>
            </p:grpSpPr>
            <p:cxnSp>
              <p:nvCxnSpPr>
                <p:cNvPr id="39" name="Straight Connector 8"/>
                <p:cNvCxnSpPr/>
                <p:nvPr/>
              </p:nvCxnSpPr>
              <p:spPr>
                <a:xfrm flipV="1">
                  <a:off x="13464" y="7807"/>
                  <a:ext cx="2217" cy="1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40" name="Parallelogram 10"/>
                <p:cNvSpPr/>
                <p:nvPr/>
              </p:nvSpPr>
              <p:spPr>
                <a:xfrm rot="2280000">
                  <a:off x="13194" y="7713"/>
                  <a:ext cx="237" cy="189"/>
                </a:xfrm>
                <a:prstGeom prst="parallelogram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12"/>
              <p:cNvGrpSpPr/>
              <p:nvPr/>
            </p:nvGrpSpPr>
            <p:grpSpPr>
              <a:xfrm>
                <a:off x="5265420" y="1809750"/>
                <a:ext cx="1584325" cy="120015"/>
                <a:chOff x="13194" y="7713"/>
                <a:chExt cx="2495" cy="189"/>
              </a:xfrm>
            </p:grpSpPr>
            <p:cxnSp>
              <p:nvCxnSpPr>
                <p:cNvPr id="37" name="Straight Connector 13"/>
                <p:cNvCxnSpPr/>
                <p:nvPr/>
              </p:nvCxnSpPr>
              <p:spPr>
                <a:xfrm>
                  <a:off x="13464" y="7808"/>
                  <a:ext cx="2225" cy="14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38" name="Parallelogram 14"/>
                <p:cNvSpPr/>
                <p:nvPr/>
              </p:nvSpPr>
              <p:spPr>
                <a:xfrm rot="2280000">
                  <a:off x="13194" y="7713"/>
                  <a:ext cx="237" cy="189"/>
                </a:xfrm>
                <a:prstGeom prst="parallelogram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15"/>
              <p:cNvGrpSpPr/>
              <p:nvPr/>
            </p:nvGrpSpPr>
            <p:grpSpPr>
              <a:xfrm>
                <a:off x="8273415" y="1776095"/>
                <a:ext cx="1309370" cy="120015"/>
                <a:chOff x="13194" y="7713"/>
                <a:chExt cx="2062" cy="189"/>
              </a:xfrm>
            </p:grpSpPr>
            <p:cxnSp>
              <p:nvCxnSpPr>
                <p:cNvPr id="35" name="Straight Connector 16"/>
                <p:cNvCxnSpPr/>
                <p:nvPr/>
              </p:nvCxnSpPr>
              <p:spPr>
                <a:xfrm>
                  <a:off x="13464" y="7808"/>
                  <a:ext cx="1792" cy="14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36" name="Parallelogram 17"/>
                <p:cNvSpPr/>
                <p:nvPr/>
              </p:nvSpPr>
              <p:spPr>
                <a:xfrm rot="2280000">
                  <a:off x="13194" y="7713"/>
                  <a:ext cx="237" cy="189"/>
                </a:xfrm>
                <a:prstGeom prst="parallelogram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Rectangles 21"/>
              <p:cNvSpPr/>
              <p:nvPr/>
            </p:nvSpPr>
            <p:spPr>
              <a:xfrm>
                <a:off x="6849745" y="4135120"/>
                <a:ext cx="1430020" cy="2349500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1100"/>
                  <a:t>用户</a:t>
                </a:r>
                <a:endParaRPr lang="zh-CN" sz="1100"/>
              </a:p>
              <a:p>
                <a:pPr algn="ctr"/>
                <a:r>
                  <a:rPr lang="en-US" altLang="zh-CN" sz="1100"/>
                  <a:t>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用户号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用户名称</a:t>
                </a:r>
                <a:endParaRPr lang="zh-CN" altLang="en-US" sz="1100"/>
              </a:p>
              <a:p>
                <a:pPr algn="ctr"/>
                <a:r>
                  <a:rPr lang="en-US" altLang="zh-CN" sz="1100"/>
                  <a:t>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退出登录</a:t>
                </a:r>
                <a:endParaRPr lang="zh-CN" altLang="en-US" sz="1100"/>
              </a:p>
            </p:txBody>
          </p:sp>
          <p:cxnSp>
            <p:nvCxnSpPr>
              <p:cNvPr id="29" name="Straight Arrow Connector 22"/>
              <p:cNvCxnSpPr/>
              <p:nvPr/>
            </p:nvCxnSpPr>
            <p:spPr>
              <a:xfrm flipH="1" flipV="1">
                <a:off x="2281555" y="2998470"/>
                <a:ext cx="4538345" cy="1249680"/>
              </a:xfrm>
              <a:prstGeom prst="straightConnector1">
                <a:avLst/>
              </a:prstGeom>
              <a:ln w="6350" cap="flat" cmpd="sng" algn="ctr">
                <a:solidFill>
                  <a:schemeClr val="accent1"/>
                </a:solidFill>
                <a:prstDash val="dash"/>
                <a:miter lim="800000"/>
                <a:tailEnd type="arrow" w="med" len="med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3"/>
              <p:cNvCxnSpPr/>
              <p:nvPr/>
            </p:nvCxnSpPr>
            <p:spPr>
              <a:xfrm flipH="1" flipV="1">
                <a:off x="5270500" y="2978785"/>
                <a:ext cx="1639570" cy="1319530"/>
              </a:xfrm>
              <a:prstGeom prst="straightConnector1">
                <a:avLst/>
              </a:prstGeom>
              <a:ln w="6350" cap="flat" cmpd="sng" algn="ctr">
                <a:solidFill>
                  <a:schemeClr val="accent1"/>
                </a:solidFill>
                <a:prstDash val="dash"/>
                <a:miter lim="800000"/>
                <a:tailEnd type="arrow" w="med" len="med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24"/>
              <p:cNvCxnSpPr/>
              <p:nvPr/>
            </p:nvCxnSpPr>
            <p:spPr>
              <a:xfrm flipH="1">
                <a:off x="5280660" y="4298315"/>
                <a:ext cx="1609090" cy="489585"/>
              </a:xfrm>
              <a:prstGeom prst="straightConnector1">
                <a:avLst/>
              </a:prstGeom>
              <a:ln w="6350" cap="flat" cmpd="sng" algn="ctr">
                <a:solidFill>
                  <a:schemeClr val="accent1"/>
                </a:solidFill>
                <a:prstDash val="dash"/>
                <a:miter lim="800000"/>
                <a:tailEnd type="arrow" w="med" len="med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25"/>
              <p:cNvCxnSpPr>
                <a:stCxn id="28" idx="0"/>
                <a:endCxn id="22" idx="2"/>
              </p:cNvCxnSpPr>
              <p:nvPr/>
            </p:nvCxnSpPr>
            <p:spPr>
              <a:xfrm flipH="1" flipV="1">
                <a:off x="7544435" y="3168650"/>
                <a:ext cx="20320" cy="966470"/>
              </a:xfrm>
              <a:prstGeom prst="straightConnector1">
                <a:avLst/>
              </a:prstGeom>
              <a:ln w="6350" cap="flat" cmpd="sng" algn="ctr">
                <a:solidFill>
                  <a:schemeClr val="accent1"/>
                </a:solidFill>
                <a:prstDash val="dash"/>
                <a:miter lim="800000"/>
                <a:tailEnd type="arrow" w="med" len="med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26"/>
              <p:cNvCxnSpPr>
                <a:endCxn id="23" idx="2"/>
              </p:cNvCxnSpPr>
              <p:nvPr/>
            </p:nvCxnSpPr>
            <p:spPr>
              <a:xfrm flipV="1">
                <a:off x="7609840" y="3359150"/>
                <a:ext cx="3035935" cy="749300"/>
              </a:xfrm>
              <a:prstGeom prst="straightConnector1">
                <a:avLst/>
              </a:prstGeom>
              <a:ln w="6350" cap="flat" cmpd="sng" algn="ctr">
                <a:solidFill>
                  <a:schemeClr val="accent1"/>
                </a:solidFill>
                <a:prstDash val="dash"/>
                <a:miter lim="800000"/>
                <a:tailEnd type="arrow" w="med" len="med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27"/>
              <p:cNvCxnSpPr>
                <a:stCxn id="21" idx="2"/>
                <a:endCxn id="24" idx="0"/>
              </p:cNvCxnSpPr>
              <p:nvPr/>
            </p:nvCxnSpPr>
            <p:spPr>
              <a:xfrm>
                <a:off x="4550410" y="3168650"/>
                <a:ext cx="0" cy="966470"/>
              </a:xfrm>
              <a:prstGeom prst="straightConnector1">
                <a:avLst/>
              </a:prstGeom>
              <a:ln w="6350" cap="flat" cmpd="sng" algn="ctr">
                <a:solidFill>
                  <a:schemeClr val="accent1"/>
                </a:solidFill>
                <a:prstDash val="dash"/>
                <a:miter lim="800000"/>
                <a:tailEnd type="arrow" w="med" len="med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s 3"/>
            <p:cNvSpPr/>
            <p:nvPr/>
          </p:nvSpPr>
          <p:spPr>
            <a:xfrm>
              <a:off x="3466510" y="4844402"/>
              <a:ext cx="1061182" cy="1498415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/>
                <a:t>讨论板界面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楼号</a:t>
              </a:r>
              <a:endParaRPr lang="zh-CN" altLang="en-US" sz="1100"/>
            </a:p>
            <a:p>
              <a:pPr algn="ctr"/>
              <a:r>
                <a:rPr lang="zh-CN" altLang="en-US" sz="1100"/>
                <a:t>楼名称</a:t>
              </a:r>
              <a:endParaRPr lang="zh-CN" altLang="en-US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离开讨论板</a:t>
              </a:r>
              <a:endParaRPr lang="zh-CN" altLang="en-US" sz="1100"/>
            </a:p>
          </p:txBody>
        </p:sp>
        <p:sp>
          <p:nvSpPr>
            <p:cNvPr id="18" name="Rectangles 3"/>
            <p:cNvSpPr/>
            <p:nvPr/>
          </p:nvSpPr>
          <p:spPr>
            <a:xfrm>
              <a:off x="9738303" y="4860488"/>
              <a:ext cx="1061182" cy="1498415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/>
                <a:t>用户信息界面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endParaRPr lang="en-US" alt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离开用户信息界面</a:t>
              </a:r>
              <a:endParaRPr lang="zh-CN" altLang="en-US" sz="1100"/>
            </a:p>
          </p:txBody>
        </p:sp>
        <p:cxnSp>
          <p:nvCxnSpPr>
            <p:cNvPr id="19" name="Straight Arrow Connector 22"/>
            <p:cNvCxnSpPr>
              <a:stCxn id="18" idx="1"/>
              <a:endCxn id="28" idx="3"/>
            </p:cNvCxnSpPr>
            <p:nvPr/>
          </p:nvCxnSpPr>
          <p:spPr>
            <a:xfrm flipH="1">
              <a:off x="8802577" y="5609696"/>
              <a:ext cx="935726" cy="923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41" name="直接连接符 40"/>
          <p:cNvCxnSpPr/>
          <p:nvPr/>
        </p:nvCxnSpPr>
        <p:spPr>
          <a:xfrm>
            <a:off x="8010694" y="4404306"/>
            <a:ext cx="0" cy="1498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8843770" y="4411709"/>
            <a:ext cx="0" cy="1498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72091" y="945659"/>
            <a:ext cx="2342181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 </a:t>
            </a:r>
            <a:r>
              <a:rPr lang="zh-CN" altLang="en-US"/>
              <a:t>选择关系型数据库来存放对象</a:t>
            </a:r>
            <a:endParaRPr lang="en-US" altLang="zh-CN"/>
          </a:p>
          <a:p>
            <a:r>
              <a:rPr lang="en-US" altLang="zh-CN"/>
              <a:t>- </a:t>
            </a:r>
            <a:r>
              <a:rPr lang="zh-CN" altLang="en-US"/>
              <a:t>增加一个对象“存储对象”，负责所有的对象存储与检索操作、存储需要长期存储的对象。</a:t>
            </a:r>
            <a:endParaRPr lang="zh-CN" altLang="en-US"/>
          </a:p>
        </p:txBody>
      </p:sp>
      <p:sp>
        <p:nvSpPr>
          <p:cNvPr id="44" name="Rectangles 3"/>
          <p:cNvSpPr/>
          <p:nvPr/>
        </p:nvSpPr>
        <p:spPr>
          <a:xfrm>
            <a:off x="1321927" y="3767263"/>
            <a:ext cx="1061182" cy="2740328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存储对象</a:t>
            </a:r>
            <a:endParaRPr lang="en-US" alt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数据库配置</a:t>
            </a:r>
            <a:endParaRPr lang="en-US" altLang="zh-CN" sz="1100"/>
          </a:p>
          <a:p>
            <a:pPr algn="ctr"/>
            <a:r>
              <a:rPr lang="zh-CN" altLang="en-US" sz="1100"/>
              <a:t>用户表</a:t>
            </a:r>
            <a:endParaRPr lang="en-US" altLang="zh-CN" sz="1100"/>
          </a:p>
          <a:p>
            <a:pPr algn="ctr"/>
            <a:r>
              <a:rPr lang="zh-CN" altLang="en-US" sz="1100"/>
              <a:t>讨论问题表</a:t>
            </a:r>
            <a:endParaRPr lang="en-US" altLang="zh-CN" sz="1100"/>
          </a:p>
          <a:p>
            <a:pPr algn="ctr"/>
            <a:r>
              <a:rPr lang="zh-CN" altLang="en-US" sz="1100"/>
              <a:t>问题回答表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zh-CN" altLang="en-US" sz="1100"/>
          </a:p>
          <a:p>
            <a:pPr algn="ctr"/>
            <a:r>
              <a:rPr lang="zh-CN" altLang="en-US" sz="1100"/>
              <a:t>用户查询</a:t>
            </a:r>
            <a:endParaRPr lang="en-US" altLang="zh-CN" sz="1100"/>
          </a:p>
          <a:p>
            <a:pPr algn="ctr"/>
            <a:r>
              <a:rPr lang="zh-CN" altLang="en-US" sz="1100"/>
              <a:t>添加用户</a:t>
            </a:r>
            <a:endParaRPr lang="en-US" altLang="zh-CN" sz="1100"/>
          </a:p>
          <a:p>
            <a:pPr algn="ctr"/>
            <a:r>
              <a:rPr lang="zh-CN" altLang="en-US" sz="1100"/>
              <a:t>讨论问题查询</a:t>
            </a:r>
            <a:endParaRPr lang="en-US" altLang="zh-CN" sz="1100"/>
          </a:p>
          <a:p>
            <a:pPr algn="ctr"/>
            <a:r>
              <a:rPr lang="zh-CN" altLang="en-US" sz="1100"/>
              <a:t>添加讨论问题</a:t>
            </a:r>
            <a:endParaRPr lang="en-US" altLang="zh-CN" sz="1100"/>
          </a:p>
          <a:p>
            <a:pPr algn="ctr"/>
            <a:r>
              <a:rPr lang="zh-CN" altLang="en-US" sz="1100"/>
              <a:t>问题回答查询</a:t>
            </a:r>
            <a:endParaRPr lang="en-US" altLang="zh-CN" sz="1100"/>
          </a:p>
          <a:p>
            <a:pPr algn="ctr"/>
            <a:r>
              <a:rPr lang="zh-CN" altLang="en-US" sz="1100"/>
              <a:t>添加问题回答</a:t>
            </a:r>
            <a:endParaRPr lang="en-US" altLang="zh-CN" sz="1100"/>
          </a:p>
          <a:p>
            <a:pPr algn="ctr"/>
            <a:endParaRPr lang="zh-CN" altLang="en-US" sz="1100"/>
          </a:p>
        </p:txBody>
      </p:sp>
      <p:cxnSp>
        <p:nvCxnSpPr>
          <p:cNvPr id="45" name="Straight Arrow Connector 22"/>
          <p:cNvCxnSpPr>
            <a:stCxn id="17" idx="1"/>
            <a:endCxn id="44" idx="3"/>
          </p:cNvCxnSpPr>
          <p:nvPr/>
        </p:nvCxnSpPr>
        <p:spPr>
          <a:xfrm flipH="1" flipV="1">
            <a:off x="2383109" y="5137427"/>
            <a:ext cx="1234008" cy="1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连接符: 肘形 45"/>
          <p:cNvCxnSpPr>
            <a:endCxn id="28" idx="2"/>
          </p:cNvCxnSpPr>
          <p:nvPr/>
        </p:nvCxnSpPr>
        <p:spPr>
          <a:xfrm flipV="1">
            <a:off x="2405256" y="5903644"/>
            <a:ext cx="6017337" cy="408379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22"/>
          <p:cNvCxnSpPr/>
          <p:nvPr/>
        </p:nvCxnSpPr>
        <p:spPr>
          <a:xfrm flipH="1">
            <a:off x="2383109" y="6312023"/>
            <a:ext cx="413357" cy="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92050" y="2622642"/>
            <a:ext cx="7807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245172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项目进度与演示</a:t>
            </a:r>
            <a:endParaRPr lang="zh-CN" altLang="en-US" sz="7200" dirty="0">
              <a:solidFill>
                <a:srgbClr val="245172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28950" y="1788088"/>
            <a:ext cx="6134100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0" i="0" dirty="0">
                <a:solidFill>
                  <a:srgbClr val="295D83"/>
                </a:solidFill>
                <a:effectLst/>
                <a:latin typeface="Hero" panose="02000506000000020004" pitchFamily="50" charset="0"/>
              </a:rPr>
              <a:t>PART THREE</a:t>
            </a:r>
            <a:endParaRPr lang="zh-CN" altLang="en-US" sz="4400" dirty="0">
              <a:solidFill>
                <a:srgbClr val="295D83"/>
              </a:solidFill>
              <a:latin typeface="Hero" panose="02000506000000020004" pitchFamily="50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" y="0"/>
            <a:ext cx="11871325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32080" y="433070"/>
            <a:ext cx="2835275" cy="312293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92050" y="2622642"/>
            <a:ext cx="7807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rgbClr val="245172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Github</a:t>
            </a:r>
            <a:r>
              <a:rPr lang="zh-CN" altLang="en-US" sz="7200" dirty="0">
                <a:solidFill>
                  <a:srgbClr val="245172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状态</a:t>
            </a:r>
            <a:endParaRPr lang="zh-CN" altLang="en-US" sz="7200" dirty="0">
              <a:solidFill>
                <a:srgbClr val="245172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28950" y="1788088"/>
            <a:ext cx="6134100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0" i="0" dirty="0">
                <a:solidFill>
                  <a:srgbClr val="295D83"/>
                </a:solidFill>
                <a:effectLst/>
                <a:latin typeface="Hero" panose="02000506000000020004" pitchFamily="50" charset="0"/>
              </a:rPr>
              <a:t>PART FOUR</a:t>
            </a:r>
            <a:endParaRPr lang="zh-CN" altLang="en-US" sz="4400" dirty="0">
              <a:solidFill>
                <a:srgbClr val="295D83"/>
              </a:solidFill>
              <a:latin typeface="Hero" panose="02000506000000020004" pitchFamily="50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截屏2023-11-15 16.22.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7330" y="262255"/>
            <a:ext cx="6851015" cy="4698365"/>
          </a:xfrm>
          <a:prstGeom prst="rect">
            <a:avLst/>
          </a:prstGeom>
        </p:spPr>
      </p:pic>
      <p:pic>
        <p:nvPicPr>
          <p:cNvPr id="8" name="图片 7" descr="截屏2023-11-15 16.22.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330" y="4937125"/>
            <a:ext cx="6852920" cy="17481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98195" y="314325"/>
            <a:ext cx="2769235" cy="855345"/>
          </a:xfrm>
          <a:prstGeom prst="rect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08327" y="135052"/>
            <a:ext cx="1213756" cy="1213756"/>
          </a:xfrm>
          <a:prstGeom prst="ellipse">
            <a:avLst/>
          </a:prstGeom>
          <a:solidFill>
            <a:srgbClr val="D2B08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1"/>
          <p:cNvSpPr>
            <a:spLocks noEditPoints="1"/>
          </p:cNvSpPr>
          <p:nvPr/>
        </p:nvSpPr>
        <p:spPr bwMode="auto">
          <a:xfrm>
            <a:off x="541681" y="525326"/>
            <a:ext cx="547047" cy="491098"/>
          </a:xfrm>
          <a:custGeom>
            <a:avLst/>
            <a:gdLst>
              <a:gd name="T0" fmla="*/ 333 w 704"/>
              <a:gd name="T1" fmla="*/ 621 h 632"/>
              <a:gd name="T2" fmla="*/ 67 w 704"/>
              <a:gd name="T3" fmla="*/ 355 h 632"/>
              <a:gd name="T4" fmla="*/ 9 w 704"/>
              <a:gd name="T5" fmla="*/ 258 h 632"/>
              <a:gd name="T6" fmla="*/ 13 w 704"/>
              <a:gd name="T7" fmla="*/ 150 h 632"/>
              <a:gd name="T8" fmla="*/ 67 w 704"/>
              <a:gd name="T9" fmla="*/ 65 h 632"/>
              <a:gd name="T10" fmla="*/ 154 w 704"/>
              <a:gd name="T11" fmla="*/ 12 h 632"/>
              <a:gd name="T12" fmla="*/ 265 w 704"/>
              <a:gd name="T13" fmla="*/ 9 h 632"/>
              <a:gd name="T14" fmla="*/ 352 w 704"/>
              <a:gd name="T15" fmla="*/ 55 h 632"/>
              <a:gd name="T16" fmla="*/ 439 w 704"/>
              <a:gd name="T17" fmla="*/ 9 h 632"/>
              <a:gd name="T18" fmla="*/ 550 w 704"/>
              <a:gd name="T19" fmla="*/ 12 h 632"/>
              <a:gd name="T20" fmla="*/ 637 w 704"/>
              <a:gd name="T21" fmla="*/ 65 h 632"/>
              <a:gd name="T22" fmla="*/ 691 w 704"/>
              <a:gd name="T23" fmla="*/ 151 h 632"/>
              <a:gd name="T24" fmla="*/ 691 w 704"/>
              <a:gd name="T25" fmla="*/ 151 h 632"/>
              <a:gd name="T26" fmla="*/ 695 w 704"/>
              <a:gd name="T27" fmla="*/ 258 h 632"/>
              <a:gd name="T28" fmla="*/ 637 w 704"/>
              <a:gd name="T29" fmla="*/ 355 h 632"/>
              <a:gd name="T30" fmla="*/ 636 w 704"/>
              <a:gd name="T31" fmla="*/ 356 h 632"/>
              <a:gd name="T32" fmla="*/ 371 w 704"/>
              <a:gd name="T33" fmla="*/ 621 h 632"/>
              <a:gd name="T34" fmla="*/ 333 w 704"/>
              <a:gd name="T35" fmla="*/ 621 h 632"/>
              <a:gd name="T36" fmla="*/ 384 w 704"/>
              <a:gd name="T37" fmla="*/ 99 h 632"/>
              <a:gd name="T38" fmla="*/ 384 w 704"/>
              <a:gd name="T39" fmla="*/ 99 h 632"/>
              <a:gd name="T40" fmla="*/ 298 w 704"/>
              <a:gd name="T41" fmla="*/ 184 h 632"/>
              <a:gd name="T42" fmla="*/ 275 w 704"/>
              <a:gd name="T43" fmla="*/ 184 h 632"/>
              <a:gd name="T44" fmla="*/ 275 w 704"/>
              <a:gd name="T45" fmla="*/ 161 h 632"/>
              <a:gd name="T46" fmla="*/ 330 w 704"/>
              <a:gd name="T47" fmla="*/ 107 h 632"/>
              <a:gd name="T48" fmla="*/ 329 w 704"/>
              <a:gd name="T49" fmla="*/ 106 h 632"/>
              <a:gd name="T50" fmla="*/ 251 w 704"/>
              <a:gd name="T51" fmla="*/ 61 h 632"/>
              <a:gd name="T52" fmla="*/ 170 w 704"/>
              <a:gd name="T53" fmla="*/ 63 h 632"/>
              <a:gd name="T54" fmla="*/ 105 w 704"/>
              <a:gd name="T55" fmla="*/ 103 h 632"/>
              <a:gd name="T56" fmla="*/ 64 w 704"/>
              <a:gd name="T57" fmla="*/ 167 h 632"/>
              <a:gd name="T58" fmla="*/ 61 w 704"/>
              <a:gd name="T59" fmla="*/ 244 h 632"/>
              <a:gd name="T60" fmla="*/ 105 w 704"/>
              <a:gd name="T61" fmla="*/ 317 h 632"/>
              <a:gd name="T62" fmla="*/ 352 w 704"/>
              <a:gd name="T63" fmla="*/ 564 h 632"/>
              <a:gd name="T64" fmla="*/ 598 w 704"/>
              <a:gd name="T65" fmla="*/ 318 h 632"/>
              <a:gd name="T66" fmla="*/ 599 w 704"/>
              <a:gd name="T67" fmla="*/ 317 h 632"/>
              <a:gd name="T68" fmla="*/ 643 w 704"/>
              <a:gd name="T69" fmla="*/ 244 h 632"/>
              <a:gd name="T70" fmla="*/ 640 w 704"/>
              <a:gd name="T71" fmla="*/ 167 h 632"/>
              <a:gd name="T72" fmla="*/ 640 w 704"/>
              <a:gd name="T73" fmla="*/ 167 h 632"/>
              <a:gd name="T74" fmla="*/ 600 w 704"/>
              <a:gd name="T75" fmla="*/ 103 h 632"/>
              <a:gd name="T76" fmla="*/ 534 w 704"/>
              <a:gd name="T77" fmla="*/ 63 h 632"/>
              <a:gd name="T78" fmla="*/ 453 w 704"/>
              <a:gd name="T79" fmla="*/ 61 h 632"/>
              <a:gd name="T80" fmla="*/ 384 w 704"/>
              <a:gd name="T81" fmla="*/ 99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04" h="632">
                <a:moveTo>
                  <a:pt x="333" y="621"/>
                </a:moveTo>
                <a:cubicBezTo>
                  <a:pt x="67" y="355"/>
                  <a:pt x="67" y="355"/>
                  <a:pt x="67" y="355"/>
                </a:cubicBezTo>
                <a:cubicBezTo>
                  <a:pt x="39" y="327"/>
                  <a:pt x="19" y="294"/>
                  <a:pt x="9" y="258"/>
                </a:cubicBezTo>
                <a:cubicBezTo>
                  <a:pt x="0" y="224"/>
                  <a:pt x="1" y="188"/>
                  <a:pt x="13" y="150"/>
                </a:cubicBezTo>
                <a:cubicBezTo>
                  <a:pt x="24" y="118"/>
                  <a:pt x="43" y="89"/>
                  <a:pt x="67" y="65"/>
                </a:cubicBezTo>
                <a:cubicBezTo>
                  <a:pt x="91" y="41"/>
                  <a:pt x="121" y="23"/>
                  <a:pt x="154" y="12"/>
                </a:cubicBezTo>
                <a:cubicBezTo>
                  <a:pt x="192" y="0"/>
                  <a:pt x="230" y="0"/>
                  <a:pt x="265" y="9"/>
                </a:cubicBezTo>
                <a:cubicBezTo>
                  <a:pt x="296" y="17"/>
                  <a:pt x="326" y="33"/>
                  <a:pt x="352" y="55"/>
                </a:cubicBezTo>
                <a:cubicBezTo>
                  <a:pt x="378" y="34"/>
                  <a:pt x="408" y="17"/>
                  <a:pt x="439" y="9"/>
                </a:cubicBezTo>
                <a:cubicBezTo>
                  <a:pt x="475" y="0"/>
                  <a:pt x="512" y="0"/>
                  <a:pt x="550" y="12"/>
                </a:cubicBezTo>
                <a:cubicBezTo>
                  <a:pt x="583" y="23"/>
                  <a:pt x="613" y="41"/>
                  <a:pt x="637" y="65"/>
                </a:cubicBezTo>
                <a:cubicBezTo>
                  <a:pt x="661" y="89"/>
                  <a:pt x="680" y="118"/>
                  <a:pt x="691" y="151"/>
                </a:cubicBezTo>
                <a:cubicBezTo>
                  <a:pt x="691" y="151"/>
                  <a:pt x="691" y="151"/>
                  <a:pt x="691" y="151"/>
                </a:cubicBezTo>
                <a:cubicBezTo>
                  <a:pt x="704" y="188"/>
                  <a:pt x="704" y="224"/>
                  <a:pt x="695" y="258"/>
                </a:cubicBezTo>
                <a:cubicBezTo>
                  <a:pt x="685" y="294"/>
                  <a:pt x="665" y="327"/>
                  <a:pt x="637" y="355"/>
                </a:cubicBezTo>
                <a:cubicBezTo>
                  <a:pt x="636" y="356"/>
                  <a:pt x="636" y="356"/>
                  <a:pt x="636" y="356"/>
                </a:cubicBezTo>
                <a:cubicBezTo>
                  <a:pt x="371" y="621"/>
                  <a:pt x="371" y="621"/>
                  <a:pt x="371" y="621"/>
                </a:cubicBezTo>
                <a:cubicBezTo>
                  <a:pt x="361" y="632"/>
                  <a:pt x="344" y="632"/>
                  <a:pt x="333" y="621"/>
                </a:cubicBezTo>
                <a:close/>
                <a:moveTo>
                  <a:pt x="384" y="99"/>
                </a:moveTo>
                <a:cubicBezTo>
                  <a:pt x="384" y="99"/>
                  <a:pt x="384" y="99"/>
                  <a:pt x="384" y="99"/>
                </a:cubicBezTo>
                <a:cubicBezTo>
                  <a:pt x="298" y="184"/>
                  <a:pt x="298" y="184"/>
                  <a:pt x="298" y="184"/>
                </a:cubicBezTo>
                <a:cubicBezTo>
                  <a:pt x="292" y="190"/>
                  <a:pt x="282" y="190"/>
                  <a:pt x="275" y="184"/>
                </a:cubicBezTo>
                <a:cubicBezTo>
                  <a:pt x="269" y="178"/>
                  <a:pt x="269" y="167"/>
                  <a:pt x="275" y="161"/>
                </a:cubicBezTo>
                <a:cubicBezTo>
                  <a:pt x="330" y="107"/>
                  <a:pt x="330" y="107"/>
                  <a:pt x="330" y="107"/>
                </a:cubicBezTo>
                <a:cubicBezTo>
                  <a:pt x="329" y="106"/>
                  <a:pt x="329" y="106"/>
                  <a:pt x="329" y="106"/>
                </a:cubicBezTo>
                <a:cubicBezTo>
                  <a:pt x="306" y="84"/>
                  <a:pt x="280" y="69"/>
                  <a:pt x="251" y="61"/>
                </a:cubicBezTo>
                <a:cubicBezTo>
                  <a:pt x="226" y="54"/>
                  <a:pt x="198" y="55"/>
                  <a:pt x="170" y="63"/>
                </a:cubicBezTo>
                <a:cubicBezTo>
                  <a:pt x="146" y="71"/>
                  <a:pt x="123" y="85"/>
                  <a:pt x="105" y="103"/>
                </a:cubicBezTo>
                <a:cubicBezTo>
                  <a:pt x="86" y="121"/>
                  <a:pt x="72" y="143"/>
                  <a:pt x="64" y="167"/>
                </a:cubicBezTo>
                <a:cubicBezTo>
                  <a:pt x="55" y="194"/>
                  <a:pt x="55" y="220"/>
                  <a:pt x="61" y="244"/>
                </a:cubicBezTo>
                <a:cubicBezTo>
                  <a:pt x="68" y="271"/>
                  <a:pt x="84" y="295"/>
                  <a:pt x="105" y="317"/>
                </a:cubicBezTo>
                <a:cubicBezTo>
                  <a:pt x="352" y="564"/>
                  <a:pt x="352" y="564"/>
                  <a:pt x="352" y="564"/>
                </a:cubicBezTo>
                <a:cubicBezTo>
                  <a:pt x="598" y="318"/>
                  <a:pt x="598" y="318"/>
                  <a:pt x="598" y="318"/>
                </a:cubicBezTo>
                <a:cubicBezTo>
                  <a:pt x="599" y="317"/>
                  <a:pt x="599" y="317"/>
                  <a:pt x="599" y="317"/>
                </a:cubicBezTo>
                <a:cubicBezTo>
                  <a:pt x="621" y="295"/>
                  <a:pt x="636" y="271"/>
                  <a:pt x="643" y="244"/>
                </a:cubicBezTo>
                <a:cubicBezTo>
                  <a:pt x="650" y="220"/>
                  <a:pt x="649" y="194"/>
                  <a:pt x="640" y="167"/>
                </a:cubicBezTo>
                <a:cubicBezTo>
                  <a:pt x="640" y="167"/>
                  <a:pt x="640" y="167"/>
                  <a:pt x="640" y="167"/>
                </a:cubicBezTo>
                <a:cubicBezTo>
                  <a:pt x="632" y="143"/>
                  <a:pt x="618" y="121"/>
                  <a:pt x="600" y="103"/>
                </a:cubicBezTo>
                <a:cubicBezTo>
                  <a:pt x="581" y="85"/>
                  <a:pt x="559" y="71"/>
                  <a:pt x="534" y="63"/>
                </a:cubicBezTo>
                <a:cubicBezTo>
                  <a:pt x="507" y="55"/>
                  <a:pt x="479" y="55"/>
                  <a:pt x="453" y="61"/>
                </a:cubicBezTo>
                <a:cubicBezTo>
                  <a:pt x="428" y="68"/>
                  <a:pt x="405" y="81"/>
                  <a:pt x="384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754671" y="525181"/>
            <a:ext cx="4205303" cy="923052"/>
            <a:chOff x="2605071" y="835944"/>
            <a:chExt cx="4205303" cy="923052"/>
          </a:xfrm>
        </p:grpSpPr>
        <p:sp>
          <p:nvSpPr>
            <p:cNvPr id="12" name="文本框 11"/>
            <p:cNvSpPr txBox="1"/>
            <p:nvPr/>
          </p:nvSpPr>
          <p:spPr>
            <a:xfrm>
              <a:off x="2605071" y="1459911"/>
              <a:ext cx="4205303" cy="2990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100" dirty="0">
                <a:solidFill>
                  <a:schemeClr val="bg1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605071" y="835944"/>
              <a:ext cx="2209800" cy="4603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Git graph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8195" y="314325"/>
            <a:ext cx="2769235" cy="855345"/>
          </a:xfrm>
          <a:prstGeom prst="rect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08327" y="135052"/>
            <a:ext cx="1213756" cy="1213756"/>
          </a:xfrm>
          <a:prstGeom prst="ellipse">
            <a:avLst/>
          </a:prstGeom>
          <a:solidFill>
            <a:srgbClr val="D2B08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1"/>
          <p:cNvSpPr>
            <a:spLocks noEditPoints="1"/>
          </p:cNvSpPr>
          <p:nvPr/>
        </p:nvSpPr>
        <p:spPr bwMode="auto">
          <a:xfrm>
            <a:off x="541681" y="525326"/>
            <a:ext cx="547047" cy="491098"/>
          </a:xfrm>
          <a:custGeom>
            <a:avLst/>
            <a:gdLst>
              <a:gd name="T0" fmla="*/ 333 w 704"/>
              <a:gd name="T1" fmla="*/ 621 h 632"/>
              <a:gd name="T2" fmla="*/ 67 w 704"/>
              <a:gd name="T3" fmla="*/ 355 h 632"/>
              <a:gd name="T4" fmla="*/ 9 w 704"/>
              <a:gd name="T5" fmla="*/ 258 h 632"/>
              <a:gd name="T6" fmla="*/ 13 w 704"/>
              <a:gd name="T7" fmla="*/ 150 h 632"/>
              <a:gd name="T8" fmla="*/ 67 w 704"/>
              <a:gd name="T9" fmla="*/ 65 h 632"/>
              <a:gd name="T10" fmla="*/ 154 w 704"/>
              <a:gd name="T11" fmla="*/ 12 h 632"/>
              <a:gd name="T12" fmla="*/ 265 w 704"/>
              <a:gd name="T13" fmla="*/ 9 h 632"/>
              <a:gd name="T14" fmla="*/ 352 w 704"/>
              <a:gd name="T15" fmla="*/ 55 h 632"/>
              <a:gd name="T16" fmla="*/ 439 w 704"/>
              <a:gd name="T17" fmla="*/ 9 h 632"/>
              <a:gd name="T18" fmla="*/ 550 w 704"/>
              <a:gd name="T19" fmla="*/ 12 h 632"/>
              <a:gd name="T20" fmla="*/ 637 w 704"/>
              <a:gd name="T21" fmla="*/ 65 h 632"/>
              <a:gd name="T22" fmla="*/ 691 w 704"/>
              <a:gd name="T23" fmla="*/ 151 h 632"/>
              <a:gd name="T24" fmla="*/ 691 w 704"/>
              <a:gd name="T25" fmla="*/ 151 h 632"/>
              <a:gd name="T26" fmla="*/ 695 w 704"/>
              <a:gd name="T27" fmla="*/ 258 h 632"/>
              <a:gd name="T28" fmla="*/ 637 w 704"/>
              <a:gd name="T29" fmla="*/ 355 h 632"/>
              <a:gd name="T30" fmla="*/ 636 w 704"/>
              <a:gd name="T31" fmla="*/ 356 h 632"/>
              <a:gd name="T32" fmla="*/ 371 w 704"/>
              <a:gd name="T33" fmla="*/ 621 h 632"/>
              <a:gd name="T34" fmla="*/ 333 w 704"/>
              <a:gd name="T35" fmla="*/ 621 h 632"/>
              <a:gd name="T36" fmla="*/ 384 w 704"/>
              <a:gd name="T37" fmla="*/ 99 h 632"/>
              <a:gd name="T38" fmla="*/ 384 w 704"/>
              <a:gd name="T39" fmla="*/ 99 h 632"/>
              <a:gd name="T40" fmla="*/ 298 w 704"/>
              <a:gd name="T41" fmla="*/ 184 h 632"/>
              <a:gd name="T42" fmla="*/ 275 w 704"/>
              <a:gd name="T43" fmla="*/ 184 h 632"/>
              <a:gd name="T44" fmla="*/ 275 w 704"/>
              <a:gd name="T45" fmla="*/ 161 h 632"/>
              <a:gd name="T46" fmla="*/ 330 w 704"/>
              <a:gd name="T47" fmla="*/ 107 h 632"/>
              <a:gd name="T48" fmla="*/ 329 w 704"/>
              <a:gd name="T49" fmla="*/ 106 h 632"/>
              <a:gd name="T50" fmla="*/ 251 w 704"/>
              <a:gd name="T51" fmla="*/ 61 h 632"/>
              <a:gd name="T52" fmla="*/ 170 w 704"/>
              <a:gd name="T53" fmla="*/ 63 h 632"/>
              <a:gd name="T54" fmla="*/ 105 w 704"/>
              <a:gd name="T55" fmla="*/ 103 h 632"/>
              <a:gd name="T56" fmla="*/ 64 w 704"/>
              <a:gd name="T57" fmla="*/ 167 h 632"/>
              <a:gd name="T58" fmla="*/ 61 w 704"/>
              <a:gd name="T59" fmla="*/ 244 h 632"/>
              <a:gd name="T60" fmla="*/ 105 w 704"/>
              <a:gd name="T61" fmla="*/ 317 h 632"/>
              <a:gd name="T62" fmla="*/ 352 w 704"/>
              <a:gd name="T63" fmla="*/ 564 h 632"/>
              <a:gd name="T64" fmla="*/ 598 w 704"/>
              <a:gd name="T65" fmla="*/ 318 h 632"/>
              <a:gd name="T66" fmla="*/ 599 w 704"/>
              <a:gd name="T67" fmla="*/ 317 h 632"/>
              <a:gd name="T68" fmla="*/ 643 w 704"/>
              <a:gd name="T69" fmla="*/ 244 h 632"/>
              <a:gd name="T70" fmla="*/ 640 w 704"/>
              <a:gd name="T71" fmla="*/ 167 h 632"/>
              <a:gd name="T72" fmla="*/ 640 w 704"/>
              <a:gd name="T73" fmla="*/ 167 h 632"/>
              <a:gd name="T74" fmla="*/ 600 w 704"/>
              <a:gd name="T75" fmla="*/ 103 h 632"/>
              <a:gd name="T76" fmla="*/ 534 w 704"/>
              <a:gd name="T77" fmla="*/ 63 h 632"/>
              <a:gd name="T78" fmla="*/ 453 w 704"/>
              <a:gd name="T79" fmla="*/ 61 h 632"/>
              <a:gd name="T80" fmla="*/ 384 w 704"/>
              <a:gd name="T81" fmla="*/ 99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04" h="632">
                <a:moveTo>
                  <a:pt x="333" y="621"/>
                </a:moveTo>
                <a:cubicBezTo>
                  <a:pt x="67" y="355"/>
                  <a:pt x="67" y="355"/>
                  <a:pt x="67" y="355"/>
                </a:cubicBezTo>
                <a:cubicBezTo>
                  <a:pt x="39" y="327"/>
                  <a:pt x="19" y="294"/>
                  <a:pt x="9" y="258"/>
                </a:cubicBezTo>
                <a:cubicBezTo>
                  <a:pt x="0" y="224"/>
                  <a:pt x="1" y="188"/>
                  <a:pt x="13" y="150"/>
                </a:cubicBezTo>
                <a:cubicBezTo>
                  <a:pt x="24" y="118"/>
                  <a:pt x="43" y="89"/>
                  <a:pt x="67" y="65"/>
                </a:cubicBezTo>
                <a:cubicBezTo>
                  <a:pt x="91" y="41"/>
                  <a:pt x="121" y="23"/>
                  <a:pt x="154" y="12"/>
                </a:cubicBezTo>
                <a:cubicBezTo>
                  <a:pt x="192" y="0"/>
                  <a:pt x="230" y="0"/>
                  <a:pt x="265" y="9"/>
                </a:cubicBezTo>
                <a:cubicBezTo>
                  <a:pt x="296" y="17"/>
                  <a:pt x="326" y="33"/>
                  <a:pt x="352" y="55"/>
                </a:cubicBezTo>
                <a:cubicBezTo>
                  <a:pt x="378" y="34"/>
                  <a:pt x="408" y="17"/>
                  <a:pt x="439" y="9"/>
                </a:cubicBezTo>
                <a:cubicBezTo>
                  <a:pt x="475" y="0"/>
                  <a:pt x="512" y="0"/>
                  <a:pt x="550" y="12"/>
                </a:cubicBezTo>
                <a:cubicBezTo>
                  <a:pt x="583" y="23"/>
                  <a:pt x="613" y="41"/>
                  <a:pt x="637" y="65"/>
                </a:cubicBezTo>
                <a:cubicBezTo>
                  <a:pt x="661" y="89"/>
                  <a:pt x="680" y="118"/>
                  <a:pt x="691" y="151"/>
                </a:cubicBezTo>
                <a:cubicBezTo>
                  <a:pt x="691" y="151"/>
                  <a:pt x="691" y="151"/>
                  <a:pt x="691" y="151"/>
                </a:cubicBezTo>
                <a:cubicBezTo>
                  <a:pt x="704" y="188"/>
                  <a:pt x="704" y="224"/>
                  <a:pt x="695" y="258"/>
                </a:cubicBezTo>
                <a:cubicBezTo>
                  <a:pt x="685" y="294"/>
                  <a:pt x="665" y="327"/>
                  <a:pt x="637" y="355"/>
                </a:cubicBezTo>
                <a:cubicBezTo>
                  <a:pt x="636" y="356"/>
                  <a:pt x="636" y="356"/>
                  <a:pt x="636" y="356"/>
                </a:cubicBezTo>
                <a:cubicBezTo>
                  <a:pt x="371" y="621"/>
                  <a:pt x="371" y="621"/>
                  <a:pt x="371" y="621"/>
                </a:cubicBezTo>
                <a:cubicBezTo>
                  <a:pt x="361" y="632"/>
                  <a:pt x="344" y="632"/>
                  <a:pt x="333" y="621"/>
                </a:cubicBezTo>
                <a:close/>
                <a:moveTo>
                  <a:pt x="384" y="99"/>
                </a:moveTo>
                <a:cubicBezTo>
                  <a:pt x="384" y="99"/>
                  <a:pt x="384" y="99"/>
                  <a:pt x="384" y="99"/>
                </a:cubicBezTo>
                <a:cubicBezTo>
                  <a:pt x="298" y="184"/>
                  <a:pt x="298" y="184"/>
                  <a:pt x="298" y="184"/>
                </a:cubicBezTo>
                <a:cubicBezTo>
                  <a:pt x="292" y="190"/>
                  <a:pt x="282" y="190"/>
                  <a:pt x="275" y="184"/>
                </a:cubicBezTo>
                <a:cubicBezTo>
                  <a:pt x="269" y="178"/>
                  <a:pt x="269" y="167"/>
                  <a:pt x="275" y="161"/>
                </a:cubicBezTo>
                <a:cubicBezTo>
                  <a:pt x="330" y="107"/>
                  <a:pt x="330" y="107"/>
                  <a:pt x="330" y="107"/>
                </a:cubicBezTo>
                <a:cubicBezTo>
                  <a:pt x="329" y="106"/>
                  <a:pt x="329" y="106"/>
                  <a:pt x="329" y="106"/>
                </a:cubicBezTo>
                <a:cubicBezTo>
                  <a:pt x="306" y="84"/>
                  <a:pt x="280" y="69"/>
                  <a:pt x="251" y="61"/>
                </a:cubicBezTo>
                <a:cubicBezTo>
                  <a:pt x="226" y="54"/>
                  <a:pt x="198" y="55"/>
                  <a:pt x="170" y="63"/>
                </a:cubicBezTo>
                <a:cubicBezTo>
                  <a:pt x="146" y="71"/>
                  <a:pt x="123" y="85"/>
                  <a:pt x="105" y="103"/>
                </a:cubicBezTo>
                <a:cubicBezTo>
                  <a:pt x="86" y="121"/>
                  <a:pt x="72" y="143"/>
                  <a:pt x="64" y="167"/>
                </a:cubicBezTo>
                <a:cubicBezTo>
                  <a:pt x="55" y="194"/>
                  <a:pt x="55" y="220"/>
                  <a:pt x="61" y="244"/>
                </a:cubicBezTo>
                <a:cubicBezTo>
                  <a:pt x="68" y="271"/>
                  <a:pt x="84" y="295"/>
                  <a:pt x="105" y="317"/>
                </a:cubicBezTo>
                <a:cubicBezTo>
                  <a:pt x="352" y="564"/>
                  <a:pt x="352" y="564"/>
                  <a:pt x="352" y="564"/>
                </a:cubicBezTo>
                <a:cubicBezTo>
                  <a:pt x="598" y="318"/>
                  <a:pt x="598" y="318"/>
                  <a:pt x="598" y="318"/>
                </a:cubicBezTo>
                <a:cubicBezTo>
                  <a:pt x="599" y="317"/>
                  <a:pt x="599" y="317"/>
                  <a:pt x="599" y="317"/>
                </a:cubicBezTo>
                <a:cubicBezTo>
                  <a:pt x="621" y="295"/>
                  <a:pt x="636" y="271"/>
                  <a:pt x="643" y="244"/>
                </a:cubicBezTo>
                <a:cubicBezTo>
                  <a:pt x="650" y="220"/>
                  <a:pt x="649" y="194"/>
                  <a:pt x="640" y="167"/>
                </a:cubicBezTo>
                <a:cubicBezTo>
                  <a:pt x="640" y="167"/>
                  <a:pt x="640" y="167"/>
                  <a:pt x="640" y="167"/>
                </a:cubicBezTo>
                <a:cubicBezTo>
                  <a:pt x="632" y="143"/>
                  <a:pt x="618" y="121"/>
                  <a:pt x="600" y="103"/>
                </a:cubicBezTo>
                <a:cubicBezTo>
                  <a:pt x="581" y="85"/>
                  <a:pt x="559" y="71"/>
                  <a:pt x="534" y="63"/>
                </a:cubicBezTo>
                <a:cubicBezTo>
                  <a:pt x="507" y="55"/>
                  <a:pt x="479" y="55"/>
                  <a:pt x="453" y="61"/>
                </a:cubicBezTo>
                <a:cubicBezTo>
                  <a:pt x="428" y="68"/>
                  <a:pt x="405" y="81"/>
                  <a:pt x="384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754671" y="525181"/>
            <a:ext cx="4205303" cy="923052"/>
            <a:chOff x="2605071" y="835944"/>
            <a:chExt cx="4205303" cy="923052"/>
          </a:xfrm>
        </p:grpSpPr>
        <p:sp>
          <p:nvSpPr>
            <p:cNvPr id="14" name="文本框 13"/>
            <p:cNvSpPr txBox="1"/>
            <p:nvPr/>
          </p:nvSpPr>
          <p:spPr>
            <a:xfrm>
              <a:off x="2605071" y="1459911"/>
              <a:ext cx="4205303" cy="2990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100" dirty="0">
                <a:solidFill>
                  <a:schemeClr val="bg1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605071" y="835944"/>
              <a:ext cx="2209800" cy="4603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Branches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8" name="图片 17" descr="截屏2023-11-15 16.29.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6060" y="135255"/>
            <a:ext cx="4357370" cy="2980690"/>
          </a:xfrm>
          <a:prstGeom prst="rect">
            <a:avLst/>
          </a:prstGeom>
        </p:spPr>
      </p:pic>
      <p:pic>
        <p:nvPicPr>
          <p:cNvPr id="20" name="图片 19" descr="截屏2023-11-15 16.32.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75" y="3115945"/>
            <a:ext cx="10102850" cy="34493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92050" y="2222508"/>
            <a:ext cx="78079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rgbClr val="245172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Thank You!</a:t>
            </a:r>
            <a:endParaRPr lang="en-US" altLang="zh-CN" sz="8000" dirty="0">
              <a:solidFill>
                <a:srgbClr val="245172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21095" y="1074084"/>
            <a:ext cx="11332029" cy="56077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95411" y="431800"/>
            <a:ext cx="11201179" cy="599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445192" y="2711057"/>
            <a:ext cx="3570514" cy="1435886"/>
            <a:chOff x="454659" y="997242"/>
            <a:chExt cx="3570514" cy="1435886"/>
          </a:xfrm>
        </p:grpSpPr>
        <p:sp>
          <p:nvSpPr>
            <p:cNvPr id="5" name="文本框 4"/>
            <p:cNvSpPr txBox="1"/>
            <p:nvPr/>
          </p:nvSpPr>
          <p:spPr>
            <a:xfrm>
              <a:off x="454659" y="997242"/>
              <a:ext cx="3570514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>
                  <a:solidFill>
                    <a:srgbClr val="245172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目录</a:t>
              </a:r>
              <a:endParaRPr lang="zh-CN" altLang="en-US" sz="6600" dirty="0">
                <a:solidFill>
                  <a:srgbClr val="245172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80931" y="2063796"/>
              <a:ext cx="33179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dirty="0">
                  <a:solidFill>
                    <a:srgbClr val="245172"/>
                  </a:solidFill>
                  <a:effectLst/>
                  <a:latin typeface="Hero" panose="02000506000000020004" pitchFamily="50" charset="0"/>
                  <a:ea typeface="微软雅黑" panose="020B0503020204020204" pitchFamily="34" charset="-122"/>
                  <a:cs typeface="Times New Roman" panose="02020503050405090304" pitchFamily="18" charset="0"/>
                </a:rPr>
                <a:t>CONTENTS</a:t>
              </a:r>
              <a:endParaRPr lang="zh-CN" altLang="en-US" dirty="0">
                <a:solidFill>
                  <a:srgbClr val="245172"/>
                </a:solidFill>
                <a:latin typeface="Hero" panose="02000506000000020004" pitchFamily="50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038542" y="1013305"/>
            <a:ext cx="343535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295D83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阿里巴巴普惠体 R" panose="00020600040101010101" pitchFamily="18" charset="-122"/>
              </a:rPr>
              <a:t>面向对象分析</a:t>
            </a:r>
            <a:endParaRPr lang="zh-CN" altLang="en-US" sz="2800" dirty="0">
              <a:solidFill>
                <a:srgbClr val="295D83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38542" y="2329631"/>
            <a:ext cx="343535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295D83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阿里巴巴普惠体 R" panose="00020600040101010101" pitchFamily="18" charset="-122"/>
              </a:rPr>
              <a:t>面向对象设计</a:t>
            </a:r>
            <a:endParaRPr lang="zh-CN" altLang="en-US" sz="2800" dirty="0">
              <a:solidFill>
                <a:srgbClr val="295D83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47886" y="3641144"/>
            <a:ext cx="343535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295D83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阿里巴巴普惠体 R" panose="00020600040101010101" pitchFamily="18" charset="-122"/>
              </a:rPr>
              <a:t>项目进度与演示</a:t>
            </a:r>
            <a:endParaRPr lang="zh-CN" altLang="en-US" sz="2800" dirty="0">
              <a:solidFill>
                <a:srgbClr val="295D83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47886" y="4957469"/>
            <a:ext cx="343535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295D83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阿里巴巴普惠体 R" panose="00020600040101010101" pitchFamily="18" charset="-122"/>
              </a:rPr>
              <a:t>Github</a:t>
            </a:r>
            <a:r>
              <a:rPr lang="zh-CN" altLang="en-US" sz="2800" dirty="0">
                <a:solidFill>
                  <a:srgbClr val="295D83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阿里巴巴普惠体 R" panose="00020600040101010101" pitchFamily="18" charset="-122"/>
              </a:rPr>
              <a:t>状态</a:t>
            </a:r>
            <a:endParaRPr lang="zh-CN" altLang="en-US" sz="2800" dirty="0">
              <a:solidFill>
                <a:srgbClr val="295D83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38542" y="1482217"/>
            <a:ext cx="4583279" cy="294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en-US" altLang="zh-CN" sz="1100" kern="100" dirty="0">
                <a:solidFill>
                  <a:srgbClr val="5C819D"/>
                </a:solidFill>
                <a:latin typeface="Hero" panose="02000506000000020004" pitchFamily="50" charset="0"/>
                <a:ea typeface="宋体" pitchFamily="2" charset="-122"/>
                <a:cs typeface="Times New Roman" panose="02020503050405090304" pitchFamily="18" charset="0"/>
              </a:rPr>
              <a:t>OOA </a:t>
            </a:r>
            <a:endParaRPr lang="zh-CN" altLang="zh-CN" sz="1100" kern="100" dirty="0">
              <a:solidFill>
                <a:srgbClr val="5C819D"/>
              </a:solidFill>
              <a:latin typeface="Hero" panose="02000506000000020004" pitchFamily="50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38542" y="2805283"/>
            <a:ext cx="4583279" cy="294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en-US" altLang="zh-CN" sz="1100" kern="100" dirty="0">
                <a:solidFill>
                  <a:srgbClr val="5C819D"/>
                </a:solidFill>
                <a:latin typeface="Hero" panose="02000506000000020004" pitchFamily="50" charset="0"/>
                <a:ea typeface="宋体" pitchFamily="2" charset="-122"/>
                <a:cs typeface="Times New Roman" panose="02020503050405090304" pitchFamily="18" charset="0"/>
              </a:rPr>
              <a:t>OOD </a:t>
            </a:r>
            <a:endParaRPr lang="zh-CN" altLang="zh-CN" sz="1100" kern="100" dirty="0">
              <a:solidFill>
                <a:srgbClr val="5C819D"/>
              </a:solidFill>
              <a:latin typeface="Hero" panose="02000506000000020004" pitchFamily="50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47886" y="4127003"/>
            <a:ext cx="4583279" cy="294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en-US" altLang="zh-CN" sz="1100" kern="100" dirty="0">
                <a:solidFill>
                  <a:srgbClr val="5C819D"/>
                </a:solidFill>
                <a:latin typeface="Hero" panose="02000506000000020004" pitchFamily="50" charset="0"/>
                <a:ea typeface="宋体" pitchFamily="2" charset="-122"/>
                <a:cs typeface="Times New Roman" panose="02020503050405090304" pitchFamily="18" charset="0"/>
              </a:rPr>
              <a:t>Our work </a:t>
            </a:r>
            <a:endParaRPr lang="zh-CN" altLang="zh-CN" sz="1100" kern="100" dirty="0">
              <a:solidFill>
                <a:srgbClr val="5C819D"/>
              </a:solidFill>
              <a:latin typeface="Hero" panose="02000506000000020004" pitchFamily="50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47886" y="5450947"/>
            <a:ext cx="4583279" cy="294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en-US" altLang="zh-CN" sz="1100" kern="100" dirty="0">
                <a:solidFill>
                  <a:srgbClr val="5C819D"/>
                </a:solidFill>
                <a:latin typeface="Hero" panose="02000506000000020004" pitchFamily="50" charset="0"/>
                <a:ea typeface="宋体" pitchFamily="2" charset="-122"/>
                <a:cs typeface="Times New Roman" panose="02020503050405090304" pitchFamily="18" charset="0"/>
              </a:rPr>
              <a:t>commit, branch, contribution</a:t>
            </a:r>
            <a:endParaRPr lang="zh-CN" altLang="zh-CN" sz="1100" kern="100" dirty="0">
              <a:solidFill>
                <a:srgbClr val="5C819D"/>
              </a:solidFill>
              <a:latin typeface="Hero" panose="02000506000000020004" pitchFamily="50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172979" y="1013305"/>
            <a:ext cx="655782" cy="655782"/>
          </a:xfrm>
          <a:prstGeom prst="ellipse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172979" y="2348170"/>
            <a:ext cx="655782" cy="655782"/>
          </a:xfrm>
          <a:prstGeom prst="ellipse">
            <a:avLst/>
          </a:prstGeom>
          <a:solidFill>
            <a:srgbClr val="D2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182323" y="3678222"/>
            <a:ext cx="655782" cy="655782"/>
          </a:xfrm>
          <a:prstGeom prst="ellipse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82323" y="5013088"/>
            <a:ext cx="655782" cy="655782"/>
          </a:xfrm>
          <a:prstGeom prst="ellipse">
            <a:avLst/>
          </a:prstGeom>
          <a:solidFill>
            <a:srgbClr val="D2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163635" y="1101231"/>
            <a:ext cx="67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Hero" panose="02000506000000020004" pitchFamily="50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Hero" panose="02000506000000020004" pitchFamily="50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63635" y="2445228"/>
            <a:ext cx="67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Hero" panose="02000506000000020004" pitchFamily="50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Hero" panose="02000506000000020004" pitchFamily="50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72979" y="3775280"/>
            <a:ext cx="67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Hero" panose="02000506000000020004" pitchFamily="50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Hero" panose="02000506000000020004" pitchFamily="50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172979" y="5106479"/>
            <a:ext cx="67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Hero" panose="02000506000000020004" pitchFamily="50" charset="0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Hero" panose="02000506000000020004" pitchFamily="5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92050" y="2622642"/>
            <a:ext cx="7807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245172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面向对象分析</a:t>
            </a:r>
            <a:endParaRPr lang="zh-CN" altLang="en-US" sz="7200" dirty="0">
              <a:solidFill>
                <a:srgbClr val="245172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51841" y="4152188"/>
            <a:ext cx="8288318" cy="612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rgbClr val="5C819D"/>
                </a:solidFill>
                <a:effectLst/>
                <a:latin typeface="Hero" panose="02000506000000020004" pitchFamily="50" charset="0"/>
                <a:ea typeface="宋体" pitchFamily="2" charset="-122"/>
                <a:cs typeface="Times New Roman" panose="02020503050405090304" pitchFamily="18" charset="0"/>
              </a:rPr>
              <a:t>Please enter the relevant text content here. Operation method: select all the text in this paragraph with the mouse, and enter the text directly to replace it. The text format will not change.</a:t>
            </a:r>
            <a:endParaRPr lang="zh-CN" altLang="zh-CN" sz="900" kern="100" dirty="0">
              <a:solidFill>
                <a:srgbClr val="5C819D"/>
              </a:solidFill>
              <a:effectLst/>
              <a:latin typeface="Hero" panose="02000506000000020004" pitchFamily="50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28950" y="1788088"/>
            <a:ext cx="6134100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0" i="0" dirty="0">
                <a:solidFill>
                  <a:srgbClr val="295D83"/>
                </a:solidFill>
                <a:effectLst/>
                <a:latin typeface="Hero" panose="02000506000000020004" pitchFamily="50" charset="0"/>
              </a:rPr>
              <a:t>PART ONE</a:t>
            </a:r>
            <a:endParaRPr lang="zh-CN" altLang="en-US" sz="4400" dirty="0">
              <a:solidFill>
                <a:srgbClr val="295D83"/>
              </a:solidFill>
              <a:latin typeface="Hero" panose="02000506000000020004" pitchFamily="5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8813" y="316689"/>
            <a:ext cx="2033782" cy="377825"/>
          </a:xfrm>
          <a:prstGeom prst="rect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类图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36583" y="150988"/>
            <a:ext cx="778366" cy="710214"/>
          </a:xfrm>
          <a:prstGeom prst="ellipse">
            <a:avLst/>
          </a:prstGeom>
          <a:solidFill>
            <a:srgbClr val="D2B08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16256" y="4856718"/>
            <a:ext cx="220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工作概述三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1"/>
          <p:cNvSpPr>
            <a:spLocks noEditPoints="1"/>
          </p:cNvSpPr>
          <p:nvPr/>
        </p:nvSpPr>
        <p:spPr bwMode="auto">
          <a:xfrm>
            <a:off x="5482185" y="5127956"/>
            <a:ext cx="499647" cy="500808"/>
          </a:xfrm>
          <a:custGeom>
            <a:avLst/>
            <a:gdLst>
              <a:gd name="T0" fmla="*/ 517 w 643"/>
              <a:gd name="T1" fmla="*/ 480 h 644"/>
              <a:gd name="T2" fmla="*/ 585 w 643"/>
              <a:gd name="T3" fmla="*/ 293 h 644"/>
              <a:gd name="T4" fmla="*/ 562 w 643"/>
              <a:gd name="T5" fmla="*/ 181 h 644"/>
              <a:gd name="T6" fmla="*/ 499 w 643"/>
              <a:gd name="T7" fmla="*/ 86 h 644"/>
              <a:gd name="T8" fmla="*/ 404 w 643"/>
              <a:gd name="T9" fmla="*/ 23 h 644"/>
              <a:gd name="T10" fmla="*/ 85 w 643"/>
              <a:gd name="T11" fmla="*/ 86 h 644"/>
              <a:gd name="T12" fmla="*/ 0 w 643"/>
              <a:gd name="T13" fmla="*/ 293 h 644"/>
              <a:gd name="T14" fmla="*/ 22 w 643"/>
              <a:gd name="T15" fmla="*/ 405 h 644"/>
              <a:gd name="T16" fmla="*/ 85 w 643"/>
              <a:gd name="T17" fmla="*/ 499 h 644"/>
              <a:gd name="T18" fmla="*/ 181 w 643"/>
              <a:gd name="T19" fmla="*/ 563 h 644"/>
              <a:gd name="T20" fmla="*/ 404 w 643"/>
              <a:gd name="T21" fmla="*/ 563 h 644"/>
              <a:gd name="T22" fmla="*/ 595 w 643"/>
              <a:gd name="T23" fmla="*/ 634 h 644"/>
              <a:gd name="T24" fmla="*/ 633 w 643"/>
              <a:gd name="T25" fmla="*/ 595 h 644"/>
              <a:gd name="T26" fmla="*/ 461 w 643"/>
              <a:gd name="T27" fmla="*/ 461 h 644"/>
              <a:gd name="T28" fmla="*/ 461 w 643"/>
              <a:gd name="T29" fmla="*/ 462 h 644"/>
              <a:gd name="T30" fmla="*/ 292 w 643"/>
              <a:gd name="T31" fmla="*/ 531 h 644"/>
              <a:gd name="T32" fmla="*/ 201 w 643"/>
              <a:gd name="T33" fmla="*/ 513 h 644"/>
              <a:gd name="T34" fmla="*/ 123 w 643"/>
              <a:gd name="T35" fmla="*/ 461 h 644"/>
              <a:gd name="T36" fmla="*/ 72 w 643"/>
              <a:gd name="T37" fmla="*/ 384 h 644"/>
              <a:gd name="T38" fmla="*/ 53 w 643"/>
              <a:gd name="T39" fmla="*/ 293 h 644"/>
              <a:gd name="T40" fmla="*/ 123 w 643"/>
              <a:gd name="T41" fmla="*/ 124 h 644"/>
              <a:gd name="T42" fmla="*/ 383 w 643"/>
              <a:gd name="T43" fmla="*/ 72 h 644"/>
              <a:gd name="T44" fmla="*/ 462 w 643"/>
              <a:gd name="T45" fmla="*/ 125 h 644"/>
              <a:gd name="T46" fmla="*/ 514 w 643"/>
              <a:gd name="T47" fmla="*/ 203 h 644"/>
              <a:gd name="T48" fmla="*/ 513 w 643"/>
              <a:gd name="T49" fmla="*/ 384 h 644"/>
              <a:gd name="T50" fmla="*/ 219 w 643"/>
              <a:gd name="T51" fmla="*/ 118 h 644"/>
              <a:gd name="T52" fmla="*/ 187 w 643"/>
              <a:gd name="T53" fmla="*/ 136 h 644"/>
              <a:gd name="T54" fmla="*/ 159 w 643"/>
              <a:gd name="T55" fmla="*/ 159 h 644"/>
              <a:gd name="T56" fmla="*/ 135 w 643"/>
              <a:gd name="T57" fmla="*/ 187 h 644"/>
              <a:gd name="T58" fmla="*/ 126 w 643"/>
              <a:gd name="T59" fmla="*/ 240 h 644"/>
              <a:gd name="T60" fmla="*/ 162 w 643"/>
              <a:gd name="T61" fmla="*/ 205 h 644"/>
              <a:gd name="T62" fmla="*/ 205 w 643"/>
              <a:gd name="T63" fmla="*/ 163 h 644"/>
              <a:gd name="T64" fmla="*/ 240 w 643"/>
              <a:gd name="T65" fmla="*/ 127 h 644"/>
              <a:gd name="T66" fmla="*/ 465 w 643"/>
              <a:gd name="T67" fmla="*/ 277 h 644"/>
              <a:gd name="T68" fmla="*/ 449 w 643"/>
              <a:gd name="T69" fmla="*/ 293 h 644"/>
              <a:gd name="T70" fmla="*/ 437 w 643"/>
              <a:gd name="T71" fmla="*/ 354 h 644"/>
              <a:gd name="T72" fmla="*/ 352 w 643"/>
              <a:gd name="T73" fmla="*/ 438 h 644"/>
              <a:gd name="T74" fmla="*/ 276 w 643"/>
              <a:gd name="T75" fmla="*/ 466 h 644"/>
              <a:gd name="T76" fmla="*/ 365 w 643"/>
              <a:gd name="T77" fmla="*/ 468 h 644"/>
              <a:gd name="T78" fmla="*/ 467 w 643"/>
              <a:gd name="T79" fmla="*/ 366 h 644"/>
              <a:gd name="T80" fmla="*/ 482 w 643"/>
              <a:gd name="T81" fmla="*/ 293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43" h="644">
                <a:moveTo>
                  <a:pt x="633" y="595"/>
                </a:moveTo>
                <a:cubicBezTo>
                  <a:pt x="517" y="480"/>
                  <a:pt x="517" y="480"/>
                  <a:pt x="517" y="480"/>
                </a:cubicBezTo>
                <a:cubicBezTo>
                  <a:pt x="536" y="457"/>
                  <a:pt x="551" y="432"/>
                  <a:pt x="562" y="405"/>
                </a:cubicBezTo>
                <a:cubicBezTo>
                  <a:pt x="577" y="370"/>
                  <a:pt x="585" y="332"/>
                  <a:pt x="585" y="293"/>
                </a:cubicBezTo>
                <a:cubicBezTo>
                  <a:pt x="585" y="254"/>
                  <a:pt x="577" y="217"/>
                  <a:pt x="563" y="182"/>
                </a:cubicBezTo>
                <a:cubicBezTo>
                  <a:pt x="562" y="181"/>
                  <a:pt x="562" y="181"/>
                  <a:pt x="562" y="181"/>
                </a:cubicBezTo>
                <a:cubicBezTo>
                  <a:pt x="548" y="146"/>
                  <a:pt x="526" y="114"/>
                  <a:pt x="500" y="87"/>
                </a:cubicBezTo>
                <a:cubicBezTo>
                  <a:pt x="499" y="86"/>
                  <a:pt x="499" y="86"/>
                  <a:pt x="499" y="86"/>
                </a:cubicBezTo>
                <a:cubicBezTo>
                  <a:pt x="472" y="59"/>
                  <a:pt x="440" y="37"/>
                  <a:pt x="404" y="23"/>
                </a:cubicBezTo>
                <a:cubicBezTo>
                  <a:pt x="404" y="23"/>
                  <a:pt x="404" y="23"/>
                  <a:pt x="404" y="23"/>
                </a:cubicBezTo>
                <a:cubicBezTo>
                  <a:pt x="369" y="8"/>
                  <a:pt x="332" y="0"/>
                  <a:pt x="292" y="0"/>
                </a:cubicBezTo>
                <a:cubicBezTo>
                  <a:pt x="211" y="0"/>
                  <a:pt x="138" y="33"/>
                  <a:pt x="85" y="86"/>
                </a:cubicBezTo>
                <a:cubicBezTo>
                  <a:pt x="59" y="113"/>
                  <a:pt x="37" y="145"/>
                  <a:pt x="22" y="181"/>
                </a:cubicBezTo>
                <a:cubicBezTo>
                  <a:pt x="8" y="216"/>
                  <a:pt x="0" y="253"/>
                  <a:pt x="0" y="293"/>
                </a:cubicBezTo>
                <a:cubicBezTo>
                  <a:pt x="0" y="332"/>
                  <a:pt x="8" y="369"/>
                  <a:pt x="21" y="403"/>
                </a:cubicBezTo>
                <a:cubicBezTo>
                  <a:pt x="22" y="405"/>
                  <a:pt x="22" y="405"/>
                  <a:pt x="22" y="405"/>
                </a:cubicBezTo>
                <a:cubicBezTo>
                  <a:pt x="37" y="440"/>
                  <a:pt x="59" y="473"/>
                  <a:pt x="85" y="499"/>
                </a:cubicBezTo>
                <a:cubicBezTo>
                  <a:pt x="85" y="499"/>
                  <a:pt x="85" y="499"/>
                  <a:pt x="85" y="499"/>
                </a:cubicBezTo>
                <a:cubicBezTo>
                  <a:pt x="113" y="526"/>
                  <a:pt x="145" y="548"/>
                  <a:pt x="180" y="563"/>
                </a:cubicBezTo>
                <a:cubicBezTo>
                  <a:pt x="181" y="563"/>
                  <a:pt x="181" y="563"/>
                  <a:pt x="181" y="563"/>
                </a:cubicBezTo>
                <a:cubicBezTo>
                  <a:pt x="215" y="577"/>
                  <a:pt x="253" y="585"/>
                  <a:pt x="292" y="585"/>
                </a:cubicBezTo>
                <a:cubicBezTo>
                  <a:pt x="332" y="585"/>
                  <a:pt x="370" y="577"/>
                  <a:pt x="404" y="563"/>
                </a:cubicBezTo>
                <a:cubicBezTo>
                  <a:pt x="431" y="552"/>
                  <a:pt x="457" y="536"/>
                  <a:pt x="479" y="517"/>
                </a:cubicBezTo>
                <a:cubicBezTo>
                  <a:pt x="595" y="634"/>
                  <a:pt x="595" y="634"/>
                  <a:pt x="595" y="634"/>
                </a:cubicBezTo>
                <a:cubicBezTo>
                  <a:pt x="606" y="644"/>
                  <a:pt x="622" y="644"/>
                  <a:pt x="633" y="634"/>
                </a:cubicBezTo>
                <a:cubicBezTo>
                  <a:pt x="643" y="623"/>
                  <a:pt x="643" y="606"/>
                  <a:pt x="633" y="595"/>
                </a:cubicBezTo>
                <a:close/>
                <a:moveTo>
                  <a:pt x="461" y="461"/>
                </a:moveTo>
                <a:cubicBezTo>
                  <a:pt x="461" y="461"/>
                  <a:pt x="461" y="461"/>
                  <a:pt x="461" y="461"/>
                </a:cubicBezTo>
                <a:cubicBezTo>
                  <a:pt x="461" y="462"/>
                  <a:pt x="461" y="462"/>
                  <a:pt x="461" y="462"/>
                </a:cubicBezTo>
                <a:cubicBezTo>
                  <a:pt x="461" y="462"/>
                  <a:pt x="461" y="462"/>
                  <a:pt x="461" y="462"/>
                </a:cubicBezTo>
                <a:cubicBezTo>
                  <a:pt x="439" y="484"/>
                  <a:pt x="413" y="501"/>
                  <a:pt x="383" y="513"/>
                </a:cubicBezTo>
                <a:cubicBezTo>
                  <a:pt x="356" y="525"/>
                  <a:pt x="325" y="531"/>
                  <a:pt x="292" y="531"/>
                </a:cubicBezTo>
                <a:cubicBezTo>
                  <a:pt x="260" y="531"/>
                  <a:pt x="229" y="525"/>
                  <a:pt x="201" y="513"/>
                </a:cubicBezTo>
                <a:cubicBezTo>
                  <a:pt x="201" y="513"/>
                  <a:pt x="201" y="513"/>
                  <a:pt x="201" y="513"/>
                </a:cubicBezTo>
                <a:cubicBezTo>
                  <a:pt x="172" y="501"/>
                  <a:pt x="145" y="484"/>
                  <a:pt x="123" y="462"/>
                </a:cubicBezTo>
                <a:cubicBezTo>
                  <a:pt x="123" y="461"/>
                  <a:pt x="123" y="461"/>
                  <a:pt x="123" y="461"/>
                </a:cubicBezTo>
                <a:cubicBezTo>
                  <a:pt x="123" y="461"/>
                  <a:pt x="123" y="461"/>
                  <a:pt x="123" y="461"/>
                </a:cubicBezTo>
                <a:cubicBezTo>
                  <a:pt x="101" y="439"/>
                  <a:pt x="84" y="413"/>
                  <a:pt x="72" y="384"/>
                </a:cubicBezTo>
                <a:cubicBezTo>
                  <a:pt x="71" y="383"/>
                  <a:pt x="71" y="383"/>
                  <a:pt x="71" y="383"/>
                </a:cubicBezTo>
                <a:cubicBezTo>
                  <a:pt x="60" y="355"/>
                  <a:pt x="53" y="325"/>
                  <a:pt x="53" y="293"/>
                </a:cubicBezTo>
                <a:cubicBezTo>
                  <a:pt x="53" y="260"/>
                  <a:pt x="60" y="229"/>
                  <a:pt x="72" y="201"/>
                </a:cubicBezTo>
                <a:cubicBezTo>
                  <a:pt x="84" y="172"/>
                  <a:pt x="101" y="146"/>
                  <a:pt x="123" y="124"/>
                </a:cubicBezTo>
                <a:cubicBezTo>
                  <a:pt x="167" y="81"/>
                  <a:pt x="226" y="54"/>
                  <a:pt x="292" y="54"/>
                </a:cubicBezTo>
                <a:cubicBezTo>
                  <a:pt x="325" y="54"/>
                  <a:pt x="356" y="60"/>
                  <a:pt x="383" y="72"/>
                </a:cubicBezTo>
                <a:cubicBezTo>
                  <a:pt x="413" y="84"/>
                  <a:pt x="439" y="102"/>
                  <a:pt x="461" y="124"/>
                </a:cubicBezTo>
                <a:cubicBezTo>
                  <a:pt x="462" y="125"/>
                  <a:pt x="462" y="125"/>
                  <a:pt x="462" y="125"/>
                </a:cubicBezTo>
                <a:cubicBezTo>
                  <a:pt x="484" y="147"/>
                  <a:pt x="501" y="173"/>
                  <a:pt x="513" y="201"/>
                </a:cubicBezTo>
                <a:cubicBezTo>
                  <a:pt x="514" y="203"/>
                  <a:pt x="514" y="203"/>
                  <a:pt x="514" y="203"/>
                </a:cubicBezTo>
                <a:cubicBezTo>
                  <a:pt x="525" y="230"/>
                  <a:pt x="531" y="261"/>
                  <a:pt x="531" y="293"/>
                </a:cubicBezTo>
                <a:cubicBezTo>
                  <a:pt x="531" y="325"/>
                  <a:pt x="525" y="356"/>
                  <a:pt x="513" y="384"/>
                </a:cubicBezTo>
                <a:cubicBezTo>
                  <a:pt x="501" y="413"/>
                  <a:pt x="483" y="440"/>
                  <a:pt x="461" y="461"/>
                </a:cubicBezTo>
                <a:close/>
                <a:moveTo>
                  <a:pt x="219" y="118"/>
                </a:moveTo>
                <a:cubicBezTo>
                  <a:pt x="219" y="118"/>
                  <a:pt x="219" y="118"/>
                  <a:pt x="219" y="118"/>
                </a:cubicBezTo>
                <a:cubicBezTo>
                  <a:pt x="207" y="123"/>
                  <a:pt x="197" y="129"/>
                  <a:pt x="187" y="136"/>
                </a:cubicBezTo>
                <a:cubicBezTo>
                  <a:pt x="177" y="142"/>
                  <a:pt x="167" y="150"/>
                  <a:pt x="159" y="159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0" y="168"/>
                  <a:pt x="142" y="177"/>
                  <a:pt x="135" y="187"/>
                </a:cubicBezTo>
                <a:cubicBezTo>
                  <a:pt x="129" y="197"/>
                  <a:pt x="123" y="208"/>
                  <a:pt x="118" y="219"/>
                </a:cubicBezTo>
                <a:cubicBezTo>
                  <a:pt x="114" y="227"/>
                  <a:pt x="118" y="237"/>
                  <a:pt x="126" y="240"/>
                </a:cubicBezTo>
                <a:cubicBezTo>
                  <a:pt x="135" y="244"/>
                  <a:pt x="144" y="240"/>
                  <a:pt x="147" y="232"/>
                </a:cubicBezTo>
                <a:cubicBezTo>
                  <a:pt x="151" y="222"/>
                  <a:pt x="156" y="213"/>
                  <a:pt x="162" y="205"/>
                </a:cubicBezTo>
                <a:cubicBezTo>
                  <a:pt x="168" y="197"/>
                  <a:pt x="174" y="189"/>
                  <a:pt x="181" y="182"/>
                </a:cubicBezTo>
                <a:cubicBezTo>
                  <a:pt x="188" y="174"/>
                  <a:pt x="196" y="168"/>
                  <a:pt x="205" y="163"/>
                </a:cubicBezTo>
                <a:cubicBezTo>
                  <a:pt x="213" y="157"/>
                  <a:pt x="222" y="152"/>
                  <a:pt x="231" y="148"/>
                </a:cubicBezTo>
                <a:cubicBezTo>
                  <a:pt x="239" y="144"/>
                  <a:pt x="243" y="135"/>
                  <a:pt x="240" y="127"/>
                </a:cubicBezTo>
                <a:cubicBezTo>
                  <a:pt x="236" y="119"/>
                  <a:pt x="227" y="115"/>
                  <a:pt x="219" y="118"/>
                </a:cubicBezTo>
                <a:close/>
                <a:moveTo>
                  <a:pt x="465" y="277"/>
                </a:moveTo>
                <a:cubicBezTo>
                  <a:pt x="465" y="277"/>
                  <a:pt x="465" y="277"/>
                  <a:pt x="465" y="277"/>
                </a:cubicBezTo>
                <a:cubicBezTo>
                  <a:pt x="457" y="277"/>
                  <a:pt x="449" y="284"/>
                  <a:pt x="449" y="293"/>
                </a:cubicBezTo>
                <a:cubicBezTo>
                  <a:pt x="449" y="313"/>
                  <a:pt x="445" y="334"/>
                  <a:pt x="438" y="353"/>
                </a:cubicBezTo>
                <a:cubicBezTo>
                  <a:pt x="437" y="354"/>
                  <a:pt x="437" y="354"/>
                  <a:pt x="437" y="354"/>
                </a:cubicBezTo>
                <a:cubicBezTo>
                  <a:pt x="430" y="372"/>
                  <a:pt x="418" y="389"/>
                  <a:pt x="403" y="404"/>
                </a:cubicBezTo>
                <a:cubicBezTo>
                  <a:pt x="388" y="419"/>
                  <a:pt x="371" y="430"/>
                  <a:pt x="352" y="438"/>
                </a:cubicBezTo>
                <a:cubicBezTo>
                  <a:pt x="333" y="446"/>
                  <a:pt x="313" y="450"/>
                  <a:pt x="292" y="450"/>
                </a:cubicBezTo>
                <a:cubicBezTo>
                  <a:pt x="283" y="450"/>
                  <a:pt x="276" y="457"/>
                  <a:pt x="276" y="466"/>
                </a:cubicBezTo>
                <a:cubicBezTo>
                  <a:pt x="276" y="475"/>
                  <a:pt x="283" y="482"/>
                  <a:pt x="292" y="482"/>
                </a:cubicBezTo>
                <a:cubicBezTo>
                  <a:pt x="317" y="482"/>
                  <a:pt x="341" y="477"/>
                  <a:pt x="365" y="468"/>
                </a:cubicBezTo>
                <a:cubicBezTo>
                  <a:pt x="387" y="458"/>
                  <a:pt x="408" y="445"/>
                  <a:pt x="426" y="427"/>
                </a:cubicBezTo>
                <a:cubicBezTo>
                  <a:pt x="444" y="409"/>
                  <a:pt x="458" y="388"/>
                  <a:pt x="467" y="366"/>
                </a:cubicBezTo>
                <a:cubicBezTo>
                  <a:pt x="467" y="365"/>
                  <a:pt x="467" y="365"/>
                  <a:pt x="467" y="365"/>
                </a:cubicBezTo>
                <a:cubicBezTo>
                  <a:pt x="477" y="342"/>
                  <a:pt x="482" y="317"/>
                  <a:pt x="482" y="293"/>
                </a:cubicBezTo>
                <a:cubicBezTo>
                  <a:pt x="482" y="284"/>
                  <a:pt x="474" y="277"/>
                  <a:pt x="465" y="2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Rectangles 3"/>
          <p:cNvSpPr/>
          <p:nvPr/>
        </p:nvSpPr>
        <p:spPr>
          <a:xfrm>
            <a:off x="841375" y="819150"/>
            <a:ext cx="1430020" cy="2349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600"/>
              <a:t>楼</a:t>
            </a:r>
            <a:endParaRPr lang="zh-CN" sz="1600"/>
          </a:p>
          <a:p>
            <a:pPr algn="ctr"/>
            <a:r>
              <a:rPr lang="en-US" altLang="zh-CN" sz="1600"/>
              <a:t>——————</a:t>
            </a:r>
            <a:endParaRPr lang="en-US" altLang="zh-CN" sz="1600"/>
          </a:p>
          <a:p>
            <a:pPr algn="ctr"/>
            <a:r>
              <a:rPr lang="zh-CN" altLang="en-US" sz="1600"/>
              <a:t>楼号</a:t>
            </a:r>
            <a:endParaRPr lang="zh-CN" altLang="en-US" sz="1600"/>
          </a:p>
          <a:p>
            <a:pPr algn="ctr"/>
            <a:r>
              <a:rPr lang="zh-CN" altLang="en-US" sz="1600"/>
              <a:t>楼名称</a:t>
            </a:r>
            <a:endParaRPr lang="zh-CN" altLang="en-US" sz="1600"/>
          </a:p>
          <a:p>
            <a:pPr algn="ctr"/>
            <a:r>
              <a:rPr lang="en-US" altLang="zh-CN" sz="1600"/>
              <a:t>——————</a:t>
            </a:r>
            <a:endParaRPr lang="en-US" altLang="zh-CN" sz="1600"/>
          </a:p>
          <a:p>
            <a:pPr algn="ctr"/>
            <a:r>
              <a:rPr lang="zh-CN" altLang="en-US" sz="1600"/>
              <a:t>进入楼</a:t>
            </a:r>
            <a:endParaRPr lang="zh-CN" altLang="en-US" sz="1600"/>
          </a:p>
          <a:p>
            <a:pPr algn="ctr"/>
            <a:r>
              <a:rPr lang="zh-CN" altLang="en-US" sz="1600"/>
              <a:t>离开楼</a:t>
            </a:r>
            <a:endParaRPr lang="zh-CN" altLang="en-US" sz="1600"/>
          </a:p>
        </p:txBody>
      </p:sp>
      <p:sp>
        <p:nvSpPr>
          <p:cNvPr id="4" name="Rectangles 4"/>
          <p:cNvSpPr/>
          <p:nvPr/>
        </p:nvSpPr>
        <p:spPr>
          <a:xfrm>
            <a:off x="3835400" y="819150"/>
            <a:ext cx="1430020" cy="2349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600"/>
              <a:t>教室</a:t>
            </a:r>
            <a:endParaRPr lang="zh-CN" sz="1600"/>
          </a:p>
          <a:p>
            <a:pPr algn="ctr"/>
            <a:r>
              <a:rPr lang="en-US" altLang="zh-CN" sz="1600"/>
              <a:t>——————</a:t>
            </a:r>
            <a:endParaRPr lang="en-US" altLang="zh-CN" sz="1600"/>
          </a:p>
          <a:p>
            <a:pPr algn="ctr"/>
            <a:r>
              <a:rPr lang="zh-CN" altLang="en-US" sz="1600"/>
              <a:t>教室号</a:t>
            </a:r>
            <a:endParaRPr lang="zh-CN" altLang="en-US" sz="1600"/>
          </a:p>
          <a:p>
            <a:pPr algn="ctr"/>
            <a:r>
              <a:rPr lang="zh-CN" altLang="en-US" sz="1600">
                <a:sym typeface="+mn-ea"/>
              </a:rPr>
              <a:t>教室</a:t>
            </a:r>
            <a:r>
              <a:rPr lang="zh-CN" altLang="en-US" sz="1600"/>
              <a:t>名称</a:t>
            </a:r>
            <a:endParaRPr lang="zh-CN" altLang="en-US" sz="1600"/>
          </a:p>
          <a:p>
            <a:pPr algn="ctr"/>
            <a:r>
              <a:rPr lang="en-US" altLang="zh-CN" sz="1600"/>
              <a:t>——————</a:t>
            </a:r>
            <a:endParaRPr lang="en-US" altLang="zh-CN" sz="1600"/>
          </a:p>
          <a:p>
            <a:pPr algn="ctr"/>
            <a:r>
              <a:rPr lang="zh-CN" altLang="en-US" sz="1600"/>
              <a:t>进入</a:t>
            </a:r>
            <a:r>
              <a:rPr lang="zh-CN" altLang="en-US" sz="1600">
                <a:sym typeface="+mn-ea"/>
              </a:rPr>
              <a:t>教室</a:t>
            </a:r>
            <a:endParaRPr lang="zh-CN" altLang="en-US" sz="1600"/>
          </a:p>
          <a:p>
            <a:pPr algn="ctr"/>
            <a:r>
              <a:rPr lang="zh-CN" altLang="en-US" sz="1600"/>
              <a:t>离开</a:t>
            </a:r>
            <a:r>
              <a:rPr lang="zh-CN" altLang="en-US" sz="1600">
                <a:sym typeface="+mn-ea"/>
              </a:rPr>
              <a:t>教室</a:t>
            </a:r>
            <a:endParaRPr lang="zh-CN" altLang="en-US" sz="1600">
              <a:sym typeface="+mn-ea"/>
            </a:endParaRPr>
          </a:p>
          <a:p>
            <a:pPr algn="ctr"/>
            <a:r>
              <a:rPr lang="zh-CN" altLang="en-US" sz="1600"/>
              <a:t>进入讨论板</a:t>
            </a:r>
            <a:endParaRPr lang="zh-CN" altLang="en-US" sz="1600"/>
          </a:p>
        </p:txBody>
      </p:sp>
      <p:sp>
        <p:nvSpPr>
          <p:cNvPr id="9" name="Rectangles 5"/>
          <p:cNvSpPr/>
          <p:nvPr/>
        </p:nvSpPr>
        <p:spPr>
          <a:xfrm>
            <a:off x="6829425" y="819150"/>
            <a:ext cx="1430020" cy="2349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600"/>
              <a:t>座位</a:t>
            </a:r>
            <a:endParaRPr lang="zh-CN" sz="1600"/>
          </a:p>
          <a:p>
            <a:pPr algn="ctr"/>
            <a:r>
              <a:rPr lang="en-US" altLang="zh-CN" sz="1600"/>
              <a:t>——————</a:t>
            </a:r>
            <a:endParaRPr lang="en-US" altLang="zh-CN" sz="1600"/>
          </a:p>
          <a:p>
            <a:pPr algn="ctr"/>
            <a:r>
              <a:rPr lang="zh-CN" altLang="en-US" sz="1600"/>
              <a:t>座位号</a:t>
            </a:r>
            <a:endParaRPr lang="zh-CN" altLang="en-US" sz="1600"/>
          </a:p>
          <a:p>
            <a:pPr algn="ctr"/>
            <a:endParaRPr lang="zh-CN" altLang="en-US" sz="1600"/>
          </a:p>
          <a:p>
            <a:pPr algn="ctr"/>
            <a:r>
              <a:rPr lang="en-US" altLang="zh-CN" sz="1600"/>
              <a:t>——————</a:t>
            </a:r>
            <a:endParaRPr lang="en-US" altLang="zh-CN" sz="1600"/>
          </a:p>
          <a:p>
            <a:pPr algn="ctr"/>
            <a:r>
              <a:rPr lang="zh-CN" altLang="en-US" sz="1600"/>
              <a:t>座位入座</a:t>
            </a:r>
            <a:endParaRPr lang="zh-CN" altLang="en-US" sz="1600"/>
          </a:p>
          <a:p>
            <a:pPr algn="ctr"/>
            <a:r>
              <a:rPr lang="zh-CN" altLang="en-US" sz="1600"/>
              <a:t>离开</a:t>
            </a:r>
            <a:r>
              <a:rPr lang="zh-CN" altLang="en-US" sz="1600">
                <a:sym typeface="+mn-ea"/>
              </a:rPr>
              <a:t>座位</a:t>
            </a:r>
            <a:endParaRPr lang="zh-CN" altLang="en-US" sz="1600"/>
          </a:p>
        </p:txBody>
      </p:sp>
      <p:sp>
        <p:nvSpPr>
          <p:cNvPr id="10" name="Rectangles 6"/>
          <p:cNvSpPr/>
          <p:nvPr/>
        </p:nvSpPr>
        <p:spPr>
          <a:xfrm>
            <a:off x="9596120" y="819150"/>
            <a:ext cx="2098675" cy="25400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600"/>
              <a:t>学习计划</a:t>
            </a:r>
            <a:endParaRPr lang="zh-CN" sz="1600"/>
          </a:p>
          <a:p>
            <a:pPr algn="ctr"/>
            <a:r>
              <a:rPr lang="en-US" altLang="zh-CN" sz="1600"/>
              <a:t>————————</a:t>
            </a:r>
            <a:endParaRPr lang="en-US" altLang="zh-CN" sz="1600"/>
          </a:p>
          <a:p>
            <a:pPr algn="ctr"/>
            <a:r>
              <a:rPr lang="zh-CN" altLang="en-US" sz="1600"/>
              <a:t>自习时间</a:t>
            </a:r>
            <a:endParaRPr lang="zh-CN" altLang="en-US" sz="1600"/>
          </a:p>
          <a:p>
            <a:pPr algn="ctr"/>
            <a:r>
              <a:rPr lang="zh-CN" altLang="en-US" sz="1600"/>
              <a:t>休息时间</a:t>
            </a:r>
            <a:endParaRPr lang="zh-CN" altLang="en-US" sz="1600"/>
          </a:p>
          <a:p>
            <a:pPr algn="ctr"/>
            <a:r>
              <a:rPr lang="zh-CN" altLang="en-US" sz="1600"/>
              <a:t>周期数</a:t>
            </a:r>
            <a:endParaRPr lang="zh-CN" altLang="en-US" sz="1600"/>
          </a:p>
          <a:p>
            <a:pPr algn="ctr"/>
            <a:r>
              <a:rPr lang="en-US" altLang="zh-CN" sz="1600"/>
              <a:t>—————————</a:t>
            </a:r>
            <a:endParaRPr lang="en-US" altLang="zh-CN" sz="1600"/>
          </a:p>
          <a:p>
            <a:pPr algn="ctr"/>
            <a:r>
              <a:rPr lang="zh-CN" altLang="en-US" sz="1600"/>
              <a:t>设置计划信息</a:t>
            </a:r>
            <a:endParaRPr lang="zh-CN" altLang="en-US" sz="1600"/>
          </a:p>
          <a:p>
            <a:pPr algn="ctr"/>
            <a:r>
              <a:rPr lang="zh-CN" altLang="en-US" sz="1600"/>
              <a:t>开始自习</a:t>
            </a:r>
            <a:endParaRPr lang="zh-CN" altLang="en-US" sz="1600"/>
          </a:p>
          <a:p>
            <a:pPr algn="ctr"/>
            <a:r>
              <a:rPr lang="zh-CN" altLang="en-US" sz="1600"/>
              <a:t>结束自习</a:t>
            </a:r>
            <a:endParaRPr lang="zh-CN" altLang="en-US" sz="1600"/>
          </a:p>
        </p:txBody>
      </p:sp>
      <p:sp>
        <p:nvSpPr>
          <p:cNvPr id="11" name="Rectangles 7"/>
          <p:cNvSpPr/>
          <p:nvPr/>
        </p:nvSpPr>
        <p:spPr>
          <a:xfrm>
            <a:off x="3835400" y="4135120"/>
            <a:ext cx="1430020" cy="23596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600"/>
              <a:t>讨论板</a:t>
            </a:r>
            <a:endParaRPr lang="zh-CN" sz="1600"/>
          </a:p>
          <a:p>
            <a:pPr algn="ctr"/>
            <a:r>
              <a:rPr lang="en-US" altLang="zh-CN" sz="1600"/>
              <a:t>——————</a:t>
            </a:r>
            <a:endParaRPr lang="en-US" altLang="zh-CN" sz="1600"/>
          </a:p>
          <a:p>
            <a:pPr algn="ctr"/>
            <a:r>
              <a:rPr lang="zh-CN" altLang="en-US" sz="1600"/>
              <a:t>讨论板号</a:t>
            </a:r>
            <a:endParaRPr lang="zh-CN" altLang="en-US" sz="1600"/>
          </a:p>
          <a:p>
            <a:pPr algn="ctr"/>
            <a:r>
              <a:rPr lang="en-US" altLang="zh-CN" sz="1600"/>
              <a:t>——————</a:t>
            </a:r>
            <a:endParaRPr lang="en-US" altLang="zh-CN" sz="1600"/>
          </a:p>
          <a:p>
            <a:pPr algn="ctr"/>
            <a:r>
              <a:rPr lang="zh-CN" altLang="en-US" sz="1600"/>
              <a:t>搜索问题</a:t>
            </a:r>
            <a:endParaRPr lang="zh-CN" altLang="en-US" sz="1600"/>
          </a:p>
          <a:p>
            <a:pPr algn="ctr"/>
            <a:r>
              <a:rPr lang="zh-CN" altLang="en-US" sz="1600"/>
              <a:t>查看问题</a:t>
            </a:r>
            <a:endParaRPr lang="zh-CN" altLang="en-US" sz="1600"/>
          </a:p>
          <a:p>
            <a:pPr algn="ctr"/>
            <a:r>
              <a:rPr lang="zh-CN" altLang="en-US" sz="1600"/>
              <a:t>发布问题</a:t>
            </a:r>
            <a:endParaRPr lang="zh-CN" altLang="en-US" sz="1600"/>
          </a:p>
          <a:p>
            <a:pPr algn="ctr"/>
            <a:r>
              <a:rPr lang="zh-CN" altLang="en-US" sz="1600"/>
              <a:t>回答问题</a:t>
            </a:r>
            <a:endParaRPr lang="zh-CN" altLang="en-US" sz="1600"/>
          </a:p>
        </p:txBody>
      </p:sp>
      <p:grpSp>
        <p:nvGrpSpPr>
          <p:cNvPr id="12" name="Group 11"/>
          <p:cNvGrpSpPr/>
          <p:nvPr/>
        </p:nvGrpSpPr>
        <p:grpSpPr>
          <a:xfrm>
            <a:off x="2271395" y="1809115"/>
            <a:ext cx="1579245" cy="120015"/>
            <a:chOff x="13194" y="7713"/>
            <a:chExt cx="2487" cy="189"/>
          </a:xfrm>
        </p:grpSpPr>
        <p:cxnSp>
          <p:nvCxnSpPr>
            <p:cNvPr id="13" name="Straight Connector 8"/>
            <p:cNvCxnSpPr/>
            <p:nvPr/>
          </p:nvCxnSpPr>
          <p:spPr>
            <a:xfrm flipV="1">
              <a:off x="13464" y="7807"/>
              <a:ext cx="2217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7" name="Parallelogram 10"/>
            <p:cNvSpPr/>
            <p:nvPr/>
          </p:nvSpPr>
          <p:spPr>
            <a:xfrm rot="2280000">
              <a:off x="13194" y="7713"/>
              <a:ext cx="237" cy="189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2"/>
          <p:cNvGrpSpPr/>
          <p:nvPr/>
        </p:nvGrpSpPr>
        <p:grpSpPr>
          <a:xfrm>
            <a:off x="5265420" y="1809750"/>
            <a:ext cx="1584325" cy="120015"/>
            <a:chOff x="13194" y="7713"/>
            <a:chExt cx="2495" cy="189"/>
          </a:xfrm>
        </p:grpSpPr>
        <p:cxnSp>
          <p:nvCxnSpPr>
            <p:cNvPr id="19" name="Straight Connector 13"/>
            <p:cNvCxnSpPr/>
            <p:nvPr/>
          </p:nvCxnSpPr>
          <p:spPr>
            <a:xfrm>
              <a:off x="13464" y="7808"/>
              <a:ext cx="2225" cy="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0" name="Parallelogram 14"/>
            <p:cNvSpPr/>
            <p:nvPr/>
          </p:nvSpPr>
          <p:spPr>
            <a:xfrm rot="2280000">
              <a:off x="13194" y="7713"/>
              <a:ext cx="237" cy="189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15"/>
          <p:cNvGrpSpPr/>
          <p:nvPr/>
        </p:nvGrpSpPr>
        <p:grpSpPr>
          <a:xfrm>
            <a:off x="8273415" y="1776095"/>
            <a:ext cx="1309370" cy="120015"/>
            <a:chOff x="13194" y="7713"/>
            <a:chExt cx="2062" cy="189"/>
          </a:xfrm>
        </p:grpSpPr>
        <p:cxnSp>
          <p:nvCxnSpPr>
            <p:cNvPr id="24" name="Straight Connector 16"/>
            <p:cNvCxnSpPr/>
            <p:nvPr/>
          </p:nvCxnSpPr>
          <p:spPr>
            <a:xfrm>
              <a:off x="13464" y="7808"/>
              <a:ext cx="1792" cy="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5" name="Parallelogram 17"/>
            <p:cNvSpPr/>
            <p:nvPr/>
          </p:nvSpPr>
          <p:spPr>
            <a:xfrm rot="2280000">
              <a:off x="13194" y="7713"/>
              <a:ext cx="237" cy="189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s 21"/>
          <p:cNvSpPr/>
          <p:nvPr/>
        </p:nvSpPr>
        <p:spPr>
          <a:xfrm>
            <a:off x="6849745" y="4135120"/>
            <a:ext cx="1430020" cy="2349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600"/>
              <a:t>用户</a:t>
            </a:r>
            <a:endParaRPr lang="zh-CN" sz="1600"/>
          </a:p>
          <a:p>
            <a:pPr algn="ctr"/>
            <a:r>
              <a:rPr lang="en-US" altLang="zh-CN" sz="1600"/>
              <a:t>——————</a:t>
            </a:r>
            <a:endParaRPr lang="en-US" altLang="zh-CN" sz="1600"/>
          </a:p>
          <a:p>
            <a:pPr algn="ctr"/>
            <a:r>
              <a:rPr lang="zh-CN" altLang="en-US" sz="1600"/>
              <a:t>用户号</a:t>
            </a:r>
            <a:endParaRPr lang="zh-CN" altLang="en-US" sz="1600"/>
          </a:p>
          <a:p>
            <a:pPr algn="ctr"/>
            <a:r>
              <a:rPr lang="zh-CN" altLang="en-US" sz="1600"/>
              <a:t>用户名称</a:t>
            </a:r>
            <a:endParaRPr lang="zh-CN" altLang="en-US" sz="1600"/>
          </a:p>
          <a:p>
            <a:pPr algn="ctr"/>
            <a:r>
              <a:rPr lang="en-US" altLang="zh-CN" sz="1600"/>
              <a:t>——————</a:t>
            </a:r>
            <a:endParaRPr lang="en-US" altLang="zh-CN" sz="1600"/>
          </a:p>
          <a:p>
            <a:pPr algn="ctr"/>
            <a:r>
              <a:rPr lang="zh-CN" altLang="en-US" sz="1600"/>
              <a:t>退出登录</a:t>
            </a:r>
            <a:endParaRPr lang="zh-CN" altLang="en-US" sz="1600"/>
          </a:p>
        </p:txBody>
      </p:sp>
      <p:cxnSp>
        <p:nvCxnSpPr>
          <p:cNvPr id="27" name="Straight Arrow Connector 22"/>
          <p:cNvCxnSpPr/>
          <p:nvPr/>
        </p:nvCxnSpPr>
        <p:spPr>
          <a:xfrm flipH="1" flipV="1">
            <a:off x="2281555" y="2998470"/>
            <a:ext cx="4538345" cy="124968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Straight Arrow Connector 23"/>
          <p:cNvCxnSpPr/>
          <p:nvPr/>
        </p:nvCxnSpPr>
        <p:spPr>
          <a:xfrm flipH="1" flipV="1">
            <a:off x="5270500" y="2978785"/>
            <a:ext cx="1639570" cy="131953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Straight Arrow Connector 24"/>
          <p:cNvCxnSpPr/>
          <p:nvPr/>
        </p:nvCxnSpPr>
        <p:spPr>
          <a:xfrm flipH="1">
            <a:off x="5280660" y="4298315"/>
            <a:ext cx="1609090" cy="489585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Straight Arrow Connector 25"/>
          <p:cNvCxnSpPr>
            <a:stCxn id="26" idx="0"/>
            <a:endCxn id="9" idx="2"/>
          </p:cNvCxnSpPr>
          <p:nvPr/>
        </p:nvCxnSpPr>
        <p:spPr>
          <a:xfrm flipH="1" flipV="1">
            <a:off x="7544435" y="3168650"/>
            <a:ext cx="20320" cy="96647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Straight Arrow Connector 26"/>
          <p:cNvCxnSpPr>
            <a:endCxn id="10" idx="2"/>
          </p:cNvCxnSpPr>
          <p:nvPr/>
        </p:nvCxnSpPr>
        <p:spPr>
          <a:xfrm flipV="1">
            <a:off x="7609840" y="3359150"/>
            <a:ext cx="3035935" cy="74930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Straight Arrow Connector 27"/>
          <p:cNvCxnSpPr>
            <a:stCxn id="4" idx="2"/>
            <a:endCxn id="11" idx="0"/>
          </p:cNvCxnSpPr>
          <p:nvPr/>
        </p:nvCxnSpPr>
        <p:spPr>
          <a:xfrm>
            <a:off x="4550410" y="3168650"/>
            <a:ext cx="0" cy="96647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875956" y="525181"/>
            <a:ext cx="4205303" cy="923052"/>
            <a:chOff x="2605071" y="835944"/>
            <a:chExt cx="4205303" cy="923052"/>
          </a:xfrm>
        </p:grpSpPr>
        <p:sp>
          <p:nvSpPr>
            <p:cNvPr id="7" name="文本框 6"/>
            <p:cNvSpPr txBox="1"/>
            <p:nvPr/>
          </p:nvSpPr>
          <p:spPr>
            <a:xfrm>
              <a:off x="2605071" y="1459911"/>
              <a:ext cx="4205303" cy="2990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100" dirty="0">
                <a:solidFill>
                  <a:schemeClr val="bg1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605071" y="835944"/>
              <a:ext cx="2209800" cy="4603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</a:rPr>
                <a:t>顺序图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816256" y="4856718"/>
            <a:ext cx="4205303" cy="989758"/>
            <a:chOff x="2605071" y="4483778"/>
            <a:chExt cx="4205303" cy="989758"/>
          </a:xfrm>
        </p:grpSpPr>
        <p:sp>
          <p:nvSpPr>
            <p:cNvPr id="15" name="文本框 14"/>
            <p:cNvSpPr txBox="1"/>
            <p:nvPr/>
          </p:nvSpPr>
          <p:spPr>
            <a:xfrm>
              <a:off x="2605071" y="4853110"/>
              <a:ext cx="4205303" cy="6204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kern="100" dirty="0">
                  <a:solidFill>
                    <a:schemeClr val="bg1"/>
                  </a:solidFill>
                  <a:effectLst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直接在此输入文本内容，更改方法：直接全选文本，输入新的文本就可以替换更改，文本格式不会改变。</a:t>
              </a:r>
              <a:endParaRPr lang="zh-CN" altLang="en-US" sz="900" kern="100" dirty="0">
                <a:solidFill>
                  <a:schemeClr val="bg1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605071" y="4483778"/>
              <a:ext cx="2209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solidFill>
                    <a:schemeClr val="bg1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工作概述三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1"/>
          <p:cNvSpPr>
            <a:spLocks noEditPoints="1"/>
          </p:cNvSpPr>
          <p:nvPr/>
        </p:nvSpPr>
        <p:spPr bwMode="auto">
          <a:xfrm>
            <a:off x="5482185" y="5127956"/>
            <a:ext cx="499647" cy="500808"/>
          </a:xfrm>
          <a:custGeom>
            <a:avLst/>
            <a:gdLst>
              <a:gd name="T0" fmla="*/ 517 w 643"/>
              <a:gd name="T1" fmla="*/ 480 h 644"/>
              <a:gd name="T2" fmla="*/ 585 w 643"/>
              <a:gd name="T3" fmla="*/ 293 h 644"/>
              <a:gd name="T4" fmla="*/ 562 w 643"/>
              <a:gd name="T5" fmla="*/ 181 h 644"/>
              <a:gd name="T6" fmla="*/ 499 w 643"/>
              <a:gd name="T7" fmla="*/ 86 h 644"/>
              <a:gd name="T8" fmla="*/ 404 w 643"/>
              <a:gd name="T9" fmla="*/ 23 h 644"/>
              <a:gd name="T10" fmla="*/ 85 w 643"/>
              <a:gd name="T11" fmla="*/ 86 h 644"/>
              <a:gd name="T12" fmla="*/ 0 w 643"/>
              <a:gd name="T13" fmla="*/ 293 h 644"/>
              <a:gd name="T14" fmla="*/ 22 w 643"/>
              <a:gd name="T15" fmla="*/ 405 h 644"/>
              <a:gd name="T16" fmla="*/ 85 w 643"/>
              <a:gd name="T17" fmla="*/ 499 h 644"/>
              <a:gd name="T18" fmla="*/ 181 w 643"/>
              <a:gd name="T19" fmla="*/ 563 h 644"/>
              <a:gd name="T20" fmla="*/ 404 w 643"/>
              <a:gd name="T21" fmla="*/ 563 h 644"/>
              <a:gd name="T22" fmla="*/ 595 w 643"/>
              <a:gd name="T23" fmla="*/ 634 h 644"/>
              <a:gd name="T24" fmla="*/ 633 w 643"/>
              <a:gd name="T25" fmla="*/ 595 h 644"/>
              <a:gd name="T26" fmla="*/ 461 w 643"/>
              <a:gd name="T27" fmla="*/ 461 h 644"/>
              <a:gd name="T28" fmla="*/ 461 w 643"/>
              <a:gd name="T29" fmla="*/ 462 h 644"/>
              <a:gd name="T30" fmla="*/ 292 w 643"/>
              <a:gd name="T31" fmla="*/ 531 h 644"/>
              <a:gd name="T32" fmla="*/ 201 w 643"/>
              <a:gd name="T33" fmla="*/ 513 h 644"/>
              <a:gd name="T34" fmla="*/ 123 w 643"/>
              <a:gd name="T35" fmla="*/ 461 h 644"/>
              <a:gd name="T36" fmla="*/ 72 w 643"/>
              <a:gd name="T37" fmla="*/ 384 h 644"/>
              <a:gd name="T38" fmla="*/ 53 w 643"/>
              <a:gd name="T39" fmla="*/ 293 h 644"/>
              <a:gd name="T40" fmla="*/ 123 w 643"/>
              <a:gd name="T41" fmla="*/ 124 h 644"/>
              <a:gd name="T42" fmla="*/ 383 w 643"/>
              <a:gd name="T43" fmla="*/ 72 h 644"/>
              <a:gd name="T44" fmla="*/ 462 w 643"/>
              <a:gd name="T45" fmla="*/ 125 h 644"/>
              <a:gd name="T46" fmla="*/ 514 w 643"/>
              <a:gd name="T47" fmla="*/ 203 h 644"/>
              <a:gd name="T48" fmla="*/ 513 w 643"/>
              <a:gd name="T49" fmla="*/ 384 h 644"/>
              <a:gd name="T50" fmla="*/ 219 w 643"/>
              <a:gd name="T51" fmla="*/ 118 h 644"/>
              <a:gd name="T52" fmla="*/ 187 w 643"/>
              <a:gd name="T53" fmla="*/ 136 h 644"/>
              <a:gd name="T54" fmla="*/ 159 w 643"/>
              <a:gd name="T55" fmla="*/ 159 h 644"/>
              <a:gd name="T56" fmla="*/ 135 w 643"/>
              <a:gd name="T57" fmla="*/ 187 h 644"/>
              <a:gd name="T58" fmla="*/ 126 w 643"/>
              <a:gd name="T59" fmla="*/ 240 h 644"/>
              <a:gd name="T60" fmla="*/ 162 w 643"/>
              <a:gd name="T61" fmla="*/ 205 h 644"/>
              <a:gd name="T62" fmla="*/ 205 w 643"/>
              <a:gd name="T63" fmla="*/ 163 h 644"/>
              <a:gd name="T64" fmla="*/ 240 w 643"/>
              <a:gd name="T65" fmla="*/ 127 h 644"/>
              <a:gd name="T66" fmla="*/ 465 w 643"/>
              <a:gd name="T67" fmla="*/ 277 h 644"/>
              <a:gd name="T68" fmla="*/ 449 w 643"/>
              <a:gd name="T69" fmla="*/ 293 h 644"/>
              <a:gd name="T70" fmla="*/ 437 w 643"/>
              <a:gd name="T71" fmla="*/ 354 h 644"/>
              <a:gd name="T72" fmla="*/ 352 w 643"/>
              <a:gd name="T73" fmla="*/ 438 h 644"/>
              <a:gd name="T74" fmla="*/ 276 w 643"/>
              <a:gd name="T75" fmla="*/ 466 h 644"/>
              <a:gd name="T76" fmla="*/ 365 w 643"/>
              <a:gd name="T77" fmla="*/ 468 h 644"/>
              <a:gd name="T78" fmla="*/ 467 w 643"/>
              <a:gd name="T79" fmla="*/ 366 h 644"/>
              <a:gd name="T80" fmla="*/ 482 w 643"/>
              <a:gd name="T81" fmla="*/ 293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43" h="644">
                <a:moveTo>
                  <a:pt x="633" y="595"/>
                </a:moveTo>
                <a:cubicBezTo>
                  <a:pt x="517" y="480"/>
                  <a:pt x="517" y="480"/>
                  <a:pt x="517" y="480"/>
                </a:cubicBezTo>
                <a:cubicBezTo>
                  <a:pt x="536" y="457"/>
                  <a:pt x="551" y="432"/>
                  <a:pt x="562" y="405"/>
                </a:cubicBezTo>
                <a:cubicBezTo>
                  <a:pt x="577" y="370"/>
                  <a:pt x="585" y="332"/>
                  <a:pt x="585" y="293"/>
                </a:cubicBezTo>
                <a:cubicBezTo>
                  <a:pt x="585" y="254"/>
                  <a:pt x="577" y="217"/>
                  <a:pt x="563" y="182"/>
                </a:cubicBezTo>
                <a:cubicBezTo>
                  <a:pt x="562" y="181"/>
                  <a:pt x="562" y="181"/>
                  <a:pt x="562" y="181"/>
                </a:cubicBezTo>
                <a:cubicBezTo>
                  <a:pt x="548" y="146"/>
                  <a:pt x="526" y="114"/>
                  <a:pt x="500" y="87"/>
                </a:cubicBezTo>
                <a:cubicBezTo>
                  <a:pt x="499" y="86"/>
                  <a:pt x="499" y="86"/>
                  <a:pt x="499" y="86"/>
                </a:cubicBezTo>
                <a:cubicBezTo>
                  <a:pt x="472" y="59"/>
                  <a:pt x="440" y="37"/>
                  <a:pt x="404" y="23"/>
                </a:cubicBezTo>
                <a:cubicBezTo>
                  <a:pt x="404" y="23"/>
                  <a:pt x="404" y="23"/>
                  <a:pt x="404" y="23"/>
                </a:cubicBezTo>
                <a:cubicBezTo>
                  <a:pt x="369" y="8"/>
                  <a:pt x="332" y="0"/>
                  <a:pt x="292" y="0"/>
                </a:cubicBezTo>
                <a:cubicBezTo>
                  <a:pt x="211" y="0"/>
                  <a:pt x="138" y="33"/>
                  <a:pt x="85" y="86"/>
                </a:cubicBezTo>
                <a:cubicBezTo>
                  <a:pt x="59" y="113"/>
                  <a:pt x="37" y="145"/>
                  <a:pt x="22" y="181"/>
                </a:cubicBezTo>
                <a:cubicBezTo>
                  <a:pt x="8" y="216"/>
                  <a:pt x="0" y="253"/>
                  <a:pt x="0" y="293"/>
                </a:cubicBezTo>
                <a:cubicBezTo>
                  <a:pt x="0" y="332"/>
                  <a:pt x="8" y="369"/>
                  <a:pt x="21" y="403"/>
                </a:cubicBezTo>
                <a:cubicBezTo>
                  <a:pt x="22" y="405"/>
                  <a:pt x="22" y="405"/>
                  <a:pt x="22" y="405"/>
                </a:cubicBezTo>
                <a:cubicBezTo>
                  <a:pt x="37" y="440"/>
                  <a:pt x="59" y="473"/>
                  <a:pt x="85" y="499"/>
                </a:cubicBezTo>
                <a:cubicBezTo>
                  <a:pt x="85" y="499"/>
                  <a:pt x="85" y="499"/>
                  <a:pt x="85" y="499"/>
                </a:cubicBezTo>
                <a:cubicBezTo>
                  <a:pt x="113" y="526"/>
                  <a:pt x="145" y="548"/>
                  <a:pt x="180" y="563"/>
                </a:cubicBezTo>
                <a:cubicBezTo>
                  <a:pt x="181" y="563"/>
                  <a:pt x="181" y="563"/>
                  <a:pt x="181" y="563"/>
                </a:cubicBezTo>
                <a:cubicBezTo>
                  <a:pt x="215" y="577"/>
                  <a:pt x="253" y="585"/>
                  <a:pt x="292" y="585"/>
                </a:cubicBezTo>
                <a:cubicBezTo>
                  <a:pt x="332" y="585"/>
                  <a:pt x="370" y="577"/>
                  <a:pt x="404" y="563"/>
                </a:cubicBezTo>
                <a:cubicBezTo>
                  <a:pt x="431" y="552"/>
                  <a:pt x="457" y="536"/>
                  <a:pt x="479" y="517"/>
                </a:cubicBezTo>
                <a:cubicBezTo>
                  <a:pt x="595" y="634"/>
                  <a:pt x="595" y="634"/>
                  <a:pt x="595" y="634"/>
                </a:cubicBezTo>
                <a:cubicBezTo>
                  <a:pt x="606" y="644"/>
                  <a:pt x="622" y="644"/>
                  <a:pt x="633" y="634"/>
                </a:cubicBezTo>
                <a:cubicBezTo>
                  <a:pt x="643" y="623"/>
                  <a:pt x="643" y="606"/>
                  <a:pt x="633" y="595"/>
                </a:cubicBezTo>
                <a:close/>
                <a:moveTo>
                  <a:pt x="461" y="461"/>
                </a:moveTo>
                <a:cubicBezTo>
                  <a:pt x="461" y="461"/>
                  <a:pt x="461" y="461"/>
                  <a:pt x="461" y="461"/>
                </a:cubicBezTo>
                <a:cubicBezTo>
                  <a:pt x="461" y="462"/>
                  <a:pt x="461" y="462"/>
                  <a:pt x="461" y="462"/>
                </a:cubicBezTo>
                <a:cubicBezTo>
                  <a:pt x="461" y="462"/>
                  <a:pt x="461" y="462"/>
                  <a:pt x="461" y="462"/>
                </a:cubicBezTo>
                <a:cubicBezTo>
                  <a:pt x="439" y="484"/>
                  <a:pt x="413" y="501"/>
                  <a:pt x="383" y="513"/>
                </a:cubicBezTo>
                <a:cubicBezTo>
                  <a:pt x="356" y="525"/>
                  <a:pt x="325" y="531"/>
                  <a:pt x="292" y="531"/>
                </a:cubicBezTo>
                <a:cubicBezTo>
                  <a:pt x="260" y="531"/>
                  <a:pt x="229" y="525"/>
                  <a:pt x="201" y="513"/>
                </a:cubicBezTo>
                <a:cubicBezTo>
                  <a:pt x="201" y="513"/>
                  <a:pt x="201" y="513"/>
                  <a:pt x="201" y="513"/>
                </a:cubicBezTo>
                <a:cubicBezTo>
                  <a:pt x="172" y="501"/>
                  <a:pt x="145" y="484"/>
                  <a:pt x="123" y="462"/>
                </a:cubicBezTo>
                <a:cubicBezTo>
                  <a:pt x="123" y="461"/>
                  <a:pt x="123" y="461"/>
                  <a:pt x="123" y="461"/>
                </a:cubicBezTo>
                <a:cubicBezTo>
                  <a:pt x="123" y="461"/>
                  <a:pt x="123" y="461"/>
                  <a:pt x="123" y="461"/>
                </a:cubicBezTo>
                <a:cubicBezTo>
                  <a:pt x="101" y="439"/>
                  <a:pt x="84" y="413"/>
                  <a:pt x="72" y="384"/>
                </a:cubicBezTo>
                <a:cubicBezTo>
                  <a:pt x="71" y="383"/>
                  <a:pt x="71" y="383"/>
                  <a:pt x="71" y="383"/>
                </a:cubicBezTo>
                <a:cubicBezTo>
                  <a:pt x="60" y="355"/>
                  <a:pt x="53" y="325"/>
                  <a:pt x="53" y="293"/>
                </a:cubicBezTo>
                <a:cubicBezTo>
                  <a:pt x="53" y="260"/>
                  <a:pt x="60" y="229"/>
                  <a:pt x="72" y="201"/>
                </a:cubicBezTo>
                <a:cubicBezTo>
                  <a:pt x="84" y="172"/>
                  <a:pt x="101" y="146"/>
                  <a:pt x="123" y="124"/>
                </a:cubicBezTo>
                <a:cubicBezTo>
                  <a:pt x="167" y="81"/>
                  <a:pt x="226" y="54"/>
                  <a:pt x="292" y="54"/>
                </a:cubicBezTo>
                <a:cubicBezTo>
                  <a:pt x="325" y="54"/>
                  <a:pt x="356" y="60"/>
                  <a:pt x="383" y="72"/>
                </a:cubicBezTo>
                <a:cubicBezTo>
                  <a:pt x="413" y="84"/>
                  <a:pt x="439" y="102"/>
                  <a:pt x="461" y="124"/>
                </a:cubicBezTo>
                <a:cubicBezTo>
                  <a:pt x="462" y="125"/>
                  <a:pt x="462" y="125"/>
                  <a:pt x="462" y="125"/>
                </a:cubicBezTo>
                <a:cubicBezTo>
                  <a:pt x="484" y="147"/>
                  <a:pt x="501" y="173"/>
                  <a:pt x="513" y="201"/>
                </a:cubicBezTo>
                <a:cubicBezTo>
                  <a:pt x="514" y="203"/>
                  <a:pt x="514" y="203"/>
                  <a:pt x="514" y="203"/>
                </a:cubicBezTo>
                <a:cubicBezTo>
                  <a:pt x="525" y="230"/>
                  <a:pt x="531" y="261"/>
                  <a:pt x="531" y="293"/>
                </a:cubicBezTo>
                <a:cubicBezTo>
                  <a:pt x="531" y="325"/>
                  <a:pt x="525" y="356"/>
                  <a:pt x="513" y="384"/>
                </a:cubicBezTo>
                <a:cubicBezTo>
                  <a:pt x="501" y="413"/>
                  <a:pt x="483" y="440"/>
                  <a:pt x="461" y="461"/>
                </a:cubicBezTo>
                <a:close/>
                <a:moveTo>
                  <a:pt x="219" y="118"/>
                </a:moveTo>
                <a:cubicBezTo>
                  <a:pt x="219" y="118"/>
                  <a:pt x="219" y="118"/>
                  <a:pt x="219" y="118"/>
                </a:cubicBezTo>
                <a:cubicBezTo>
                  <a:pt x="207" y="123"/>
                  <a:pt x="197" y="129"/>
                  <a:pt x="187" y="136"/>
                </a:cubicBezTo>
                <a:cubicBezTo>
                  <a:pt x="177" y="142"/>
                  <a:pt x="167" y="150"/>
                  <a:pt x="159" y="159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0" y="168"/>
                  <a:pt x="142" y="177"/>
                  <a:pt x="135" y="187"/>
                </a:cubicBezTo>
                <a:cubicBezTo>
                  <a:pt x="129" y="197"/>
                  <a:pt x="123" y="208"/>
                  <a:pt x="118" y="219"/>
                </a:cubicBezTo>
                <a:cubicBezTo>
                  <a:pt x="114" y="227"/>
                  <a:pt x="118" y="237"/>
                  <a:pt x="126" y="240"/>
                </a:cubicBezTo>
                <a:cubicBezTo>
                  <a:pt x="135" y="244"/>
                  <a:pt x="144" y="240"/>
                  <a:pt x="147" y="232"/>
                </a:cubicBezTo>
                <a:cubicBezTo>
                  <a:pt x="151" y="222"/>
                  <a:pt x="156" y="213"/>
                  <a:pt x="162" y="205"/>
                </a:cubicBezTo>
                <a:cubicBezTo>
                  <a:pt x="168" y="197"/>
                  <a:pt x="174" y="189"/>
                  <a:pt x="181" y="182"/>
                </a:cubicBezTo>
                <a:cubicBezTo>
                  <a:pt x="188" y="174"/>
                  <a:pt x="196" y="168"/>
                  <a:pt x="205" y="163"/>
                </a:cubicBezTo>
                <a:cubicBezTo>
                  <a:pt x="213" y="157"/>
                  <a:pt x="222" y="152"/>
                  <a:pt x="231" y="148"/>
                </a:cubicBezTo>
                <a:cubicBezTo>
                  <a:pt x="239" y="144"/>
                  <a:pt x="243" y="135"/>
                  <a:pt x="240" y="127"/>
                </a:cubicBezTo>
                <a:cubicBezTo>
                  <a:pt x="236" y="119"/>
                  <a:pt x="227" y="115"/>
                  <a:pt x="219" y="118"/>
                </a:cubicBezTo>
                <a:close/>
                <a:moveTo>
                  <a:pt x="465" y="277"/>
                </a:moveTo>
                <a:cubicBezTo>
                  <a:pt x="465" y="277"/>
                  <a:pt x="465" y="277"/>
                  <a:pt x="465" y="277"/>
                </a:cubicBezTo>
                <a:cubicBezTo>
                  <a:pt x="457" y="277"/>
                  <a:pt x="449" y="284"/>
                  <a:pt x="449" y="293"/>
                </a:cubicBezTo>
                <a:cubicBezTo>
                  <a:pt x="449" y="313"/>
                  <a:pt x="445" y="334"/>
                  <a:pt x="438" y="353"/>
                </a:cubicBezTo>
                <a:cubicBezTo>
                  <a:pt x="437" y="354"/>
                  <a:pt x="437" y="354"/>
                  <a:pt x="437" y="354"/>
                </a:cubicBezTo>
                <a:cubicBezTo>
                  <a:pt x="430" y="372"/>
                  <a:pt x="418" y="389"/>
                  <a:pt x="403" y="404"/>
                </a:cubicBezTo>
                <a:cubicBezTo>
                  <a:pt x="388" y="419"/>
                  <a:pt x="371" y="430"/>
                  <a:pt x="352" y="438"/>
                </a:cubicBezTo>
                <a:cubicBezTo>
                  <a:pt x="333" y="446"/>
                  <a:pt x="313" y="450"/>
                  <a:pt x="292" y="450"/>
                </a:cubicBezTo>
                <a:cubicBezTo>
                  <a:pt x="283" y="450"/>
                  <a:pt x="276" y="457"/>
                  <a:pt x="276" y="466"/>
                </a:cubicBezTo>
                <a:cubicBezTo>
                  <a:pt x="276" y="475"/>
                  <a:pt x="283" y="482"/>
                  <a:pt x="292" y="482"/>
                </a:cubicBezTo>
                <a:cubicBezTo>
                  <a:pt x="317" y="482"/>
                  <a:pt x="341" y="477"/>
                  <a:pt x="365" y="468"/>
                </a:cubicBezTo>
                <a:cubicBezTo>
                  <a:pt x="387" y="458"/>
                  <a:pt x="408" y="445"/>
                  <a:pt x="426" y="427"/>
                </a:cubicBezTo>
                <a:cubicBezTo>
                  <a:pt x="444" y="409"/>
                  <a:pt x="458" y="388"/>
                  <a:pt x="467" y="366"/>
                </a:cubicBezTo>
                <a:cubicBezTo>
                  <a:pt x="467" y="365"/>
                  <a:pt x="467" y="365"/>
                  <a:pt x="467" y="365"/>
                </a:cubicBezTo>
                <a:cubicBezTo>
                  <a:pt x="477" y="342"/>
                  <a:pt x="482" y="317"/>
                  <a:pt x="482" y="293"/>
                </a:cubicBezTo>
                <a:cubicBezTo>
                  <a:pt x="482" y="284"/>
                  <a:pt x="474" y="277"/>
                  <a:pt x="465" y="2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58813" y="316689"/>
            <a:ext cx="2033782" cy="377825"/>
          </a:xfrm>
          <a:prstGeom prst="rect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顺序图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25153" y="149083"/>
            <a:ext cx="778366" cy="710214"/>
          </a:xfrm>
          <a:prstGeom prst="ellipse">
            <a:avLst/>
          </a:prstGeom>
          <a:solidFill>
            <a:srgbClr val="D2B08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9" name="Group 5"/>
          <p:cNvGrpSpPr/>
          <p:nvPr/>
        </p:nvGrpSpPr>
        <p:grpSpPr>
          <a:xfrm>
            <a:off x="2840521" y="459105"/>
            <a:ext cx="441068" cy="520723"/>
            <a:chOff x="2308" y="865"/>
            <a:chExt cx="1167" cy="1244"/>
          </a:xfrm>
        </p:grpSpPr>
        <p:sp>
          <p:nvSpPr>
            <p:cNvPr id="10" name="Oval 3"/>
            <p:cNvSpPr/>
            <p:nvPr/>
          </p:nvSpPr>
          <p:spPr>
            <a:xfrm>
              <a:off x="2711" y="865"/>
              <a:ext cx="362" cy="362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s 4"/>
            <p:cNvSpPr/>
            <p:nvPr/>
          </p:nvSpPr>
          <p:spPr>
            <a:xfrm>
              <a:off x="2308" y="1009"/>
              <a:ext cx="1167" cy="11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noAutofit/>
            </a:bodyPr>
            <a:lstStyle/>
            <a:p>
              <a:pPr algn="ctr"/>
              <a:r>
                <a:rPr lang="zh-CN" altLang="en-US" sz="20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大</a:t>
              </a:r>
              <a:endParaRPr lang="zh-CN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2" name="Rectangles 6"/>
          <p:cNvSpPr/>
          <p:nvPr/>
        </p:nvSpPr>
        <p:spPr>
          <a:xfrm>
            <a:off x="3010066" y="1019175"/>
            <a:ext cx="90170" cy="53898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s 7"/>
          <p:cNvSpPr/>
          <p:nvPr/>
        </p:nvSpPr>
        <p:spPr>
          <a:xfrm>
            <a:off x="4089566" y="519430"/>
            <a:ext cx="619760" cy="3397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楼</a:t>
            </a:r>
            <a:endParaRPr lang="zh-CN" altLang="en-US"/>
          </a:p>
        </p:txBody>
      </p:sp>
      <p:cxnSp>
        <p:nvCxnSpPr>
          <p:cNvPr id="17" name="Straight Connector 8"/>
          <p:cNvCxnSpPr>
            <a:stCxn id="13" idx="2"/>
          </p:cNvCxnSpPr>
          <p:nvPr/>
        </p:nvCxnSpPr>
        <p:spPr>
          <a:xfrm>
            <a:off x="4399446" y="859155"/>
            <a:ext cx="10160" cy="5549265"/>
          </a:xfrm>
          <a:prstGeom prst="line">
            <a:avLst/>
          </a:prstGeom>
          <a:ln w="31750" cap="rnd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9"/>
          <p:cNvCxnSpPr/>
          <p:nvPr/>
        </p:nvCxnSpPr>
        <p:spPr>
          <a:xfrm flipV="1">
            <a:off x="3100236" y="1109345"/>
            <a:ext cx="1189355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Rectangles 10"/>
          <p:cNvSpPr/>
          <p:nvPr/>
        </p:nvSpPr>
        <p:spPr>
          <a:xfrm>
            <a:off x="4330231" y="1109345"/>
            <a:ext cx="113665" cy="454787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1"/>
          <p:cNvCxnSpPr/>
          <p:nvPr/>
        </p:nvCxnSpPr>
        <p:spPr>
          <a:xfrm flipV="1">
            <a:off x="4476916" y="1884045"/>
            <a:ext cx="1236345" cy="5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Rectangles 12"/>
          <p:cNvSpPr/>
          <p:nvPr/>
        </p:nvSpPr>
        <p:spPr>
          <a:xfrm>
            <a:off x="5409731" y="519430"/>
            <a:ext cx="849630" cy="3397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教室</a:t>
            </a:r>
            <a:endParaRPr lang="zh-CN" altLang="en-US"/>
          </a:p>
        </p:txBody>
      </p:sp>
      <p:cxnSp>
        <p:nvCxnSpPr>
          <p:cNvPr id="24" name="Straight Connector 13"/>
          <p:cNvCxnSpPr/>
          <p:nvPr/>
        </p:nvCxnSpPr>
        <p:spPr>
          <a:xfrm>
            <a:off x="5834546" y="859155"/>
            <a:ext cx="10160" cy="5527040"/>
          </a:xfrm>
          <a:prstGeom prst="line">
            <a:avLst/>
          </a:prstGeom>
          <a:ln w="31750" cap="rnd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Rectangles 14"/>
          <p:cNvSpPr/>
          <p:nvPr/>
        </p:nvSpPr>
        <p:spPr>
          <a:xfrm>
            <a:off x="5757076" y="1884045"/>
            <a:ext cx="151130" cy="32975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s 15"/>
          <p:cNvSpPr/>
          <p:nvPr/>
        </p:nvSpPr>
        <p:spPr>
          <a:xfrm>
            <a:off x="8537106" y="519430"/>
            <a:ext cx="849630" cy="3397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座位</a:t>
            </a:r>
            <a:endParaRPr lang="zh-CN" altLang="en-US"/>
          </a:p>
        </p:txBody>
      </p:sp>
      <p:cxnSp>
        <p:nvCxnSpPr>
          <p:cNvPr id="27" name="Straight Connector 16"/>
          <p:cNvCxnSpPr/>
          <p:nvPr/>
        </p:nvCxnSpPr>
        <p:spPr>
          <a:xfrm>
            <a:off x="8961921" y="859155"/>
            <a:ext cx="3810" cy="5516245"/>
          </a:xfrm>
          <a:prstGeom prst="line">
            <a:avLst/>
          </a:prstGeom>
          <a:ln w="31750" cap="rnd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Straight Arrow Connector 17"/>
          <p:cNvCxnSpPr/>
          <p:nvPr/>
        </p:nvCxnSpPr>
        <p:spPr>
          <a:xfrm flipV="1">
            <a:off x="6775616" y="3222625"/>
            <a:ext cx="2058035" cy="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Rectangles 18"/>
          <p:cNvSpPr/>
          <p:nvPr/>
        </p:nvSpPr>
        <p:spPr>
          <a:xfrm>
            <a:off x="8871751" y="3221990"/>
            <a:ext cx="154305" cy="12795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1"/>
          <p:cNvCxnSpPr>
            <a:stCxn id="29" idx="2"/>
          </p:cNvCxnSpPr>
          <p:nvPr/>
        </p:nvCxnSpPr>
        <p:spPr>
          <a:xfrm flipH="1">
            <a:off x="5920906" y="4501515"/>
            <a:ext cx="3028315" cy="10795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Straight Arrow Connector 22"/>
          <p:cNvCxnSpPr/>
          <p:nvPr/>
        </p:nvCxnSpPr>
        <p:spPr>
          <a:xfrm flipH="1" flipV="1">
            <a:off x="4467391" y="5170170"/>
            <a:ext cx="1309370" cy="10795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Straight Arrow Connector 23"/>
          <p:cNvCxnSpPr/>
          <p:nvPr/>
        </p:nvCxnSpPr>
        <p:spPr>
          <a:xfrm flipV="1">
            <a:off x="9041296" y="3390265"/>
            <a:ext cx="1236345" cy="5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Rectangles 24"/>
          <p:cNvSpPr/>
          <p:nvPr/>
        </p:nvSpPr>
        <p:spPr>
          <a:xfrm>
            <a:off x="10286531" y="3222625"/>
            <a:ext cx="1385570" cy="3397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学习计划</a:t>
            </a:r>
            <a:endParaRPr lang="zh-CN" altLang="en-US"/>
          </a:p>
        </p:txBody>
      </p:sp>
      <p:sp>
        <p:nvSpPr>
          <p:cNvPr id="34" name="Rectangles 25"/>
          <p:cNvSpPr/>
          <p:nvPr/>
        </p:nvSpPr>
        <p:spPr>
          <a:xfrm>
            <a:off x="10925976" y="3581400"/>
            <a:ext cx="109855" cy="6356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26"/>
          <p:cNvCxnSpPr>
            <a:stCxn id="34" idx="2"/>
          </p:cNvCxnSpPr>
          <p:nvPr/>
        </p:nvCxnSpPr>
        <p:spPr>
          <a:xfrm flipH="1">
            <a:off x="9019706" y="4217035"/>
            <a:ext cx="1961515" cy="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" name="Rectangles 27"/>
          <p:cNvSpPr/>
          <p:nvPr/>
        </p:nvSpPr>
        <p:spPr>
          <a:xfrm>
            <a:off x="10790086" y="4044950"/>
            <a:ext cx="37846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endParaRPr lang="en-US" altLang="zh-CN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7" name="Straight Arrow Connector 28"/>
          <p:cNvCxnSpPr/>
          <p:nvPr/>
        </p:nvCxnSpPr>
        <p:spPr>
          <a:xfrm flipH="1" flipV="1">
            <a:off x="3105316" y="5657215"/>
            <a:ext cx="1227455" cy="635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Text Box 29"/>
          <p:cNvSpPr txBox="1"/>
          <p:nvPr/>
        </p:nvSpPr>
        <p:spPr>
          <a:xfrm>
            <a:off x="3281846" y="874395"/>
            <a:ext cx="6527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进入楼</a:t>
            </a:r>
            <a:endParaRPr lang="zh-CN" altLang="en-US" sz="1000"/>
          </a:p>
        </p:txBody>
      </p:sp>
      <p:sp>
        <p:nvSpPr>
          <p:cNvPr id="39" name="Text Box 30"/>
          <p:cNvSpPr txBox="1"/>
          <p:nvPr/>
        </p:nvSpPr>
        <p:spPr>
          <a:xfrm>
            <a:off x="4605821" y="1638935"/>
            <a:ext cx="783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进入教室</a:t>
            </a:r>
            <a:endParaRPr lang="zh-CN" altLang="en-US" sz="1000"/>
          </a:p>
        </p:txBody>
      </p:sp>
      <p:sp>
        <p:nvSpPr>
          <p:cNvPr id="40" name="Text Box 31"/>
          <p:cNvSpPr txBox="1"/>
          <p:nvPr/>
        </p:nvSpPr>
        <p:spPr>
          <a:xfrm>
            <a:off x="6256821" y="2530475"/>
            <a:ext cx="783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座位入座</a:t>
            </a:r>
            <a:endParaRPr lang="zh-CN" altLang="en-US" sz="1000"/>
          </a:p>
        </p:txBody>
      </p:sp>
      <p:sp>
        <p:nvSpPr>
          <p:cNvPr id="41" name="Text Box 32"/>
          <p:cNvSpPr txBox="1"/>
          <p:nvPr/>
        </p:nvSpPr>
        <p:spPr>
          <a:xfrm>
            <a:off x="9227986" y="2996565"/>
            <a:ext cx="7835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制订学习计划</a:t>
            </a:r>
            <a:endParaRPr lang="zh-CN" altLang="en-US" sz="1000"/>
          </a:p>
        </p:txBody>
      </p:sp>
      <p:sp>
        <p:nvSpPr>
          <p:cNvPr id="42" name="Rectangles 35"/>
          <p:cNvSpPr/>
          <p:nvPr/>
        </p:nvSpPr>
        <p:spPr>
          <a:xfrm>
            <a:off x="6924841" y="542925"/>
            <a:ext cx="962025" cy="3397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讨论板</a:t>
            </a:r>
            <a:endParaRPr lang="zh-CN" altLang="en-US"/>
          </a:p>
        </p:txBody>
      </p:sp>
      <p:cxnSp>
        <p:nvCxnSpPr>
          <p:cNvPr id="43" name="Straight Connector 36"/>
          <p:cNvCxnSpPr/>
          <p:nvPr/>
        </p:nvCxnSpPr>
        <p:spPr>
          <a:xfrm>
            <a:off x="7462051" y="882650"/>
            <a:ext cx="3810" cy="5516245"/>
          </a:xfrm>
          <a:prstGeom prst="line">
            <a:avLst/>
          </a:prstGeom>
          <a:ln w="31750" cap="rnd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Straight Arrow Connector 38"/>
          <p:cNvCxnSpPr/>
          <p:nvPr/>
        </p:nvCxnSpPr>
        <p:spPr>
          <a:xfrm>
            <a:off x="5902491" y="2206625"/>
            <a:ext cx="149733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" name="Rectangles 39"/>
          <p:cNvSpPr/>
          <p:nvPr/>
        </p:nvSpPr>
        <p:spPr>
          <a:xfrm>
            <a:off x="7389026" y="2201545"/>
            <a:ext cx="142240" cy="9093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0"/>
          <p:cNvCxnSpPr/>
          <p:nvPr/>
        </p:nvCxnSpPr>
        <p:spPr>
          <a:xfrm flipH="1" flipV="1">
            <a:off x="5910111" y="2223770"/>
            <a:ext cx="876300" cy="10293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Text Box 41"/>
          <p:cNvSpPr txBox="1"/>
          <p:nvPr/>
        </p:nvSpPr>
        <p:spPr>
          <a:xfrm>
            <a:off x="6218086" y="1950720"/>
            <a:ext cx="9410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进入讨论板</a:t>
            </a:r>
            <a:endParaRPr lang="zh-CN" altLang="en-US" sz="1000"/>
          </a:p>
        </p:txBody>
      </p:sp>
      <p:cxnSp>
        <p:nvCxnSpPr>
          <p:cNvPr id="48" name="Straight Arrow Connector 42"/>
          <p:cNvCxnSpPr/>
          <p:nvPr/>
        </p:nvCxnSpPr>
        <p:spPr>
          <a:xfrm flipH="1">
            <a:off x="5905666" y="3110865"/>
            <a:ext cx="1527175" cy="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842936" y="525181"/>
            <a:ext cx="4205303" cy="923052"/>
            <a:chOff x="2605071" y="835944"/>
            <a:chExt cx="4205303" cy="923052"/>
          </a:xfrm>
        </p:grpSpPr>
        <p:sp>
          <p:nvSpPr>
            <p:cNvPr id="7" name="文本框 6"/>
            <p:cNvSpPr txBox="1"/>
            <p:nvPr/>
          </p:nvSpPr>
          <p:spPr>
            <a:xfrm>
              <a:off x="2605071" y="1459911"/>
              <a:ext cx="4205303" cy="2990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100" dirty="0">
                <a:solidFill>
                  <a:schemeClr val="bg1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605071" y="835944"/>
              <a:ext cx="2209800" cy="4603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</a:rPr>
                <a:t>状态图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816256" y="4856718"/>
            <a:ext cx="4205303" cy="989758"/>
            <a:chOff x="2605071" y="4483778"/>
            <a:chExt cx="4205303" cy="989758"/>
          </a:xfrm>
        </p:grpSpPr>
        <p:sp>
          <p:nvSpPr>
            <p:cNvPr id="15" name="文本框 14"/>
            <p:cNvSpPr txBox="1"/>
            <p:nvPr/>
          </p:nvSpPr>
          <p:spPr>
            <a:xfrm>
              <a:off x="2605071" y="4853110"/>
              <a:ext cx="4205303" cy="6204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kern="100" dirty="0">
                  <a:solidFill>
                    <a:schemeClr val="bg1"/>
                  </a:solidFill>
                  <a:effectLst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直接在此输入文本内容，更改方法：直接全选文本，输入新的文本就可以替换更改，文本格式不会改变。</a:t>
              </a:r>
              <a:endParaRPr lang="zh-CN" altLang="en-US" sz="900" kern="100" dirty="0">
                <a:solidFill>
                  <a:schemeClr val="bg1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605071" y="4483778"/>
              <a:ext cx="2209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solidFill>
                    <a:schemeClr val="bg1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工作概述三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1"/>
          <p:cNvSpPr>
            <a:spLocks noEditPoints="1"/>
          </p:cNvSpPr>
          <p:nvPr/>
        </p:nvSpPr>
        <p:spPr bwMode="auto">
          <a:xfrm>
            <a:off x="5482185" y="5127956"/>
            <a:ext cx="499647" cy="500808"/>
          </a:xfrm>
          <a:custGeom>
            <a:avLst/>
            <a:gdLst>
              <a:gd name="T0" fmla="*/ 517 w 643"/>
              <a:gd name="T1" fmla="*/ 480 h 644"/>
              <a:gd name="T2" fmla="*/ 585 w 643"/>
              <a:gd name="T3" fmla="*/ 293 h 644"/>
              <a:gd name="T4" fmla="*/ 562 w 643"/>
              <a:gd name="T5" fmla="*/ 181 h 644"/>
              <a:gd name="T6" fmla="*/ 499 w 643"/>
              <a:gd name="T7" fmla="*/ 86 h 644"/>
              <a:gd name="T8" fmla="*/ 404 w 643"/>
              <a:gd name="T9" fmla="*/ 23 h 644"/>
              <a:gd name="T10" fmla="*/ 85 w 643"/>
              <a:gd name="T11" fmla="*/ 86 h 644"/>
              <a:gd name="T12" fmla="*/ 0 w 643"/>
              <a:gd name="T13" fmla="*/ 293 h 644"/>
              <a:gd name="T14" fmla="*/ 22 w 643"/>
              <a:gd name="T15" fmla="*/ 405 h 644"/>
              <a:gd name="T16" fmla="*/ 85 w 643"/>
              <a:gd name="T17" fmla="*/ 499 h 644"/>
              <a:gd name="T18" fmla="*/ 181 w 643"/>
              <a:gd name="T19" fmla="*/ 563 h 644"/>
              <a:gd name="T20" fmla="*/ 404 w 643"/>
              <a:gd name="T21" fmla="*/ 563 h 644"/>
              <a:gd name="T22" fmla="*/ 595 w 643"/>
              <a:gd name="T23" fmla="*/ 634 h 644"/>
              <a:gd name="T24" fmla="*/ 633 w 643"/>
              <a:gd name="T25" fmla="*/ 595 h 644"/>
              <a:gd name="T26" fmla="*/ 461 w 643"/>
              <a:gd name="T27" fmla="*/ 461 h 644"/>
              <a:gd name="T28" fmla="*/ 461 w 643"/>
              <a:gd name="T29" fmla="*/ 462 h 644"/>
              <a:gd name="T30" fmla="*/ 292 w 643"/>
              <a:gd name="T31" fmla="*/ 531 h 644"/>
              <a:gd name="T32" fmla="*/ 201 w 643"/>
              <a:gd name="T33" fmla="*/ 513 h 644"/>
              <a:gd name="T34" fmla="*/ 123 w 643"/>
              <a:gd name="T35" fmla="*/ 461 h 644"/>
              <a:gd name="T36" fmla="*/ 72 w 643"/>
              <a:gd name="T37" fmla="*/ 384 h 644"/>
              <a:gd name="T38" fmla="*/ 53 w 643"/>
              <a:gd name="T39" fmla="*/ 293 h 644"/>
              <a:gd name="T40" fmla="*/ 123 w 643"/>
              <a:gd name="T41" fmla="*/ 124 h 644"/>
              <a:gd name="T42" fmla="*/ 383 w 643"/>
              <a:gd name="T43" fmla="*/ 72 h 644"/>
              <a:gd name="T44" fmla="*/ 462 w 643"/>
              <a:gd name="T45" fmla="*/ 125 h 644"/>
              <a:gd name="T46" fmla="*/ 514 w 643"/>
              <a:gd name="T47" fmla="*/ 203 h 644"/>
              <a:gd name="T48" fmla="*/ 513 w 643"/>
              <a:gd name="T49" fmla="*/ 384 h 644"/>
              <a:gd name="T50" fmla="*/ 219 w 643"/>
              <a:gd name="T51" fmla="*/ 118 h 644"/>
              <a:gd name="T52" fmla="*/ 187 w 643"/>
              <a:gd name="T53" fmla="*/ 136 h 644"/>
              <a:gd name="T54" fmla="*/ 159 w 643"/>
              <a:gd name="T55" fmla="*/ 159 h 644"/>
              <a:gd name="T56" fmla="*/ 135 w 643"/>
              <a:gd name="T57" fmla="*/ 187 h 644"/>
              <a:gd name="T58" fmla="*/ 126 w 643"/>
              <a:gd name="T59" fmla="*/ 240 h 644"/>
              <a:gd name="T60" fmla="*/ 162 w 643"/>
              <a:gd name="T61" fmla="*/ 205 h 644"/>
              <a:gd name="T62" fmla="*/ 205 w 643"/>
              <a:gd name="T63" fmla="*/ 163 h 644"/>
              <a:gd name="T64" fmla="*/ 240 w 643"/>
              <a:gd name="T65" fmla="*/ 127 h 644"/>
              <a:gd name="T66" fmla="*/ 465 w 643"/>
              <a:gd name="T67" fmla="*/ 277 h 644"/>
              <a:gd name="T68" fmla="*/ 449 w 643"/>
              <a:gd name="T69" fmla="*/ 293 h 644"/>
              <a:gd name="T70" fmla="*/ 437 w 643"/>
              <a:gd name="T71" fmla="*/ 354 h 644"/>
              <a:gd name="T72" fmla="*/ 352 w 643"/>
              <a:gd name="T73" fmla="*/ 438 h 644"/>
              <a:gd name="T74" fmla="*/ 276 w 643"/>
              <a:gd name="T75" fmla="*/ 466 h 644"/>
              <a:gd name="T76" fmla="*/ 365 w 643"/>
              <a:gd name="T77" fmla="*/ 468 h 644"/>
              <a:gd name="T78" fmla="*/ 467 w 643"/>
              <a:gd name="T79" fmla="*/ 366 h 644"/>
              <a:gd name="T80" fmla="*/ 482 w 643"/>
              <a:gd name="T81" fmla="*/ 293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43" h="644">
                <a:moveTo>
                  <a:pt x="633" y="595"/>
                </a:moveTo>
                <a:cubicBezTo>
                  <a:pt x="517" y="480"/>
                  <a:pt x="517" y="480"/>
                  <a:pt x="517" y="480"/>
                </a:cubicBezTo>
                <a:cubicBezTo>
                  <a:pt x="536" y="457"/>
                  <a:pt x="551" y="432"/>
                  <a:pt x="562" y="405"/>
                </a:cubicBezTo>
                <a:cubicBezTo>
                  <a:pt x="577" y="370"/>
                  <a:pt x="585" y="332"/>
                  <a:pt x="585" y="293"/>
                </a:cubicBezTo>
                <a:cubicBezTo>
                  <a:pt x="585" y="254"/>
                  <a:pt x="577" y="217"/>
                  <a:pt x="563" y="182"/>
                </a:cubicBezTo>
                <a:cubicBezTo>
                  <a:pt x="562" y="181"/>
                  <a:pt x="562" y="181"/>
                  <a:pt x="562" y="181"/>
                </a:cubicBezTo>
                <a:cubicBezTo>
                  <a:pt x="548" y="146"/>
                  <a:pt x="526" y="114"/>
                  <a:pt x="500" y="87"/>
                </a:cubicBezTo>
                <a:cubicBezTo>
                  <a:pt x="499" y="86"/>
                  <a:pt x="499" y="86"/>
                  <a:pt x="499" y="86"/>
                </a:cubicBezTo>
                <a:cubicBezTo>
                  <a:pt x="472" y="59"/>
                  <a:pt x="440" y="37"/>
                  <a:pt x="404" y="23"/>
                </a:cubicBezTo>
                <a:cubicBezTo>
                  <a:pt x="404" y="23"/>
                  <a:pt x="404" y="23"/>
                  <a:pt x="404" y="23"/>
                </a:cubicBezTo>
                <a:cubicBezTo>
                  <a:pt x="369" y="8"/>
                  <a:pt x="332" y="0"/>
                  <a:pt x="292" y="0"/>
                </a:cubicBezTo>
                <a:cubicBezTo>
                  <a:pt x="211" y="0"/>
                  <a:pt x="138" y="33"/>
                  <a:pt x="85" y="86"/>
                </a:cubicBezTo>
                <a:cubicBezTo>
                  <a:pt x="59" y="113"/>
                  <a:pt x="37" y="145"/>
                  <a:pt x="22" y="181"/>
                </a:cubicBezTo>
                <a:cubicBezTo>
                  <a:pt x="8" y="216"/>
                  <a:pt x="0" y="253"/>
                  <a:pt x="0" y="293"/>
                </a:cubicBezTo>
                <a:cubicBezTo>
                  <a:pt x="0" y="332"/>
                  <a:pt x="8" y="369"/>
                  <a:pt x="21" y="403"/>
                </a:cubicBezTo>
                <a:cubicBezTo>
                  <a:pt x="22" y="405"/>
                  <a:pt x="22" y="405"/>
                  <a:pt x="22" y="405"/>
                </a:cubicBezTo>
                <a:cubicBezTo>
                  <a:pt x="37" y="440"/>
                  <a:pt x="59" y="473"/>
                  <a:pt x="85" y="499"/>
                </a:cubicBezTo>
                <a:cubicBezTo>
                  <a:pt x="85" y="499"/>
                  <a:pt x="85" y="499"/>
                  <a:pt x="85" y="499"/>
                </a:cubicBezTo>
                <a:cubicBezTo>
                  <a:pt x="113" y="526"/>
                  <a:pt x="145" y="548"/>
                  <a:pt x="180" y="563"/>
                </a:cubicBezTo>
                <a:cubicBezTo>
                  <a:pt x="181" y="563"/>
                  <a:pt x="181" y="563"/>
                  <a:pt x="181" y="563"/>
                </a:cubicBezTo>
                <a:cubicBezTo>
                  <a:pt x="215" y="577"/>
                  <a:pt x="253" y="585"/>
                  <a:pt x="292" y="585"/>
                </a:cubicBezTo>
                <a:cubicBezTo>
                  <a:pt x="332" y="585"/>
                  <a:pt x="370" y="577"/>
                  <a:pt x="404" y="563"/>
                </a:cubicBezTo>
                <a:cubicBezTo>
                  <a:pt x="431" y="552"/>
                  <a:pt x="457" y="536"/>
                  <a:pt x="479" y="517"/>
                </a:cubicBezTo>
                <a:cubicBezTo>
                  <a:pt x="595" y="634"/>
                  <a:pt x="595" y="634"/>
                  <a:pt x="595" y="634"/>
                </a:cubicBezTo>
                <a:cubicBezTo>
                  <a:pt x="606" y="644"/>
                  <a:pt x="622" y="644"/>
                  <a:pt x="633" y="634"/>
                </a:cubicBezTo>
                <a:cubicBezTo>
                  <a:pt x="643" y="623"/>
                  <a:pt x="643" y="606"/>
                  <a:pt x="633" y="595"/>
                </a:cubicBezTo>
                <a:close/>
                <a:moveTo>
                  <a:pt x="461" y="461"/>
                </a:moveTo>
                <a:cubicBezTo>
                  <a:pt x="461" y="461"/>
                  <a:pt x="461" y="461"/>
                  <a:pt x="461" y="461"/>
                </a:cubicBezTo>
                <a:cubicBezTo>
                  <a:pt x="461" y="462"/>
                  <a:pt x="461" y="462"/>
                  <a:pt x="461" y="462"/>
                </a:cubicBezTo>
                <a:cubicBezTo>
                  <a:pt x="461" y="462"/>
                  <a:pt x="461" y="462"/>
                  <a:pt x="461" y="462"/>
                </a:cubicBezTo>
                <a:cubicBezTo>
                  <a:pt x="439" y="484"/>
                  <a:pt x="413" y="501"/>
                  <a:pt x="383" y="513"/>
                </a:cubicBezTo>
                <a:cubicBezTo>
                  <a:pt x="356" y="525"/>
                  <a:pt x="325" y="531"/>
                  <a:pt x="292" y="531"/>
                </a:cubicBezTo>
                <a:cubicBezTo>
                  <a:pt x="260" y="531"/>
                  <a:pt x="229" y="525"/>
                  <a:pt x="201" y="513"/>
                </a:cubicBezTo>
                <a:cubicBezTo>
                  <a:pt x="201" y="513"/>
                  <a:pt x="201" y="513"/>
                  <a:pt x="201" y="513"/>
                </a:cubicBezTo>
                <a:cubicBezTo>
                  <a:pt x="172" y="501"/>
                  <a:pt x="145" y="484"/>
                  <a:pt x="123" y="462"/>
                </a:cubicBezTo>
                <a:cubicBezTo>
                  <a:pt x="123" y="461"/>
                  <a:pt x="123" y="461"/>
                  <a:pt x="123" y="461"/>
                </a:cubicBezTo>
                <a:cubicBezTo>
                  <a:pt x="123" y="461"/>
                  <a:pt x="123" y="461"/>
                  <a:pt x="123" y="461"/>
                </a:cubicBezTo>
                <a:cubicBezTo>
                  <a:pt x="101" y="439"/>
                  <a:pt x="84" y="413"/>
                  <a:pt x="72" y="384"/>
                </a:cubicBezTo>
                <a:cubicBezTo>
                  <a:pt x="71" y="383"/>
                  <a:pt x="71" y="383"/>
                  <a:pt x="71" y="383"/>
                </a:cubicBezTo>
                <a:cubicBezTo>
                  <a:pt x="60" y="355"/>
                  <a:pt x="53" y="325"/>
                  <a:pt x="53" y="293"/>
                </a:cubicBezTo>
                <a:cubicBezTo>
                  <a:pt x="53" y="260"/>
                  <a:pt x="60" y="229"/>
                  <a:pt x="72" y="201"/>
                </a:cubicBezTo>
                <a:cubicBezTo>
                  <a:pt x="84" y="172"/>
                  <a:pt x="101" y="146"/>
                  <a:pt x="123" y="124"/>
                </a:cubicBezTo>
                <a:cubicBezTo>
                  <a:pt x="167" y="81"/>
                  <a:pt x="226" y="54"/>
                  <a:pt x="292" y="54"/>
                </a:cubicBezTo>
                <a:cubicBezTo>
                  <a:pt x="325" y="54"/>
                  <a:pt x="356" y="60"/>
                  <a:pt x="383" y="72"/>
                </a:cubicBezTo>
                <a:cubicBezTo>
                  <a:pt x="413" y="84"/>
                  <a:pt x="439" y="102"/>
                  <a:pt x="461" y="124"/>
                </a:cubicBezTo>
                <a:cubicBezTo>
                  <a:pt x="462" y="125"/>
                  <a:pt x="462" y="125"/>
                  <a:pt x="462" y="125"/>
                </a:cubicBezTo>
                <a:cubicBezTo>
                  <a:pt x="484" y="147"/>
                  <a:pt x="501" y="173"/>
                  <a:pt x="513" y="201"/>
                </a:cubicBezTo>
                <a:cubicBezTo>
                  <a:pt x="514" y="203"/>
                  <a:pt x="514" y="203"/>
                  <a:pt x="514" y="203"/>
                </a:cubicBezTo>
                <a:cubicBezTo>
                  <a:pt x="525" y="230"/>
                  <a:pt x="531" y="261"/>
                  <a:pt x="531" y="293"/>
                </a:cubicBezTo>
                <a:cubicBezTo>
                  <a:pt x="531" y="325"/>
                  <a:pt x="525" y="356"/>
                  <a:pt x="513" y="384"/>
                </a:cubicBezTo>
                <a:cubicBezTo>
                  <a:pt x="501" y="413"/>
                  <a:pt x="483" y="440"/>
                  <a:pt x="461" y="461"/>
                </a:cubicBezTo>
                <a:close/>
                <a:moveTo>
                  <a:pt x="219" y="118"/>
                </a:moveTo>
                <a:cubicBezTo>
                  <a:pt x="219" y="118"/>
                  <a:pt x="219" y="118"/>
                  <a:pt x="219" y="118"/>
                </a:cubicBezTo>
                <a:cubicBezTo>
                  <a:pt x="207" y="123"/>
                  <a:pt x="197" y="129"/>
                  <a:pt x="187" y="136"/>
                </a:cubicBezTo>
                <a:cubicBezTo>
                  <a:pt x="177" y="142"/>
                  <a:pt x="167" y="150"/>
                  <a:pt x="159" y="159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0" y="168"/>
                  <a:pt x="142" y="177"/>
                  <a:pt x="135" y="187"/>
                </a:cubicBezTo>
                <a:cubicBezTo>
                  <a:pt x="129" y="197"/>
                  <a:pt x="123" y="208"/>
                  <a:pt x="118" y="219"/>
                </a:cubicBezTo>
                <a:cubicBezTo>
                  <a:pt x="114" y="227"/>
                  <a:pt x="118" y="237"/>
                  <a:pt x="126" y="240"/>
                </a:cubicBezTo>
                <a:cubicBezTo>
                  <a:pt x="135" y="244"/>
                  <a:pt x="144" y="240"/>
                  <a:pt x="147" y="232"/>
                </a:cubicBezTo>
                <a:cubicBezTo>
                  <a:pt x="151" y="222"/>
                  <a:pt x="156" y="213"/>
                  <a:pt x="162" y="205"/>
                </a:cubicBezTo>
                <a:cubicBezTo>
                  <a:pt x="168" y="197"/>
                  <a:pt x="174" y="189"/>
                  <a:pt x="181" y="182"/>
                </a:cubicBezTo>
                <a:cubicBezTo>
                  <a:pt x="188" y="174"/>
                  <a:pt x="196" y="168"/>
                  <a:pt x="205" y="163"/>
                </a:cubicBezTo>
                <a:cubicBezTo>
                  <a:pt x="213" y="157"/>
                  <a:pt x="222" y="152"/>
                  <a:pt x="231" y="148"/>
                </a:cubicBezTo>
                <a:cubicBezTo>
                  <a:pt x="239" y="144"/>
                  <a:pt x="243" y="135"/>
                  <a:pt x="240" y="127"/>
                </a:cubicBezTo>
                <a:cubicBezTo>
                  <a:pt x="236" y="119"/>
                  <a:pt x="227" y="115"/>
                  <a:pt x="219" y="118"/>
                </a:cubicBezTo>
                <a:close/>
                <a:moveTo>
                  <a:pt x="465" y="277"/>
                </a:moveTo>
                <a:cubicBezTo>
                  <a:pt x="465" y="277"/>
                  <a:pt x="465" y="277"/>
                  <a:pt x="465" y="277"/>
                </a:cubicBezTo>
                <a:cubicBezTo>
                  <a:pt x="457" y="277"/>
                  <a:pt x="449" y="284"/>
                  <a:pt x="449" y="293"/>
                </a:cubicBezTo>
                <a:cubicBezTo>
                  <a:pt x="449" y="313"/>
                  <a:pt x="445" y="334"/>
                  <a:pt x="438" y="353"/>
                </a:cubicBezTo>
                <a:cubicBezTo>
                  <a:pt x="437" y="354"/>
                  <a:pt x="437" y="354"/>
                  <a:pt x="437" y="354"/>
                </a:cubicBezTo>
                <a:cubicBezTo>
                  <a:pt x="430" y="372"/>
                  <a:pt x="418" y="389"/>
                  <a:pt x="403" y="404"/>
                </a:cubicBezTo>
                <a:cubicBezTo>
                  <a:pt x="388" y="419"/>
                  <a:pt x="371" y="430"/>
                  <a:pt x="352" y="438"/>
                </a:cubicBezTo>
                <a:cubicBezTo>
                  <a:pt x="333" y="446"/>
                  <a:pt x="313" y="450"/>
                  <a:pt x="292" y="450"/>
                </a:cubicBezTo>
                <a:cubicBezTo>
                  <a:pt x="283" y="450"/>
                  <a:pt x="276" y="457"/>
                  <a:pt x="276" y="466"/>
                </a:cubicBezTo>
                <a:cubicBezTo>
                  <a:pt x="276" y="475"/>
                  <a:pt x="283" y="482"/>
                  <a:pt x="292" y="482"/>
                </a:cubicBezTo>
                <a:cubicBezTo>
                  <a:pt x="317" y="482"/>
                  <a:pt x="341" y="477"/>
                  <a:pt x="365" y="468"/>
                </a:cubicBezTo>
                <a:cubicBezTo>
                  <a:pt x="387" y="458"/>
                  <a:pt x="408" y="445"/>
                  <a:pt x="426" y="427"/>
                </a:cubicBezTo>
                <a:cubicBezTo>
                  <a:pt x="444" y="409"/>
                  <a:pt x="458" y="388"/>
                  <a:pt x="467" y="366"/>
                </a:cubicBezTo>
                <a:cubicBezTo>
                  <a:pt x="467" y="365"/>
                  <a:pt x="467" y="365"/>
                  <a:pt x="467" y="365"/>
                </a:cubicBezTo>
                <a:cubicBezTo>
                  <a:pt x="477" y="342"/>
                  <a:pt x="482" y="317"/>
                  <a:pt x="482" y="293"/>
                </a:cubicBezTo>
                <a:cubicBezTo>
                  <a:pt x="482" y="284"/>
                  <a:pt x="474" y="277"/>
                  <a:pt x="465" y="2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58813" y="316689"/>
            <a:ext cx="2033782" cy="377825"/>
          </a:xfrm>
          <a:prstGeom prst="rect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状态图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25153" y="150988"/>
            <a:ext cx="778366" cy="710214"/>
          </a:xfrm>
          <a:prstGeom prst="ellipse">
            <a:avLst/>
          </a:prstGeom>
          <a:solidFill>
            <a:srgbClr val="D2B08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Oval 4"/>
          <p:cNvSpPr/>
          <p:nvPr/>
        </p:nvSpPr>
        <p:spPr>
          <a:xfrm>
            <a:off x="2677385" y="1149148"/>
            <a:ext cx="306070" cy="3048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5"/>
          <p:cNvSpPr/>
          <p:nvPr/>
        </p:nvSpPr>
        <p:spPr>
          <a:xfrm>
            <a:off x="3530825" y="1794943"/>
            <a:ext cx="1424940" cy="6788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处于主菜单</a:t>
            </a:r>
            <a:endParaRPr lang="zh-CN" altLang="en-US"/>
          </a:p>
        </p:txBody>
      </p:sp>
      <p:sp>
        <p:nvSpPr>
          <p:cNvPr id="11" name="Rounded Rectangle 6"/>
          <p:cNvSpPr/>
          <p:nvPr/>
        </p:nvSpPr>
        <p:spPr>
          <a:xfrm>
            <a:off x="5531075" y="2600758"/>
            <a:ext cx="1424940" cy="6788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处于楼中</a:t>
            </a:r>
            <a:endParaRPr lang="zh-CN" altLang="en-US"/>
          </a:p>
        </p:txBody>
      </p:sp>
      <p:sp>
        <p:nvSpPr>
          <p:cNvPr id="12" name="Rounded Rectangle 7"/>
          <p:cNvSpPr/>
          <p:nvPr/>
        </p:nvSpPr>
        <p:spPr>
          <a:xfrm>
            <a:off x="7465285" y="3406573"/>
            <a:ext cx="1424940" cy="6788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处于教室中</a:t>
            </a:r>
            <a:endParaRPr lang="zh-CN" altLang="en-US"/>
          </a:p>
        </p:txBody>
      </p:sp>
      <p:sp>
        <p:nvSpPr>
          <p:cNvPr id="13" name="Rounded Rectangle 8"/>
          <p:cNvSpPr/>
          <p:nvPr/>
        </p:nvSpPr>
        <p:spPr>
          <a:xfrm>
            <a:off x="5437095" y="4150158"/>
            <a:ext cx="1533525" cy="6788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处于座位上</a:t>
            </a:r>
            <a:endParaRPr lang="zh-CN" altLang="en-US"/>
          </a:p>
        </p:txBody>
      </p:sp>
      <p:sp>
        <p:nvSpPr>
          <p:cNvPr id="17" name="Rounded Rectangle 9"/>
          <p:cNvSpPr/>
          <p:nvPr/>
        </p:nvSpPr>
        <p:spPr>
          <a:xfrm>
            <a:off x="3530825" y="4880408"/>
            <a:ext cx="1424940" cy="6788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在自习</a:t>
            </a:r>
            <a:endParaRPr lang="zh-CN" altLang="en-US"/>
          </a:p>
        </p:txBody>
      </p:sp>
      <p:cxnSp>
        <p:nvCxnSpPr>
          <p:cNvPr id="18" name="Straight Arrow Connector 10"/>
          <p:cNvCxnSpPr>
            <a:stCxn id="9" idx="5"/>
          </p:cNvCxnSpPr>
          <p:nvPr/>
        </p:nvCxnSpPr>
        <p:spPr>
          <a:xfrm>
            <a:off x="2938370" y="1409498"/>
            <a:ext cx="691515" cy="385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Arrow Connector 11"/>
          <p:cNvCxnSpPr/>
          <p:nvPr/>
        </p:nvCxnSpPr>
        <p:spPr>
          <a:xfrm>
            <a:off x="4955130" y="2276908"/>
            <a:ext cx="701040" cy="306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Arrow Connector 12"/>
          <p:cNvCxnSpPr/>
          <p:nvPr/>
        </p:nvCxnSpPr>
        <p:spPr>
          <a:xfrm flipH="1" flipV="1">
            <a:off x="4911315" y="2429943"/>
            <a:ext cx="613410" cy="295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Straight Arrow Connector 13"/>
          <p:cNvCxnSpPr/>
          <p:nvPr/>
        </p:nvCxnSpPr>
        <p:spPr>
          <a:xfrm>
            <a:off x="6970620" y="3153208"/>
            <a:ext cx="537210" cy="251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Straight Arrow Connector 14"/>
          <p:cNvCxnSpPr/>
          <p:nvPr/>
        </p:nvCxnSpPr>
        <p:spPr>
          <a:xfrm flipH="1" flipV="1">
            <a:off x="6905215" y="3273223"/>
            <a:ext cx="558800" cy="252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Straight Arrow Connector 15"/>
          <p:cNvCxnSpPr/>
          <p:nvPr/>
        </p:nvCxnSpPr>
        <p:spPr>
          <a:xfrm flipH="1">
            <a:off x="6970620" y="4007283"/>
            <a:ext cx="471170" cy="186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Straight Arrow Connector 16"/>
          <p:cNvCxnSpPr/>
          <p:nvPr/>
        </p:nvCxnSpPr>
        <p:spPr>
          <a:xfrm flipV="1">
            <a:off x="6982050" y="4084118"/>
            <a:ext cx="558165" cy="241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Straight Arrow Connector 17"/>
          <p:cNvCxnSpPr/>
          <p:nvPr/>
        </p:nvCxnSpPr>
        <p:spPr>
          <a:xfrm flipH="1">
            <a:off x="4917665" y="4693718"/>
            <a:ext cx="471170" cy="186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Straight Arrow Connector 18"/>
          <p:cNvCxnSpPr/>
          <p:nvPr/>
        </p:nvCxnSpPr>
        <p:spPr>
          <a:xfrm flipV="1">
            <a:off x="4972910" y="4880408"/>
            <a:ext cx="558165" cy="241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Text Box 19"/>
          <p:cNvSpPr txBox="1"/>
          <p:nvPr/>
        </p:nvSpPr>
        <p:spPr>
          <a:xfrm>
            <a:off x="5294855" y="2118158"/>
            <a:ext cx="8102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进入楼</a:t>
            </a:r>
            <a:endParaRPr lang="zh-CN" altLang="en-US" sz="1400"/>
          </a:p>
        </p:txBody>
      </p:sp>
      <p:sp>
        <p:nvSpPr>
          <p:cNvPr id="30" name="Text Box 20"/>
          <p:cNvSpPr txBox="1"/>
          <p:nvPr/>
        </p:nvSpPr>
        <p:spPr>
          <a:xfrm>
            <a:off x="4736055" y="2600758"/>
            <a:ext cx="7810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离开楼</a:t>
            </a:r>
            <a:endParaRPr lang="zh-CN" altLang="en-US" sz="1400"/>
          </a:p>
        </p:txBody>
      </p:sp>
      <p:sp>
        <p:nvSpPr>
          <p:cNvPr id="31" name="Text Box 21"/>
          <p:cNvSpPr txBox="1"/>
          <p:nvPr/>
        </p:nvSpPr>
        <p:spPr>
          <a:xfrm>
            <a:off x="6500085" y="3404668"/>
            <a:ext cx="1040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离开教室</a:t>
            </a:r>
            <a:endParaRPr lang="zh-CN" altLang="en-US" sz="1400"/>
          </a:p>
        </p:txBody>
      </p:sp>
      <p:sp>
        <p:nvSpPr>
          <p:cNvPr id="32" name="Text Box 22"/>
          <p:cNvSpPr txBox="1"/>
          <p:nvPr/>
        </p:nvSpPr>
        <p:spPr>
          <a:xfrm>
            <a:off x="7192235" y="2907463"/>
            <a:ext cx="1062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进入教室</a:t>
            </a:r>
            <a:endParaRPr lang="zh-CN" altLang="en-US" sz="1400"/>
          </a:p>
        </p:txBody>
      </p:sp>
      <p:sp>
        <p:nvSpPr>
          <p:cNvPr id="33" name="Text Box 23"/>
          <p:cNvSpPr txBox="1"/>
          <p:nvPr/>
        </p:nvSpPr>
        <p:spPr>
          <a:xfrm>
            <a:off x="6401660" y="3777413"/>
            <a:ext cx="1040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座位入座</a:t>
            </a:r>
            <a:endParaRPr lang="zh-CN" altLang="en-US" sz="1400"/>
          </a:p>
        </p:txBody>
      </p:sp>
      <p:sp>
        <p:nvSpPr>
          <p:cNvPr id="34" name="Text Box 24"/>
          <p:cNvSpPr txBox="1"/>
          <p:nvPr/>
        </p:nvSpPr>
        <p:spPr>
          <a:xfrm>
            <a:off x="7192235" y="4277793"/>
            <a:ext cx="1040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离开座位</a:t>
            </a:r>
            <a:endParaRPr lang="zh-CN" altLang="en-US" sz="1400"/>
          </a:p>
        </p:txBody>
      </p:sp>
      <p:sp>
        <p:nvSpPr>
          <p:cNvPr id="35" name="Text Box 25"/>
          <p:cNvSpPr txBox="1"/>
          <p:nvPr/>
        </p:nvSpPr>
        <p:spPr>
          <a:xfrm>
            <a:off x="5294855" y="4985818"/>
            <a:ext cx="1040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结束自习</a:t>
            </a:r>
            <a:endParaRPr lang="zh-CN" altLang="en-US" sz="1400"/>
          </a:p>
        </p:txBody>
      </p:sp>
      <p:sp>
        <p:nvSpPr>
          <p:cNvPr id="36" name="Text Box 26"/>
          <p:cNvSpPr txBox="1"/>
          <p:nvPr/>
        </p:nvSpPr>
        <p:spPr>
          <a:xfrm>
            <a:off x="4348705" y="4522268"/>
            <a:ext cx="1040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开始自习</a:t>
            </a:r>
            <a:endParaRPr lang="zh-CN" altLang="en-US" sz="1400"/>
          </a:p>
        </p:txBody>
      </p:sp>
      <p:sp>
        <p:nvSpPr>
          <p:cNvPr id="37" name="Rounded Rectangle 27"/>
          <p:cNvSpPr/>
          <p:nvPr/>
        </p:nvSpPr>
        <p:spPr>
          <a:xfrm>
            <a:off x="10116410" y="3404668"/>
            <a:ext cx="1424940" cy="6788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处于讨论板</a:t>
            </a:r>
            <a:endParaRPr lang="zh-CN" altLang="en-US"/>
          </a:p>
        </p:txBody>
      </p:sp>
      <p:cxnSp>
        <p:nvCxnSpPr>
          <p:cNvPr id="38" name="Straight Arrow Connector 28"/>
          <p:cNvCxnSpPr/>
          <p:nvPr/>
        </p:nvCxnSpPr>
        <p:spPr>
          <a:xfrm flipV="1">
            <a:off x="8899115" y="3580563"/>
            <a:ext cx="1215390" cy="10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Straight Arrow Connector 29"/>
          <p:cNvCxnSpPr/>
          <p:nvPr/>
        </p:nvCxnSpPr>
        <p:spPr>
          <a:xfrm flipH="1">
            <a:off x="8876890" y="3854248"/>
            <a:ext cx="12052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Text Box 30"/>
          <p:cNvSpPr txBox="1"/>
          <p:nvPr/>
        </p:nvSpPr>
        <p:spPr>
          <a:xfrm>
            <a:off x="9019765" y="3273223"/>
            <a:ext cx="132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进入讨论板</a:t>
            </a:r>
            <a:endParaRPr lang="zh-CN" altLang="en-US" sz="1400"/>
          </a:p>
        </p:txBody>
      </p:sp>
      <p:sp>
        <p:nvSpPr>
          <p:cNvPr id="41" name="Text Box 31"/>
          <p:cNvSpPr txBox="1"/>
          <p:nvPr/>
        </p:nvSpPr>
        <p:spPr>
          <a:xfrm>
            <a:off x="9019765" y="3887268"/>
            <a:ext cx="132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离开讨论板</a:t>
            </a:r>
            <a:endParaRPr lang="zh-CN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976921" y="525181"/>
            <a:ext cx="4205303" cy="923052"/>
            <a:chOff x="2605071" y="835944"/>
            <a:chExt cx="4205303" cy="923052"/>
          </a:xfrm>
        </p:grpSpPr>
        <p:sp>
          <p:nvSpPr>
            <p:cNvPr id="7" name="文本框 6"/>
            <p:cNvSpPr txBox="1"/>
            <p:nvPr/>
          </p:nvSpPr>
          <p:spPr>
            <a:xfrm>
              <a:off x="2605071" y="1459911"/>
              <a:ext cx="4205303" cy="2990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100" dirty="0">
                <a:solidFill>
                  <a:schemeClr val="bg1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605071" y="835944"/>
              <a:ext cx="2209800" cy="4603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</a:rPr>
                <a:t>包图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816256" y="4856718"/>
            <a:ext cx="4205303" cy="989758"/>
            <a:chOff x="2605071" y="4483778"/>
            <a:chExt cx="4205303" cy="989758"/>
          </a:xfrm>
        </p:grpSpPr>
        <p:sp>
          <p:nvSpPr>
            <p:cNvPr id="15" name="文本框 14"/>
            <p:cNvSpPr txBox="1"/>
            <p:nvPr/>
          </p:nvSpPr>
          <p:spPr>
            <a:xfrm>
              <a:off x="2605071" y="4853110"/>
              <a:ext cx="4205303" cy="6204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kern="100" dirty="0">
                  <a:solidFill>
                    <a:schemeClr val="bg1"/>
                  </a:solidFill>
                  <a:effectLst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直接在此输入文本内容，更改方法：直接全选文本，输入新的文本就可以替换更改，文本格式不会改变。</a:t>
              </a:r>
              <a:endParaRPr lang="zh-CN" altLang="en-US" sz="900" kern="100" dirty="0">
                <a:solidFill>
                  <a:schemeClr val="bg1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605071" y="4483778"/>
              <a:ext cx="2209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solidFill>
                    <a:schemeClr val="bg1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工作概述三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1"/>
          <p:cNvSpPr>
            <a:spLocks noEditPoints="1"/>
          </p:cNvSpPr>
          <p:nvPr/>
        </p:nvSpPr>
        <p:spPr bwMode="auto">
          <a:xfrm>
            <a:off x="5482185" y="5127956"/>
            <a:ext cx="499647" cy="500808"/>
          </a:xfrm>
          <a:custGeom>
            <a:avLst/>
            <a:gdLst>
              <a:gd name="T0" fmla="*/ 517 w 643"/>
              <a:gd name="T1" fmla="*/ 480 h 644"/>
              <a:gd name="T2" fmla="*/ 585 w 643"/>
              <a:gd name="T3" fmla="*/ 293 h 644"/>
              <a:gd name="T4" fmla="*/ 562 w 643"/>
              <a:gd name="T5" fmla="*/ 181 h 644"/>
              <a:gd name="T6" fmla="*/ 499 w 643"/>
              <a:gd name="T7" fmla="*/ 86 h 644"/>
              <a:gd name="T8" fmla="*/ 404 w 643"/>
              <a:gd name="T9" fmla="*/ 23 h 644"/>
              <a:gd name="T10" fmla="*/ 85 w 643"/>
              <a:gd name="T11" fmla="*/ 86 h 644"/>
              <a:gd name="T12" fmla="*/ 0 w 643"/>
              <a:gd name="T13" fmla="*/ 293 h 644"/>
              <a:gd name="T14" fmla="*/ 22 w 643"/>
              <a:gd name="T15" fmla="*/ 405 h 644"/>
              <a:gd name="T16" fmla="*/ 85 w 643"/>
              <a:gd name="T17" fmla="*/ 499 h 644"/>
              <a:gd name="T18" fmla="*/ 181 w 643"/>
              <a:gd name="T19" fmla="*/ 563 h 644"/>
              <a:gd name="T20" fmla="*/ 404 w 643"/>
              <a:gd name="T21" fmla="*/ 563 h 644"/>
              <a:gd name="T22" fmla="*/ 595 w 643"/>
              <a:gd name="T23" fmla="*/ 634 h 644"/>
              <a:gd name="T24" fmla="*/ 633 w 643"/>
              <a:gd name="T25" fmla="*/ 595 h 644"/>
              <a:gd name="T26" fmla="*/ 461 w 643"/>
              <a:gd name="T27" fmla="*/ 461 h 644"/>
              <a:gd name="T28" fmla="*/ 461 w 643"/>
              <a:gd name="T29" fmla="*/ 462 h 644"/>
              <a:gd name="T30" fmla="*/ 292 w 643"/>
              <a:gd name="T31" fmla="*/ 531 h 644"/>
              <a:gd name="T32" fmla="*/ 201 w 643"/>
              <a:gd name="T33" fmla="*/ 513 h 644"/>
              <a:gd name="T34" fmla="*/ 123 w 643"/>
              <a:gd name="T35" fmla="*/ 461 h 644"/>
              <a:gd name="T36" fmla="*/ 72 w 643"/>
              <a:gd name="T37" fmla="*/ 384 h 644"/>
              <a:gd name="T38" fmla="*/ 53 w 643"/>
              <a:gd name="T39" fmla="*/ 293 h 644"/>
              <a:gd name="T40" fmla="*/ 123 w 643"/>
              <a:gd name="T41" fmla="*/ 124 h 644"/>
              <a:gd name="T42" fmla="*/ 383 w 643"/>
              <a:gd name="T43" fmla="*/ 72 h 644"/>
              <a:gd name="T44" fmla="*/ 462 w 643"/>
              <a:gd name="T45" fmla="*/ 125 h 644"/>
              <a:gd name="T46" fmla="*/ 514 w 643"/>
              <a:gd name="T47" fmla="*/ 203 h 644"/>
              <a:gd name="T48" fmla="*/ 513 w 643"/>
              <a:gd name="T49" fmla="*/ 384 h 644"/>
              <a:gd name="T50" fmla="*/ 219 w 643"/>
              <a:gd name="T51" fmla="*/ 118 h 644"/>
              <a:gd name="T52" fmla="*/ 187 w 643"/>
              <a:gd name="T53" fmla="*/ 136 h 644"/>
              <a:gd name="T54" fmla="*/ 159 w 643"/>
              <a:gd name="T55" fmla="*/ 159 h 644"/>
              <a:gd name="T56" fmla="*/ 135 w 643"/>
              <a:gd name="T57" fmla="*/ 187 h 644"/>
              <a:gd name="T58" fmla="*/ 126 w 643"/>
              <a:gd name="T59" fmla="*/ 240 h 644"/>
              <a:gd name="T60" fmla="*/ 162 w 643"/>
              <a:gd name="T61" fmla="*/ 205 h 644"/>
              <a:gd name="T62" fmla="*/ 205 w 643"/>
              <a:gd name="T63" fmla="*/ 163 h 644"/>
              <a:gd name="T64" fmla="*/ 240 w 643"/>
              <a:gd name="T65" fmla="*/ 127 h 644"/>
              <a:gd name="T66" fmla="*/ 465 w 643"/>
              <a:gd name="T67" fmla="*/ 277 h 644"/>
              <a:gd name="T68" fmla="*/ 449 w 643"/>
              <a:gd name="T69" fmla="*/ 293 h 644"/>
              <a:gd name="T70" fmla="*/ 437 w 643"/>
              <a:gd name="T71" fmla="*/ 354 h 644"/>
              <a:gd name="T72" fmla="*/ 352 w 643"/>
              <a:gd name="T73" fmla="*/ 438 h 644"/>
              <a:gd name="T74" fmla="*/ 276 w 643"/>
              <a:gd name="T75" fmla="*/ 466 h 644"/>
              <a:gd name="T76" fmla="*/ 365 w 643"/>
              <a:gd name="T77" fmla="*/ 468 h 644"/>
              <a:gd name="T78" fmla="*/ 467 w 643"/>
              <a:gd name="T79" fmla="*/ 366 h 644"/>
              <a:gd name="T80" fmla="*/ 482 w 643"/>
              <a:gd name="T81" fmla="*/ 293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43" h="644">
                <a:moveTo>
                  <a:pt x="633" y="595"/>
                </a:moveTo>
                <a:cubicBezTo>
                  <a:pt x="517" y="480"/>
                  <a:pt x="517" y="480"/>
                  <a:pt x="517" y="480"/>
                </a:cubicBezTo>
                <a:cubicBezTo>
                  <a:pt x="536" y="457"/>
                  <a:pt x="551" y="432"/>
                  <a:pt x="562" y="405"/>
                </a:cubicBezTo>
                <a:cubicBezTo>
                  <a:pt x="577" y="370"/>
                  <a:pt x="585" y="332"/>
                  <a:pt x="585" y="293"/>
                </a:cubicBezTo>
                <a:cubicBezTo>
                  <a:pt x="585" y="254"/>
                  <a:pt x="577" y="217"/>
                  <a:pt x="563" y="182"/>
                </a:cubicBezTo>
                <a:cubicBezTo>
                  <a:pt x="562" y="181"/>
                  <a:pt x="562" y="181"/>
                  <a:pt x="562" y="181"/>
                </a:cubicBezTo>
                <a:cubicBezTo>
                  <a:pt x="548" y="146"/>
                  <a:pt x="526" y="114"/>
                  <a:pt x="500" y="87"/>
                </a:cubicBezTo>
                <a:cubicBezTo>
                  <a:pt x="499" y="86"/>
                  <a:pt x="499" y="86"/>
                  <a:pt x="499" y="86"/>
                </a:cubicBezTo>
                <a:cubicBezTo>
                  <a:pt x="472" y="59"/>
                  <a:pt x="440" y="37"/>
                  <a:pt x="404" y="23"/>
                </a:cubicBezTo>
                <a:cubicBezTo>
                  <a:pt x="404" y="23"/>
                  <a:pt x="404" y="23"/>
                  <a:pt x="404" y="23"/>
                </a:cubicBezTo>
                <a:cubicBezTo>
                  <a:pt x="369" y="8"/>
                  <a:pt x="332" y="0"/>
                  <a:pt x="292" y="0"/>
                </a:cubicBezTo>
                <a:cubicBezTo>
                  <a:pt x="211" y="0"/>
                  <a:pt x="138" y="33"/>
                  <a:pt x="85" y="86"/>
                </a:cubicBezTo>
                <a:cubicBezTo>
                  <a:pt x="59" y="113"/>
                  <a:pt x="37" y="145"/>
                  <a:pt x="22" y="181"/>
                </a:cubicBezTo>
                <a:cubicBezTo>
                  <a:pt x="8" y="216"/>
                  <a:pt x="0" y="253"/>
                  <a:pt x="0" y="293"/>
                </a:cubicBezTo>
                <a:cubicBezTo>
                  <a:pt x="0" y="332"/>
                  <a:pt x="8" y="369"/>
                  <a:pt x="21" y="403"/>
                </a:cubicBezTo>
                <a:cubicBezTo>
                  <a:pt x="22" y="405"/>
                  <a:pt x="22" y="405"/>
                  <a:pt x="22" y="405"/>
                </a:cubicBezTo>
                <a:cubicBezTo>
                  <a:pt x="37" y="440"/>
                  <a:pt x="59" y="473"/>
                  <a:pt x="85" y="499"/>
                </a:cubicBezTo>
                <a:cubicBezTo>
                  <a:pt x="85" y="499"/>
                  <a:pt x="85" y="499"/>
                  <a:pt x="85" y="499"/>
                </a:cubicBezTo>
                <a:cubicBezTo>
                  <a:pt x="113" y="526"/>
                  <a:pt x="145" y="548"/>
                  <a:pt x="180" y="563"/>
                </a:cubicBezTo>
                <a:cubicBezTo>
                  <a:pt x="181" y="563"/>
                  <a:pt x="181" y="563"/>
                  <a:pt x="181" y="563"/>
                </a:cubicBezTo>
                <a:cubicBezTo>
                  <a:pt x="215" y="577"/>
                  <a:pt x="253" y="585"/>
                  <a:pt x="292" y="585"/>
                </a:cubicBezTo>
                <a:cubicBezTo>
                  <a:pt x="332" y="585"/>
                  <a:pt x="370" y="577"/>
                  <a:pt x="404" y="563"/>
                </a:cubicBezTo>
                <a:cubicBezTo>
                  <a:pt x="431" y="552"/>
                  <a:pt x="457" y="536"/>
                  <a:pt x="479" y="517"/>
                </a:cubicBezTo>
                <a:cubicBezTo>
                  <a:pt x="595" y="634"/>
                  <a:pt x="595" y="634"/>
                  <a:pt x="595" y="634"/>
                </a:cubicBezTo>
                <a:cubicBezTo>
                  <a:pt x="606" y="644"/>
                  <a:pt x="622" y="644"/>
                  <a:pt x="633" y="634"/>
                </a:cubicBezTo>
                <a:cubicBezTo>
                  <a:pt x="643" y="623"/>
                  <a:pt x="643" y="606"/>
                  <a:pt x="633" y="595"/>
                </a:cubicBezTo>
                <a:close/>
                <a:moveTo>
                  <a:pt x="461" y="461"/>
                </a:moveTo>
                <a:cubicBezTo>
                  <a:pt x="461" y="461"/>
                  <a:pt x="461" y="461"/>
                  <a:pt x="461" y="461"/>
                </a:cubicBezTo>
                <a:cubicBezTo>
                  <a:pt x="461" y="462"/>
                  <a:pt x="461" y="462"/>
                  <a:pt x="461" y="462"/>
                </a:cubicBezTo>
                <a:cubicBezTo>
                  <a:pt x="461" y="462"/>
                  <a:pt x="461" y="462"/>
                  <a:pt x="461" y="462"/>
                </a:cubicBezTo>
                <a:cubicBezTo>
                  <a:pt x="439" y="484"/>
                  <a:pt x="413" y="501"/>
                  <a:pt x="383" y="513"/>
                </a:cubicBezTo>
                <a:cubicBezTo>
                  <a:pt x="356" y="525"/>
                  <a:pt x="325" y="531"/>
                  <a:pt x="292" y="531"/>
                </a:cubicBezTo>
                <a:cubicBezTo>
                  <a:pt x="260" y="531"/>
                  <a:pt x="229" y="525"/>
                  <a:pt x="201" y="513"/>
                </a:cubicBezTo>
                <a:cubicBezTo>
                  <a:pt x="201" y="513"/>
                  <a:pt x="201" y="513"/>
                  <a:pt x="201" y="513"/>
                </a:cubicBezTo>
                <a:cubicBezTo>
                  <a:pt x="172" y="501"/>
                  <a:pt x="145" y="484"/>
                  <a:pt x="123" y="462"/>
                </a:cubicBezTo>
                <a:cubicBezTo>
                  <a:pt x="123" y="461"/>
                  <a:pt x="123" y="461"/>
                  <a:pt x="123" y="461"/>
                </a:cubicBezTo>
                <a:cubicBezTo>
                  <a:pt x="123" y="461"/>
                  <a:pt x="123" y="461"/>
                  <a:pt x="123" y="461"/>
                </a:cubicBezTo>
                <a:cubicBezTo>
                  <a:pt x="101" y="439"/>
                  <a:pt x="84" y="413"/>
                  <a:pt x="72" y="384"/>
                </a:cubicBezTo>
                <a:cubicBezTo>
                  <a:pt x="71" y="383"/>
                  <a:pt x="71" y="383"/>
                  <a:pt x="71" y="383"/>
                </a:cubicBezTo>
                <a:cubicBezTo>
                  <a:pt x="60" y="355"/>
                  <a:pt x="53" y="325"/>
                  <a:pt x="53" y="293"/>
                </a:cubicBezTo>
                <a:cubicBezTo>
                  <a:pt x="53" y="260"/>
                  <a:pt x="60" y="229"/>
                  <a:pt x="72" y="201"/>
                </a:cubicBezTo>
                <a:cubicBezTo>
                  <a:pt x="84" y="172"/>
                  <a:pt x="101" y="146"/>
                  <a:pt x="123" y="124"/>
                </a:cubicBezTo>
                <a:cubicBezTo>
                  <a:pt x="167" y="81"/>
                  <a:pt x="226" y="54"/>
                  <a:pt x="292" y="54"/>
                </a:cubicBezTo>
                <a:cubicBezTo>
                  <a:pt x="325" y="54"/>
                  <a:pt x="356" y="60"/>
                  <a:pt x="383" y="72"/>
                </a:cubicBezTo>
                <a:cubicBezTo>
                  <a:pt x="413" y="84"/>
                  <a:pt x="439" y="102"/>
                  <a:pt x="461" y="124"/>
                </a:cubicBezTo>
                <a:cubicBezTo>
                  <a:pt x="462" y="125"/>
                  <a:pt x="462" y="125"/>
                  <a:pt x="462" y="125"/>
                </a:cubicBezTo>
                <a:cubicBezTo>
                  <a:pt x="484" y="147"/>
                  <a:pt x="501" y="173"/>
                  <a:pt x="513" y="201"/>
                </a:cubicBezTo>
                <a:cubicBezTo>
                  <a:pt x="514" y="203"/>
                  <a:pt x="514" y="203"/>
                  <a:pt x="514" y="203"/>
                </a:cubicBezTo>
                <a:cubicBezTo>
                  <a:pt x="525" y="230"/>
                  <a:pt x="531" y="261"/>
                  <a:pt x="531" y="293"/>
                </a:cubicBezTo>
                <a:cubicBezTo>
                  <a:pt x="531" y="325"/>
                  <a:pt x="525" y="356"/>
                  <a:pt x="513" y="384"/>
                </a:cubicBezTo>
                <a:cubicBezTo>
                  <a:pt x="501" y="413"/>
                  <a:pt x="483" y="440"/>
                  <a:pt x="461" y="461"/>
                </a:cubicBezTo>
                <a:close/>
                <a:moveTo>
                  <a:pt x="219" y="118"/>
                </a:moveTo>
                <a:cubicBezTo>
                  <a:pt x="219" y="118"/>
                  <a:pt x="219" y="118"/>
                  <a:pt x="219" y="118"/>
                </a:cubicBezTo>
                <a:cubicBezTo>
                  <a:pt x="207" y="123"/>
                  <a:pt x="197" y="129"/>
                  <a:pt x="187" y="136"/>
                </a:cubicBezTo>
                <a:cubicBezTo>
                  <a:pt x="177" y="142"/>
                  <a:pt x="167" y="150"/>
                  <a:pt x="159" y="159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0" y="168"/>
                  <a:pt x="142" y="177"/>
                  <a:pt x="135" y="187"/>
                </a:cubicBezTo>
                <a:cubicBezTo>
                  <a:pt x="129" y="197"/>
                  <a:pt x="123" y="208"/>
                  <a:pt x="118" y="219"/>
                </a:cubicBezTo>
                <a:cubicBezTo>
                  <a:pt x="114" y="227"/>
                  <a:pt x="118" y="237"/>
                  <a:pt x="126" y="240"/>
                </a:cubicBezTo>
                <a:cubicBezTo>
                  <a:pt x="135" y="244"/>
                  <a:pt x="144" y="240"/>
                  <a:pt x="147" y="232"/>
                </a:cubicBezTo>
                <a:cubicBezTo>
                  <a:pt x="151" y="222"/>
                  <a:pt x="156" y="213"/>
                  <a:pt x="162" y="205"/>
                </a:cubicBezTo>
                <a:cubicBezTo>
                  <a:pt x="168" y="197"/>
                  <a:pt x="174" y="189"/>
                  <a:pt x="181" y="182"/>
                </a:cubicBezTo>
                <a:cubicBezTo>
                  <a:pt x="188" y="174"/>
                  <a:pt x="196" y="168"/>
                  <a:pt x="205" y="163"/>
                </a:cubicBezTo>
                <a:cubicBezTo>
                  <a:pt x="213" y="157"/>
                  <a:pt x="222" y="152"/>
                  <a:pt x="231" y="148"/>
                </a:cubicBezTo>
                <a:cubicBezTo>
                  <a:pt x="239" y="144"/>
                  <a:pt x="243" y="135"/>
                  <a:pt x="240" y="127"/>
                </a:cubicBezTo>
                <a:cubicBezTo>
                  <a:pt x="236" y="119"/>
                  <a:pt x="227" y="115"/>
                  <a:pt x="219" y="118"/>
                </a:cubicBezTo>
                <a:close/>
                <a:moveTo>
                  <a:pt x="465" y="277"/>
                </a:moveTo>
                <a:cubicBezTo>
                  <a:pt x="465" y="277"/>
                  <a:pt x="465" y="277"/>
                  <a:pt x="465" y="277"/>
                </a:cubicBezTo>
                <a:cubicBezTo>
                  <a:pt x="457" y="277"/>
                  <a:pt x="449" y="284"/>
                  <a:pt x="449" y="293"/>
                </a:cubicBezTo>
                <a:cubicBezTo>
                  <a:pt x="449" y="313"/>
                  <a:pt x="445" y="334"/>
                  <a:pt x="438" y="353"/>
                </a:cubicBezTo>
                <a:cubicBezTo>
                  <a:pt x="437" y="354"/>
                  <a:pt x="437" y="354"/>
                  <a:pt x="437" y="354"/>
                </a:cubicBezTo>
                <a:cubicBezTo>
                  <a:pt x="430" y="372"/>
                  <a:pt x="418" y="389"/>
                  <a:pt x="403" y="404"/>
                </a:cubicBezTo>
                <a:cubicBezTo>
                  <a:pt x="388" y="419"/>
                  <a:pt x="371" y="430"/>
                  <a:pt x="352" y="438"/>
                </a:cubicBezTo>
                <a:cubicBezTo>
                  <a:pt x="333" y="446"/>
                  <a:pt x="313" y="450"/>
                  <a:pt x="292" y="450"/>
                </a:cubicBezTo>
                <a:cubicBezTo>
                  <a:pt x="283" y="450"/>
                  <a:pt x="276" y="457"/>
                  <a:pt x="276" y="466"/>
                </a:cubicBezTo>
                <a:cubicBezTo>
                  <a:pt x="276" y="475"/>
                  <a:pt x="283" y="482"/>
                  <a:pt x="292" y="482"/>
                </a:cubicBezTo>
                <a:cubicBezTo>
                  <a:pt x="317" y="482"/>
                  <a:pt x="341" y="477"/>
                  <a:pt x="365" y="468"/>
                </a:cubicBezTo>
                <a:cubicBezTo>
                  <a:pt x="387" y="458"/>
                  <a:pt x="408" y="445"/>
                  <a:pt x="426" y="427"/>
                </a:cubicBezTo>
                <a:cubicBezTo>
                  <a:pt x="444" y="409"/>
                  <a:pt x="458" y="388"/>
                  <a:pt x="467" y="366"/>
                </a:cubicBezTo>
                <a:cubicBezTo>
                  <a:pt x="467" y="365"/>
                  <a:pt x="467" y="365"/>
                  <a:pt x="467" y="365"/>
                </a:cubicBezTo>
                <a:cubicBezTo>
                  <a:pt x="477" y="342"/>
                  <a:pt x="482" y="317"/>
                  <a:pt x="482" y="293"/>
                </a:cubicBezTo>
                <a:cubicBezTo>
                  <a:pt x="482" y="284"/>
                  <a:pt x="474" y="277"/>
                  <a:pt x="465" y="2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58813" y="316689"/>
            <a:ext cx="2033782" cy="377825"/>
          </a:xfrm>
          <a:prstGeom prst="rect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包图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25153" y="150353"/>
            <a:ext cx="778366" cy="710214"/>
          </a:xfrm>
          <a:prstGeom prst="ellipse">
            <a:avLst/>
          </a:prstGeom>
          <a:solidFill>
            <a:srgbClr val="D2B08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9" name="Group 5"/>
          <p:cNvGrpSpPr/>
          <p:nvPr/>
        </p:nvGrpSpPr>
        <p:grpSpPr>
          <a:xfrm>
            <a:off x="4790440" y="5664200"/>
            <a:ext cx="1478915" cy="963295"/>
            <a:chOff x="2241" y="1380"/>
            <a:chExt cx="3018" cy="2174"/>
          </a:xfrm>
        </p:grpSpPr>
        <p:sp>
          <p:nvSpPr>
            <p:cNvPr id="10" name="Rectangles 3"/>
            <p:cNvSpPr/>
            <p:nvPr/>
          </p:nvSpPr>
          <p:spPr>
            <a:xfrm>
              <a:off x="2241" y="1984"/>
              <a:ext cx="3019" cy="1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用户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" name="Rectangles 4"/>
            <p:cNvSpPr/>
            <p:nvPr/>
          </p:nvSpPr>
          <p:spPr>
            <a:xfrm>
              <a:off x="2241" y="1380"/>
              <a:ext cx="1569" cy="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Group 32"/>
          <p:cNvGrpSpPr/>
          <p:nvPr/>
        </p:nvGrpSpPr>
        <p:grpSpPr>
          <a:xfrm>
            <a:off x="4790440" y="4006850"/>
            <a:ext cx="1478915" cy="963295"/>
            <a:chOff x="2241" y="1380"/>
            <a:chExt cx="3018" cy="2174"/>
          </a:xfrm>
        </p:grpSpPr>
        <p:sp>
          <p:nvSpPr>
            <p:cNvPr id="17" name="Rectangles 33"/>
            <p:cNvSpPr/>
            <p:nvPr/>
          </p:nvSpPr>
          <p:spPr>
            <a:xfrm>
              <a:off x="2241" y="1984"/>
              <a:ext cx="3019" cy="1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自习系统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" name="Rectangles 34"/>
            <p:cNvSpPr/>
            <p:nvPr/>
          </p:nvSpPr>
          <p:spPr>
            <a:xfrm>
              <a:off x="2241" y="1380"/>
              <a:ext cx="1569" cy="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Group 35"/>
          <p:cNvGrpSpPr/>
          <p:nvPr/>
        </p:nvGrpSpPr>
        <p:grpSpPr>
          <a:xfrm>
            <a:off x="666115" y="1985010"/>
            <a:ext cx="1478915" cy="963295"/>
            <a:chOff x="2241" y="1380"/>
            <a:chExt cx="3018" cy="2174"/>
          </a:xfrm>
        </p:grpSpPr>
        <p:sp>
          <p:nvSpPr>
            <p:cNvPr id="20" name="Rectangles 36"/>
            <p:cNvSpPr/>
            <p:nvPr/>
          </p:nvSpPr>
          <p:spPr>
            <a:xfrm>
              <a:off x="2241" y="1984"/>
              <a:ext cx="3019" cy="1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楼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2" name="Rectangles 37"/>
            <p:cNvSpPr/>
            <p:nvPr/>
          </p:nvSpPr>
          <p:spPr>
            <a:xfrm>
              <a:off x="2241" y="1380"/>
              <a:ext cx="1569" cy="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Group 38"/>
          <p:cNvGrpSpPr/>
          <p:nvPr/>
        </p:nvGrpSpPr>
        <p:grpSpPr>
          <a:xfrm>
            <a:off x="3622675" y="1985010"/>
            <a:ext cx="1478915" cy="963295"/>
            <a:chOff x="2241" y="1380"/>
            <a:chExt cx="3018" cy="2174"/>
          </a:xfrm>
        </p:grpSpPr>
        <p:sp>
          <p:nvSpPr>
            <p:cNvPr id="25" name="Rectangles 39"/>
            <p:cNvSpPr/>
            <p:nvPr/>
          </p:nvSpPr>
          <p:spPr>
            <a:xfrm>
              <a:off x="2241" y="1984"/>
              <a:ext cx="3019" cy="1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教室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6" name="Rectangles 40"/>
            <p:cNvSpPr/>
            <p:nvPr/>
          </p:nvSpPr>
          <p:spPr>
            <a:xfrm>
              <a:off x="2241" y="1380"/>
              <a:ext cx="1569" cy="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Group 41"/>
          <p:cNvGrpSpPr/>
          <p:nvPr/>
        </p:nvGrpSpPr>
        <p:grpSpPr>
          <a:xfrm>
            <a:off x="7289800" y="1985010"/>
            <a:ext cx="1478915" cy="963295"/>
            <a:chOff x="2241" y="1380"/>
            <a:chExt cx="3018" cy="2174"/>
          </a:xfrm>
        </p:grpSpPr>
        <p:sp>
          <p:nvSpPr>
            <p:cNvPr id="28" name="Rectangles 42"/>
            <p:cNvSpPr/>
            <p:nvPr/>
          </p:nvSpPr>
          <p:spPr>
            <a:xfrm>
              <a:off x="2241" y="1984"/>
              <a:ext cx="3019" cy="1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座位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Rectangles 43"/>
            <p:cNvSpPr/>
            <p:nvPr/>
          </p:nvSpPr>
          <p:spPr>
            <a:xfrm>
              <a:off x="2241" y="1380"/>
              <a:ext cx="1569" cy="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Group 44"/>
          <p:cNvGrpSpPr/>
          <p:nvPr/>
        </p:nvGrpSpPr>
        <p:grpSpPr>
          <a:xfrm>
            <a:off x="3622675" y="210185"/>
            <a:ext cx="1478915" cy="963295"/>
            <a:chOff x="2241" y="1380"/>
            <a:chExt cx="3018" cy="2174"/>
          </a:xfrm>
        </p:grpSpPr>
        <p:sp>
          <p:nvSpPr>
            <p:cNvPr id="31" name="Rectangles 45"/>
            <p:cNvSpPr/>
            <p:nvPr/>
          </p:nvSpPr>
          <p:spPr>
            <a:xfrm>
              <a:off x="2241" y="1984"/>
              <a:ext cx="3019" cy="1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讨论板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2" name="Rectangles 46"/>
            <p:cNvSpPr/>
            <p:nvPr/>
          </p:nvSpPr>
          <p:spPr>
            <a:xfrm>
              <a:off x="2241" y="1380"/>
              <a:ext cx="1569" cy="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Group 47"/>
          <p:cNvGrpSpPr/>
          <p:nvPr/>
        </p:nvGrpSpPr>
        <p:grpSpPr>
          <a:xfrm>
            <a:off x="10629265" y="1985010"/>
            <a:ext cx="1478915" cy="963295"/>
            <a:chOff x="2241" y="1380"/>
            <a:chExt cx="3018" cy="2174"/>
          </a:xfrm>
        </p:grpSpPr>
        <p:sp>
          <p:nvSpPr>
            <p:cNvPr id="34" name="Rectangles 48"/>
            <p:cNvSpPr/>
            <p:nvPr/>
          </p:nvSpPr>
          <p:spPr>
            <a:xfrm>
              <a:off x="2241" y="1984"/>
              <a:ext cx="3019" cy="1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学习计划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5" name="Rectangles 49"/>
            <p:cNvSpPr/>
            <p:nvPr/>
          </p:nvSpPr>
          <p:spPr>
            <a:xfrm>
              <a:off x="2241" y="1380"/>
              <a:ext cx="1569" cy="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6" name="Straight Arrow Connector 50"/>
          <p:cNvCxnSpPr/>
          <p:nvPr/>
        </p:nvCxnSpPr>
        <p:spPr>
          <a:xfrm>
            <a:off x="5831840" y="4970145"/>
            <a:ext cx="0" cy="942975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Text Box 51"/>
          <p:cNvSpPr txBox="1"/>
          <p:nvPr/>
        </p:nvSpPr>
        <p:spPr>
          <a:xfrm>
            <a:off x="5852160" y="5152390"/>
            <a:ext cx="165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&lt;&lt;import&gt;&gt;</a:t>
            </a:r>
            <a:endParaRPr lang="en-US"/>
          </a:p>
        </p:txBody>
      </p:sp>
      <p:cxnSp>
        <p:nvCxnSpPr>
          <p:cNvPr id="38" name="Straight Arrow Connector 52"/>
          <p:cNvCxnSpPr>
            <a:stCxn id="20" idx="3"/>
            <a:endCxn id="25" idx="1"/>
          </p:cNvCxnSpPr>
          <p:nvPr/>
        </p:nvCxnSpPr>
        <p:spPr>
          <a:xfrm>
            <a:off x="2145665" y="2600325"/>
            <a:ext cx="1477010" cy="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Text Box 53"/>
          <p:cNvSpPr txBox="1"/>
          <p:nvPr/>
        </p:nvSpPr>
        <p:spPr>
          <a:xfrm>
            <a:off x="2216150" y="2232025"/>
            <a:ext cx="165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&lt;&lt;import&gt;&gt;</a:t>
            </a:r>
            <a:endParaRPr lang="en-US"/>
          </a:p>
        </p:txBody>
      </p:sp>
      <p:sp>
        <p:nvSpPr>
          <p:cNvPr id="40" name="Text Box 54"/>
          <p:cNvSpPr txBox="1"/>
          <p:nvPr/>
        </p:nvSpPr>
        <p:spPr>
          <a:xfrm>
            <a:off x="4563745" y="1395095"/>
            <a:ext cx="165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&lt;&lt;import&gt;&gt;</a:t>
            </a:r>
            <a:endParaRPr lang="en-US"/>
          </a:p>
        </p:txBody>
      </p:sp>
      <p:cxnSp>
        <p:nvCxnSpPr>
          <p:cNvPr id="41" name="Straight Arrow Connector 55"/>
          <p:cNvCxnSpPr/>
          <p:nvPr/>
        </p:nvCxnSpPr>
        <p:spPr>
          <a:xfrm flipH="1" flipV="1">
            <a:off x="4563745" y="1186815"/>
            <a:ext cx="20320" cy="1085215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Straight Arrow Connector 56"/>
          <p:cNvCxnSpPr>
            <a:stCxn id="25" idx="3"/>
            <a:endCxn id="28" idx="1"/>
          </p:cNvCxnSpPr>
          <p:nvPr/>
        </p:nvCxnSpPr>
        <p:spPr>
          <a:xfrm>
            <a:off x="5102225" y="2600325"/>
            <a:ext cx="2187575" cy="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Text Box 57"/>
          <p:cNvSpPr txBox="1"/>
          <p:nvPr/>
        </p:nvSpPr>
        <p:spPr>
          <a:xfrm>
            <a:off x="5429885" y="2248535"/>
            <a:ext cx="165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&lt;&lt;import&gt;&gt;</a:t>
            </a:r>
            <a:endParaRPr lang="en-US"/>
          </a:p>
        </p:txBody>
      </p:sp>
      <p:cxnSp>
        <p:nvCxnSpPr>
          <p:cNvPr id="44" name="Straight Arrow Connector 58"/>
          <p:cNvCxnSpPr>
            <a:stCxn id="28" idx="3"/>
            <a:endCxn id="34" idx="1"/>
          </p:cNvCxnSpPr>
          <p:nvPr/>
        </p:nvCxnSpPr>
        <p:spPr>
          <a:xfrm>
            <a:off x="8769350" y="2600325"/>
            <a:ext cx="1859915" cy="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" name="Text Box 59"/>
          <p:cNvSpPr txBox="1"/>
          <p:nvPr/>
        </p:nvSpPr>
        <p:spPr>
          <a:xfrm>
            <a:off x="8976360" y="2232025"/>
            <a:ext cx="165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&lt;&lt;import&gt;&gt;</a:t>
            </a:r>
            <a:endParaRPr lang="en-US"/>
          </a:p>
        </p:txBody>
      </p:sp>
      <p:cxnSp>
        <p:nvCxnSpPr>
          <p:cNvPr id="46" name="Elbow Connector 60"/>
          <p:cNvCxnSpPr>
            <a:stCxn id="20" idx="2"/>
          </p:cNvCxnSpPr>
          <p:nvPr/>
        </p:nvCxnSpPr>
        <p:spPr>
          <a:xfrm rot="5400000" flipV="1">
            <a:off x="6021070" y="-1667510"/>
            <a:ext cx="743585" cy="9973945"/>
          </a:xfrm>
          <a:prstGeom prst="bentConnector2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Straight Connector 61"/>
          <p:cNvCxnSpPr>
            <a:stCxn id="25" idx="2"/>
          </p:cNvCxnSpPr>
          <p:nvPr/>
        </p:nvCxnSpPr>
        <p:spPr>
          <a:xfrm>
            <a:off x="4362450" y="2948305"/>
            <a:ext cx="8255" cy="753745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Straight Connector 62"/>
          <p:cNvCxnSpPr>
            <a:stCxn id="28" idx="2"/>
          </p:cNvCxnSpPr>
          <p:nvPr/>
        </p:nvCxnSpPr>
        <p:spPr>
          <a:xfrm>
            <a:off x="8029575" y="2948305"/>
            <a:ext cx="3175" cy="743585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Straight Connector 63"/>
          <p:cNvCxnSpPr>
            <a:stCxn id="34" idx="2"/>
          </p:cNvCxnSpPr>
          <p:nvPr/>
        </p:nvCxnSpPr>
        <p:spPr>
          <a:xfrm>
            <a:off x="11369040" y="2948305"/>
            <a:ext cx="10795" cy="743585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Elbow Connector 64"/>
          <p:cNvCxnSpPr>
            <a:endCxn id="17" idx="1"/>
          </p:cNvCxnSpPr>
          <p:nvPr/>
        </p:nvCxnSpPr>
        <p:spPr>
          <a:xfrm>
            <a:off x="3356610" y="3691890"/>
            <a:ext cx="1433830" cy="930275"/>
          </a:xfrm>
          <a:prstGeom prst="bentConnector3">
            <a:avLst>
              <a:gd name="adj1" fmla="val 50044"/>
            </a:avLst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" name="Text Box 65"/>
          <p:cNvSpPr txBox="1"/>
          <p:nvPr/>
        </p:nvSpPr>
        <p:spPr>
          <a:xfrm>
            <a:off x="2910840" y="4038600"/>
            <a:ext cx="1247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&lt;&lt;merge&gt;&gt;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92050" y="2622642"/>
            <a:ext cx="7807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245172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面向对象设计</a:t>
            </a:r>
            <a:endParaRPr lang="zh-CN" altLang="en-US" sz="7200" dirty="0">
              <a:solidFill>
                <a:srgbClr val="245172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28950" y="1788088"/>
            <a:ext cx="6134100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0" i="0" dirty="0">
                <a:solidFill>
                  <a:srgbClr val="295D83"/>
                </a:solidFill>
                <a:effectLst/>
                <a:latin typeface="Hero" panose="02000506000000020004" pitchFamily="50" charset="0"/>
              </a:rPr>
              <a:t>PART TWO</a:t>
            </a:r>
            <a:endParaRPr lang="zh-CN" altLang="en-US" sz="4400" dirty="0">
              <a:solidFill>
                <a:srgbClr val="295D83"/>
              </a:solidFill>
              <a:latin typeface="Hero" panose="02000506000000020004" pitchFamily="5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8813" y="316689"/>
            <a:ext cx="2033782" cy="377825"/>
          </a:xfrm>
          <a:prstGeom prst="rect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人机交互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25153" y="126223"/>
            <a:ext cx="778366" cy="710214"/>
          </a:xfrm>
          <a:prstGeom prst="ellipse">
            <a:avLst/>
          </a:prstGeom>
          <a:solidFill>
            <a:srgbClr val="D2B08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21737" y="4675766"/>
            <a:ext cx="2197467" cy="196896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32401" y="4574927"/>
            <a:ext cx="2904946" cy="196896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87830" y="62145"/>
            <a:ext cx="9110594" cy="20395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282735" y="2746621"/>
            <a:ext cx="8054050" cy="3619685"/>
            <a:chOff x="841375" y="819150"/>
            <a:chExt cx="10853420" cy="5675630"/>
          </a:xfrm>
        </p:grpSpPr>
        <p:sp>
          <p:nvSpPr>
            <p:cNvPr id="11" name="Rectangles 3"/>
            <p:cNvSpPr/>
            <p:nvPr/>
          </p:nvSpPr>
          <p:spPr>
            <a:xfrm>
              <a:off x="841375" y="819150"/>
              <a:ext cx="1430020" cy="23495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楼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楼号</a:t>
              </a:r>
              <a:endParaRPr lang="zh-CN" altLang="en-US" sz="1100"/>
            </a:p>
            <a:p>
              <a:pPr algn="ctr"/>
              <a:r>
                <a:rPr lang="zh-CN" altLang="en-US" sz="1100"/>
                <a:t>楼名称</a:t>
              </a:r>
              <a:endParaRPr lang="zh-CN" altLang="en-US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进入楼</a:t>
              </a:r>
              <a:endParaRPr lang="zh-CN" altLang="en-US" sz="1100"/>
            </a:p>
            <a:p>
              <a:pPr algn="ctr"/>
              <a:r>
                <a:rPr lang="zh-CN" altLang="en-US" sz="1100"/>
                <a:t>离开楼</a:t>
              </a:r>
              <a:endParaRPr lang="zh-CN" altLang="en-US" sz="1100"/>
            </a:p>
          </p:txBody>
        </p:sp>
        <p:sp>
          <p:nvSpPr>
            <p:cNvPr id="12" name="Rectangles 4"/>
            <p:cNvSpPr/>
            <p:nvPr/>
          </p:nvSpPr>
          <p:spPr>
            <a:xfrm>
              <a:off x="3835400" y="819150"/>
              <a:ext cx="1430020" cy="23495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教室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教室号</a:t>
              </a:r>
              <a:endParaRPr lang="zh-CN" altLang="en-US" sz="1100"/>
            </a:p>
            <a:p>
              <a:pPr algn="ctr"/>
              <a:r>
                <a:rPr lang="zh-CN" altLang="en-US" sz="1100">
                  <a:sym typeface="+mn-ea"/>
                </a:rPr>
                <a:t>教室</a:t>
              </a:r>
              <a:r>
                <a:rPr lang="zh-CN" altLang="en-US" sz="1100"/>
                <a:t>名称</a:t>
              </a:r>
              <a:endParaRPr lang="zh-CN" altLang="en-US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进入</a:t>
              </a:r>
              <a:r>
                <a:rPr lang="zh-CN" altLang="en-US" sz="1100">
                  <a:sym typeface="+mn-ea"/>
                </a:rPr>
                <a:t>教室</a:t>
              </a:r>
              <a:endParaRPr lang="zh-CN" altLang="en-US" sz="1100"/>
            </a:p>
            <a:p>
              <a:pPr algn="ctr"/>
              <a:r>
                <a:rPr lang="zh-CN" altLang="en-US" sz="1100"/>
                <a:t>离开</a:t>
              </a:r>
              <a:r>
                <a:rPr lang="zh-CN" altLang="en-US" sz="1100">
                  <a:sym typeface="+mn-ea"/>
                </a:rPr>
                <a:t>教室</a:t>
              </a:r>
              <a:endParaRPr lang="zh-CN" altLang="en-US" sz="1100">
                <a:sym typeface="+mn-ea"/>
              </a:endParaRPr>
            </a:p>
            <a:p>
              <a:pPr algn="ctr"/>
              <a:r>
                <a:rPr lang="zh-CN" altLang="en-US" sz="1100"/>
                <a:t>进入讨论板</a:t>
              </a:r>
              <a:endParaRPr lang="zh-CN" altLang="en-US" sz="1100"/>
            </a:p>
          </p:txBody>
        </p:sp>
        <p:sp>
          <p:nvSpPr>
            <p:cNvPr id="13" name="Rectangles 5"/>
            <p:cNvSpPr/>
            <p:nvPr/>
          </p:nvSpPr>
          <p:spPr>
            <a:xfrm>
              <a:off x="6829425" y="819150"/>
              <a:ext cx="1430020" cy="23495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座位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座位号</a:t>
              </a:r>
              <a:endParaRPr lang="zh-CN" altLang="en-US" sz="1100"/>
            </a:p>
            <a:p>
              <a:pPr algn="ctr"/>
              <a:endParaRPr lang="zh-CN" altLang="en-US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座位入座</a:t>
              </a:r>
              <a:endParaRPr lang="zh-CN" altLang="en-US" sz="1100"/>
            </a:p>
            <a:p>
              <a:pPr algn="ctr"/>
              <a:r>
                <a:rPr lang="zh-CN" altLang="en-US" sz="1100"/>
                <a:t>离开</a:t>
              </a:r>
              <a:r>
                <a:rPr lang="zh-CN" altLang="en-US" sz="1100">
                  <a:sym typeface="+mn-ea"/>
                </a:rPr>
                <a:t>座位</a:t>
              </a:r>
              <a:endParaRPr lang="zh-CN" altLang="en-US" sz="1100"/>
            </a:p>
          </p:txBody>
        </p:sp>
        <p:sp>
          <p:nvSpPr>
            <p:cNvPr id="14" name="Rectangles 6"/>
            <p:cNvSpPr/>
            <p:nvPr/>
          </p:nvSpPr>
          <p:spPr>
            <a:xfrm>
              <a:off x="9596120" y="819150"/>
              <a:ext cx="2098675" cy="25400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学习计划</a:t>
              </a:r>
              <a:endParaRPr lang="zh-CN" sz="1100"/>
            </a:p>
            <a:p>
              <a:pPr algn="ctr"/>
              <a:r>
                <a:rPr lang="en-US" altLang="zh-CN" sz="1100"/>
                <a:t>————————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自习时间</a:t>
              </a:r>
              <a:endParaRPr lang="zh-CN" altLang="en-US" sz="1100"/>
            </a:p>
            <a:p>
              <a:pPr algn="ctr"/>
              <a:r>
                <a:rPr lang="zh-CN" altLang="en-US" sz="1100"/>
                <a:t>休息时间</a:t>
              </a:r>
              <a:endParaRPr lang="zh-CN" altLang="en-US" sz="1100"/>
            </a:p>
            <a:p>
              <a:pPr algn="ctr"/>
              <a:r>
                <a:rPr lang="zh-CN" altLang="en-US" sz="1100"/>
                <a:t>周期数</a:t>
              </a:r>
              <a:endParaRPr lang="zh-CN" altLang="en-US" sz="1100"/>
            </a:p>
            <a:p>
              <a:pPr algn="ctr"/>
              <a:r>
                <a:rPr lang="en-US" altLang="zh-CN" sz="1100"/>
                <a:t>—————————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设置计划信息</a:t>
              </a:r>
              <a:endParaRPr lang="zh-CN" altLang="en-US" sz="1100"/>
            </a:p>
            <a:p>
              <a:pPr algn="ctr"/>
              <a:r>
                <a:rPr lang="zh-CN" altLang="en-US" sz="1100"/>
                <a:t>开始自习</a:t>
              </a:r>
              <a:endParaRPr lang="zh-CN" altLang="en-US" sz="1100"/>
            </a:p>
            <a:p>
              <a:pPr algn="ctr"/>
              <a:r>
                <a:rPr lang="zh-CN" altLang="en-US" sz="1100"/>
                <a:t>结束自习</a:t>
              </a:r>
              <a:endParaRPr lang="zh-CN" altLang="en-US" sz="1100"/>
            </a:p>
          </p:txBody>
        </p:sp>
        <p:sp>
          <p:nvSpPr>
            <p:cNvPr id="15" name="Rectangles 7"/>
            <p:cNvSpPr/>
            <p:nvPr/>
          </p:nvSpPr>
          <p:spPr>
            <a:xfrm>
              <a:off x="3835400" y="4135120"/>
              <a:ext cx="1430020" cy="235966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讨论板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讨论板号</a:t>
              </a:r>
              <a:endParaRPr lang="zh-CN" altLang="en-US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搜索问题</a:t>
              </a:r>
              <a:endParaRPr lang="zh-CN" altLang="en-US" sz="1100"/>
            </a:p>
            <a:p>
              <a:pPr algn="ctr"/>
              <a:r>
                <a:rPr lang="zh-CN" altLang="en-US" sz="1100"/>
                <a:t>查看问题</a:t>
              </a:r>
              <a:endParaRPr lang="zh-CN" altLang="en-US" sz="1100"/>
            </a:p>
            <a:p>
              <a:pPr algn="ctr"/>
              <a:r>
                <a:rPr lang="zh-CN" altLang="en-US" sz="1100"/>
                <a:t>发布问题</a:t>
              </a:r>
              <a:endParaRPr lang="zh-CN" altLang="en-US" sz="1100"/>
            </a:p>
            <a:p>
              <a:pPr algn="ctr"/>
              <a:r>
                <a:rPr lang="zh-CN" altLang="en-US" sz="1100"/>
                <a:t>回答问题</a:t>
              </a:r>
              <a:endParaRPr lang="zh-CN" altLang="en-US" sz="1100"/>
            </a:p>
          </p:txBody>
        </p:sp>
        <p:grpSp>
          <p:nvGrpSpPr>
            <p:cNvPr id="16" name="Group 11"/>
            <p:cNvGrpSpPr/>
            <p:nvPr/>
          </p:nvGrpSpPr>
          <p:grpSpPr>
            <a:xfrm>
              <a:off x="2271395" y="1809115"/>
              <a:ext cx="1579245" cy="120015"/>
              <a:chOff x="13194" y="7713"/>
              <a:chExt cx="2487" cy="189"/>
            </a:xfrm>
          </p:grpSpPr>
          <p:cxnSp>
            <p:nvCxnSpPr>
              <p:cNvPr id="30" name="Straight Connector 8"/>
              <p:cNvCxnSpPr/>
              <p:nvPr/>
            </p:nvCxnSpPr>
            <p:spPr>
              <a:xfrm flipV="1">
                <a:off x="13464" y="7807"/>
                <a:ext cx="2217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31" name="Parallelogram 10"/>
              <p:cNvSpPr/>
              <p:nvPr/>
            </p:nvSpPr>
            <p:spPr>
              <a:xfrm rot="2280000">
                <a:off x="13194" y="7713"/>
                <a:ext cx="237" cy="189"/>
              </a:xfrm>
              <a:prstGeom prst="parallelogram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2"/>
            <p:cNvGrpSpPr/>
            <p:nvPr/>
          </p:nvGrpSpPr>
          <p:grpSpPr>
            <a:xfrm>
              <a:off x="5265420" y="1809750"/>
              <a:ext cx="1584325" cy="120015"/>
              <a:chOff x="13194" y="7713"/>
              <a:chExt cx="2495" cy="189"/>
            </a:xfrm>
          </p:grpSpPr>
          <p:cxnSp>
            <p:nvCxnSpPr>
              <p:cNvPr id="28" name="Straight Connector 13"/>
              <p:cNvCxnSpPr/>
              <p:nvPr/>
            </p:nvCxnSpPr>
            <p:spPr>
              <a:xfrm>
                <a:off x="13464" y="7808"/>
                <a:ext cx="2225" cy="1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29" name="Parallelogram 14"/>
              <p:cNvSpPr/>
              <p:nvPr/>
            </p:nvSpPr>
            <p:spPr>
              <a:xfrm rot="2280000">
                <a:off x="13194" y="7713"/>
                <a:ext cx="237" cy="189"/>
              </a:xfrm>
              <a:prstGeom prst="parallelogram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5"/>
            <p:cNvGrpSpPr/>
            <p:nvPr/>
          </p:nvGrpSpPr>
          <p:grpSpPr>
            <a:xfrm>
              <a:off x="8273415" y="1776095"/>
              <a:ext cx="1309370" cy="120015"/>
              <a:chOff x="13194" y="7713"/>
              <a:chExt cx="2062" cy="189"/>
            </a:xfrm>
          </p:grpSpPr>
          <p:cxnSp>
            <p:nvCxnSpPr>
              <p:cNvPr id="26" name="Straight Connector 16"/>
              <p:cNvCxnSpPr/>
              <p:nvPr/>
            </p:nvCxnSpPr>
            <p:spPr>
              <a:xfrm>
                <a:off x="13464" y="7808"/>
                <a:ext cx="1792" cy="1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27" name="Parallelogram 17"/>
              <p:cNvSpPr/>
              <p:nvPr/>
            </p:nvSpPr>
            <p:spPr>
              <a:xfrm rot="2280000">
                <a:off x="13194" y="7713"/>
                <a:ext cx="237" cy="189"/>
              </a:xfrm>
              <a:prstGeom prst="parallelogram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ectangles 21"/>
            <p:cNvSpPr/>
            <p:nvPr/>
          </p:nvSpPr>
          <p:spPr>
            <a:xfrm>
              <a:off x="6849745" y="4135120"/>
              <a:ext cx="1430020" cy="23495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用户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用户号</a:t>
              </a:r>
              <a:endParaRPr lang="zh-CN" altLang="en-US" sz="1100"/>
            </a:p>
            <a:p>
              <a:pPr algn="ctr"/>
              <a:r>
                <a:rPr lang="zh-CN" altLang="en-US" sz="1100"/>
                <a:t>用户名称</a:t>
              </a:r>
              <a:endParaRPr lang="zh-CN" altLang="en-US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退出登录</a:t>
              </a:r>
              <a:endParaRPr lang="zh-CN" altLang="en-US" sz="1100"/>
            </a:p>
          </p:txBody>
        </p:sp>
        <p:cxnSp>
          <p:nvCxnSpPr>
            <p:cNvPr id="20" name="Straight Arrow Connector 22"/>
            <p:cNvCxnSpPr/>
            <p:nvPr/>
          </p:nvCxnSpPr>
          <p:spPr>
            <a:xfrm flipH="1" flipV="1">
              <a:off x="2281555" y="2998470"/>
              <a:ext cx="4538345" cy="124968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" name="Straight Arrow Connector 23"/>
            <p:cNvCxnSpPr/>
            <p:nvPr/>
          </p:nvCxnSpPr>
          <p:spPr>
            <a:xfrm flipH="1" flipV="1">
              <a:off x="5270500" y="2978785"/>
              <a:ext cx="1639570" cy="131953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2" name="Straight Arrow Connector 24"/>
            <p:cNvCxnSpPr/>
            <p:nvPr/>
          </p:nvCxnSpPr>
          <p:spPr>
            <a:xfrm flipH="1">
              <a:off x="5280660" y="4298315"/>
              <a:ext cx="1609090" cy="489585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3" name="Straight Arrow Connector 25"/>
            <p:cNvCxnSpPr>
              <a:stCxn id="19" idx="0"/>
              <a:endCxn id="13" idx="2"/>
            </p:cNvCxnSpPr>
            <p:nvPr/>
          </p:nvCxnSpPr>
          <p:spPr>
            <a:xfrm flipH="1" flipV="1">
              <a:off x="7544435" y="3168650"/>
              <a:ext cx="20320" cy="96647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4" name="Straight Arrow Connector 26"/>
            <p:cNvCxnSpPr>
              <a:endCxn id="14" idx="2"/>
            </p:cNvCxnSpPr>
            <p:nvPr/>
          </p:nvCxnSpPr>
          <p:spPr>
            <a:xfrm flipV="1">
              <a:off x="7609840" y="3359150"/>
              <a:ext cx="3035935" cy="74930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" name="Straight Arrow Connector 27"/>
            <p:cNvCxnSpPr>
              <a:stCxn id="12" idx="2"/>
              <a:endCxn id="15" idx="0"/>
            </p:cNvCxnSpPr>
            <p:nvPr/>
          </p:nvCxnSpPr>
          <p:spPr>
            <a:xfrm>
              <a:off x="4550410" y="3168650"/>
              <a:ext cx="0" cy="96647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32" name="Rectangles 3"/>
          <p:cNvSpPr/>
          <p:nvPr/>
        </p:nvSpPr>
        <p:spPr>
          <a:xfrm>
            <a:off x="3325018" y="196452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100"/>
              <a:t>楼</a:t>
            </a:r>
            <a:r>
              <a:rPr lang="zh-CN" altLang="en-US" sz="1100"/>
              <a:t>内部界面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楼名称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zh-CN" altLang="en-US" sz="1100"/>
          </a:p>
          <a:p>
            <a:pPr algn="ctr"/>
            <a:r>
              <a:rPr lang="zh-CN" altLang="en-US" sz="1100"/>
              <a:t>离开楼</a:t>
            </a:r>
            <a:endParaRPr lang="zh-CN" altLang="en-US" sz="1100"/>
          </a:p>
        </p:txBody>
      </p:sp>
      <p:sp>
        <p:nvSpPr>
          <p:cNvPr id="33" name="Rectangles 3"/>
          <p:cNvSpPr/>
          <p:nvPr/>
        </p:nvSpPr>
        <p:spPr>
          <a:xfrm>
            <a:off x="5504526" y="171141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教室内部界面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zh-CN" altLang="en-US" sz="1100"/>
          </a:p>
          <a:p>
            <a:pPr algn="ctr"/>
            <a:r>
              <a:rPr lang="zh-CN" altLang="en-US" sz="1100"/>
              <a:t>教室名称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进入</a:t>
            </a:r>
            <a:r>
              <a:rPr lang="zh-CN" altLang="en-US" sz="1100">
                <a:sym typeface="+mn-ea"/>
              </a:rPr>
              <a:t>教室</a:t>
            </a:r>
            <a:endParaRPr lang="zh-CN" altLang="en-US" sz="1100"/>
          </a:p>
          <a:p>
            <a:pPr algn="ctr"/>
            <a:r>
              <a:rPr lang="zh-CN" altLang="en-US" sz="1100"/>
              <a:t>离开</a:t>
            </a:r>
            <a:r>
              <a:rPr lang="zh-CN" altLang="en-US" sz="1100">
                <a:sym typeface="+mn-ea"/>
              </a:rPr>
              <a:t>教室</a:t>
            </a:r>
            <a:endParaRPr lang="zh-CN" altLang="en-US" sz="1100">
              <a:sym typeface="+mn-ea"/>
            </a:endParaRPr>
          </a:p>
          <a:p>
            <a:pPr algn="ctr"/>
            <a:r>
              <a:rPr lang="zh-CN" altLang="en-US" sz="1100"/>
              <a:t>进入讨论板</a:t>
            </a:r>
            <a:endParaRPr lang="zh-CN" altLang="en-US" sz="1100"/>
          </a:p>
        </p:txBody>
      </p:sp>
      <p:sp>
        <p:nvSpPr>
          <p:cNvPr id="34" name="Rectangles 3"/>
          <p:cNvSpPr/>
          <p:nvPr/>
        </p:nvSpPr>
        <p:spPr>
          <a:xfrm>
            <a:off x="7860087" y="131498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座位界面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座位号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离开</a:t>
            </a:r>
            <a:r>
              <a:rPr lang="zh-CN" altLang="en-US" sz="1100">
                <a:sym typeface="+mn-ea"/>
              </a:rPr>
              <a:t>座位</a:t>
            </a:r>
            <a:endParaRPr lang="zh-CN" altLang="en-US" sz="1100"/>
          </a:p>
        </p:txBody>
      </p:sp>
      <p:sp>
        <p:nvSpPr>
          <p:cNvPr id="35" name="Rectangles 3"/>
          <p:cNvSpPr/>
          <p:nvPr/>
        </p:nvSpPr>
        <p:spPr>
          <a:xfrm>
            <a:off x="10027507" y="126472"/>
            <a:ext cx="1061182" cy="1543084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专注自习界面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自习时间</a:t>
            </a:r>
            <a:endParaRPr lang="en-US" altLang="zh-CN" sz="1100"/>
          </a:p>
          <a:p>
            <a:pPr algn="ctr"/>
            <a:r>
              <a:rPr lang="zh-CN" altLang="en-US" sz="1100"/>
              <a:t>休息时间</a:t>
            </a:r>
            <a:endParaRPr lang="en-US" altLang="zh-CN" sz="1100"/>
          </a:p>
          <a:p>
            <a:pPr algn="ctr"/>
            <a:r>
              <a:rPr lang="zh-CN" altLang="en-US" sz="1100"/>
              <a:t>周期数</a:t>
            </a:r>
            <a:endParaRPr lang="en-US" alt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设置计划信息</a:t>
            </a:r>
            <a:endParaRPr lang="zh-CN" altLang="en-US" sz="1100"/>
          </a:p>
          <a:p>
            <a:pPr algn="ctr"/>
            <a:r>
              <a:rPr lang="zh-CN" altLang="en-US" sz="1100"/>
              <a:t>开始自习</a:t>
            </a:r>
            <a:endParaRPr lang="zh-CN" altLang="en-US" sz="1100"/>
          </a:p>
          <a:p>
            <a:pPr algn="ctr"/>
            <a:r>
              <a:rPr lang="zh-CN" altLang="en-US" sz="1100"/>
              <a:t>结束自习</a:t>
            </a:r>
            <a:endParaRPr lang="zh-CN" altLang="en-US" sz="1100"/>
          </a:p>
        </p:txBody>
      </p:sp>
      <p:sp>
        <p:nvSpPr>
          <p:cNvPr id="36" name="Rectangles 3"/>
          <p:cNvSpPr/>
          <p:nvPr/>
        </p:nvSpPr>
        <p:spPr>
          <a:xfrm>
            <a:off x="3466510" y="4844402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讨论板界面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楼号</a:t>
            </a:r>
            <a:endParaRPr lang="zh-CN" altLang="en-US" sz="1100"/>
          </a:p>
          <a:p>
            <a:pPr algn="ctr"/>
            <a:r>
              <a:rPr lang="zh-CN" altLang="en-US" sz="1100"/>
              <a:t>楼名称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离开讨论板</a:t>
            </a:r>
            <a:endParaRPr lang="zh-CN" altLang="en-US" sz="1100"/>
          </a:p>
        </p:txBody>
      </p:sp>
      <p:cxnSp>
        <p:nvCxnSpPr>
          <p:cNvPr id="37" name="Straight Arrow Connector 22"/>
          <p:cNvCxnSpPr>
            <a:stCxn id="32" idx="2"/>
            <a:endCxn id="11" idx="0"/>
          </p:cNvCxnSpPr>
          <p:nvPr/>
        </p:nvCxnSpPr>
        <p:spPr>
          <a:xfrm flipH="1">
            <a:off x="3813326" y="1694867"/>
            <a:ext cx="42283" cy="1051754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Straight Arrow Connector 22"/>
          <p:cNvCxnSpPr/>
          <p:nvPr/>
        </p:nvCxnSpPr>
        <p:spPr>
          <a:xfrm flipH="1">
            <a:off x="6053717" y="1716417"/>
            <a:ext cx="42283" cy="1051754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Straight Arrow Connector 22"/>
          <p:cNvCxnSpPr>
            <a:stCxn id="34" idx="2"/>
          </p:cNvCxnSpPr>
          <p:nvPr/>
        </p:nvCxnSpPr>
        <p:spPr>
          <a:xfrm flipH="1">
            <a:off x="8263160" y="1629913"/>
            <a:ext cx="127518" cy="1123826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Straight Arrow Connector 22"/>
          <p:cNvCxnSpPr>
            <a:stCxn id="35" idx="2"/>
          </p:cNvCxnSpPr>
          <p:nvPr/>
        </p:nvCxnSpPr>
        <p:spPr>
          <a:xfrm flipH="1">
            <a:off x="10536696" y="1669556"/>
            <a:ext cx="21402" cy="1084183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Straight Arrow Connector 22"/>
          <p:cNvCxnSpPr>
            <a:stCxn id="36" idx="3"/>
            <a:endCxn id="15" idx="1"/>
          </p:cNvCxnSpPr>
          <p:nvPr/>
        </p:nvCxnSpPr>
        <p:spPr>
          <a:xfrm>
            <a:off x="4527692" y="5593610"/>
            <a:ext cx="976834" cy="20249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Rectangles 3"/>
          <p:cNvSpPr/>
          <p:nvPr/>
        </p:nvSpPr>
        <p:spPr>
          <a:xfrm>
            <a:off x="9738303" y="4860488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用户信息界面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endParaRPr lang="en-US" alt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离开用户信息界面</a:t>
            </a:r>
            <a:endParaRPr lang="zh-CN" altLang="en-US" sz="1100"/>
          </a:p>
        </p:txBody>
      </p:sp>
      <p:cxnSp>
        <p:nvCxnSpPr>
          <p:cNvPr id="43" name="Straight Arrow Connector 22"/>
          <p:cNvCxnSpPr>
            <a:stCxn id="42" idx="1"/>
            <a:endCxn id="19" idx="3"/>
          </p:cNvCxnSpPr>
          <p:nvPr/>
        </p:nvCxnSpPr>
        <p:spPr>
          <a:xfrm flipH="1">
            <a:off x="8802577" y="5609696"/>
            <a:ext cx="935726" cy="923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91197" y="1286594"/>
            <a:ext cx="2181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为每个场景以及用户信息都提供界面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2202</Words>
  <Application>WPS 演示</Application>
  <PresentationFormat>宽屏</PresentationFormat>
  <Paragraphs>527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6" baseType="lpstr">
      <vt:lpstr>Arial</vt:lpstr>
      <vt:lpstr>宋体</vt:lpstr>
      <vt:lpstr>Wingdings</vt:lpstr>
      <vt:lpstr>思源宋体 Heavy</vt:lpstr>
      <vt:lpstr>汉仪书宋二KW</vt:lpstr>
      <vt:lpstr>阿里巴巴普惠体 R</vt:lpstr>
      <vt:lpstr>Hero</vt:lpstr>
      <vt:lpstr>微软雅黑</vt:lpstr>
      <vt:lpstr>Times New Roman</vt:lpstr>
      <vt:lpstr>苹方-简</vt:lpstr>
      <vt:lpstr>汉仪旗黑</vt:lpstr>
      <vt:lpstr>宋体</vt:lpstr>
      <vt:lpstr>Arial Unicode MS</vt:lpstr>
      <vt:lpstr>等线 Light</vt:lpstr>
      <vt:lpstr>汉仪中等线KW</vt:lpstr>
      <vt:lpstr>等线</vt:lpstr>
      <vt:lpstr>Calibri</vt:lpstr>
      <vt:lpstr>Helvetica Neue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Joker</cp:lastModifiedBy>
  <cp:revision>26</cp:revision>
  <dcterms:created xsi:type="dcterms:W3CDTF">2023-11-15T16:34:02Z</dcterms:created>
  <dcterms:modified xsi:type="dcterms:W3CDTF">2023-11-15T16:34:02Z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2052-6.2.2.8394</vt:lpwstr>
  </property>
  <property fmtid="{D5CDD505-2E9C-101B-9397-08002B2CF9AE}" pid="3" name="ICV">
    <vt:lpwstr>0D534E7E0BD07E01CEF2546553B693C8_43</vt:lpwstr>
  </property>
  <property fmtid="{D5CDD505-2E9C-101B-9397-08002B2CF9AE}" pid="4" name="KSOTemplateUUID">
    <vt:lpwstr>v1.0_mb_Dr/T9MDekzmBcbIraXETWg==</vt:lpwstr>
  </property>
</Properties>
</file>