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523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84137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楼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楼号</a:t>
            </a:r>
            <a:endParaRPr lang="zh-CN" altLang="en-US"/>
          </a:p>
          <a:p>
            <a:pPr algn="ctr"/>
            <a:r>
              <a:rPr lang="zh-CN" altLang="en-US"/>
              <a:t>楼名称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进入楼</a:t>
            </a:r>
            <a:endParaRPr lang="zh-CN" altLang="en-US"/>
          </a:p>
          <a:p>
            <a:pPr algn="ctr"/>
            <a:r>
              <a:rPr lang="zh-CN" altLang="en-US"/>
              <a:t>离开楼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3835400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教室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教室号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教室</a:t>
            </a:r>
            <a:r>
              <a:rPr lang="zh-CN" altLang="en-US"/>
              <a:t>名称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进入</a:t>
            </a:r>
            <a:r>
              <a:rPr lang="zh-CN" altLang="en-US">
                <a:sym typeface="+mn-ea"/>
              </a:rPr>
              <a:t>教室</a:t>
            </a:r>
            <a:endParaRPr lang="zh-CN" altLang="en-US"/>
          </a:p>
          <a:p>
            <a:pPr algn="ctr"/>
            <a:r>
              <a:rPr lang="zh-CN" altLang="en-US"/>
              <a:t>离开</a:t>
            </a:r>
            <a:r>
              <a:rPr lang="zh-CN" altLang="en-US">
                <a:sym typeface="+mn-ea"/>
              </a:rPr>
              <a:t>教室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进入讨论板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682942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座位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座位号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座位入座</a:t>
            </a:r>
            <a:endParaRPr lang="zh-CN" altLang="en-US"/>
          </a:p>
          <a:p>
            <a:pPr algn="ctr"/>
            <a:r>
              <a:rPr lang="zh-CN" altLang="en-US"/>
              <a:t>离开</a:t>
            </a:r>
            <a:r>
              <a:rPr lang="zh-CN" altLang="en-US">
                <a:sym typeface="+mn-ea"/>
              </a:rPr>
              <a:t>座位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9596120" y="819150"/>
            <a:ext cx="2098675" cy="2540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学习计划</a:t>
            </a:r>
            <a:endParaRPr lang="zh-CN"/>
          </a:p>
          <a:p>
            <a:pPr algn="ctr"/>
            <a:r>
              <a:rPr lang="en-US" altLang="zh-CN"/>
              <a:t>————————</a:t>
            </a:r>
            <a:endParaRPr lang="en-US" altLang="zh-CN"/>
          </a:p>
          <a:p>
            <a:pPr algn="ctr"/>
            <a:r>
              <a:rPr lang="zh-CN" altLang="en-US"/>
              <a:t>自习时间</a:t>
            </a:r>
            <a:endParaRPr lang="zh-CN" altLang="en-US"/>
          </a:p>
          <a:p>
            <a:pPr algn="ctr"/>
            <a:r>
              <a:rPr lang="zh-CN" altLang="en-US"/>
              <a:t>休息时间</a:t>
            </a:r>
            <a:endParaRPr lang="zh-CN" altLang="en-US"/>
          </a:p>
          <a:p>
            <a:pPr algn="ctr"/>
            <a:r>
              <a:rPr lang="zh-CN" altLang="en-US"/>
              <a:t>周期数</a:t>
            </a:r>
            <a:endParaRPr lang="zh-CN" altLang="en-US"/>
          </a:p>
          <a:p>
            <a:pPr algn="ctr"/>
            <a:r>
              <a:rPr lang="en-US" altLang="zh-CN"/>
              <a:t>—————————</a:t>
            </a:r>
            <a:endParaRPr lang="en-US" altLang="zh-CN"/>
          </a:p>
          <a:p>
            <a:pPr algn="ctr"/>
            <a:r>
              <a:rPr lang="zh-CN" altLang="en-US"/>
              <a:t>设置计划信息</a:t>
            </a:r>
            <a:endParaRPr lang="zh-CN" altLang="en-US"/>
          </a:p>
          <a:p>
            <a:pPr algn="ctr"/>
            <a:r>
              <a:rPr lang="zh-CN" altLang="en-US"/>
              <a:t>开始自习</a:t>
            </a:r>
            <a:endParaRPr lang="zh-CN" altLang="en-US"/>
          </a:p>
          <a:p>
            <a:pPr algn="ctr"/>
            <a:r>
              <a:rPr lang="zh-CN" altLang="en-US"/>
              <a:t>结束自习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3835400" y="4135120"/>
            <a:ext cx="1430020" cy="23596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讨论板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讨论板号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搜索问题</a:t>
            </a:r>
            <a:endParaRPr lang="zh-CN" altLang="en-US"/>
          </a:p>
          <a:p>
            <a:pPr algn="ctr"/>
            <a:r>
              <a:rPr lang="zh-CN" altLang="en-US"/>
              <a:t>查看问题</a:t>
            </a:r>
            <a:endParaRPr lang="zh-CN" altLang="en-US"/>
          </a:p>
          <a:p>
            <a:pPr algn="ctr"/>
            <a:r>
              <a:rPr lang="zh-CN" altLang="en-US"/>
              <a:t>发布问题</a:t>
            </a:r>
            <a:endParaRPr lang="zh-CN" altLang="en-US"/>
          </a:p>
          <a:p>
            <a:pPr algn="ctr"/>
            <a:r>
              <a:rPr lang="zh-CN" altLang="en-US"/>
              <a:t>回答问题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71395" y="1809115"/>
            <a:ext cx="1579245" cy="120015"/>
            <a:chOff x="13194" y="7713"/>
            <a:chExt cx="2487" cy="18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3464" y="7807"/>
              <a:ext cx="221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Parallelogram 10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65420" y="1809750"/>
            <a:ext cx="1584325" cy="120015"/>
            <a:chOff x="13194" y="7713"/>
            <a:chExt cx="2495" cy="18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464" y="7808"/>
              <a:ext cx="2225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Parallelogram 14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s 21"/>
          <p:cNvSpPr/>
          <p:nvPr/>
        </p:nvSpPr>
        <p:spPr>
          <a:xfrm>
            <a:off x="6849745" y="413512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用户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用户号</a:t>
            </a:r>
            <a:endParaRPr lang="zh-CN" altLang="en-US"/>
          </a:p>
          <a:p>
            <a:pPr algn="ctr"/>
            <a:r>
              <a:rPr lang="zh-CN" altLang="en-US"/>
              <a:t>用户名称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退出登录</a:t>
            </a:r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281555" y="2998470"/>
            <a:ext cx="4538345" cy="12496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270500" y="2978785"/>
            <a:ext cx="1639570" cy="13195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80660" y="4298315"/>
            <a:ext cx="1609090" cy="4895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6" idx="2"/>
          </p:cNvCxnSpPr>
          <p:nvPr/>
        </p:nvCxnSpPr>
        <p:spPr>
          <a:xfrm flipH="1" flipV="1">
            <a:off x="7544435" y="3168650"/>
            <a:ext cx="2032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2"/>
          </p:cNvCxnSpPr>
          <p:nvPr/>
        </p:nvCxnSpPr>
        <p:spPr>
          <a:xfrm flipV="1">
            <a:off x="7609840" y="3359150"/>
            <a:ext cx="3035935" cy="749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类图</a:t>
            </a:r>
            <a:endParaRPr lang="zh-CN" altLang="en-US" sz="2400"/>
          </a:p>
        </p:txBody>
      </p:sp>
      <p:cxnSp>
        <p:nvCxnSpPr>
          <p:cNvPr id="28" name="Straight Arrow Connector 27"/>
          <p:cNvCxnSpPr>
            <a:stCxn id="5" idx="2"/>
            <a:endCxn id="8" idx="0"/>
          </p:cNvCxnSpPr>
          <p:nvPr/>
        </p:nvCxnSpPr>
        <p:spPr>
          <a:xfrm>
            <a:off x="4550410" y="3168650"/>
            <a:ext cx="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8293100" y="1868805"/>
            <a:ext cx="1246505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238490" y="1562100"/>
            <a:ext cx="34988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400"/>
              <a:t>1</a:t>
            </a:r>
            <a:endParaRPr 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9267190" y="1572260"/>
            <a:ext cx="32893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400"/>
              <a:t>*</a:t>
            </a:r>
            <a:endParaRPr 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9102090" y="1870710"/>
            <a:ext cx="65849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400"/>
              <a:t>位于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51940" y="459105"/>
            <a:ext cx="441068" cy="520723"/>
            <a:chOff x="2308" y="865"/>
            <a:chExt cx="1167" cy="1244"/>
          </a:xfrm>
        </p:grpSpPr>
        <p:sp>
          <p:nvSpPr>
            <p:cNvPr id="4" name="Oval 3"/>
            <p:cNvSpPr/>
            <p:nvPr/>
          </p:nvSpPr>
          <p:spPr>
            <a:xfrm>
              <a:off x="2711" y="865"/>
              <a:ext cx="362" cy="3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2308" y="1009"/>
              <a:ext cx="1167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20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</a:t>
              </a:r>
              <a:endPara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7" name="Rectangles 6"/>
          <p:cNvSpPr/>
          <p:nvPr/>
        </p:nvSpPr>
        <p:spPr>
          <a:xfrm>
            <a:off x="1721485" y="1019175"/>
            <a:ext cx="90170" cy="5389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800985" y="519430"/>
            <a:ext cx="61976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楼</a:t>
            </a:r>
            <a:endParaRPr lang="zh-CN" altLang="en-US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110865" y="859155"/>
            <a:ext cx="10160" cy="55492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11655" y="1109345"/>
            <a:ext cx="11893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3041650" y="1109345"/>
            <a:ext cx="113665" cy="4547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88335" y="188404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4121150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教室</a:t>
            </a: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45965" y="859155"/>
            <a:ext cx="10160" cy="55270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4468495" y="1884045"/>
            <a:ext cx="151130" cy="3297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248525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座位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73340" y="859155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7035" y="3222625"/>
            <a:ext cx="205803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7583170" y="3221990"/>
            <a:ext cx="154305" cy="1279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4632325" y="4501515"/>
            <a:ext cx="3028315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178810" y="5170170"/>
            <a:ext cx="1309370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52715" y="339026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8997950" y="3222625"/>
            <a:ext cx="138557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学习计划</a:t>
            </a:r>
            <a:endParaRPr lang="zh-CN" altLang="en-US"/>
          </a:p>
        </p:txBody>
      </p:sp>
      <p:sp>
        <p:nvSpPr>
          <p:cNvPr id="26" name="Rectangles 25"/>
          <p:cNvSpPr/>
          <p:nvPr/>
        </p:nvSpPr>
        <p:spPr>
          <a:xfrm>
            <a:off x="9637395" y="3581400"/>
            <a:ext cx="109855" cy="63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7731125" y="4217035"/>
            <a:ext cx="19615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9501505" y="4044950"/>
            <a:ext cx="378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816735" y="5657215"/>
            <a:ext cx="1227455" cy="635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993265" y="874395"/>
            <a:ext cx="652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进入楼</a:t>
            </a:r>
            <a:endParaRPr lang="zh-CN" altLang="en-US" sz="1000"/>
          </a:p>
        </p:txBody>
      </p:sp>
      <p:sp>
        <p:nvSpPr>
          <p:cNvPr id="31" name="Text Box 30"/>
          <p:cNvSpPr txBox="1"/>
          <p:nvPr/>
        </p:nvSpPr>
        <p:spPr>
          <a:xfrm>
            <a:off x="3317240" y="163893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进入教室</a:t>
            </a:r>
            <a:endParaRPr lang="zh-CN" altLang="en-US" sz="1000"/>
          </a:p>
        </p:txBody>
      </p:sp>
      <p:sp>
        <p:nvSpPr>
          <p:cNvPr id="32" name="Text Box 31"/>
          <p:cNvSpPr txBox="1"/>
          <p:nvPr/>
        </p:nvSpPr>
        <p:spPr>
          <a:xfrm>
            <a:off x="4968240" y="2530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座位入座</a:t>
            </a:r>
            <a:endParaRPr lang="zh-CN" altLang="en-US" sz="1000"/>
          </a:p>
        </p:txBody>
      </p:sp>
      <p:sp>
        <p:nvSpPr>
          <p:cNvPr id="33" name="Text Box 32"/>
          <p:cNvSpPr txBox="1"/>
          <p:nvPr/>
        </p:nvSpPr>
        <p:spPr>
          <a:xfrm>
            <a:off x="7939405" y="299656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制订学习计划</a:t>
            </a:r>
            <a:endParaRPr lang="zh-CN" altLang="en-US" sz="1000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顺序图</a:t>
            </a:r>
            <a:endParaRPr lang="zh-CN" altLang="en-US" sz="2400"/>
          </a:p>
        </p:txBody>
      </p:sp>
      <p:sp>
        <p:nvSpPr>
          <p:cNvPr id="36" name="Rectangles 35"/>
          <p:cNvSpPr/>
          <p:nvPr/>
        </p:nvSpPr>
        <p:spPr>
          <a:xfrm>
            <a:off x="5636260" y="542925"/>
            <a:ext cx="962025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讨论板</a:t>
            </a:r>
            <a:endParaRPr lang="zh-CN" alt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173470" y="882650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3910" y="2206625"/>
            <a:ext cx="149733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ectangles 39"/>
          <p:cNvSpPr/>
          <p:nvPr/>
        </p:nvSpPr>
        <p:spPr>
          <a:xfrm>
            <a:off x="6100445" y="2201545"/>
            <a:ext cx="142240" cy="9093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621530" y="2223770"/>
            <a:ext cx="876300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929505" y="1950720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进入讨论板</a:t>
            </a:r>
            <a:endParaRPr lang="zh-CN" altLang="en-US" sz="100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17085" y="3110865"/>
            <a:ext cx="15271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0175" y="10985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用户状态图</a:t>
            </a:r>
            <a:endParaRPr lang="zh-CN" altLang="en-US" sz="2400"/>
          </a:p>
        </p:txBody>
      </p:sp>
      <p:sp>
        <p:nvSpPr>
          <p:cNvPr id="5" name="Oval 4"/>
          <p:cNvSpPr/>
          <p:nvPr/>
        </p:nvSpPr>
        <p:spPr>
          <a:xfrm>
            <a:off x="1993265" y="1129030"/>
            <a:ext cx="30607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46705" y="1774825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处于主菜单</a:t>
            </a:r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46955" y="258064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处于楼中</a:t>
            </a:r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781165" y="3386455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处于教室中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752975" y="4130040"/>
            <a:ext cx="1533525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处于座位上</a:t>
            </a:r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846705" y="486029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在自习</a:t>
            </a:r>
            <a:endParaRPr lang="zh-CN" altLang="en-US"/>
          </a:p>
        </p:txBody>
      </p:sp>
      <p:cxnSp>
        <p:nvCxnSpPr>
          <p:cNvPr id="11" name="Straight Arrow Connector 10"/>
          <p:cNvCxnSpPr>
            <a:stCxn id="5" idx="5"/>
          </p:cNvCxnSpPr>
          <p:nvPr/>
        </p:nvCxnSpPr>
        <p:spPr>
          <a:xfrm>
            <a:off x="2254250" y="1389380"/>
            <a:ext cx="691515" cy="3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71010" y="2256790"/>
            <a:ext cx="701040" cy="306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227195" y="2409825"/>
            <a:ext cx="61341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86500" y="3133090"/>
            <a:ext cx="537210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221095" y="3253105"/>
            <a:ext cx="558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86500" y="3987165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97930" y="4064000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33545" y="4673600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88790" y="4860290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10735" y="2098040"/>
            <a:ext cx="81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进入楼</a:t>
            </a:r>
            <a:endParaRPr lang="zh-CN" altLang="en-US" sz="1400"/>
          </a:p>
        </p:txBody>
      </p:sp>
      <p:sp>
        <p:nvSpPr>
          <p:cNvPr id="21" name="Text Box 20"/>
          <p:cNvSpPr txBox="1"/>
          <p:nvPr/>
        </p:nvSpPr>
        <p:spPr>
          <a:xfrm>
            <a:off x="4051935" y="2580640"/>
            <a:ext cx="781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离开楼</a:t>
            </a:r>
            <a:endParaRPr lang="zh-CN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5815965" y="338455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离开教室</a:t>
            </a:r>
            <a:endParaRPr lang="zh-CN" alt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6508115" y="2887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进入教室</a:t>
            </a:r>
            <a:endParaRPr lang="zh-CN" alt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5717540" y="375729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座位入座</a:t>
            </a:r>
            <a:endParaRPr lang="zh-CN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6508115" y="425767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离开座位</a:t>
            </a:r>
            <a:endParaRPr lang="zh-CN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610735" y="496570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结束自习</a:t>
            </a:r>
            <a:endParaRPr lang="zh-CN" alt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3664585" y="450215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开始自习</a:t>
            </a:r>
            <a:endParaRPr lang="zh-CN" altLang="en-US" sz="1400"/>
          </a:p>
        </p:txBody>
      </p:sp>
      <p:sp>
        <p:nvSpPr>
          <p:cNvPr id="28" name="Rounded Rectangle 27"/>
          <p:cNvSpPr/>
          <p:nvPr/>
        </p:nvSpPr>
        <p:spPr>
          <a:xfrm>
            <a:off x="9432290" y="338455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处于讨论板</a:t>
            </a:r>
            <a:endParaRPr lang="zh-CN" alt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14995" y="3560445"/>
            <a:ext cx="12153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192770" y="3834130"/>
            <a:ext cx="1205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8335645" y="3253105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进入讨论板</a:t>
            </a:r>
            <a:endParaRPr lang="zh-CN" altLang="en-US" sz="1400"/>
          </a:p>
        </p:txBody>
      </p:sp>
      <p:sp>
        <p:nvSpPr>
          <p:cNvPr id="32" name="Text Box 31"/>
          <p:cNvSpPr txBox="1"/>
          <p:nvPr/>
        </p:nvSpPr>
        <p:spPr>
          <a:xfrm>
            <a:off x="8335645" y="3867150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离开讨论板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790440" y="5664200"/>
            <a:ext cx="1478915" cy="963295"/>
            <a:chOff x="2241" y="1380"/>
            <a:chExt cx="3018" cy="2174"/>
          </a:xfrm>
        </p:grpSpPr>
        <p:sp>
          <p:nvSpPr>
            <p:cNvPr id="4" name="Rectangles 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130175" y="10985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包图</a:t>
            </a:r>
            <a:endParaRPr lang="zh-CN" altLang="en-US" sz="2400"/>
          </a:p>
        </p:txBody>
      </p:sp>
      <p:grpSp>
        <p:nvGrpSpPr>
          <p:cNvPr id="33" name="Group 32"/>
          <p:cNvGrpSpPr/>
          <p:nvPr/>
        </p:nvGrpSpPr>
        <p:grpSpPr>
          <a:xfrm>
            <a:off x="4790440" y="4006850"/>
            <a:ext cx="1478915" cy="963295"/>
            <a:chOff x="2241" y="1380"/>
            <a:chExt cx="3018" cy="2174"/>
          </a:xfrm>
        </p:grpSpPr>
        <p:sp>
          <p:nvSpPr>
            <p:cNvPr id="34" name="Rectangles 3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自习系统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6115" y="1985010"/>
            <a:ext cx="1478915" cy="963295"/>
            <a:chOff x="2241" y="1380"/>
            <a:chExt cx="3018" cy="2174"/>
          </a:xfrm>
        </p:grpSpPr>
        <p:sp>
          <p:nvSpPr>
            <p:cNvPr id="37" name="Rectangles 36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楼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2675" y="1985010"/>
            <a:ext cx="1478915" cy="963295"/>
            <a:chOff x="2241" y="1380"/>
            <a:chExt cx="3018" cy="2174"/>
          </a:xfrm>
        </p:grpSpPr>
        <p:sp>
          <p:nvSpPr>
            <p:cNvPr id="40" name="Rectangles 39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教室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9800" y="1985010"/>
            <a:ext cx="1478915" cy="963295"/>
            <a:chOff x="2241" y="1380"/>
            <a:chExt cx="3018" cy="2174"/>
          </a:xfrm>
        </p:grpSpPr>
        <p:sp>
          <p:nvSpPr>
            <p:cNvPr id="43" name="Rectangles 42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座位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22675" y="210185"/>
            <a:ext cx="1478915" cy="963295"/>
            <a:chOff x="2241" y="1380"/>
            <a:chExt cx="3018" cy="2174"/>
          </a:xfrm>
        </p:grpSpPr>
        <p:sp>
          <p:nvSpPr>
            <p:cNvPr id="46" name="Rectangles 45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讨论板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629265" y="1985010"/>
            <a:ext cx="1478915" cy="963295"/>
            <a:chOff x="2241" y="1380"/>
            <a:chExt cx="3018" cy="2174"/>
          </a:xfrm>
        </p:grpSpPr>
        <p:sp>
          <p:nvSpPr>
            <p:cNvPr id="49" name="Rectangles 48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学习计划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5831840" y="4970145"/>
            <a:ext cx="0" cy="94297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5852160" y="515239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53" name="Straight Arrow Connector 52"/>
          <p:cNvCxnSpPr>
            <a:stCxn id="37" idx="3"/>
            <a:endCxn id="40" idx="1"/>
          </p:cNvCxnSpPr>
          <p:nvPr/>
        </p:nvCxnSpPr>
        <p:spPr>
          <a:xfrm>
            <a:off x="2145665" y="2600325"/>
            <a:ext cx="147701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221615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563745" y="139509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4563745" y="1186815"/>
            <a:ext cx="20320" cy="10852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43" idx="1"/>
          </p:cNvCxnSpPr>
          <p:nvPr/>
        </p:nvCxnSpPr>
        <p:spPr>
          <a:xfrm>
            <a:off x="5102225" y="2600325"/>
            <a:ext cx="21875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29885" y="224853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59" name="Straight Arrow Connector 58"/>
          <p:cNvCxnSpPr>
            <a:stCxn id="43" idx="3"/>
            <a:endCxn id="49" idx="1"/>
          </p:cNvCxnSpPr>
          <p:nvPr/>
        </p:nvCxnSpPr>
        <p:spPr>
          <a:xfrm>
            <a:off x="8769350" y="2600325"/>
            <a:ext cx="18599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897636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61" name="Elbow Connector 60"/>
          <p:cNvCxnSpPr>
            <a:stCxn id="37" idx="2"/>
          </p:cNvCxnSpPr>
          <p:nvPr/>
        </p:nvCxnSpPr>
        <p:spPr>
          <a:xfrm rot="5400000" flipV="1">
            <a:off x="6021070" y="-1667510"/>
            <a:ext cx="743585" cy="997394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</p:cNvCxnSpPr>
          <p:nvPr/>
        </p:nvCxnSpPr>
        <p:spPr>
          <a:xfrm>
            <a:off x="4362450" y="2948305"/>
            <a:ext cx="8255" cy="75374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2"/>
          </p:cNvCxnSpPr>
          <p:nvPr/>
        </p:nvCxnSpPr>
        <p:spPr>
          <a:xfrm>
            <a:off x="8029575" y="2948305"/>
            <a:ext cx="317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2"/>
          </p:cNvCxnSpPr>
          <p:nvPr/>
        </p:nvCxnSpPr>
        <p:spPr>
          <a:xfrm>
            <a:off x="11369040" y="2948305"/>
            <a:ext cx="1079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34" idx="1"/>
          </p:cNvCxnSpPr>
          <p:nvPr/>
        </p:nvCxnSpPr>
        <p:spPr>
          <a:xfrm>
            <a:off x="3356610" y="3691890"/>
            <a:ext cx="1433830" cy="930275"/>
          </a:xfrm>
          <a:prstGeom prst="bentConnector3">
            <a:avLst>
              <a:gd name="adj1" fmla="val 50044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2910840" y="40386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&lt;&lt;merge&gt;&gt;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9221737" y="4675766"/>
            <a:ext cx="2197467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32401" y="4574927"/>
            <a:ext cx="2904946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687830" y="62145"/>
            <a:ext cx="9110594" cy="20395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人机交互部分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4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  <a:endCxn id="6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7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2"/>
              <a:endCxn id="8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10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19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20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21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29" name="Straight Arrow Connector 22"/>
          <p:cNvCxnSpPr>
            <a:stCxn id="3" idx="2"/>
            <a:endCxn id="4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19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>
            <a:stCxn id="20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>
            <a:stCxn id="21" idx="3"/>
            <a:endCxn id="8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46" name="Straight Arrow Connector 22"/>
          <p:cNvCxnSpPr>
            <a:stCxn id="45" idx="1"/>
            <a:endCxn id="22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91197" y="1286594"/>
            <a:ext cx="218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为每个场景以及用户信息都提供界面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572700" y="4651898"/>
            <a:ext cx="1455890" cy="19334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控制驱动部分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4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  <a:endCxn id="6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7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2"/>
              <a:endCxn id="8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10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19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20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21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29" name="Straight Arrow Connector 22"/>
          <p:cNvCxnSpPr>
            <a:stCxn id="3" idx="2"/>
            <a:endCxn id="4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19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>
            <a:stCxn id="20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>
            <a:stCxn id="21" idx="3"/>
            <a:endCxn id="8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46" name="Straight Arrow Connector 22"/>
          <p:cNvCxnSpPr>
            <a:stCxn id="45" idx="1"/>
            <a:endCxn id="22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860087" y="4860488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693163" y="4867891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3586" y="1629913"/>
            <a:ext cx="213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主动类仅有“用户”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1054927" y="3376934"/>
            <a:ext cx="1585355" cy="32813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数据管理部分</a:t>
            </a:r>
            <a:endParaRPr lang="zh-CN" altLang="en-US" sz="2400"/>
          </a:p>
        </p:txBody>
      </p:sp>
      <p:sp>
        <p:nvSpPr>
          <p:cNvPr id="3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10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19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20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cxnSp>
        <p:nvCxnSpPr>
          <p:cNvPr id="29" name="Straight Arrow Connector 22"/>
          <p:cNvCxnSpPr>
            <a:stCxn id="3" idx="2"/>
          </p:cNvCxnSpPr>
          <p:nvPr/>
        </p:nvCxnSpPr>
        <p:spPr>
          <a:xfrm>
            <a:off x="3855609" y="1694867"/>
            <a:ext cx="0" cy="59557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>
            <a:endCxn id="5" idx="0"/>
          </p:cNvCxnSpPr>
          <p:nvPr/>
        </p:nvCxnSpPr>
        <p:spPr>
          <a:xfrm>
            <a:off x="6096000" y="1716417"/>
            <a:ext cx="89724" cy="5740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19" idx="2"/>
            <a:endCxn id="6" idx="0"/>
          </p:cNvCxnSpPr>
          <p:nvPr/>
        </p:nvCxnSpPr>
        <p:spPr>
          <a:xfrm>
            <a:off x="8390678" y="1629913"/>
            <a:ext cx="16836" cy="6605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>
            <a:stCxn id="20" idx="2"/>
          </p:cNvCxnSpPr>
          <p:nvPr/>
        </p:nvCxnSpPr>
        <p:spPr>
          <a:xfrm>
            <a:off x="10558098" y="1669556"/>
            <a:ext cx="12088" cy="6208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>
            <a:stCxn id="21" idx="3"/>
            <a:endCxn id="8" idx="1"/>
          </p:cNvCxnSpPr>
          <p:nvPr/>
        </p:nvCxnSpPr>
        <p:spPr>
          <a:xfrm>
            <a:off x="4678299" y="5137428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3433342" y="2290439"/>
            <a:ext cx="8054050" cy="3619685"/>
            <a:chOff x="3282735" y="2746621"/>
            <a:chExt cx="8054050" cy="3619685"/>
          </a:xfrm>
        </p:grpSpPr>
        <p:grpSp>
          <p:nvGrpSpPr>
            <p:cNvPr id="2" name="组合 1"/>
            <p:cNvGrpSpPr/>
            <p:nvPr/>
          </p:nvGrpSpPr>
          <p:grpSpPr>
            <a:xfrm>
              <a:off x="3282735" y="2746621"/>
              <a:ext cx="8054050" cy="3619685"/>
              <a:chOff x="841375" y="819150"/>
              <a:chExt cx="10853420" cy="5675630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84137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楼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楼号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楼名称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进入楼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离开楼</a:t>
                </a:r>
                <a:endParaRPr lang="zh-CN" altLang="en-US" sz="1100"/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3835400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教室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教室号</a:t>
                </a:r>
                <a:endParaRPr lang="zh-CN" altLang="en-US" sz="1100"/>
              </a:p>
              <a:p>
                <a:pPr algn="ctr"/>
                <a:r>
                  <a:rPr lang="zh-CN" altLang="en-US" sz="1100">
                    <a:sym typeface="+mn-ea"/>
                  </a:rPr>
                  <a:t>教室</a:t>
                </a:r>
                <a:r>
                  <a:rPr lang="zh-CN" altLang="en-US" sz="1100"/>
                  <a:t>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>
                  <a:sym typeface="+mn-ea"/>
                </a:endParaRPr>
              </a:p>
              <a:p>
                <a:pPr algn="ctr"/>
                <a:r>
                  <a:rPr lang="zh-CN" altLang="en-US" sz="1100"/>
                  <a:t>进入讨论板</a:t>
                </a:r>
                <a:endParaRPr lang="zh-CN" altLang="en-US" sz="1100"/>
              </a:p>
            </p:txBody>
          </p:sp>
          <p:sp>
            <p:nvSpPr>
              <p:cNvPr id="6" name="Rectangles 5"/>
              <p:cNvSpPr/>
              <p:nvPr/>
            </p:nvSpPr>
            <p:spPr>
              <a:xfrm>
                <a:off x="682942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座位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座位号</a:t>
                </a:r>
                <a:endParaRPr lang="zh-CN" altLang="en-US" sz="1100"/>
              </a:p>
              <a:p>
                <a:pPr algn="ctr"/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座位入座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座位</a:t>
                </a:r>
                <a:endParaRPr lang="zh-CN" altLang="en-US" sz="1100"/>
              </a:p>
            </p:txBody>
          </p:sp>
          <p:sp>
            <p:nvSpPr>
              <p:cNvPr id="7" name="Rectangles 6"/>
              <p:cNvSpPr/>
              <p:nvPr/>
            </p:nvSpPr>
            <p:spPr>
              <a:xfrm>
                <a:off x="9596120" y="819150"/>
                <a:ext cx="2098675" cy="25400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学习计划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自习时间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休息时间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周期数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设置计划信息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开始自习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结束自习</a:t>
                </a:r>
                <a:endParaRPr lang="zh-CN" altLang="en-US" sz="1100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3835400" y="4135120"/>
                <a:ext cx="1430020" cy="235966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讨论板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讨论板号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搜索问题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查看问题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发布问题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回答问题</a:t>
                </a:r>
                <a:endParaRPr lang="zh-CN" altLang="en-US" sz="110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271395" y="1809115"/>
                <a:ext cx="1579245" cy="120015"/>
                <a:chOff x="13194" y="7713"/>
                <a:chExt cx="2487" cy="18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3464" y="7807"/>
                  <a:ext cx="2217" cy="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" name="Parallelogram 10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265420" y="1809750"/>
                <a:ext cx="1584325" cy="120015"/>
                <a:chOff x="13194" y="7713"/>
                <a:chExt cx="2495" cy="189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3464" y="7808"/>
                  <a:ext cx="2225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5" name="Parallelogram 14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273415" y="1776095"/>
                <a:ext cx="1309370" cy="120015"/>
                <a:chOff x="13194" y="7713"/>
                <a:chExt cx="2062" cy="18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3464" y="7808"/>
                  <a:ext cx="1792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" name="Parallelogram 17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s 21"/>
              <p:cNvSpPr/>
              <p:nvPr/>
            </p:nvSpPr>
            <p:spPr>
              <a:xfrm>
                <a:off x="6849745" y="413512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用户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用户号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用户名称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退出登录</a:t>
                </a:r>
                <a:endParaRPr lang="zh-CN" altLang="en-US" sz="110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281555" y="2998470"/>
                <a:ext cx="4538345" cy="124968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270500" y="2978785"/>
                <a:ext cx="1639570" cy="131953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280660" y="4298315"/>
                <a:ext cx="1609090" cy="489585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0"/>
                <a:endCxn id="6" idx="2"/>
              </p:cNvCxnSpPr>
              <p:nvPr/>
            </p:nvCxnSpPr>
            <p:spPr>
              <a:xfrm flipH="1" flipV="1">
                <a:off x="7544435" y="3168650"/>
                <a:ext cx="2032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7" idx="2"/>
              </p:cNvCxnSpPr>
              <p:nvPr/>
            </p:nvCxnSpPr>
            <p:spPr>
              <a:xfrm flipV="1">
                <a:off x="7609840" y="3359150"/>
                <a:ext cx="3035935" cy="74930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5" idx="2"/>
                <a:endCxn id="8" idx="0"/>
              </p:cNvCxnSpPr>
              <p:nvPr/>
            </p:nvCxnSpPr>
            <p:spPr>
              <a:xfrm>
                <a:off x="4550410" y="3168650"/>
                <a:ext cx="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s 3"/>
            <p:cNvSpPr/>
            <p:nvPr/>
          </p:nvSpPr>
          <p:spPr>
            <a:xfrm>
              <a:off x="3466510" y="4844402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讨论板界面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离开讨论板</a:t>
              </a:r>
              <a:endParaRPr lang="zh-CN" altLang="en-US" sz="1100"/>
            </a:p>
          </p:txBody>
        </p:sp>
        <p:sp>
          <p:nvSpPr>
            <p:cNvPr id="45" name="Rectangles 3"/>
            <p:cNvSpPr/>
            <p:nvPr/>
          </p:nvSpPr>
          <p:spPr>
            <a:xfrm>
              <a:off x="9738303" y="4860488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用户信息界面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endParaRPr lang="en-US" alt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离开用户信息界面</a:t>
              </a:r>
              <a:endParaRPr lang="zh-CN" altLang="en-US" sz="1100"/>
            </a:p>
          </p:txBody>
        </p:sp>
        <p:cxnSp>
          <p:nvCxnSpPr>
            <p:cNvPr id="46" name="Straight Arrow Connector 22"/>
            <p:cNvCxnSpPr>
              <a:stCxn id="45" idx="1"/>
              <a:endCxn id="22" idx="3"/>
            </p:cNvCxnSpPr>
            <p:nvPr/>
          </p:nvCxnSpPr>
          <p:spPr>
            <a:xfrm flipH="1">
              <a:off x="8802577" y="5609696"/>
              <a:ext cx="935726" cy="923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010694" y="4404306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843770" y="4411709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2091" y="945659"/>
            <a:ext cx="2342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选择关系型数据库来存放对象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增加一个对象“存储对象”，负责所有的对象存储与检索操作、存 储需要长期存储的对象。</a:t>
            </a:r>
            <a:endParaRPr lang="zh-CN" altLang="en-US"/>
          </a:p>
        </p:txBody>
      </p:sp>
      <p:sp>
        <p:nvSpPr>
          <p:cNvPr id="43" name="Rectangles 3"/>
          <p:cNvSpPr/>
          <p:nvPr/>
        </p:nvSpPr>
        <p:spPr>
          <a:xfrm>
            <a:off x="1321927" y="3767263"/>
            <a:ext cx="1061182" cy="274032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存储对象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数据库配置</a:t>
            </a:r>
            <a:endParaRPr lang="en-US" altLang="zh-CN" sz="1100"/>
          </a:p>
          <a:p>
            <a:pPr algn="ctr"/>
            <a:r>
              <a:rPr lang="zh-CN" altLang="en-US" sz="1100"/>
              <a:t>用户表</a:t>
            </a:r>
            <a:endParaRPr lang="en-US" altLang="zh-CN" sz="1100"/>
          </a:p>
          <a:p>
            <a:pPr algn="ctr"/>
            <a:r>
              <a:rPr lang="zh-CN" altLang="en-US" sz="1100"/>
              <a:t>讨论问题表</a:t>
            </a:r>
            <a:endParaRPr lang="en-US" altLang="zh-CN" sz="1100"/>
          </a:p>
          <a:p>
            <a:pPr algn="ctr"/>
            <a:r>
              <a:rPr lang="zh-CN" altLang="en-US" sz="1100"/>
              <a:t>问题回答表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用户查询</a:t>
            </a:r>
            <a:endParaRPr lang="en-US" altLang="zh-CN" sz="1100"/>
          </a:p>
          <a:p>
            <a:pPr algn="ctr"/>
            <a:r>
              <a:rPr lang="zh-CN" altLang="en-US" sz="1100"/>
              <a:t>添加用户</a:t>
            </a:r>
            <a:endParaRPr lang="en-US" altLang="zh-CN" sz="1100"/>
          </a:p>
          <a:p>
            <a:pPr algn="ctr"/>
            <a:r>
              <a:rPr lang="zh-CN" altLang="en-US" sz="1100"/>
              <a:t>讨论问题查询</a:t>
            </a:r>
            <a:endParaRPr lang="en-US" altLang="zh-CN" sz="1100"/>
          </a:p>
          <a:p>
            <a:pPr algn="ctr"/>
            <a:r>
              <a:rPr lang="zh-CN" altLang="en-US" sz="1100"/>
              <a:t>添加讨论问题</a:t>
            </a:r>
            <a:endParaRPr lang="en-US" altLang="zh-CN" sz="1100"/>
          </a:p>
          <a:p>
            <a:pPr algn="ctr"/>
            <a:r>
              <a:rPr lang="zh-CN" altLang="en-US" sz="1100"/>
              <a:t>问题回答查询</a:t>
            </a:r>
            <a:endParaRPr lang="en-US" altLang="zh-CN" sz="1100"/>
          </a:p>
          <a:p>
            <a:pPr algn="ctr"/>
            <a:r>
              <a:rPr lang="zh-CN" altLang="en-US" sz="1100"/>
              <a:t>添加问题回答</a:t>
            </a:r>
            <a:endParaRPr lang="en-US" altLang="zh-CN" sz="1100"/>
          </a:p>
          <a:p>
            <a:pPr algn="ctr"/>
            <a:endParaRPr lang="zh-CN" altLang="en-US" sz="1100"/>
          </a:p>
        </p:txBody>
      </p:sp>
      <p:cxnSp>
        <p:nvCxnSpPr>
          <p:cNvPr id="44" name="Straight Arrow Connector 22"/>
          <p:cNvCxnSpPr>
            <a:stCxn id="21" idx="1"/>
            <a:endCxn id="43" idx="3"/>
          </p:cNvCxnSpPr>
          <p:nvPr/>
        </p:nvCxnSpPr>
        <p:spPr>
          <a:xfrm flipH="1" flipV="1">
            <a:off x="2383109" y="5137427"/>
            <a:ext cx="1234008" cy="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endCxn id="22" idx="2"/>
          </p:cNvCxnSpPr>
          <p:nvPr/>
        </p:nvCxnSpPr>
        <p:spPr>
          <a:xfrm flipV="1">
            <a:off x="2405256" y="5903644"/>
            <a:ext cx="6017337" cy="40837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22"/>
          <p:cNvCxnSpPr/>
          <p:nvPr/>
        </p:nvCxnSpPr>
        <p:spPr>
          <a:xfrm flipH="1">
            <a:off x="2383109" y="6312023"/>
            <a:ext cx="413357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Presentation</Application>
  <PresentationFormat>宽屏</PresentationFormat>
  <Paragraphs>457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15523</dc:creator>
  <cp:lastModifiedBy>15523</cp:lastModifiedBy>
  <cp:revision>137</cp:revision>
  <dcterms:created xsi:type="dcterms:W3CDTF">2023-11-14T06:43:00Z</dcterms:created>
  <dcterms:modified xsi:type="dcterms:W3CDTF">2023-11-21T10:39:56Z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7D40FDEB98F54BF28AC1554B62821B8B_11</vt:lpwstr>
  </property>
  <property fmtid="{D5CDD505-2E9C-101B-9397-08002B2CF9AE}" pid="3" name="KSOProductBuildVer">
    <vt:lpwstr>1033-12.2.0.13306</vt:lpwstr>
  </property>
</Properties>
</file>