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3" r:id="rId6"/>
    <p:sldId id="264" r:id="rId7"/>
    <p:sldId id="280" r:id="rId8"/>
    <p:sldId id="281" r:id="rId9"/>
    <p:sldId id="282" r:id="rId10"/>
    <p:sldId id="259" r:id="rId11"/>
    <p:sldId id="283" r:id="rId12"/>
    <p:sldId id="284" r:id="rId13"/>
    <p:sldId id="285" r:id="rId14"/>
    <p:sldId id="260" r:id="rId15"/>
    <p:sldId id="271" r:id="rId16"/>
    <p:sldId id="261" r:id="rId17"/>
    <p:sldId id="268" r:id="rId18"/>
    <p:sldId id="270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3833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7236" userDrawn="1">
          <p15:clr>
            <a:srgbClr val="A4A3A4"/>
          </p15:clr>
        </p15:guide>
        <p15:guide id="6" orient="horz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D83"/>
    <a:srgbClr val="D2B08E"/>
    <a:srgbClr val="E5D1BD"/>
    <a:srgbClr val="5C819D"/>
    <a:srgbClr val="BE9D78"/>
    <a:srgbClr val="CCB194"/>
    <a:srgbClr val="245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16"/>
        <p:guide pos="3833"/>
        <p:guide orient="horz" pos="3906"/>
        <p:guide pos="415"/>
        <p:guide pos="7236"/>
        <p:guide orient="horz"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222508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线上虚拟自习室</a:t>
            </a:r>
            <a:endParaRPr lang="zh-CN" altLang="en-US" sz="80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6600" y="3698721"/>
            <a:ext cx="5638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Group6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魏伯祯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张艺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周钰博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毛瀚燚</a:t>
            </a:r>
            <a:endParaRPr lang="zh-CN" altLang="en-US" sz="1600" dirty="0">
              <a:solidFill>
                <a:srgbClr val="295D8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人机交互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2622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21737" y="4675766"/>
            <a:ext cx="2197467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2401" y="4574927"/>
            <a:ext cx="2904946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87830" y="62145"/>
            <a:ext cx="9110594" cy="20395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11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进入楼</a:t>
              </a:r>
              <a:endParaRPr lang="zh-CN" altLang="en-US" sz="1100"/>
            </a:p>
            <a:p>
              <a:pPr algn="ctr"/>
              <a:r>
                <a:rPr lang="zh-CN" altLang="en-US" sz="1100"/>
                <a:t>离开楼</a:t>
              </a:r>
              <a:endParaRPr lang="zh-CN" altLang="en-US" sz="1100"/>
            </a:p>
          </p:txBody>
        </p:sp>
        <p:sp>
          <p:nvSpPr>
            <p:cNvPr id="12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教室号</a:t>
              </a:r>
              <a:endParaRPr lang="zh-CN" altLang="en-US" sz="1100"/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>
                <a:sym typeface="+mn-ea"/>
              </a:endParaRPr>
            </a:p>
            <a:p>
              <a:pPr algn="ctr"/>
              <a:r>
                <a:rPr lang="zh-CN" altLang="en-US" sz="1100"/>
                <a:t>进入讨论板</a:t>
              </a:r>
              <a:endParaRPr lang="zh-CN" altLang="en-US" sz="1100"/>
            </a:p>
          </p:txBody>
        </p:sp>
        <p:sp>
          <p:nvSpPr>
            <p:cNvPr id="13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座位号</a:t>
              </a:r>
              <a:endParaRPr lang="zh-CN" altLang="en-US" sz="1100"/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座位入座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14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  <a:endParaRPr lang="zh-CN" sz="1100"/>
            </a:p>
            <a:p>
              <a:pPr algn="ctr"/>
              <a:r>
                <a:rPr lang="en-US" altLang="zh-CN" sz="1100"/>
                <a:t>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自习时间</a:t>
              </a:r>
              <a:endParaRPr lang="zh-CN" altLang="en-US" sz="1100"/>
            </a:p>
            <a:p>
              <a:pPr algn="ctr"/>
              <a:r>
                <a:rPr lang="zh-CN" altLang="en-US" sz="1100"/>
                <a:t>休息时间</a:t>
              </a:r>
              <a:endParaRPr lang="zh-CN" altLang="en-US" sz="1100"/>
            </a:p>
            <a:p>
              <a:pPr algn="ctr"/>
              <a:r>
                <a:rPr lang="zh-CN" altLang="en-US" sz="1100"/>
                <a:t>周期数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设置计划信息</a:t>
              </a:r>
              <a:endParaRPr lang="zh-CN" altLang="en-US" sz="1100"/>
            </a:p>
            <a:p>
              <a:pPr algn="ctr"/>
              <a:r>
                <a:rPr lang="zh-CN" altLang="en-US" sz="1100"/>
                <a:t>开始自习</a:t>
              </a:r>
              <a:endParaRPr lang="zh-CN" altLang="en-US" sz="1100"/>
            </a:p>
            <a:p>
              <a:pPr algn="ctr"/>
              <a:r>
                <a:rPr lang="zh-CN" altLang="en-US" sz="1100"/>
                <a:t>结束自习</a:t>
              </a:r>
              <a:endParaRPr lang="zh-CN" altLang="en-US" sz="1100"/>
            </a:p>
          </p:txBody>
        </p:sp>
        <p:sp>
          <p:nvSpPr>
            <p:cNvPr id="15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讨论板号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搜索问题</a:t>
              </a:r>
              <a:endParaRPr lang="zh-CN" altLang="en-US" sz="1100"/>
            </a:p>
            <a:p>
              <a:pPr algn="ctr"/>
              <a:r>
                <a:rPr lang="zh-CN" altLang="en-US" sz="1100"/>
                <a:t>查看问题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发布问题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回答问题</a:t>
              </a:r>
              <a:endParaRPr lang="zh-CN" altLang="en-US" sz="1100"/>
            </a:p>
          </p:txBody>
        </p:sp>
        <p:grpSp>
          <p:nvGrpSpPr>
            <p:cNvPr id="16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30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1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28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9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26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用户号</a:t>
              </a:r>
              <a:endParaRPr lang="zh-CN" altLang="en-US" sz="1100"/>
            </a:p>
            <a:p>
              <a:pPr algn="ctr"/>
              <a:r>
                <a:rPr lang="zh-CN" altLang="en-US" sz="1100"/>
                <a:t>用户名称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退出登录</a:t>
              </a:r>
              <a:endParaRPr lang="zh-CN" altLang="en-US" sz="1100"/>
            </a:p>
          </p:txBody>
        </p:sp>
        <p:cxnSp>
          <p:nvCxnSpPr>
            <p:cNvPr id="20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Arrow Connector 25"/>
            <p:cNvCxnSpPr>
              <a:stCxn id="19" idx="0"/>
              <a:endCxn id="13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Straight Arrow Connector 26"/>
            <p:cNvCxnSpPr>
              <a:endCxn id="14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Straight Arrow Connector 27"/>
            <p:cNvCxnSpPr>
              <a:stCxn id="12" idx="2"/>
              <a:endCxn id="15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2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33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34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35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sp>
        <p:nvSpPr>
          <p:cNvPr id="36" name="Rectangles 3"/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楼号</a:t>
            </a:r>
            <a:endParaRPr lang="zh-CN" altLang="en-US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离开讨论板</a:t>
            </a:r>
            <a:endParaRPr lang="zh-CN" altLang="en-US" sz="1100"/>
          </a:p>
        </p:txBody>
      </p:sp>
      <p:cxnSp>
        <p:nvCxnSpPr>
          <p:cNvPr id="37" name="Straight Arrow Connector 22"/>
          <p:cNvCxnSpPr>
            <a:stCxn id="32" idx="2"/>
            <a:endCxn id="11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/>
          <p:cNvCxnSpPr/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22"/>
          <p:cNvCxnSpPr>
            <a:stCxn id="34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/>
          <p:cNvCxnSpPr>
            <a:stCxn id="35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36" idx="3"/>
            <a:endCxn id="15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Rectangles 3"/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离开用户信息界面</a:t>
            </a:r>
            <a:endParaRPr lang="zh-CN" altLang="en-US" sz="1100"/>
          </a:p>
        </p:txBody>
      </p:sp>
      <p:cxnSp>
        <p:nvCxnSpPr>
          <p:cNvPr id="43" name="Straight Arrow Connector 22"/>
          <p:cNvCxnSpPr>
            <a:stCxn id="42" idx="1"/>
            <a:endCxn id="19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91197" y="1286594"/>
            <a:ext cx="218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为每个场景以及用户信息都提供界面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控制驱动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3130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72700" y="4651898"/>
            <a:ext cx="1455890" cy="19334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7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进入楼</a:t>
              </a:r>
              <a:endParaRPr lang="zh-CN" altLang="en-US" sz="1100"/>
            </a:p>
            <a:p>
              <a:pPr algn="ctr"/>
              <a:r>
                <a:rPr lang="zh-CN" altLang="en-US" sz="1100"/>
                <a:t>离开楼</a:t>
              </a:r>
              <a:endParaRPr lang="zh-CN" altLang="en-US" sz="1100"/>
            </a:p>
          </p:txBody>
        </p:sp>
        <p:sp>
          <p:nvSpPr>
            <p:cNvPr id="8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教室号</a:t>
              </a:r>
              <a:endParaRPr lang="zh-CN" altLang="en-US" sz="1100"/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>
                <a:sym typeface="+mn-ea"/>
              </a:endParaRPr>
            </a:p>
            <a:p>
              <a:pPr algn="ctr"/>
              <a:r>
                <a:rPr lang="zh-CN" altLang="en-US" sz="1100"/>
                <a:t>进入讨论板</a:t>
              </a:r>
              <a:endParaRPr lang="zh-CN" altLang="en-US" sz="1100"/>
            </a:p>
          </p:txBody>
        </p:sp>
        <p:sp>
          <p:nvSpPr>
            <p:cNvPr id="9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座位号</a:t>
              </a:r>
              <a:endParaRPr lang="zh-CN" altLang="en-US" sz="1100"/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座位入座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10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  <a:endParaRPr lang="zh-CN" sz="1100"/>
            </a:p>
            <a:p>
              <a:pPr algn="ctr"/>
              <a:r>
                <a:rPr lang="en-US" altLang="zh-CN" sz="1100"/>
                <a:t>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自习时间</a:t>
              </a:r>
              <a:endParaRPr lang="zh-CN" altLang="en-US" sz="1100"/>
            </a:p>
            <a:p>
              <a:pPr algn="ctr"/>
              <a:r>
                <a:rPr lang="zh-CN" altLang="en-US" sz="1100"/>
                <a:t>休息时间</a:t>
              </a:r>
              <a:endParaRPr lang="zh-CN" altLang="en-US" sz="1100"/>
            </a:p>
            <a:p>
              <a:pPr algn="ctr"/>
              <a:r>
                <a:rPr lang="zh-CN" altLang="en-US" sz="1100"/>
                <a:t>周期数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设置计划信息</a:t>
              </a:r>
              <a:endParaRPr lang="zh-CN" altLang="en-US" sz="1100"/>
            </a:p>
            <a:p>
              <a:pPr algn="ctr"/>
              <a:r>
                <a:rPr lang="zh-CN" altLang="en-US" sz="1100"/>
                <a:t>开始自习</a:t>
              </a:r>
              <a:endParaRPr lang="zh-CN" altLang="en-US" sz="1100"/>
            </a:p>
            <a:p>
              <a:pPr algn="ctr"/>
              <a:r>
                <a:rPr lang="zh-CN" altLang="en-US" sz="1100"/>
                <a:t>结束自习</a:t>
              </a:r>
              <a:endParaRPr lang="zh-CN" altLang="en-US" sz="1100"/>
            </a:p>
          </p:txBody>
        </p:sp>
        <p:sp>
          <p:nvSpPr>
            <p:cNvPr id="11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讨论板号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搜索问题</a:t>
              </a:r>
              <a:endParaRPr lang="zh-CN" altLang="en-US" sz="1100"/>
            </a:p>
            <a:p>
              <a:pPr algn="ctr"/>
              <a:r>
                <a:rPr lang="zh-CN" altLang="en-US" sz="1100"/>
                <a:t>查看问题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发布问题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回答问题</a:t>
              </a:r>
              <a:endParaRPr lang="zh-CN" altLang="en-US" sz="11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26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24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5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22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3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用户号</a:t>
              </a:r>
              <a:endParaRPr lang="zh-CN" altLang="en-US" sz="1100"/>
            </a:p>
            <a:p>
              <a:pPr algn="ctr"/>
              <a:r>
                <a:rPr lang="zh-CN" altLang="en-US" sz="1100"/>
                <a:t>用户名称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退出登录</a:t>
              </a:r>
              <a:endParaRPr lang="zh-CN" altLang="en-US" sz="1100"/>
            </a:p>
          </p:txBody>
        </p:sp>
        <p:cxnSp>
          <p:nvCxnSpPr>
            <p:cNvPr id="16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Straight Arrow Connector 25"/>
            <p:cNvCxnSpPr>
              <a:stCxn id="15" idx="0"/>
              <a:endCxn id="9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Straight Arrow Connector 26"/>
            <p:cNvCxnSpPr>
              <a:endCxn id="10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Arrow Connector 27"/>
            <p:cNvCxnSpPr>
              <a:stCxn id="8" idx="2"/>
              <a:endCxn id="11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8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29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30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31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sp>
        <p:nvSpPr>
          <p:cNvPr id="32" name="Rectangles 3"/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楼号</a:t>
            </a:r>
            <a:endParaRPr lang="zh-CN" altLang="en-US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离开讨论板</a:t>
            </a:r>
            <a:endParaRPr lang="zh-CN" altLang="en-US" sz="1100"/>
          </a:p>
        </p:txBody>
      </p:sp>
      <p:cxnSp>
        <p:nvCxnSpPr>
          <p:cNvPr id="33" name="Straight Arrow Connector 22"/>
          <p:cNvCxnSpPr>
            <a:stCxn id="28" idx="2"/>
            <a:endCxn id="7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22"/>
          <p:cNvCxnSpPr/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/>
          <p:cNvCxnSpPr>
            <a:stCxn id="30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31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22"/>
          <p:cNvCxnSpPr>
            <a:stCxn id="32" idx="3"/>
            <a:endCxn id="11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Rectangles 3"/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离开用户信息界面</a:t>
            </a:r>
            <a:endParaRPr lang="zh-CN" altLang="en-US" sz="1100"/>
          </a:p>
        </p:txBody>
      </p:sp>
      <p:cxnSp>
        <p:nvCxnSpPr>
          <p:cNvPr id="39" name="Straight Arrow Connector 22"/>
          <p:cNvCxnSpPr>
            <a:stCxn id="38" idx="1"/>
            <a:endCxn id="15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60087" y="4860488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693163" y="4867891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3586" y="1629913"/>
            <a:ext cx="213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主动类仅有“用户”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2622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927" y="3376934"/>
            <a:ext cx="1585355" cy="32813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7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8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9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cxnSp>
        <p:nvCxnSpPr>
          <p:cNvPr id="10" name="Straight Arrow Connector 22"/>
          <p:cNvCxnSpPr>
            <a:stCxn id="6" idx="2"/>
          </p:cNvCxnSpPr>
          <p:nvPr/>
        </p:nvCxnSpPr>
        <p:spPr>
          <a:xfrm>
            <a:off x="3855609" y="1694867"/>
            <a:ext cx="0" cy="59557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22"/>
          <p:cNvCxnSpPr>
            <a:endCxn id="21" idx="0"/>
          </p:cNvCxnSpPr>
          <p:nvPr/>
        </p:nvCxnSpPr>
        <p:spPr>
          <a:xfrm>
            <a:off x="6096000" y="1716417"/>
            <a:ext cx="89724" cy="5740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22"/>
          <p:cNvCxnSpPr>
            <a:stCxn id="8" idx="2"/>
            <a:endCxn id="22" idx="0"/>
          </p:cNvCxnSpPr>
          <p:nvPr/>
        </p:nvCxnSpPr>
        <p:spPr>
          <a:xfrm>
            <a:off x="8390678" y="1629913"/>
            <a:ext cx="16836" cy="6605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22"/>
          <p:cNvCxnSpPr>
            <a:stCxn id="9" idx="2"/>
          </p:cNvCxnSpPr>
          <p:nvPr/>
        </p:nvCxnSpPr>
        <p:spPr>
          <a:xfrm>
            <a:off x="10558098" y="1669556"/>
            <a:ext cx="12088" cy="6208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22"/>
          <p:cNvCxnSpPr>
            <a:stCxn id="17" idx="3"/>
            <a:endCxn id="24" idx="1"/>
          </p:cNvCxnSpPr>
          <p:nvPr/>
        </p:nvCxnSpPr>
        <p:spPr>
          <a:xfrm>
            <a:off x="4678299" y="5137428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433342" y="2290439"/>
            <a:ext cx="8054050" cy="3619685"/>
            <a:chOff x="3282735" y="2746621"/>
            <a:chExt cx="8054050" cy="3619685"/>
          </a:xfrm>
        </p:grpSpPr>
        <p:grpSp>
          <p:nvGrpSpPr>
            <p:cNvPr id="16" name="组合 15"/>
            <p:cNvGrpSpPr/>
            <p:nvPr/>
          </p:nvGrpSpPr>
          <p:grpSpPr>
            <a:xfrm>
              <a:off x="3282735" y="2746621"/>
              <a:ext cx="8054050" cy="3619685"/>
              <a:chOff x="841375" y="819150"/>
              <a:chExt cx="10853420" cy="5675630"/>
            </a:xfrm>
          </p:grpSpPr>
          <p:sp>
            <p:nvSpPr>
              <p:cNvPr id="20" name="Rectangles 3"/>
              <p:cNvSpPr/>
              <p:nvPr/>
            </p:nvSpPr>
            <p:spPr>
              <a:xfrm>
                <a:off x="84137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楼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楼号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楼名称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进入楼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离开楼</a:t>
                </a:r>
                <a:endParaRPr lang="zh-CN" altLang="en-US" sz="1100"/>
              </a:p>
            </p:txBody>
          </p:sp>
          <p:sp>
            <p:nvSpPr>
              <p:cNvPr id="21" name="Rectangles 4"/>
              <p:cNvSpPr/>
              <p:nvPr/>
            </p:nvSpPr>
            <p:spPr>
              <a:xfrm>
                <a:off x="3835400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教室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教室号</a:t>
                </a:r>
                <a:endParaRPr lang="zh-CN" altLang="en-US" sz="1100"/>
              </a:p>
              <a:p>
                <a:pPr algn="ctr"/>
                <a:r>
                  <a:rPr lang="zh-CN" altLang="en-US" sz="1100">
                    <a:sym typeface="+mn-ea"/>
                  </a:rPr>
                  <a:t>教室</a:t>
                </a:r>
                <a:r>
                  <a:rPr lang="zh-CN" altLang="en-US" sz="1100"/>
                  <a:t>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进入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>
                  <a:sym typeface="+mn-ea"/>
                </a:endParaRPr>
              </a:p>
              <a:p>
                <a:pPr algn="ctr"/>
                <a:r>
                  <a:rPr lang="zh-CN" altLang="en-US" sz="1100"/>
                  <a:t>进入讨论板</a:t>
                </a:r>
                <a:endParaRPr lang="zh-CN" altLang="en-US" sz="1100"/>
              </a:p>
            </p:txBody>
          </p:sp>
          <p:sp>
            <p:nvSpPr>
              <p:cNvPr id="22" name="Rectangles 5"/>
              <p:cNvSpPr/>
              <p:nvPr/>
            </p:nvSpPr>
            <p:spPr>
              <a:xfrm>
                <a:off x="682942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座位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座位号</a:t>
                </a:r>
                <a:endParaRPr lang="zh-CN" altLang="en-US" sz="1100"/>
              </a:p>
              <a:p>
                <a:pPr algn="ctr"/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座位入座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座位</a:t>
                </a:r>
                <a:endParaRPr lang="zh-CN" altLang="en-US" sz="1100"/>
              </a:p>
            </p:txBody>
          </p:sp>
          <p:sp>
            <p:nvSpPr>
              <p:cNvPr id="23" name="Rectangles 6"/>
              <p:cNvSpPr/>
              <p:nvPr/>
            </p:nvSpPr>
            <p:spPr>
              <a:xfrm>
                <a:off x="9596120" y="819150"/>
                <a:ext cx="2098675" cy="25400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学习计划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自习时间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休息时间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周期数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设置计划信息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开始自习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结束自习</a:t>
                </a:r>
                <a:endParaRPr lang="zh-CN" altLang="en-US" sz="1100"/>
              </a:p>
            </p:txBody>
          </p:sp>
          <p:sp>
            <p:nvSpPr>
              <p:cNvPr id="24" name="Rectangles 7"/>
              <p:cNvSpPr/>
              <p:nvPr/>
            </p:nvSpPr>
            <p:spPr>
              <a:xfrm>
                <a:off x="3835400" y="4135120"/>
                <a:ext cx="1430020" cy="235966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讨论板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讨论板号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搜索问题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查看问题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发布问题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回答问题</a:t>
                </a:r>
                <a:endParaRPr lang="zh-CN" altLang="en-US" sz="1100"/>
              </a:p>
            </p:txBody>
          </p:sp>
          <p:grpSp>
            <p:nvGrpSpPr>
              <p:cNvPr id="25" name="Group 11"/>
              <p:cNvGrpSpPr/>
              <p:nvPr/>
            </p:nvGrpSpPr>
            <p:grpSpPr>
              <a:xfrm>
                <a:off x="2271395" y="1809115"/>
                <a:ext cx="1579245" cy="120015"/>
                <a:chOff x="13194" y="7713"/>
                <a:chExt cx="2487" cy="189"/>
              </a:xfrm>
            </p:grpSpPr>
            <p:cxnSp>
              <p:nvCxnSpPr>
                <p:cNvPr id="39" name="Straight Connector 8"/>
                <p:cNvCxnSpPr/>
                <p:nvPr/>
              </p:nvCxnSpPr>
              <p:spPr>
                <a:xfrm flipV="1">
                  <a:off x="13464" y="7807"/>
                  <a:ext cx="2217" cy="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0" name="Parallelogram 10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12"/>
              <p:cNvGrpSpPr/>
              <p:nvPr/>
            </p:nvGrpSpPr>
            <p:grpSpPr>
              <a:xfrm>
                <a:off x="5265420" y="1809750"/>
                <a:ext cx="1584325" cy="120015"/>
                <a:chOff x="13194" y="7713"/>
                <a:chExt cx="2495" cy="189"/>
              </a:xfrm>
            </p:grpSpPr>
            <p:cxnSp>
              <p:nvCxnSpPr>
                <p:cNvPr id="37" name="Straight Connector 13"/>
                <p:cNvCxnSpPr/>
                <p:nvPr/>
              </p:nvCxnSpPr>
              <p:spPr>
                <a:xfrm>
                  <a:off x="13464" y="7808"/>
                  <a:ext cx="2225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8" name="Parallelogram 14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5"/>
              <p:cNvGrpSpPr/>
              <p:nvPr/>
            </p:nvGrpSpPr>
            <p:grpSpPr>
              <a:xfrm>
                <a:off x="8273415" y="1776095"/>
                <a:ext cx="1309370" cy="120015"/>
                <a:chOff x="13194" y="7713"/>
                <a:chExt cx="2062" cy="189"/>
              </a:xfrm>
            </p:grpSpPr>
            <p:cxnSp>
              <p:nvCxnSpPr>
                <p:cNvPr id="35" name="Straight Connector 16"/>
                <p:cNvCxnSpPr/>
                <p:nvPr/>
              </p:nvCxnSpPr>
              <p:spPr>
                <a:xfrm>
                  <a:off x="13464" y="7808"/>
                  <a:ext cx="1792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6" name="Parallelogram 17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s 21"/>
              <p:cNvSpPr/>
              <p:nvPr/>
            </p:nvSpPr>
            <p:spPr>
              <a:xfrm>
                <a:off x="6849745" y="413512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用户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用户号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用户名称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退出登录</a:t>
                </a:r>
                <a:endParaRPr lang="zh-CN" altLang="en-US" sz="1100"/>
              </a:p>
            </p:txBody>
          </p:sp>
          <p:cxnSp>
            <p:nvCxnSpPr>
              <p:cNvPr id="29" name="Straight Arrow Connector 22"/>
              <p:cNvCxnSpPr/>
              <p:nvPr/>
            </p:nvCxnSpPr>
            <p:spPr>
              <a:xfrm flipH="1" flipV="1">
                <a:off x="2281555" y="2998470"/>
                <a:ext cx="4538345" cy="124968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3"/>
              <p:cNvCxnSpPr/>
              <p:nvPr/>
            </p:nvCxnSpPr>
            <p:spPr>
              <a:xfrm flipH="1" flipV="1">
                <a:off x="5270500" y="2978785"/>
                <a:ext cx="1639570" cy="131953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24"/>
              <p:cNvCxnSpPr/>
              <p:nvPr/>
            </p:nvCxnSpPr>
            <p:spPr>
              <a:xfrm flipH="1">
                <a:off x="5280660" y="4298315"/>
                <a:ext cx="1609090" cy="489585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25"/>
              <p:cNvCxnSpPr>
                <a:stCxn id="28" idx="0"/>
                <a:endCxn id="22" idx="2"/>
              </p:cNvCxnSpPr>
              <p:nvPr/>
            </p:nvCxnSpPr>
            <p:spPr>
              <a:xfrm flipH="1" flipV="1">
                <a:off x="7544435" y="3168650"/>
                <a:ext cx="2032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26"/>
              <p:cNvCxnSpPr>
                <a:endCxn id="23" idx="2"/>
              </p:cNvCxnSpPr>
              <p:nvPr/>
            </p:nvCxnSpPr>
            <p:spPr>
              <a:xfrm flipV="1">
                <a:off x="7609840" y="3359150"/>
                <a:ext cx="3035935" cy="74930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27"/>
              <p:cNvCxnSpPr>
                <a:stCxn id="21" idx="2"/>
                <a:endCxn id="24" idx="0"/>
              </p:cNvCxnSpPr>
              <p:nvPr/>
            </p:nvCxnSpPr>
            <p:spPr>
              <a:xfrm>
                <a:off x="4550410" y="3168650"/>
                <a:ext cx="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s 3"/>
            <p:cNvSpPr/>
            <p:nvPr/>
          </p:nvSpPr>
          <p:spPr>
            <a:xfrm>
              <a:off x="3466510" y="4844402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讨论板界面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离开讨论板</a:t>
              </a:r>
              <a:endParaRPr lang="zh-CN" altLang="en-US" sz="1100"/>
            </a:p>
          </p:txBody>
        </p:sp>
        <p:sp>
          <p:nvSpPr>
            <p:cNvPr id="18" name="Rectangles 3"/>
            <p:cNvSpPr/>
            <p:nvPr/>
          </p:nvSpPr>
          <p:spPr>
            <a:xfrm>
              <a:off x="9738303" y="4860488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用户信息界面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endParaRPr lang="en-US" alt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离开用户信息界面</a:t>
              </a:r>
              <a:endParaRPr lang="zh-CN" altLang="en-US" sz="1100"/>
            </a:p>
          </p:txBody>
        </p:sp>
        <p:cxnSp>
          <p:nvCxnSpPr>
            <p:cNvPr id="19" name="Straight Arrow Connector 22"/>
            <p:cNvCxnSpPr>
              <a:stCxn id="18" idx="1"/>
              <a:endCxn id="28" idx="3"/>
            </p:cNvCxnSpPr>
            <p:nvPr/>
          </p:nvCxnSpPr>
          <p:spPr>
            <a:xfrm flipH="1">
              <a:off x="8802577" y="5609696"/>
              <a:ext cx="935726" cy="923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/>
        </p:nvCxnSpPr>
        <p:spPr>
          <a:xfrm>
            <a:off x="8010694" y="4404306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843770" y="4411709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72091" y="945659"/>
            <a:ext cx="234218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 </a:t>
            </a:r>
            <a:r>
              <a:rPr lang="zh-CN" altLang="en-US"/>
              <a:t>选择关系型数据库来存放对象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增加一个对象“存储对象”，负责所有的对象存储与检索操作、存储需要长期存储的对象。</a:t>
            </a:r>
            <a:endParaRPr lang="zh-CN" altLang="en-US"/>
          </a:p>
        </p:txBody>
      </p:sp>
      <p:sp>
        <p:nvSpPr>
          <p:cNvPr id="44" name="Rectangles 3"/>
          <p:cNvSpPr/>
          <p:nvPr/>
        </p:nvSpPr>
        <p:spPr>
          <a:xfrm>
            <a:off x="1321927" y="3767263"/>
            <a:ext cx="1061182" cy="2740328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存储对象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数据库配置</a:t>
            </a:r>
            <a:endParaRPr lang="en-US" altLang="zh-CN" sz="1100"/>
          </a:p>
          <a:p>
            <a:pPr algn="ctr"/>
            <a:r>
              <a:rPr lang="zh-CN" altLang="en-US" sz="1100"/>
              <a:t>用户表</a:t>
            </a:r>
            <a:endParaRPr lang="en-US" altLang="zh-CN" sz="1100"/>
          </a:p>
          <a:p>
            <a:pPr algn="ctr"/>
            <a:r>
              <a:rPr lang="zh-CN" altLang="en-US" sz="1100"/>
              <a:t>讨论问题表</a:t>
            </a:r>
            <a:endParaRPr lang="en-US" altLang="zh-CN" sz="1100"/>
          </a:p>
          <a:p>
            <a:pPr algn="ctr"/>
            <a:r>
              <a:rPr lang="zh-CN" altLang="en-US" sz="1100"/>
              <a:t>问题回答表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用户查询</a:t>
            </a:r>
            <a:endParaRPr lang="en-US" altLang="zh-CN" sz="1100"/>
          </a:p>
          <a:p>
            <a:pPr algn="ctr"/>
            <a:r>
              <a:rPr lang="zh-CN" altLang="en-US" sz="1100"/>
              <a:t>添加用户</a:t>
            </a:r>
            <a:endParaRPr lang="en-US" altLang="zh-CN" sz="1100"/>
          </a:p>
          <a:p>
            <a:pPr algn="ctr"/>
            <a:r>
              <a:rPr lang="zh-CN" altLang="en-US" sz="1100"/>
              <a:t>讨论问题查询</a:t>
            </a:r>
            <a:endParaRPr lang="en-US" altLang="zh-CN" sz="1100"/>
          </a:p>
          <a:p>
            <a:pPr algn="ctr"/>
            <a:r>
              <a:rPr lang="zh-CN" altLang="en-US" sz="1100"/>
              <a:t>添加讨论问题</a:t>
            </a:r>
            <a:endParaRPr lang="en-US" altLang="zh-CN" sz="1100"/>
          </a:p>
          <a:p>
            <a:pPr algn="ctr"/>
            <a:r>
              <a:rPr lang="zh-CN" altLang="en-US" sz="1100"/>
              <a:t>问题回答查询</a:t>
            </a:r>
            <a:endParaRPr lang="en-US" altLang="zh-CN" sz="1100"/>
          </a:p>
          <a:p>
            <a:pPr algn="ctr"/>
            <a:r>
              <a:rPr lang="zh-CN" altLang="en-US" sz="1100"/>
              <a:t>添加问题回答</a:t>
            </a:r>
            <a:endParaRPr lang="en-US" altLang="zh-CN" sz="1100"/>
          </a:p>
          <a:p>
            <a:pPr algn="ctr"/>
            <a:endParaRPr lang="zh-CN" altLang="en-US" sz="1100"/>
          </a:p>
        </p:txBody>
      </p:sp>
      <p:cxnSp>
        <p:nvCxnSpPr>
          <p:cNvPr id="45" name="Straight Arrow Connector 22"/>
          <p:cNvCxnSpPr>
            <a:stCxn id="17" idx="1"/>
            <a:endCxn id="44" idx="3"/>
          </p:cNvCxnSpPr>
          <p:nvPr/>
        </p:nvCxnSpPr>
        <p:spPr>
          <a:xfrm flipH="1" flipV="1">
            <a:off x="2383109" y="5137427"/>
            <a:ext cx="1234008" cy="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endCxn id="28" idx="2"/>
          </p:cNvCxnSpPr>
          <p:nvPr/>
        </p:nvCxnSpPr>
        <p:spPr>
          <a:xfrm flipV="1">
            <a:off x="2405256" y="5903644"/>
            <a:ext cx="6017337" cy="408379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22"/>
          <p:cNvCxnSpPr/>
          <p:nvPr/>
        </p:nvCxnSpPr>
        <p:spPr>
          <a:xfrm flipH="1">
            <a:off x="2383109" y="6312023"/>
            <a:ext cx="413357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项目进度与演示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THREE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0"/>
            <a:ext cx="1187132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2080" y="433070"/>
            <a:ext cx="2835275" cy="3122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Github</a:t>
            </a:r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状态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FOUR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截屏2023-11-15 16.22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330" y="262255"/>
            <a:ext cx="6851015" cy="4698365"/>
          </a:xfrm>
          <a:prstGeom prst="rect">
            <a:avLst/>
          </a:prstGeom>
        </p:spPr>
      </p:pic>
      <p:pic>
        <p:nvPicPr>
          <p:cNvPr id="8" name="图片 7" descr="截屏2023-11-15 16.22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330" y="4937125"/>
            <a:ext cx="6852920" cy="17481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754671" y="525181"/>
            <a:ext cx="4205303" cy="923052"/>
            <a:chOff x="2605071" y="835944"/>
            <a:chExt cx="4205303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Git graph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54671" y="525181"/>
            <a:ext cx="4205303" cy="923052"/>
            <a:chOff x="2605071" y="835944"/>
            <a:chExt cx="4205303" cy="923052"/>
          </a:xfrm>
        </p:grpSpPr>
        <p:sp>
          <p:nvSpPr>
            <p:cNvPr id="14" name="文本框 13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Branches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图片 17" descr="截屏2023-11-15 16.29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060" y="135255"/>
            <a:ext cx="4357370" cy="2980690"/>
          </a:xfrm>
          <a:prstGeom prst="rect">
            <a:avLst/>
          </a:prstGeom>
        </p:spPr>
      </p:pic>
      <p:pic>
        <p:nvPicPr>
          <p:cNvPr id="20" name="图片 19" descr="截屏2023-11-15 16.32.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3115945"/>
            <a:ext cx="10102850" cy="3449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222508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Thank You!</a:t>
            </a:r>
            <a:endParaRPr lang="en-US" altLang="zh-CN" sz="80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21095" y="1074084"/>
            <a:ext cx="11332029" cy="5607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5411" y="431800"/>
            <a:ext cx="11201179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45192" y="2711057"/>
            <a:ext cx="3570514" cy="1435886"/>
            <a:chOff x="454659" y="997242"/>
            <a:chExt cx="3570514" cy="1435886"/>
          </a:xfrm>
        </p:grpSpPr>
        <p:sp>
          <p:nvSpPr>
            <p:cNvPr id="5" name="文本框 4"/>
            <p:cNvSpPr txBox="1"/>
            <p:nvPr/>
          </p:nvSpPr>
          <p:spPr>
            <a:xfrm>
              <a:off x="454659" y="997242"/>
              <a:ext cx="357051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245172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目录</a:t>
              </a:r>
              <a:endParaRPr lang="zh-CN" altLang="en-US" sz="66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80931" y="2063796"/>
              <a:ext cx="33179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rgbClr val="245172"/>
                  </a:solidFill>
                  <a:effectLst/>
                  <a:latin typeface="Hero" panose="02000506000000020004" pitchFamily="50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CONTENTS</a:t>
              </a:r>
              <a:endParaRPr lang="zh-CN" altLang="en-US" dirty="0">
                <a:solidFill>
                  <a:srgbClr val="245172"/>
                </a:solidFill>
                <a:latin typeface="Hero" panose="02000506000000020004" pitchFamily="50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38542" y="1013305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面向对象分析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8542" y="2329631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面向对象设计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7886" y="3641144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项目进度与演示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7886" y="4957469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Github</a:t>
            </a:r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状态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8542" y="1482217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OOA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38542" y="2805283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OOD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7886" y="4127003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Our work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7886" y="5450947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commit, branch, contribution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172979" y="1013305"/>
            <a:ext cx="655782" cy="655782"/>
          </a:xfrm>
          <a:prstGeom prst="ellipse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72979" y="2348170"/>
            <a:ext cx="655782" cy="655782"/>
          </a:xfrm>
          <a:prstGeom prst="ellipse">
            <a:avLst/>
          </a:prstGeom>
          <a:solidFill>
            <a:srgbClr val="D2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82323" y="3678222"/>
            <a:ext cx="655782" cy="655782"/>
          </a:xfrm>
          <a:prstGeom prst="ellipse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82323" y="5013088"/>
            <a:ext cx="655782" cy="655782"/>
          </a:xfrm>
          <a:prstGeom prst="ellipse">
            <a:avLst/>
          </a:prstGeom>
          <a:solidFill>
            <a:srgbClr val="D2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63635" y="1101231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63635" y="2445228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72979" y="3775280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72979" y="5106479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面向对象分析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1841" y="4152188"/>
            <a:ext cx="8288318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5C819D"/>
                </a:solidFill>
                <a:effectLst/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Please enter the relevant text content here. Operation method: select all the text in this paragraph with the mouse, and enter the text directly to replace it. The text format will not change.</a:t>
            </a:r>
            <a:endParaRPr lang="zh-CN" altLang="zh-CN" sz="900" kern="100" dirty="0">
              <a:solidFill>
                <a:srgbClr val="5C819D"/>
              </a:solidFill>
              <a:effectLst/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ONE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用况图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6583" y="150988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用况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0" y="495300"/>
            <a:ext cx="9501505" cy="6249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类图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6583" y="150988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16256" y="4856718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工作概述三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s 3"/>
          <p:cNvSpPr/>
          <p:nvPr/>
        </p:nvSpPr>
        <p:spPr>
          <a:xfrm>
            <a:off x="84137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楼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楼号</a:t>
            </a:r>
            <a:endParaRPr lang="zh-CN" altLang="en-US" sz="1600"/>
          </a:p>
          <a:p>
            <a:pPr algn="ctr"/>
            <a:r>
              <a:rPr lang="zh-CN" altLang="en-US" sz="1600"/>
              <a:t>楼名称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进入楼</a:t>
            </a:r>
            <a:endParaRPr lang="zh-CN" altLang="en-US" sz="1600"/>
          </a:p>
          <a:p>
            <a:pPr algn="ctr"/>
            <a:r>
              <a:rPr lang="zh-CN" altLang="en-US" sz="1600"/>
              <a:t>离开楼</a:t>
            </a:r>
            <a:endParaRPr lang="zh-CN" altLang="en-US" sz="1600"/>
          </a:p>
        </p:txBody>
      </p:sp>
      <p:sp>
        <p:nvSpPr>
          <p:cNvPr id="4" name="Rectangles 4"/>
          <p:cNvSpPr/>
          <p:nvPr/>
        </p:nvSpPr>
        <p:spPr>
          <a:xfrm>
            <a:off x="3835400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教室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教室号</a:t>
            </a:r>
            <a:endParaRPr lang="zh-CN" altLang="en-US" sz="1600"/>
          </a:p>
          <a:p>
            <a:pPr algn="ctr"/>
            <a:r>
              <a:rPr lang="zh-CN" altLang="en-US" sz="1600">
                <a:sym typeface="+mn-ea"/>
              </a:rPr>
              <a:t>教室</a:t>
            </a:r>
            <a:r>
              <a:rPr lang="zh-CN" altLang="en-US" sz="1600"/>
              <a:t>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进入</a:t>
            </a:r>
            <a:r>
              <a:rPr lang="zh-CN" altLang="en-US" sz="1600">
                <a:sym typeface="+mn-ea"/>
              </a:rPr>
              <a:t>教室</a:t>
            </a:r>
            <a:endParaRPr lang="zh-CN" altLang="en-US" sz="1600"/>
          </a:p>
          <a:p>
            <a:pPr algn="ctr"/>
            <a:r>
              <a:rPr lang="zh-CN" altLang="en-US" sz="1600"/>
              <a:t>离开</a:t>
            </a:r>
            <a:r>
              <a:rPr lang="zh-CN" altLang="en-US" sz="1600">
                <a:sym typeface="+mn-ea"/>
              </a:rPr>
              <a:t>教室</a:t>
            </a:r>
            <a:endParaRPr lang="zh-CN" altLang="en-US" sz="1600">
              <a:sym typeface="+mn-ea"/>
            </a:endParaRPr>
          </a:p>
          <a:p>
            <a:pPr algn="ctr"/>
            <a:r>
              <a:rPr lang="zh-CN" altLang="en-US" sz="1600"/>
              <a:t>进入讨论板</a:t>
            </a:r>
            <a:endParaRPr lang="zh-CN" altLang="en-US" sz="1600"/>
          </a:p>
        </p:txBody>
      </p:sp>
      <p:sp>
        <p:nvSpPr>
          <p:cNvPr id="9" name="Rectangles 5"/>
          <p:cNvSpPr/>
          <p:nvPr/>
        </p:nvSpPr>
        <p:spPr>
          <a:xfrm>
            <a:off x="682942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座位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座位号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座位入座</a:t>
            </a:r>
            <a:endParaRPr lang="zh-CN" altLang="en-US" sz="1600"/>
          </a:p>
          <a:p>
            <a:pPr algn="ctr"/>
            <a:r>
              <a:rPr lang="zh-CN" altLang="en-US" sz="1600"/>
              <a:t>离开</a:t>
            </a:r>
            <a:r>
              <a:rPr lang="zh-CN" altLang="en-US" sz="1600">
                <a:sym typeface="+mn-ea"/>
              </a:rPr>
              <a:t>座位</a:t>
            </a:r>
            <a:endParaRPr lang="zh-CN" altLang="en-US" sz="1600"/>
          </a:p>
        </p:txBody>
      </p:sp>
      <p:sp>
        <p:nvSpPr>
          <p:cNvPr id="10" name="Rectangles 6"/>
          <p:cNvSpPr/>
          <p:nvPr/>
        </p:nvSpPr>
        <p:spPr>
          <a:xfrm>
            <a:off x="9596120" y="819150"/>
            <a:ext cx="2098675" cy="2540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学习计划</a:t>
            </a:r>
            <a:endParaRPr lang="zh-CN" sz="1600"/>
          </a:p>
          <a:p>
            <a:pPr algn="ctr"/>
            <a:r>
              <a:rPr lang="en-US" altLang="zh-CN" sz="1600"/>
              <a:t>————————</a:t>
            </a:r>
            <a:endParaRPr lang="en-US" altLang="zh-CN" sz="1600"/>
          </a:p>
          <a:p>
            <a:pPr algn="ctr"/>
            <a:r>
              <a:rPr lang="zh-CN" altLang="en-US" sz="1600"/>
              <a:t>自习时间</a:t>
            </a:r>
            <a:endParaRPr lang="zh-CN" altLang="en-US" sz="1600"/>
          </a:p>
          <a:p>
            <a:pPr algn="ctr"/>
            <a:r>
              <a:rPr lang="zh-CN" altLang="en-US" sz="1600"/>
              <a:t>休息时间</a:t>
            </a:r>
            <a:endParaRPr lang="zh-CN" altLang="en-US" sz="1600"/>
          </a:p>
          <a:p>
            <a:pPr algn="ctr"/>
            <a:r>
              <a:rPr lang="zh-CN" altLang="en-US" sz="1600"/>
              <a:t>周期数</a:t>
            </a:r>
            <a:endParaRPr lang="zh-CN" altLang="en-US" sz="1600"/>
          </a:p>
          <a:p>
            <a:pPr algn="ctr"/>
            <a:r>
              <a:rPr lang="en-US" altLang="zh-CN" sz="1600"/>
              <a:t>—————————</a:t>
            </a:r>
            <a:endParaRPr lang="en-US" altLang="zh-CN" sz="1600"/>
          </a:p>
          <a:p>
            <a:pPr algn="ctr"/>
            <a:r>
              <a:rPr lang="zh-CN" altLang="en-US" sz="1600"/>
              <a:t>设置计划信息</a:t>
            </a:r>
            <a:endParaRPr lang="zh-CN" altLang="en-US" sz="1600"/>
          </a:p>
          <a:p>
            <a:pPr algn="ctr"/>
            <a:r>
              <a:rPr lang="zh-CN" altLang="en-US" sz="1600"/>
              <a:t>开始自习</a:t>
            </a:r>
            <a:endParaRPr lang="zh-CN" altLang="en-US" sz="1600"/>
          </a:p>
          <a:p>
            <a:pPr algn="ctr"/>
            <a:r>
              <a:rPr lang="zh-CN" altLang="en-US" sz="1600"/>
              <a:t>结束自习</a:t>
            </a:r>
            <a:endParaRPr lang="zh-CN" altLang="en-US" sz="1600"/>
          </a:p>
        </p:txBody>
      </p:sp>
      <p:sp>
        <p:nvSpPr>
          <p:cNvPr id="11" name="Rectangles 7"/>
          <p:cNvSpPr/>
          <p:nvPr/>
        </p:nvSpPr>
        <p:spPr>
          <a:xfrm>
            <a:off x="3835400" y="4135120"/>
            <a:ext cx="1430020" cy="23596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讨论板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讨论板号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搜索问题</a:t>
            </a:r>
            <a:endParaRPr lang="zh-CN" altLang="en-US" sz="1600"/>
          </a:p>
          <a:p>
            <a:pPr algn="ctr"/>
            <a:r>
              <a:rPr lang="zh-CN" altLang="en-US" sz="1600"/>
              <a:t>查看问题</a:t>
            </a:r>
            <a:endParaRPr lang="zh-CN" altLang="en-US" sz="1600"/>
          </a:p>
          <a:p>
            <a:pPr algn="ctr"/>
            <a:r>
              <a:rPr lang="zh-CN" altLang="en-US" sz="1600"/>
              <a:t>发布问题</a:t>
            </a:r>
            <a:endParaRPr lang="zh-CN" altLang="en-US" sz="1600"/>
          </a:p>
          <a:p>
            <a:pPr algn="ctr"/>
            <a:r>
              <a:rPr lang="zh-CN" altLang="en-US" sz="1600"/>
              <a:t>回答问题</a:t>
            </a:r>
            <a:endParaRPr lang="zh-CN" altLang="en-US" sz="1600"/>
          </a:p>
        </p:txBody>
      </p:sp>
      <p:grpSp>
        <p:nvGrpSpPr>
          <p:cNvPr id="12" name="Group 11"/>
          <p:cNvGrpSpPr/>
          <p:nvPr/>
        </p:nvGrpSpPr>
        <p:grpSpPr>
          <a:xfrm>
            <a:off x="2271395" y="1809115"/>
            <a:ext cx="1579245" cy="120015"/>
            <a:chOff x="13194" y="7713"/>
            <a:chExt cx="2487" cy="189"/>
          </a:xfrm>
        </p:grpSpPr>
        <p:cxnSp>
          <p:nvCxnSpPr>
            <p:cNvPr id="13" name="Straight Connector 8"/>
            <p:cNvCxnSpPr/>
            <p:nvPr/>
          </p:nvCxnSpPr>
          <p:spPr>
            <a:xfrm flipV="1">
              <a:off x="13464" y="7807"/>
              <a:ext cx="221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Parallelogram 10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2"/>
          <p:cNvGrpSpPr/>
          <p:nvPr/>
        </p:nvGrpSpPr>
        <p:grpSpPr>
          <a:xfrm>
            <a:off x="5265420" y="1809750"/>
            <a:ext cx="1584325" cy="120015"/>
            <a:chOff x="13194" y="7713"/>
            <a:chExt cx="2495" cy="189"/>
          </a:xfrm>
        </p:grpSpPr>
        <p:cxnSp>
          <p:nvCxnSpPr>
            <p:cNvPr id="19" name="Straight Connector 13"/>
            <p:cNvCxnSpPr/>
            <p:nvPr/>
          </p:nvCxnSpPr>
          <p:spPr>
            <a:xfrm>
              <a:off x="13464" y="7808"/>
              <a:ext cx="2225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Parallelogram 14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s 21"/>
          <p:cNvSpPr/>
          <p:nvPr/>
        </p:nvSpPr>
        <p:spPr>
          <a:xfrm>
            <a:off x="6849745" y="413512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用户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用户号</a:t>
            </a:r>
            <a:endParaRPr lang="zh-CN" altLang="en-US" sz="1600"/>
          </a:p>
          <a:p>
            <a:pPr algn="ctr"/>
            <a:r>
              <a:rPr lang="zh-CN" altLang="en-US" sz="1600"/>
              <a:t>用户名称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退出登录</a:t>
            </a:r>
            <a:endParaRPr lang="zh-CN" altLang="en-US" sz="1600"/>
          </a:p>
        </p:txBody>
      </p:sp>
      <p:cxnSp>
        <p:nvCxnSpPr>
          <p:cNvPr id="27" name="Straight Arrow Connector 22"/>
          <p:cNvCxnSpPr/>
          <p:nvPr/>
        </p:nvCxnSpPr>
        <p:spPr>
          <a:xfrm flipH="1" flipV="1">
            <a:off x="2281555" y="2998470"/>
            <a:ext cx="4538345" cy="124968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3"/>
          <p:cNvCxnSpPr/>
          <p:nvPr/>
        </p:nvCxnSpPr>
        <p:spPr>
          <a:xfrm flipH="1" flipV="1">
            <a:off x="5270500" y="2978785"/>
            <a:ext cx="1639570" cy="131953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4"/>
          <p:cNvCxnSpPr/>
          <p:nvPr/>
        </p:nvCxnSpPr>
        <p:spPr>
          <a:xfrm flipH="1">
            <a:off x="5280660" y="4298315"/>
            <a:ext cx="1609090" cy="48958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5"/>
          <p:cNvCxnSpPr>
            <a:stCxn id="26" idx="0"/>
            <a:endCxn id="9" idx="2"/>
          </p:cNvCxnSpPr>
          <p:nvPr/>
        </p:nvCxnSpPr>
        <p:spPr>
          <a:xfrm flipH="1" flipV="1">
            <a:off x="7544435" y="3168650"/>
            <a:ext cx="2032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>
            <a:endCxn id="10" idx="2"/>
          </p:cNvCxnSpPr>
          <p:nvPr/>
        </p:nvCxnSpPr>
        <p:spPr>
          <a:xfrm flipV="1">
            <a:off x="7609840" y="3359150"/>
            <a:ext cx="3035935" cy="7493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stCxn id="4" idx="2"/>
            <a:endCxn id="11" idx="0"/>
          </p:cNvCxnSpPr>
          <p:nvPr/>
        </p:nvCxnSpPr>
        <p:spPr>
          <a:xfrm>
            <a:off x="4550410" y="3168650"/>
            <a:ext cx="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268970" y="1878965"/>
            <a:ext cx="12801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264525" y="1598930"/>
            <a:ext cx="3251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200"/>
              <a:t>1</a:t>
            </a:r>
            <a:endParaRPr 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9271000" y="1613535"/>
            <a:ext cx="3251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200"/>
              <a:t>*</a:t>
            </a:r>
            <a:endParaRPr lang="en-US" sz="1200"/>
          </a:p>
        </p:txBody>
      </p:sp>
      <p:sp>
        <p:nvSpPr>
          <p:cNvPr id="14" name="Text Box 13"/>
          <p:cNvSpPr txBox="1"/>
          <p:nvPr/>
        </p:nvSpPr>
        <p:spPr>
          <a:xfrm>
            <a:off x="9148445" y="1878965"/>
            <a:ext cx="570230" cy="287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zh-CN" altLang="en-US" sz="1200"/>
              <a:t>位于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5956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顺序图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顺序图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4908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2840521" y="459105"/>
            <a:ext cx="441068" cy="520723"/>
            <a:chOff x="2308" y="865"/>
            <a:chExt cx="1167" cy="1244"/>
          </a:xfrm>
        </p:grpSpPr>
        <p:sp>
          <p:nvSpPr>
            <p:cNvPr id="10" name="Oval 3"/>
            <p:cNvSpPr/>
            <p:nvPr/>
          </p:nvSpPr>
          <p:spPr>
            <a:xfrm>
              <a:off x="2711" y="865"/>
              <a:ext cx="362" cy="362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s 4"/>
            <p:cNvSpPr/>
            <p:nvPr/>
          </p:nvSpPr>
          <p:spPr>
            <a:xfrm>
              <a:off x="2308" y="1009"/>
              <a:ext cx="1167" cy="11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20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大</a:t>
              </a:r>
              <a:endPara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s 6"/>
          <p:cNvSpPr/>
          <p:nvPr/>
        </p:nvSpPr>
        <p:spPr>
          <a:xfrm>
            <a:off x="3010066" y="1019175"/>
            <a:ext cx="90170" cy="53898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7"/>
          <p:cNvSpPr/>
          <p:nvPr/>
        </p:nvSpPr>
        <p:spPr>
          <a:xfrm>
            <a:off x="4089566" y="519430"/>
            <a:ext cx="61976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楼</a:t>
            </a:r>
            <a:endParaRPr lang="zh-CN" altLang="en-US"/>
          </a:p>
        </p:txBody>
      </p:sp>
      <p:cxnSp>
        <p:nvCxnSpPr>
          <p:cNvPr id="17" name="Straight Connector 8"/>
          <p:cNvCxnSpPr>
            <a:stCxn id="13" idx="2"/>
          </p:cNvCxnSpPr>
          <p:nvPr/>
        </p:nvCxnSpPr>
        <p:spPr>
          <a:xfrm>
            <a:off x="4399446" y="859155"/>
            <a:ext cx="10160" cy="554926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/>
          <p:nvPr/>
        </p:nvCxnSpPr>
        <p:spPr>
          <a:xfrm flipV="1">
            <a:off x="3100236" y="1109345"/>
            <a:ext cx="118935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Rectangles 10"/>
          <p:cNvSpPr/>
          <p:nvPr/>
        </p:nvSpPr>
        <p:spPr>
          <a:xfrm>
            <a:off x="4330231" y="1109345"/>
            <a:ext cx="113665" cy="45478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1"/>
          <p:cNvCxnSpPr/>
          <p:nvPr/>
        </p:nvCxnSpPr>
        <p:spPr>
          <a:xfrm flipV="1">
            <a:off x="4476916" y="188404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ectangles 12"/>
          <p:cNvSpPr/>
          <p:nvPr/>
        </p:nvSpPr>
        <p:spPr>
          <a:xfrm>
            <a:off x="5409731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教室</a:t>
            </a:r>
            <a:endParaRPr lang="zh-CN" altLang="en-US"/>
          </a:p>
        </p:txBody>
      </p:sp>
      <p:cxnSp>
        <p:nvCxnSpPr>
          <p:cNvPr id="24" name="Straight Connector 13"/>
          <p:cNvCxnSpPr/>
          <p:nvPr/>
        </p:nvCxnSpPr>
        <p:spPr>
          <a:xfrm>
            <a:off x="5834546" y="859155"/>
            <a:ext cx="10160" cy="552704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ectangles 14"/>
          <p:cNvSpPr/>
          <p:nvPr/>
        </p:nvSpPr>
        <p:spPr>
          <a:xfrm>
            <a:off x="5757076" y="1884045"/>
            <a:ext cx="151130" cy="32975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s 15"/>
          <p:cNvSpPr/>
          <p:nvPr/>
        </p:nvSpPr>
        <p:spPr>
          <a:xfrm>
            <a:off x="8537106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座位</a:t>
            </a:r>
            <a:endParaRPr lang="zh-CN" altLang="en-US"/>
          </a:p>
        </p:txBody>
      </p:sp>
      <p:cxnSp>
        <p:nvCxnSpPr>
          <p:cNvPr id="27" name="Straight Connector 16"/>
          <p:cNvCxnSpPr/>
          <p:nvPr/>
        </p:nvCxnSpPr>
        <p:spPr>
          <a:xfrm>
            <a:off x="8961921" y="859155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17"/>
          <p:cNvCxnSpPr/>
          <p:nvPr/>
        </p:nvCxnSpPr>
        <p:spPr>
          <a:xfrm flipV="1">
            <a:off x="6775616" y="3222625"/>
            <a:ext cx="205803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Rectangles 18"/>
          <p:cNvSpPr/>
          <p:nvPr/>
        </p:nvSpPr>
        <p:spPr>
          <a:xfrm>
            <a:off x="8871751" y="3221990"/>
            <a:ext cx="154305" cy="12795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1"/>
          <p:cNvCxnSpPr>
            <a:stCxn id="29" idx="2"/>
          </p:cNvCxnSpPr>
          <p:nvPr/>
        </p:nvCxnSpPr>
        <p:spPr>
          <a:xfrm flipH="1">
            <a:off x="5920906" y="4501515"/>
            <a:ext cx="3028315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22"/>
          <p:cNvCxnSpPr/>
          <p:nvPr/>
        </p:nvCxnSpPr>
        <p:spPr>
          <a:xfrm flipH="1" flipV="1">
            <a:off x="4467391" y="5170170"/>
            <a:ext cx="1309370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23"/>
          <p:cNvCxnSpPr/>
          <p:nvPr/>
        </p:nvCxnSpPr>
        <p:spPr>
          <a:xfrm flipV="1">
            <a:off x="9041296" y="339026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Rectangles 24"/>
          <p:cNvSpPr/>
          <p:nvPr/>
        </p:nvSpPr>
        <p:spPr>
          <a:xfrm>
            <a:off x="10286531" y="3222625"/>
            <a:ext cx="138557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学习计划</a:t>
            </a:r>
            <a:endParaRPr lang="zh-CN" altLang="en-US"/>
          </a:p>
        </p:txBody>
      </p:sp>
      <p:sp>
        <p:nvSpPr>
          <p:cNvPr id="34" name="Rectangles 25"/>
          <p:cNvSpPr/>
          <p:nvPr/>
        </p:nvSpPr>
        <p:spPr>
          <a:xfrm>
            <a:off x="10925976" y="3581400"/>
            <a:ext cx="109855" cy="635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26"/>
          <p:cNvCxnSpPr>
            <a:stCxn id="34" idx="2"/>
          </p:cNvCxnSpPr>
          <p:nvPr/>
        </p:nvCxnSpPr>
        <p:spPr>
          <a:xfrm flipH="1">
            <a:off x="9019706" y="4217035"/>
            <a:ext cx="19615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Rectangles 27"/>
          <p:cNvSpPr/>
          <p:nvPr/>
        </p:nvSpPr>
        <p:spPr>
          <a:xfrm>
            <a:off x="10790086" y="4044950"/>
            <a:ext cx="3784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7" name="Straight Arrow Connector 28"/>
          <p:cNvCxnSpPr/>
          <p:nvPr/>
        </p:nvCxnSpPr>
        <p:spPr>
          <a:xfrm flipH="1" flipV="1">
            <a:off x="3105316" y="5657215"/>
            <a:ext cx="1227455" cy="635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29"/>
          <p:cNvSpPr txBox="1"/>
          <p:nvPr/>
        </p:nvSpPr>
        <p:spPr>
          <a:xfrm>
            <a:off x="3281846" y="874395"/>
            <a:ext cx="652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进入楼</a:t>
            </a:r>
            <a:endParaRPr lang="zh-CN" altLang="en-US" sz="1000"/>
          </a:p>
        </p:txBody>
      </p:sp>
      <p:sp>
        <p:nvSpPr>
          <p:cNvPr id="39" name="Text Box 30"/>
          <p:cNvSpPr txBox="1"/>
          <p:nvPr/>
        </p:nvSpPr>
        <p:spPr>
          <a:xfrm>
            <a:off x="4605821" y="163893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进入教室</a:t>
            </a:r>
            <a:endParaRPr lang="zh-CN" altLang="en-US" sz="1000"/>
          </a:p>
        </p:txBody>
      </p:sp>
      <p:sp>
        <p:nvSpPr>
          <p:cNvPr id="40" name="Text Box 31"/>
          <p:cNvSpPr txBox="1"/>
          <p:nvPr/>
        </p:nvSpPr>
        <p:spPr>
          <a:xfrm>
            <a:off x="6256821" y="253047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座位入座</a:t>
            </a:r>
            <a:endParaRPr lang="zh-CN" altLang="en-US" sz="1000"/>
          </a:p>
        </p:txBody>
      </p:sp>
      <p:sp>
        <p:nvSpPr>
          <p:cNvPr id="41" name="Text Box 32"/>
          <p:cNvSpPr txBox="1"/>
          <p:nvPr/>
        </p:nvSpPr>
        <p:spPr>
          <a:xfrm>
            <a:off x="9227986" y="2996565"/>
            <a:ext cx="783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制订学习计划</a:t>
            </a:r>
            <a:endParaRPr lang="zh-CN" altLang="en-US" sz="1000"/>
          </a:p>
        </p:txBody>
      </p:sp>
      <p:sp>
        <p:nvSpPr>
          <p:cNvPr id="42" name="Rectangles 35"/>
          <p:cNvSpPr/>
          <p:nvPr/>
        </p:nvSpPr>
        <p:spPr>
          <a:xfrm>
            <a:off x="6924841" y="542925"/>
            <a:ext cx="962025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讨论板</a:t>
            </a:r>
            <a:endParaRPr lang="zh-CN" altLang="en-US"/>
          </a:p>
        </p:txBody>
      </p:sp>
      <p:cxnSp>
        <p:nvCxnSpPr>
          <p:cNvPr id="43" name="Straight Connector 36"/>
          <p:cNvCxnSpPr/>
          <p:nvPr/>
        </p:nvCxnSpPr>
        <p:spPr>
          <a:xfrm>
            <a:off x="7462051" y="882650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38"/>
          <p:cNvCxnSpPr/>
          <p:nvPr/>
        </p:nvCxnSpPr>
        <p:spPr>
          <a:xfrm>
            <a:off x="5902491" y="2206625"/>
            <a:ext cx="149733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ectangles 39"/>
          <p:cNvSpPr/>
          <p:nvPr/>
        </p:nvSpPr>
        <p:spPr>
          <a:xfrm>
            <a:off x="7389026" y="2201545"/>
            <a:ext cx="142240" cy="9093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0"/>
          <p:cNvCxnSpPr/>
          <p:nvPr/>
        </p:nvCxnSpPr>
        <p:spPr>
          <a:xfrm flipH="1" flipV="1">
            <a:off x="5910111" y="2223770"/>
            <a:ext cx="876300" cy="1029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Text Box 41"/>
          <p:cNvSpPr txBox="1"/>
          <p:nvPr/>
        </p:nvSpPr>
        <p:spPr>
          <a:xfrm>
            <a:off x="6218086" y="1950720"/>
            <a:ext cx="941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进入讨论板</a:t>
            </a:r>
            <a:endParaRPr lang="zh-CN" altLang="en-US" sz="1000"/>
          </a:p>
        </p:txBody>
      </p:sp>
      <p:cxnSp>
        <p:nvCxnSpPr>
          <p:cNvPr id="48" name="Straight Arrow Connector 42"/>
          <p:cNvCxnSpPr/>
          <p:nvPr/>
        </p:nvCxnSpPr>
        <p:spPr>
          <a:xfrm flipH="1">
            <a:off x="5905666" y="3110865"/>
            <a:ext cx="15271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42936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状态图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50988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2677385" y="1149148"/>
            <a:ext cx="30607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5"/>
          <p:cNvSpPr/>
          <p:nvPr/>
        </p:nvSpPr>
        <p:spPr>
          <a:xfrm>
            <a:off x="3530825" y="1794943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处于主菜单</a:t>
            </a:r>
            <a:endParaRPr lang="zh-CN" altLang="en-US"/>
          </a:p>
        </p:txBody>
      </p:sp>
      <p:sp>
        <p:nvSpPr>
          <p:cNvPr id="11" name="Rounded Rectangle 6"/>
          <p:cNvSpPr/>
          <p:nvPr/>
        </p:nvSpPr>
        <p:spPr>
          <a:xfrm>
            <a:off x="5531075" y="260075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处于楼中</a:t>
            </a:r>
            <a:endParaRPr lang="zh-CN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7465285" y="3406573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处于教室中</a:t>
            </a:r>
            <a:endParaRPr lang="zh-CN" altLang="en-US"/>
          </a:p>
        </p:txBody>
      </p:sp>
      <p:sp>
        <p:nvSpPr>
          <p:cNvPr id="13" name="Rounded Rectangle 8"/>
          <p:cNvSpPr/>
          <p:nvPr/>
        </p:nvSpPr>
        <p:spPr>
          <a:xfrm>
            <a:off x="5437095" y="4150158"/>
            <a:ext cx="1533525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处于座位上</a:t>
            </a:r>
            <a:endParaRPr lang="zh-CN" altLang="en-US"/>
          </a:p>
        </p:txBody>
      </p:sp>
      <p:sp>
        <p:nvSpPr>
          <p:cNvPr id="17" name="Rounded Rectangle 9"/>
          <p:cNvSpPr/>
          <p:nvPr/>
        </p:nvSpPr>
        <p:spPr>
          <a:xfrm>
            <a:off x="3530825" y="488040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在自习</a:t>
            </a:r>
            <a:endParaRPr lang="zh-CN" altLang="en-US"/>
          </a:p>
        </p:txBody>
      </p:sp>
      <p:cxnSp>
        <p:nvCxnSpPr>
          <p:cNvPr id="18" name="Straight Arrow Connector 10"/>
          <p:cNvCxnSpPr>
            <a:stCxn id="9" idx="5"/>
          </p:cNvCxnSpPr>
          <p:nvPr/>
        </p:nvCxnSpPr>
        <p:spPr>
          <a:xfrm>
            <a:off x="2938370" y="1409498"/>
            <a:ext cx="691515" cy="38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1"/>
          <p:cNvCxnSpPr/>
          <p:nvPr/>
        </p:nvCxnSpPr>
        <p:spPr>
          <a:xfrm>
            <a:off x="4955130" y="2276908"/>
            <a:ext cx="701040" cy="306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2"/>
          <p:cNvCxnSpPr/>
          <p:nvPr/>
        </p:nvCxnSpPr>
        <p:spPr>
          <a:xfrm flipH="1" flipV="1">
            <a:off x="4911315" y="2429943"/>
            <a:ext cx="613410" cy="2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/>
          <p:nvPr/>
        </p:nvCxnSpPr>
        <p:spPr>
          <a:xfrm>
            <a:off x="6970620" y="3153208"/>
            <a:ext cx="537210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14"/>
          <p:cNvCxnSpPr/>
          <p:nvPr/>
        </p:nvCxnSpPr>
        <p:spPr>
          <a:xfrm flipH="1" flipV="1">
            <a:off x="6905215" y="3273223"/>
            <a:ext cx="558800" cy="25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15"/>
          <p:cNvCxnSpPr/>
          <p:nvPr/>
        </p:nvCxnSpPr>
        <p:spPr>
          <a:xfrm flipH="1">
            <a:off x="6970620" y="4007283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16"/>
          <p:cNvCxnSpPr/>
          <p:nvPr/>
        </p:nvCxnSpPr>
        <p:spPr>
          <a:xfrm flipV="1">
            <a:off x="6982050" y="4084118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17"/>
          <p:cNvCxnSpPr/>
          <p:nvPr/>
        </p:nvCxnSpPr>
        <p:spPr>
          <a:xfrm flipH="1">
            <a:off x="4917665" y="4693718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18"/>
          <p:cNvCxnSpPr/>
          <p:nvPr/>
        </p:nvCxnSpPr>
        <p:spPr>
          <a:xfrm flipV="1">
            <a:off x="4972910" y="4880408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19"/>
          <p:cNvSpPr txBox="1"/>
          <p:nvPr/>
        </p:nvSpPr>
        <p:spPr>
          <a:xfrm>
            <a:off x="5294855" y="2118158"/>
            <a:ext cx="810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进入楼</a:t>
            </a:r>
            <a:endParaRPr lang="zh-CN" altLang="en-US" sz="1400"/>
          </a:p>
        </p:txBody>
      </p:sp>
      <p:sp>
        <p:nvSpPr>
          <p:cNvPr id="30" name="Text Box 20"/>
          <p:cNvSpPr txBox="1"/>
          <p:nvPr/>
        </p:nvSpPr>
        <p:spPr>
          <a:xfrm>
            <a:off x="4736055" y="2600758"/>
            <a:ext cx="781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离开楼</a:t>
            </a:r>
            <a:endParaRPr lang="zh-CN" altLang="en-US" sz="1400"/>
          </a:p>
        </p:txBody>
      </p:sp>
      <p:sp>
        <p:nvSpPr>
          <p:cNvPr id="31" name="Text Box 21"/>
          <p:cNvSpPr txBox="1"/>
          <p:nvPr/>
        </p:nvSpPr>
        <p:spPr>
          <a:xfrm>
            <a:off x="6500085" y="340466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离开教室</a:t>
            </a:r>
            <a:endParaRPr lang="zh-CN" altLang="en-US" sz="1400"/>
          </a:p>
        </p:txBody>
      </p:sp>
      <p:sp>
        <p:nvSpPr>
          <p:cNvPr id="32" name="Text Box 22"/>
          <p:cNvSpPr txBox="1"/>
          <p:nvPr/>
        </p:nvSpPr>
        <p:spPr>
          <a:xfrm>
            <a:off x="7192235" y="2907463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进入教室</a:t>
            </a:r>
            <a:endParaRPr lang="zh-CN" altLang="en-US" sz="1400"/>
          </a:p>
        </p:txBody>
      </p:sp>
      <p:sp>
        <p:nvSpPr>
          <p:cNvPr id="33" name="Text Box 23"/>
          <p:cNvSpPr txBox="1"/>
          <p:nvPr/>
        </p:nvSpPr>
        <p:spPr>
          <a:xfrm>
            <a:off x="6401660" y="3777413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座位入座</a:t>
            </a:r>
            <a:endParaRPr lang="zh-CN" altLang="en-US" sz="1400"/>
          </a:p>
        </p:txBody>
      </p:sp>
      <p:sp>
        <p:nvSpPr>
          <p:cNvPr id="34" name="Text Box 24"/>
          <p:cNvSpPr txBox="1"/>
          <p:nvPr/>
        </p:nvSpPr>
        <p:spPr>
          <a:xfrm>
            <a:off x="7192235" y="4277793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离开座位</a:t>
            </a:r>
            <a:endParaRPr lang="zh-CN" altLang="en-US" sz="1400"/>
          </a:p>
        </p:txBody>
      </p:sp>
      <p:sp>
        <p:nvSpPr>
          <p:cNvPr id="35" name="Text Box 25"/>
          <p:cNvSpPr txBox="1"/>
          <p:nvPr/>
        </p:nvSpPr>
        <p:spPr>
          <a:xfrm>
            <a:off x="5294855" y="498581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结束自习</a:t>
            </a:r>
            <a:endParaRPr lang="zh-CN" altLang="en-US" sz="1400"/>
          </a:p>
        </p:txBody>
      </p:sp>
      <p:sp>
        <p:nvSpPr>
          <p:cNvPr id="36" name="Text Box 26"/>
          <p:cNvSpPr txBox="1"/>
          <p:nvPr/>
        </p:nvSpPr>
        <p:spPr>
          <a:xfrm>
            <a:off x="4348705" y="452226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开始自习</a:t>
            </a:r>
            <a:endParaRPr lang="zh-CN" altLang="en-US" sz="1400"/>
          </a:p>
        </p:txBody>
      </p:sp>
      <p:sp>
        <p:nvSpPr>
          <p:cNvPr id="37" name="Rounded Rectangle 27"/>
          <p:cNvSpPr/>
          <p:nvPr/>
        </p:nvSpPr>
        <p:spPr>
          <a:xfrm>
            <a:off x="10116410" y="340466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处于讨论板</a:t>
            </a:r>
            <a:endParaRPr lang="zh-CN" altLang="en-US"/>
          </a:p>
        </p:txBody>
      </p:sp>
      <p:cxnSp>
        <p:nvCxnSpPr>
          <p:cNvPr id="38" name="Straight Arrow Connector 28"/>
          <p:cNvCxnSpPr/>
          <p:nvPr/>
        </p:nvCxnSpPr>
        <p:spPr>
          <a:xfrm flipV="1">
            <a:off x="8899115" y="3580563"/>
            <a:ext cx="121539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29"/>
          <p:cNvCxnSpPr/>
          <p:nvPr/>
        </p:nvCxnSpPr>
        <p:spPr>
          <a:xfrm flipH="1">
            <a:off x="8876890" y="3854248"/>
            <a:ext cx="1205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Text Box 30"/>
          <p:cNvSpPr txBox="1"/>
          <p:nvPr/>
        </p:nvSpPr>
        <p:spPr>
          <a:xfrm>
            <a:off x="9019765" y="3273223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进入讨论板</a:t>
            </a:r>
            <a:endParaRPr lang="zh-CN" altLang="en-US" sz="1400"/>
          </a:p>
        </p:txBody>
      </p:sp>
      <p:sp>
        <p:nvSpPr>
          <p:cNvPr id="41" name="Text Box 31"/>
          <p:cNvSpPr txBox="1"/>
          <p:nvPr/>
        </p:nvSpPr>
        <p:spPr>
          <a:xfrm>
            <a:off x="9019765" y="3887268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离开讨论板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76921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包图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包图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5035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4790440" y="5664200"/>
            <a:ext cx="1478915" cy="963295"/>
            <a:chOff x="2241" y="1380"/>
            <a:chExt cx="3018" cy="2174"/>
          </a:xfrm>
        </p:grpSpPr>
        <p:sp>
          <p:nvSpPr>
            <p:cNvPr id="10" name="Rectangles 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用户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s 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4790440" y="4006850"/>
            <a:ext cx="1478915" cy="963295"/>
            <a:chOff x="2241" y="1380"/>
            <a:chExt cx="3018" cy="2174"/>
          </a:xfrm>
        </p:grpSpPr>
        <p:sp>
          <p:nvSpPr>
            <p:cNvPr id="17" name="Rectangles 3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自习系统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s 3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Group 35"/>
          <p:cNvGrpSpPr/>
          <p:nvPr/>
        </p:nvGrpSpPr>
        <p:grpSpPr>
          <a:xfrm>
            <a:off x="666115" y="1985010"/>
            <a:ext cx="1478915" cy="963295"/>
            <a:chOff x="2241" y="1380"/>
            <a:chExt cx="3018" cy="2174"/>
          </a:xfrm>
        </p:grpSpPr>
        <p:sp>
          <p:nvSpPr>
            <p:cNvPr id="20" name="Rectangles 36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楼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Rectangles 37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3622675" y="1985010"/>
            <a:ext cx="1478915" cy="963295"/>
            <a:chOff x="2241" y="1380"/>
            <a:chExt cx="3018" cy="2174"/>
          </a:xfrm>
        </p:grpSpPr>
        <p:sp>
          <p:nvSpPr>
            <p:cNvPr id="25" name="Rectangles 39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教室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s 40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7289800" y="1985010"/>
            <a:ext cx="1478915" cy="963295"/>
            <a:chOff x="2241" y="1380"/>
            <a:chExt cx="3018" cy="2174"/>
          </a:xfrm>
        </p:grpSpPr>
        <p:sp>
          <p:nvSpPr>
            <p:cNvPr id="28" name="Rectangles 42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座位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s 43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622675" y="210185"/>
            <a:ext cx="1478915" cy="963295"/>
            <a:chOff x="2241" y="1380"/>
            <a:chExt cx="3018" cy="2174"/>
          </a:xfrm>
        </p:grpSpPr>
        <p:sp>
          <p:nvSpPr>
            <p:cNvPr id="31" name="Rectangles 45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讨论板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s 46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Group 47"/>
          <p:cNvGrpSpPr/>
          <p:nvPr/>
        </p:nvGrpSpPr>
        <p:grpSpPr>
          <a:xfrm>
            <a:off x="10629265" y="1985010"/>
            <a:ext cx="1478915" cy="963295"/>
            <a:chOff x="2241" y="1380"/>
            <a:chExt cx="3018" cy="2174"/>
          </a:xfrm>
        </p:grpSpPr>
        <p:sp>
          <p:nvSpPr>
            <p:cNvPr id="34" name="Rectangles 48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学习计划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Rectangles 49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Straight Arrow Connector 50"/>
          <p:cNvCxnSpPr/>
          <p:nvPr/>
        </p:nvCxnSpPr>
        <p:spPr>
          <a:xfrm>
            <a:off x="5831840" y="4970145"/>
            <a:ext cx="0" cy="94297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Text Box 51"/>
          <p:cNvSpPr txBox="1"/>
          <p:nvPr/>
        </p:nvSpPr>
        <p:spPr>
          <a:xfrm>
            <a:off x="5852160" y="515239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38" name="Straight Arrow Connector 52"/>
          <p:cNvCxnSpPr>
            <a:stCxn id="20" idx="3"/>
            <a:endCxn id="25" idx="1"/>
          </p:cNvCxnSpPr>
          <p:nvPr/>
        </p:nvCxnSpPr>
        <p:spPr>
          <a:xfrm>
            <a:off x="2145665" y="2600325"/>
            <a:ext cx="1477010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53"/>
          <p:cNvSpPr txBox="1"/>
          <p:nvPr/>
        </p:nvSpPr>
        <p:spPr>
          <a:xfrm>
            <a:off x="221615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sp>
        <p:nvSpPr>
          <p:cNvPr id="40" name="Text Box 54"/>
          <p:cNvSpPr txBox="1"/>
          <p:nvPr/>
        </p:nvSpPr>
        <p:spPr>
          <a:xfrm>
            <a:off x="4563745" y="139509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1" name="Straight Arrow Connector 55"/>
          <p:cNvCxnSpPr/>
          <p:nvPr/>
        </p:nvCxnSpPr>
        <p:spPr>
          <a:xfrm flipH="1" flipV="1">
            <a:off x="4563745" y="1186815"/>
            <a:ext cx="20320" cy="10852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56"/>
          <p:cNvCxnSpPr>
            <a:stCxn id="25" idx="3"/>
            <a:endCxn id="28" idx="1"/>
          </p:cNvCxnSpPr>
          <p:nvPr/>
        </p:nvCxnSpPr>
        <p:spPr>
          <a:xfrm>
            <a:off x="5102225" y="2600325"/>
            <a:ext cx="21875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57"/>
          <p:cNvSpPr txBox="1"/>
          <p:nvPr/>
        </p:nvSpPr>
        <p:spPr>
          <a:xfrm>
            <a:off x="5429885" y="224853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4" name="Straight Arrow Connector 58"/>
          <p:cNvCxnSpPr>
            <a:stCxn id="28" idx="3"/>
            <a:endCxn id="34" idx="1"/>
          </p:cNvCxnSpPr>
          <p:nvPr/>
        </p:nvCxnSpPr>
        <p:spPr>
          <a:xfrm>
            <a:off x="8769350" y="2600325"/>
            <a:ext cx="18599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59"/>
          <p:cNvSpPr txBox="1"/>
          <p:nvPr/>
        </p:nvSpPr>
        <p:spPr>
          <a:xfrm>
            <a:off x="897636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6" name="Elbow Connector 60"/>
          <p:cNvCxnSpPr>
            <a:stCxn id="20" idx="2"/>
          </p:cNvCxnSpPr>
          <p:nvPr/>
        </p:nvCxnSpPr>
        <p:spPr>
          <a:xfrm rot="5400000" flipV="1">
            <a:off x="6021070" y="-1667510"/>
            <a:ext cx="743585" cy="9973945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Connector 61"/>
          <p:cNvCxnSpPr>
            <a:stCxn id="25" idx="2"/>
          </p:cNvCxnSpPr>
          <p:nvPr/>
        </p:nvCxnSpPr>
        <p:spPr>
          <a:xfrm>
            <a:off x="4362450" y="2948305"/>
            <a:ext cx="8255" cy="75374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Connector 62"/>
          <p:cNvCxnSpPr>
            <a:stCxn id="28" idx="2"/>
          </p:cNvCxnSpPr>
          <p:nvPr/>
        </p:nvCxnSpPr>
        <p:spPr>
          <a:xfrm>
            <a:off x="8029575" y="2948305"/>
            <a:ext cx="317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Connector 63"/>
          <p:cNvCxnSpPr>
            <a:stCxn id="34" idx="2"/>
          </p:cNvCxnSpPr>
          <p:nvPr/>
        </p:nvCxnSpPr>
        <p:spPr>
          <a:xfrm>
            <a:off x="11369040" y="2948305"/>
            <a:ext cx="1079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Elbow Connector 64"/>
          <p:cNvCxnSpPr>
            <a:endCxn id="17" idx="1"/>
          </p:cNvCxnSpPr>
          <p:nvPr/>
        </p:nvCxnSpPr>
        <p:spPr>
          <a:xfrm>
            <a:off x="3356610" y="3691890"/>
            <a:ext cx="1433830" cy="930275"/>
          </a:xfrm>
          <a:prstGeom prst="bentConnector3">
            <a:avLst>
              <a:gd name="adj1" fmla="val 50044"/>
            </a:avLst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Text Box 65"/>
          <p:cNvSpPr txBox="1"/>
          <p:nvPr/>
        </p:nvSpPr>
        <p:spPr>
          <a:xfrm>
            <a:off x="2910840" y="40386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&lt;&lt;merge&gt;&gt;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面向对象设计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TWO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Presentation</Application>
  <PresentationFormat>宽屏</PresentationFormat>
  <Paragraphs>535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思源宋体 Heavy</vt:lpstr>
      <vt:lpstr>阿里巴巴普惠体 R</vt:lpstr>
      <vt:lpstr>Hero</vt:lpstr>
      <vt:lpstr>微软雅黑</vt:lpstr>
      <vt:lpstr>Times New Roman</vt:lpstr>
      <vt:lpstr>Arial Unicode MS</vt:lpstr>
      <vt:lpstr>等线 Light</vt:lpstr>
      <vt:lpstr>等线</vt:lpstr>
      <vt:lpstr>Calibri</vt:lpstr>
      <vt:lpstr>Yu Gothic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15523</cp:lastModifiedBy>
  <cp:revision>28</cp:revision>
  <dcterms:created xsi:type="dcterms:W3CDTF">2023-11-16T05:07:00Z</dcterms:created>
  <dcterms:modified xsi:type="dcterms:W3CDTF">2023-11-21T10:45:09Z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1033-12.2.0.13306</vt:lpwstr>
  </property>
  <property fmtid="{D5CDD505-2E9C-101B-9397-08002B2CF9AE}" pid="3" name="ICV">
    <vt:lpwstr>0D534E7E0BD07E01CEF2546553B693C8_43</vt:lpwstr>
  </property>
  <property fmtid="{D5CDD505-2E9C-101B-9397-08002B2CF9AE}" pid="4" name="KSOTemplateUUID">
    <vt:lpwstr>v1.0_mb_Dr/T9MDekzmBcbIraXETWg==</vt:lpwstr>
  </property>
</Properties>
</file>