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5523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841375" y="819150"/>
            <a:ext cx="1430020" cy="2349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楼</a:t>
            </a:r>
          </a:p>
          <a:p>
            <a:pPr algn="ctr"/>
            <a:r>
              <a:rPr lang="en-US" altLang="zh-CN"/>
              <a:t>——————</a:t>
            </a:r>
          </a:p>
          <a:p>
            <a:pPr algn="ctr"/>
            <a:r>
              <a:rPr lang="zh-CN" altLang="en-US"/>
              <a:t>楼号</a:t>
            </a:r>
          </a:p>
          <a:p>
            <a:pPr algn="ctr"/>
            <a:r>
              <a:rPr lang="zh-CN" altLang="en-US"/>
              <a:t>楼名称</a:t>
            </a:r>
          </a:p>
          <a:p>
            <a:pPr algn="ctr"/>
            <a:r>
              <a:rPr lang="en-US" altLang="zh-CN"/>
              <a:t>——————</a:t>
            </a:r>
          </a:p>
          <a:p>
            <a:pPr algn="ctr"/>
            <a:r>
              <a:rPr lang="zh-CN" altLang="en-US"/>
              <a:t>进入楼</a:t>
            </a:r>
          </a:p>
          <a:p>
            <a:pPr algn="ctr"/>
            <a:r>
              <a:rPr lang="zh-CN" altLang="en-US"/>
              <a:t>离开楼</a:t>
            </a:r>
          </a:p>
        </p:txBody>
      </p:sp>
      <p:sp>
        <p:nvSpPr>
          <p:cNvPr id="5" name="Rectangles 4"/>
          <p:cNvSpPr/>
          <p:nvPr/>
        </p:nvSpPr>
        <p:spPr>
          <a:xfrm>
            <a:off x="3835400" y="819150"/>
            <a:ext cx="1430020" cy="2349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教室</a:t>
            </a:r>
          </a:p>
          <a:p>
            <a:pPr algn="ctr"/>
            <a:r>
              <a:rPr lang="en-US" altLang="zh-CN"/>
              <a:t>——————</a:t>
            </a:r>
          </a:p>
          <a:p>
            <a:pPr algn="ctr"/>
            <a:r>
              <a:rPr lang="zh-CN" altLang="en-US"/>
              <a:t>教室号</a:t>
            </a:r>
          </a:p>
          <a:p>
            <a:pPr algn="ctr"/>
            <a:r>
              <a:rPr lang="zh-CN" altLang="en-US">
                <a:sym typeface="+mn-ea"/>
              </a:rPr>
              <a:t>教室</a:t>
            </a:r>
            <a:r>
              <a:rPr lang="zh-CN" altLang="en-US"/>
              <a:t>名称</a:t>
            </a:r>
          </a:p>
          <a:p>
            <a:pPr algn="ctr"/>
            <a:r>
              <a:rPr lang="en-US" altLang="zh-CN"/>
              <a:t>——————</a:t>
            </a:r>
          </a:p>
          <a:p>
            <a:pPr algn="ctr"/>
            <a:r>
              <a:rPr lang="zh-CN" altLang="en-US"/>
              <a:t>进入</a:t>
            </a:r>
            <a:r>
              <a:rPr lang="zh-CN" altLang="en-US">
                <a:sym typeface="+mn-ea"/>
              </a:rPr>
              <a:t>教室</a:t>
            </a:r>
            <a:endParaRPr lang="zh-CN" altLang="en-US"/>
          </a:p>
          <a:p>
            <a:pPr algn="ctr"/>
            <a:r>
              <a:rPr lang="zh-CN" altLang="en-US"/>
              <a:t>离开</a:t>
            </a:r>
            <a:r>
              <a:rPr lang="zh-CN" altLang="en-US">
                <a:sym typeface="+mn-ea"/>
              </a:rPr>
              <a:t>教室</a:t>
            </a:r>
          </a:p>
          <a:p>
            <a:pPr algn="ctr"/>
            <a:r>
              <a:rPr lang="zh-CN" altLang="en-US"/>
              <a:t>进入讨论板</a:t>
            </a:r>
          </a:p>
        </p:txBody>
      </p:sp>
      <p:sp>
        <p:nvSpPr>
          <p:cNvPr id="6" name="Rectangles 5"/>
          <p:cNvSpPr/>
          <p:nvPr/>
        </p:nvSpPr>
        <p:spPr>
          <a:xfrm>
            <a:off x="6829425" y="819150"/>
            <a:ext cx="1430020" cy="2349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座位</a:t>
            </a:r>
          </a:p>
          <a:p>
            <a:pPr algn="ctr"/>
            <a:r>
              <a:rPr lang="en-US" altLang="zh-CN"/>
              <a:t>——————</a:t>
            </a:r>
          </a:p>
          <a:p>
            <a:pPr algn="ctr"/>
            <a:r>
              <a:rPr lang="zh-CN" altLang="en-US"/>
              <a:t>座位号</a:t>
            </a:r>
          </a:p>
          <a:p>
            <a:pPr algn="ctr"/>
            <a:endParaRPr lang="zh-CN" altLang="en-US"/>
          </a:p>
          <a:p>
            <a:pPr algn="ctr"/>
            <a:r>
              <a:rPr lang="en-US" altLang="zh-CN"/>
              <a:t>——————</a:t>
            </a:r>
          </a:p>
          <a:p>
            <a:pPr algn="ctr"/>
            <a:r>
              <a:rPr lang="zh-CN" altLang="en-US"/>
              <a:t>座位入座</a:t>
            </a:r>
          </a:p>
          <a:p>
            <a:pPr algn="ctr"/>
            <a:r>
              <a:rPr lang="zh-CN" altLang="en-US"/>
              <a:t>离开</a:t>
            </a:r>
            <a:r>
              <a:rPr lang="zh-CN" altLang="en-US">
                <a:sym typeface="+mn-ea"/>
              </a:rPr>
              <a:t>座位</a:t>
            </a:r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9596120" y="819150"/>
            <a:ext cx="2098675" cy="25400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学习计划</a:t>
            </a:r>
          </a:p>
          <a:p>
            <a:pPr algn="ctr"/>
            <a:r>
              <a:rPr lang="en-US" altLang="zh-CN"/>
              <a:t>————————</a:t>
            </a:r>
          </a:p>
          <a:p>
            <a:pPr algn="ctr"/>
            <a:r>
              <a:rPr lang="zh-CN" altLang="en-US"/>
              <a:t>自习时间</a:t>
            </a:r>
          </a:p>
          <a:p>
            <a:pPr algn="ctr"/>
            <a:r>
              <a:rPr lang="zh-CN" altLang="en-US"/>
              <a:t>休息时间</a:t>
            </a:r>
          </a:p>
          <a:p>
            <a:pPr algn="ctr"/>
            <a:r>
              <a:rPr lang="zh-CN" altLang="en-US"/>
              <a:t>周期数</a:t>
            </a:r>
          </a:p>
          <a:p>
            <a:pPr algn="ctr"/>
            <a:r>
              <a:rPr lang="en-US" altLang="zh-CN"/>
              <a:t>—————————</a:t>
            </a:r>
          </a:p>
          <a:p>
            <a:pPr algn="ctr"/>
            <a:r>
              <a:rPr lang="zh-CN" altLang="en-US"/>
              <a:t>设置计划信息</a:t>
            </a:r>
          </a:p>
          <a:p>
            <a:pPr algn="ctr"/>
            <a:r>
              <a:rPr lang="zh-CN" altLang="en-US"/>
              <a:t>开始自习</a:t>
            </a:r>
          </a:p>
          <a:p>
            <a:pPr algn="ctr"/>
            <a:r>
              <a:rPr lang="zh-CN" altLang="en-US"/>
              <a:t>结束自习</a:t>
            </a:r>
          </a:p>
        </p:txBody>
      </p:sp>
      <p:sp>
        <p:nvSpPr>
          <p:cNvPr id="8" name="Rectangles 7"/>
          <p:cNvSpPr/>
          <p:nvPr/>
        </p:nvSpPr>
        <p:spPr>
          <a:xfrm>
            <a:off x="3835400" y="4135120"/>
            <a:ext cx="1430020" cy="23596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讨论板</a:t>
            </a:r>
          </a:p>
          <a:p>
            <a:pPr algn="ctr"/>
            <a:r>
              <a:rPr lang="en-US" altLang="zh-CN"/>
              <a:t>——————</a:t>
            </a:r>
          </a:p>
          <a:p>
            <a:pPr algn="ctr"/>
            <a:r>
              <a:rPr lang="zh-CN" altLang="en-US"/>
              <a:t>讨论板号</a:t>
            </a:r>
          </a:p>
          <a:p>
            <a:pPr algn="ctr"/>
            <a:r>
              <a:rPr lang="en-US" altLang="zh-CN"/>
              <a:t>——————</a:t>
            </a:r>
          </a:p>
          <a:p>
            <a:pPr algn="ctr"/>
            <a:r>
              <a:rPr lang="zh-CN" altLang="en-US"/>
              <a:t>搜索问题</a:t>
            </a:r>
          </a:p>
          <a:p>
            <a:pPr algn="ctr"/>
            <a:r>
              <a:rPr lang="zh-CN" altLang="en-US"/>
              <a:t>查看问题</a:t>
            </a:r>
          </a:p>
          <a:p>
            <a:pPr algn="ctr"/>
            <a:r>
              <a:rPr lang="zh-CN" altLang="en-US"/>
              <a:t>发布问题</a:t>
            </a:r>
          </a:p>
          <a:p>
            <a:pPr algn="ctr"/>
            <a:r>
              <a:rPr lang="zh-CN" altLang="en-US"/>
              <a:t>回答问题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71395" y="1809115"/>
            <a:ext cx="1579245" cy="120015"/>
            <a:chOff x="13194" y="7713"/>
            <a:chExt cx="2487" cy="189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13464" y="7807"/>
              <a:ext cx="2217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1" name="Parallelogram 10"/>
            <p:cNvSpPr/>
            <p:nvPr/>
          </p:nvSpPr>
          <p:spPr>
            <a:xfrm rot="2280000">
              <a:off x="13194" y="7713"/>
              <a:ext cx="237" cy="189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65420" y="1809750"/>
            <a:ext cx="1584325" cy="120015"/>
            <a:chOff x="13194" y="7713"/>
            <a:chExt cx="2495" cy="189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3464" y="7808"/>
              <a:ext cx="2225" cy="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5" name="Parallelogram 14"/>
            <p:cNvSpPr/>
            <p:nvPr/>
          </p:nvSpPr>
          <p:spPr>
            <a:xfrm rot="2280000">
              <a:off x="13194" y="7713"/>
              <a:ext cx="237" cy="189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73415" y="1776095"/>
            <a:ext cx="1309370" cy="120015"/>
            <a:chOff x="13194" y="7713"/>
            <a:chExt cx="2062" cy="18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3464" y="7808"/>
              <a:ext cx="1792" cy="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" name="Parallelogram 17"/>
            <p:cNvSpPr/>
            <p:nvPr/>
          </p:nvSpPr>
          <p:spPr>
            <a:xfrm rot="2280000">
              <a:off x="13194" y="7713"/>
              <a:ext cx="237" cy="189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s 21"/>
          <p:cNvSpPr/>
          <p:nvPr/>
        </p:nvSpPr>
        <p:spPr>
          <a:xfrm>
            <a:off x="6849745" y="4135120"/>
            <a:ext cx="1430020" cy="2349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用户</a:t>
            </a:r>
          </a:p>
          <a:p>
            <a:pPr algn="ctr"/>
            <a:r>
              <a:rPr lang="en-US" altLang="zh-CN"/>
              <a:t>——————</a:t>
            </a:r>
          </a:p>
          <a:p>
            <a:pPr algn="ctr"/>
            <a:r>
              <a:rPr lang="zh-CN" altLang="en-US"/>
              <a:t>用户号</a:t>
            </a:r>
          </a:p>
          <a:p>
            <a:pPr algn="ctr"/>
            <a:r>
              <a:rPr lang="zh-CN" altLang="en-US"/>
              <a:t>用户名称</a:t>
            </a:r>
          </a:p>
          <a:p>
            <a:pPr algn="ctr"/>
            <a:r>
              <a:rPr lang="en-US" altLang="zh-CN"/>
              <a:t>——————</a:t>
            </a:r>
          </a:p>
          <a:p>
            <a:pPr algn="ctr"/>
            <a:r>
              <a:rPr lang="zh-CN" altLang="en-US"/>
              <a:t>退出登录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2281555" y="2998470"/>
            <a:ext cx="4538345" cy="124968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270500" y="2978785"/>
            <a:ext cx="1639570" cy="131953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280660" y="4298315"/>
            <a:ext cx="1609090" cy="48958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  <a:endCxn id="6" idx="2"/>
          </p:cNvCxnSpPr>
          <p:nvPr/>
        </p:nvCxnSpPr>
        <p:spPr>
          <a:xfrm flipH="1" flipV="1">
            <a:off x="7544435" y="3168650"/>
            <a:ext cx="20320" cy="96647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7" idx="2"/>
          </p:cNvCxnSpPr>
          <p:nvPr/>
        </p:nvCxnSpPr>
        <p:spPr>
          <a:xfrm flipV="1">
            <a:off x="7609840" y="3359150"/>
            <a:ext cx="3035935" cy="74930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109220" y="55245"/>
            <a:ext cx="2015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类图</a:t>
            </a:r>
          </a:p>
        </p:txBody>
      </p:sp>
      <p:cxnSp>
        <p:nvCxnSpPr>
          <p:cNvPr id="28" name="Straight Arrow Connector 27"/>
          <p:cNvCxnSpPr>
            <a:stCxn id="5" idx="2"/>
            <a:endCxn id="8" idx="0"/>
          </p:cNvCxnSpPr>
          <p:nvPr/>
        </p:nvCxnSpPr>
        <p:spPr>
          <a:xfrm>
            <a:off x="4550410" y="3168650"/>
            <a:ext cx="0" cy="96647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51940" y="459105"/>
            <a:ext cx="441068" cy="520723"/>
            <a:chOff x="2308" y="865"/>
            <a:chExt cx="1167" cy="1244"/>
          </a:xfrm>
        </p:grpSpPr>
        <p:sp>
          <p:nvSpPr>
            <p:cNvPr id="4" name="Oval 3"/>
            <p:cNvSpPr/>
            <p:nvPr/>
          </p:nvSpPr>
          <p:spPr>
            <a:xfrm>
              <a:off x="2711" y="865"/>
              <a:ext cx="362" cy="362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2308" y="1009"/>
              <a:ext cx="1167" cy="11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noAutofit/>
            </a:bodyPr>
            <a:lstStyle/>
            <a:p>
              <a:pPr algn="ctr"/>
              <a:r>
                <a:rPr lang="zh-CN" altLang="en-US" sz="2000" b="1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大</a:t>
              </a:r>
            </a:p>
          </p:txBody>
        </p:sp>
      </p:grpSp>
      <p:sp>
        <p:nvSpPr>
          <p:cNvPr id="7" name="Rectangles 6"/>
          <p:cNvSpPr/>
          <p:nvPr/>
        </p:nvSpPr>
        <p:spPr>
          <a:xfrm>
            <a:off x="1721485" y="1019175"/>
            <a:ext cx="90170" cy="53898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2800985" y="519430"/>
            <a:ext cx="619760" cy="339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楼</a:t>
            </a:r>
          </a:p>
        </p:txBody>
      </p:sp>
      <p:cxnSp>
        <p:nvCxnSpPr>
          <p:cNvPr id="9" name="Straight Connector 8"/>
          <p:cNvCxnSpPr>
            <a:stCxn id="8" idx="2"/>
          </p:cNvCxnSpPr>
          <p:nvPr/>
        </p:nvCxnSpPr>
        <p:spPr>
          <a:xfrm>
            <a:off x="3110865" y="859155"/>
            <a:ext cx="10160" cy="554926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811655" y="1109345"/>
            <a:ext cx="1189355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s 10"/>
          <p:cNvSpPr/>
          <p:nvPr/>
        </p:nvSpPr>
        <p:spPr>
          <a:xfrm>
            <a:off x="3041650" y="1109345"/>
            <a:ext cx="113665" cy="454787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88335" y="1884045"/>
            <a:ext cx="1236345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s 12"/>
          <p:cNvSpPr/>
          <p:nvPr/>
        </p:nvSpPr>
        <p:spPr>
          <a:xfrm>
            <a:off x="4121150" y="519430"/>
            <a:ext cx="849630" cy="339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教室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545965" y="859155"/>
            <a:ext cx="10160" cy="5527040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4468495" y="1884045"/>
            <a:ext cx="151130" cy="32975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248525" y="519430"/>
            <a:ext cx="849630" cy="339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座位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673340" y="859155"/>
            <a:ext cx="3810" cy="551624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487035" y="3222625"/>
            <a:ext cx="2058035" cy="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7583170" y="3221990"/>
            <a:ext cx="154305" cy="12795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2"/>
          </p:cNvCxnSpPr>
          <p:nvPr/>
        </p:nvCxnSpPr>
        <p:spPr>
          <a:xfrm flipH="1">
            <a:off x="4632325" y="4501515"/>
            <a:ext cx="3028315" cy="1079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178810" y="5170170"/>
            <a:ext cx="1309370" cy="1079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752715" y="3390265"/>
            <a:ext cx="1236345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Rectangles 24"/>
          <p:cNvSpPr/>
          <p:nvPr/>
        </p:nvSpPr>
        <p:spPr>
          <a:xfrm>
            <a:off x="8997950" y="3222625"/>
            <a:ext cx="1385570" cy="339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学习计划</a:t>
            </a:r>
          </a:p>
        </p:txBody>
      </p:sp>
      <p:sp>
        <p:nvSpPr>
          <p:cNvPr id="26" name="Rectangles 25"/>
          <p:cNvSpPr/>
          <p:nvPr/>
        </p:nvSpPr>
        <p:spPr>
          <a:xfrm>
            <a:off x="9637395" y="3581400"/>
            <a:ext cx="109855" cy="6356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6" idx="2"/>
          </p:cNvCxnSpPr>
          <p:nvPr/>
        </p:nvCxnSpPr>
        <p:spPr>
          <a:xfrm flipH="1">
            <a:off x="7731125" y="4217035"/>
            <a:ext cx="1961515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Rectangles 27"/>
          <p:cNvSpPr/>
          <p:nvPr/>
        </p:nvSpPr>
        <p:spPr>
          <a:xfrm>
            <a:off x="9501505" y="4044950"/>
            <a:ext cx="37846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1816735" y="5657215"/>
            <a:ext cx="1227455" cy="635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1993265" y="874395"/>
            <a:ext cx="6527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进入楼</a:t>
            </a:r>
          </a:p>
        </p:txBody>
      </p:sp>
      <p:sp>
        <p:nvSpPr>
          <p:cNvPr id="31" name="Text Box 30"/>
          <p:cNvSpPr txBox="1"/>
          <p:nvPr/>
        </p:nvSpPr>
        <p:spPr>
          <a:xfrm>
            <a:off x="3317240" y="1638935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进入教室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4968240" y="2530475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座位入座</a:t>
            </a:r>
          </a:p>
        </p:txBody>
      </p:sp>
      <p:sp>
        <p:nvSpPr>
          <p:cNvPr id="33" name="Text Box 32"/>
          <p:cNvSpPr txBox="1"/>
          <p:nvPr/>
        </p:nvSpPr>
        <p:spPr>
          <a:xfrm>
            <a:off x="7939405" y="2996565"/>
            <a:ext cx="783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制订学习计划</a:t>
            </a:r>
          </a:p>
        </p:txBody>
      </p:sp>
      <p:sp>
        <p:nvSpPr>
          <p:cNvPr id="34" name="Text Box 33"/>
          <p:cNvSpPr txBox="1"/>
          <p:nvPr/>
        </p:nvSpPr>
        <p:spPr>
          <a:xfrm>
            <a:off x="109220" y="55245"/>
            <a:ext cx="2015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顺序图</a:t>
            </a:r>
          </a:p>
        </p:txBody>
      </p:sp>
      <p:sp>
        <p:nvSpPr>
          <p:cNvPr id="36" name="Rectangles 35"/>
          <p:cNvSpPr/>
          <p:nvPr/>
        </p:nvSpPr>
        <p:spPr>
          <a:xfrm>
            <a:off x="5636260" y="542925"/>
            <a:ext cx="962025" cy="339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讨论板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6173470" y="882650"/>
            <a:ext cx="3810" cy="551624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613910" y="2206625"/>
            <a:ext cx="149733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Rectangles 39"/>
          <p:cNvSpPr/>
          <p:nvPr/>
        </p:nvSpPr>
        <p:spPr>
          <a:xfrm>
            <a:off x="6100445" y="2201545"/>
            <a:ext cx="142240" cy="9093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4621530" y="2223770"/>
            <a:ext cx="876300" cy="10293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4929505" y="1950720"/>
            <a:ext cx="9410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进入讨论板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617085" y="3110865"/>
            <a:ext cx="1527175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30175" y="109855"/>
            <a:ext cx="2015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用户状态图</a:t>
            </a:r>
          </a:p>
        </p:txBody>
      </p:sp>
      <p:sp>
        <p:nvSpPr>
          <p:cNvPr id="5" name="Oval 4"/>
          <p:cNvSpPr/>
          <p:nvPr/>
        </p:nvSpPr>
        <p:spPr>
          <a:xfrm>
            <a:off x="1993265" y="1129030"/>
            <a:ext cx="306070" cy="3048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46705" y="1774825"/>
            <a:ext cx="1424940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处于主菜单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46955" y="2580640"/>
            <a:ext cx="1424940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处于楼中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81165" y="3386455"/>
            <a:ext cx="1424940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处于教室中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52975" y="4130040"/>
            <a:ext cx="1533525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处于座位上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846705" y="4860290"/>
            <a:ext cx="1424940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在自习</a:t>
            </a:r>
          </a:p>
        </p:txBody>
      </p:sp>
      <p:cxnSp>
        <p:nvCxnSpPr>
          <p:cNvPr id="11" name="Straight Arrow Connector 10"/>
          <p:cNvCxnSpPr>
            <a:stCxn id="5" idx="5"/>
          </p:cNvCxnSpPr>
          <p:nvPr/>
        </p:nvCxnSpPr>
        <p:spPr>
          <a:xfrm>
            <a:off x="2254250" y="1389380"/>
            <a:ext cx="691515" cy="385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71010" y="2256790"/>
            <a:ext cx="701040" cy="306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227195" y="2409825"/>
            <a:ext cx="613410" cy="29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286500" y="3133090"/>
            <a:ext cx="537210" cy="251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221095" y="3253105"/>
            <a:ext cx="558800" cy="252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286500" y="3987165"/>
            <a:ext cx="471170" cy="186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297930" y="4064000"/>
            <a:ext cx="558165" cy="241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233545" y="4673600"/>
            <a:ext cx="471170" cy="186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288790" y="4860290"/>
            <a:ext cx="558165" cy="241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4610735" y="2098040"/>
            <a:ext cx="8102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进入楼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4051935" y="2580640"/>
            <a:ext cx="781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离开楼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5815965" y="3384550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离开教室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6508115" y="2887345"/>
            <a:ext cx="1062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进入教室</a:t>
            </a:r>
          </a:p>
        </p:txBody>
      </p:sp>
      <p:sp>
        <p:nvSpPr>
          <p:cNvPr id="24" name="Text Box 23"/>
          <p:cNvSpPr txBox="1"/>
          <p:nvPr/>
        </p:nvSpPr>
        <p:spPr>
          <a:xfrm>
            <a:off x="5717540" y="3757295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座位入座</a:t>
            </a:r>
          </a:p>
        </p:txBody>
      </p:sp>
      <p:sp>
        <p:nvSpPr>
          <p:cNvPr id="25" name="Text Box 24"/>
          <p:cNvSpPr txBox="1"/>
          <p:nvPr/>
        </p:nvSpPr>
        <p:spPr>
          <a:xfrm>
            <a:off x="6508115" y="4257675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离开座位</a:t>
            </a:r>
          </a:p>
        </p:txBody>
      </p:sp>
      <p:sp>
        <p:nvSpPr>
          <p:cNvPr id="26" name="Text Box 25"/>
          <p:cNvSpPr txBox="1"/>
          <p:nvPr/>
        </p:nvSpPr>
        <p:spPr>
          <a:xfrm>
            <a:off x="4610735" y="4965700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结束自习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3664585" y="4502150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开始自习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9432290" y="3384550"/>
            <a:ext cx="1424940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处于讨论板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8214995" y="3560445"/>
            <a:ext cx="1215390" cy="10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192770" y="3834130"/>
            <a:ext cx="12052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8335645" y="3253105"/>
            <a:ext cx="132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进入讨论板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8335645" y="3867150"/>
            <a:ext cx="132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离开讨论板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790440" y="5664200"/>
            <a:ext cx="1478915" cy="963295"/>
            <a:chOff x="2241" y="1380"/>
            <a:chExt cx="3018" cy="2174"/>
          </a:xfrm>
        </p:grpSpPr>
        <p:sp>
          <p:nvSpPr>
            <p:cNvPr id="4" name="Rectangles 3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用户</a:t>
              </a:r>
            </a:p>
          </p:txBody>
        </p:sp>
        <p:sp>
          <p:nvSpPr>
            <p:cNvPr id="5" name="Rectangles 4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130175" y="109855"/>
            <a:ext cx="2015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包图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790440" y="4006850"/>
            <a:ext cx="1478915" cy="963295"/>
            <a:chOff x="2241" y="1380"/>
            <a:chExt cx="3018" cy="2174"/>
          </a:xfrm>
        </p:grpSpPr>
        <p:sp>
          <p:nvSpPr>
            <p:cNvPr id="34" name="Rectangles 33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自习系统</a:t>
              </a:r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66115" y="1985010"/>
            <a:ext cx="1478915" cy="963295"/>
            <a:chOff x="2241" y="1380"/>
            <a:chExt cx="3018" cy="2174"/>
          </a:xfrm>
        </p:grpSpPr>
        <p:sp>
          <p:nvSpPr>
            <p:cNvPr id="37" name="Rectangles 36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楼</a:t>
              </a:r>
            </a:p>
          </p:txBody>
        </p:sp>
        <p:sp>
          <p:nvSpPr>
            <p:cNvPr id="38" name="Rectangles 37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22675" y="1985010"/>
            <a:ext cx="1478915" cy="963295"/>
            <a:chOff x="2241" y="1380"/>
            <a:chExt cx="3018" cy="2174"/>
          </a:xfrm>
        </p:grpSpPr>
        <p:sp>
          <p:nvSpPr>
            <p:cNvPr id="40" name="Rectangles 39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教室</a:t>
              </a:r>
            </a:p>
          </p:txBody>
        </p:sp>
        <p:sp>
          <p:nvSpPr>
            <p:cNvPr id="41" name="Rectangles 40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289800" y="1985010"/>
            <a:ext cx="1478915" cy="963295"/>
            <a:chOff x="2241" y="1380"/>
            <a:chExt cx="3018" cy="2174"/>
          </a:xfrm>
        </p:grpSpPr>
        <p:sp>
          <p:nvSpPr>
            <p:cNvPr id="43" name="Rectangles 42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座位</a:t>
              </a:r>
            </a:p>
          </p:txBody>
        </p:sp>
        <p:sp>
          <p:nvSpPr>
            <p:cNvPr id="44" name="Rectangles 43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622675" y="210185"/>
            <a:ext cx="1478915" cy="963295"/>
            <a:chOff x="2241" y="1380"/>
            <a:chExt cx="3018" cy="2174"/>
          </a:xfrm>
        </p:grpSpPr>
        <p:sp>
          <p:nvSpPr>
            <p:cNvPr id="46" name="Rectangles 45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讨论板</a:t>
              </a:r>
            </a:p>
          </p:txBody>
        </p:sp>
        <p:sp>
          <p:nvSpPr>
            <p:cNvPr id="47" name="Rectangles 46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629265" y="1985010"/>
            <a:ext cx="1478915" cy="963295"/>
            <a:chOff x="2241" y="1380"/>
            <a:chExt cx="3018" cy="2174"/>
          </a:xfrm>
        </p:grpSpPr>
        <p:sp>
          <p:nvSpPr>
            <p:cNvPr id="49" name="Rectangles 48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学习计划</a:t>
              </a:r>
            </a:p>
          </p:txBody>
        </p:sp>
        <p:sp>
          <p:nvSpPr>
            <p:cNvPr id="50" name="Rectangles 49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>
            <a:off x="5831840" y="4970145"/>
            <a:ext cx="0" cy="94297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Text Box 51"/>
          <p:cNvSpPr txBox="1"/>
          <p:nvPr/>
        </p:nvSpPr>
        <p:spPr>
          <a:xfrm>
            <a:off x="5852160" y="5152390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&lt;&lt;import&gt;&gt;</a:t>
            </a:r>
          </a:p>
        </p:txBody>
      </p:sp>
      <p:cxnSp>
        <p:nvCxnSpPr>
          <p:cNvPr id="53" name="Straight Arrow Connector 52"/>
          <p:cNvCxnSpPr>
            <a:stCxn id="37" idx="3"/>
            <a:endCxn id="40" idx="1"/>
          </p:cNvCxnSpPr>
          <p:nvPr/>
        </p:nvCxnSpPr>
        <p:spPr>
          <a:xfrm>
            <a:off x="2145665" y="2600325"/>
            <a:ext cx="1477010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" name="Text Box 53"/>
          <p:cNvSpPr txBox="1"/>
          <p:nvPr/>
        </p:nvSpPr>
        <p:spPr>
          <a:xfrm>
            <a:off x="2216150" y="2232025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&lt;&lt;import&gt;&gt;</a:t>
            </a:r>
          </a:p>
        </p:txBody>
      </p:sp>
      <p:sp>
        <p:nvSpPr>
          <p:cNvPr id="55" name="Text Box 54"/>
          <p:cNvSpPr txBox="1"/>
          <p:nvPr/>
        </p:nvSpPr>
        <p:spPr>
          <a:xfrm>
            <a:off x="4563745" y="1395095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&lt;&lt;import&gt;&gt;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4563745" y="1186815"/>
            <a:ext cx="20320" cy="108521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3"/>
            <a:endCxn id="43" idx="1"/>
          </p:cNvCxnSpPr>
          <p:nvPr/>
        </p:nvCxnSpPr>
        <p:spPr>
          <a:xfrm>
            <a:off x="5102225" y="2600325"/>
            <a:ext cx="2187575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5429885" y="2248535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&lt;&lt;import&gt;&gt;</a:t>
            </a:r>
          </a:p>
        </p:txBody>
      </p:sp>
      <p:cxnSp>
        <p:nvCxnSpPr>
          <p:cNvPr id="59" name="Straight Arrow Connector 58"/>
          <p:cNvCxnSpPr>
            <a:stCxn id="43" idx="3"/>
            <a:endCxn id="49" idx="1"/>
          </p:cNvCxnSpPr>
          <p:nvPr/>
        </p:nvCxnSpPr>
        <p:spPr>
          <a:xfrm>
            <a:off x="8769350" y="2600325"/>
            <a:ext cx="1859915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Text Box 59"/>
          <p:cNvSpPr txBox="1"/>
          <p:nvPr/>
        </p:nvSpPr>
        <p:spPr>
          <a:xfrm>
            <a:off x="8976360" y="2232025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&lt;&lt;import&gt;&gt;</a:t>
            </a:r>
          </a:p>
        </p:txBody>
      </p:sp>
      <p:cxnSp>
        <p:nvCxnSpPr>
          <p:cNvPr id="61" name="Elbow Connector 60"/>
          <p:cNvCxnSpPr>
            <a:stCxn id="37" idx="2"/>
          </p:cNvCxnSpPr>
          <p:nvPr/>
        </p:nvCxnSpPr>
        <p:spPr>
          <a:xfrm rot="5400000" flipV="1">
            <a:off x="6021070" y="-1667510"/>
            <a:ext cx="743585" cy="9973945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0" idx="2"/>
          </p:cNvCxnSpPr>
          <p:nvPr/>
        </p:nvCxnSpPr>
        <p:spPr>
          <a:xfrm>
            <a:off x="4362450" y="2948305"/>
            <a:ext cx="8255" cy="75374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3" idx="2"/>
          </p:cNvCxnSpPr>
          <p:nvPr/>
        </p:nvCxnSpPr>
        <p:spPr>
          <a:xfrm>
            <a:off x="8029575" y="2948305"/>
            <a:ext cx="3175" cy="74358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2"/>
          </p:cNvCxnSpPr>
          <p:nvPr/>
        </p:nvCxnSpPr>
        <p:spPr>
          <a:xfrm>
            <a:off x="11369040" y="2948305"/>
            <a:ext cx="10795" cy="74358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34" idx="1"/>
          </p:cNvCxnSpPr>
          <p:nvPr/>
        </p:nvCxnSpPr>
        <p:spPr>
          <a:xfrm>
            <a:off x="3356610" y="3691890"/>
            <a:ext cx="1433830" cy="930275"/>
          </a:xfrm>
          <a:prstGeom prst="bentConnector3">
            <a:avLst>
              <a:gd name="adj1" fmla="val 50044"/>
            </a:avLst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Text Box 65"/>
          <p:cNvSpPr txBox="1"/>
          <p:nvPr/>
        </p:nvSpPr>
        <p:spPr>
          <a:xfrm>
            <a:off x="2910840" y="4038600"/>
            <a:ext cx="124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&lt;&lt;merge&gt;&gt;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3C53C1EB-A404-5ECD-FF86-617F646700DF}"/>
              </a:ext>
            </a:extLst>
          </p:cNvPr>
          <p:cNvSpPr/>
          <p:nvPr/>
        </p:nvSpPr>
        <p:spPr>
          <a:xfrm>
            <a:off x="9221737" y="4675766"/>
            <a:ext cx="2197467" cy="196896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FBE5702-65C6-A50B-2AF9-FC49B08F5FF2}"/>
              </a:ext>
            </a:extLst>
          </p:cNvPr>
          <p:cNvSpPr/>
          <p:nvPr/>
        </p:nvSpPr>
        <p:spPr>
          <a:xfrm>
            <a:off x="2332401" y="4574927"/>
            <a:ext cx="2904946" cy="196896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0082EA7-CBE3-B58D-2300-FCE00B0ADA83}"/>
              </a:ext>
            </a:extLst>
          </p:cNvPr>
          <p:cNvSpPr/>
          <p:nvPr/>
        </p:nvSpPr>
        <p:spPr>
          <a:xfrm>
            <a:off x="2687830" y="62145"/>
            <a:ext cx="9110594" cy="20395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109220" y="55245"/>
            <a:ext cx="2015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人机交互部分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2BD57A8-BC28-3F3A-48E2-02DCCB802D0F}"/>
              </a:ext>
            </a:extLst>
          </p:cNvPr>
          <p:cNvGrpSpPr/>
          <p:nvPr/>
        </p:nvGrpSpPr>
        <p:grpSpPr>
          <a:xfrm>
            <a:off x="3282735" y="2746621"/>
            <a:ext cx="8054050" cy="3619685"/>
            <a:chOff x="841375" y="819150"/>
            <a:chExt cx="10853420" cy="5675630"/>
          </a:xfrm>
        </p:grpSpPr>
        <p:sp>
          <p:nvSpPr>
            <p:cNvPr id="4" name="Rectangles 3"/>
            <p:cNvSpPr/>
            <p:nvPr/>
          </p:nvSpPr>
          <p:spPr>
            <a:xfrm>
              <a:off x="841375" y="81915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楼</a:t>
              </a:r>
            </a:p>
            <a:p>
              <a:pPr algn="ctr"/>
              <a:r>
                <a:rPr lang="en-US" altLang="zh-CN" sz="1100"/>
                <a:t>——————</a:t>
              </a:r>
            </a:p>
            <a:p>
              <a:pPr algn="ctr"/>
              <a:r>
                <a:rPr lang="zh-CN" altLang="en-US" sz="1100"/>
                <a:t>楼号</a:t>
              </a:r>
            </a:p>
            <a:p>
              <a:pPr algn="ctr"/>
              <a:r>
                <a:rPr lang="zh-CN" altLang="en-US" sz="1100"/>
                <a:t>楼名称</a:t>
              </a:r>
            </a:p>
            <a:p>
              <a:pPr algn="ctr"/>
              <a:r>
                <a:rPr lang="en-US" altLang="zh-CN" sz="1100"/>
                <a:t>——————</a:t>
              </a:r>
            </a:p>
            <a:p>
              <a:pPr algn="ctr"/>
              <a:r>
                <a:rPr lang="zh-CN" altLang="en-US" sz="1100"/>
                <a:t>进入楼</a:t>
              </a:r>
            </a:p>
            <a:p>
              <a:pPr algn="ctr"/>
              <a:r>
                <a:rPr lang="zh-CN" altLang="en-US" sz="1100"/>
                <a:t>离开楼</a:t>
              </a:r>
            </a:p>
          </p:txBody>
        </p:sp>
        <p:sp>
          <p:nvSpPr>
            <p:cNvPr id="5" name="Rectangles 4"/>
            <p:cNvSpPr/>
            <p:nvPr/>
          </p:nvSpPr>
          <p:spPr>
            <a:xfrm>
              <a:off x="3835400" y="81915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教室</a:t>
              </a:r>
            </a:p>
            <a:p>
              <a:pPr algn="ctr"/>
              <a:r>
                <a:rPr lang="en-US" altLang="zh-CN" sz="1100"/>
                <a:t>——————</a:t>
              </a:r>
            </a:p>
            <a:p>
              <a:pPr algn="ctr"/>
              <a:r>
                <a:rPr lang="zh-CN" altLang="en-US" sz="1100"/>
                <a:t>教室号</a:t>
              </a:r>
            </a:p>
            <a:p>
              <a:pPr algn="ctr"/>
              <a:r>
                <a:rPr lang="zh-CN" altLang="en-US" sz="1100">
                  <a:sym typeface="+mn-ea"/>
                </a:rPr>
                <a:t>教室</a:t>
              </a:r>
              <a:r>
                <a:rPr lang="zh-CN" altLang="en-US" sz="1100"/>
                <a:t>名称</a:t>
              </a:r>
            </a:p>
            <a:p>
              <a:pPr algn="ctr"/>
              <a:r>
                <a:rPr lang="en-US" altLang="zh-CN" sz="1100"/>
                <a:t>——————</a:t>
              </a:r>
            </a:p>
            <a:p>
              <a:pPr algn="ctr"/>
              <a:r>
                <a:rPr lang="zh-CN" altLang="en-US" sz="1100"/>
                <a:t>进入</a:t>
              </a:r>
              <a:r>
                <a:rPr lang="zh-CN" altLang="en-US" sz="1100">
                  <a:sym typeface="+mn-ea"/>
                </a:rPr>
                <a:t>教室</a:t>
              </a:r>
              <a:endParaRPr lang="zh-CN" altLang="en-US" sz="1100"/>
            </a:p>
            <a:p>
              <a:pPr algn="ctr"/>
              <a:r>
                <a:rPr lang="zh-CN" altLang="en-US" sz="1100"/>
                <a:t>离开</a:t>
              </a:r>
              <a:r>
                <a:rPr lang="zh-CN" altLang="en-US" sz="1100">
                  <a:sym typeface="+mn-ea"/>
                </a:rPr>
                <a:t>教室</a:t>
              </a:r>
            </a:p>
            <a:p>
              <a:pPr algn="ctr"/>
              <a:r>
                <a:rPr lang="zh-CN" altLang="en-US" sz="1100"/>
                <a:t>进入讨论板</a:t>
              </a:r>
            </a:p>
          </p:txBody>
        </p:sp>
        <p:sp>
          <p:nvSpPr>
            <p:cNvPr id="6" name="Rectangles 5"/>
            <p:cNvSpPr/>
            <p:nvPr/>
          </p:nvSpPr>
          <p:spPr>
            <a:xfrm>
              <a:off x="6829425" y="81915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座位</a:t>
              </a:r>
            </a:p>
            <a:p>
              <a:pPr algn="ctr"/>
              <a:r>
                <a:rPr lang="en-US" altLang="zh-CN" sz="1100"/>
                <a:t>——————</a:t>
              </a:r>
            </a:p>
            <a:p>
              <a:pPr algn="ctr"/>
              <a:r>
                <a:rPr lang="zh-CN" altLang="en-US" sz="1100"/>
                <a:t>座位号</a:t>
              </a:r>
            </a:p>
            <a:p>
              <a:pPr algn="ctr"/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</a:p>
            <a:p>
              <a:pPr algn="ctr"/>
              <a:r>
                <a:rPr lang="zh-CN" altLang="en-US" sz="1100"/>
                <a:t>座位入座</a:t>
              </a:r>
            </a:p>
            <a:p>
              <a:pPr algn="ctr"/>
              <a:r>
                <a:rPr lang="zh-CN" altLang="en-US" sz="1100"/>
                <a:t>离开</a:t>
              </a:r>
              <a:r>
                <a:rPr lang="zh-CN" altLang="en-US" sz="1100">
                  <a:sym typeface="+mn-ea"/>
                </a:rPr>
                <a:t>座位</a:t>
              </a:r>
              <a:endParaRPr lang="zh-CN" altLang="en-US" sz="1100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9596120" y="819150"/>
              <a:ext cx="2098675" cy="25400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学习计划</a:t>
              </a:r>
            </a:p>
            <a:p>
              <a:pPr algn="ctr"/>
              <a:r>
                <a:rPr lang="en-US" altLang="zh-CN" sz="1100"/>
                <a:t>————————</a:t>
              </a:r>
            </a:p>
            <a:p>
              <a:pPr algn="ctr"/>
              <a:r>
                <a:rPr lang="zh-CN" altLang="en-US" sz="1100"/>
                <a:t>自习时间</a:t>
              </a:r>
            </a:p>
            <a:p>
              <a:pPr algn="ctr"/>
              <a:r>
                <a:rPr lang="zh-CN" altLang="en-US" sz="1100"/>
                <a:t>休息时间</a:t>
              </a:r>
            </a:p>
            <a:p>
              <a:pPr algn="ctr"/>
              <a:r>
                <a:rPr lang="zh-CN" altLang="en-US" sz="1100"/>
                <a:t>周期数</a:t>
              </a:r>
            </a:p>
            <a:p>
              <a:pPr algn="ctr"/>
              <a:r>
                <a:rPr lang="en-US" altLang="zh-CN" sz="1100"/>
                <a:t>—————————</a:t>
              </a:r>
            </a:p>
            <a:p>
              <a:pPr algn="ctr"/>
              <a:r>
                <a:rPr lang="zh-CN" altLang="en-US" sz="1100"/>
                <a:t>设置计划信息</a:t>
              </a:r>
            </a:p>
            <a:p>
              <a:pPr algn="ctr"/>
              <a:r>
                <a:rPr lang="zh-CN" altLang="en-US" sz="1100"/>
                <a:t>开始自习</a:t>
              </a:r>
            </a:p>
            <a:p>
              <a:pPr algn="ctr"/>
              <a:r>
                <a:rPr lang="zh-CN" altLang="en-US" sz="1100"/>
                <a:t>结束自习</a:t>
              </a:r>
            </a:p>
          </p:txBody>
        </p:sp>
        <p:sp>
          <p:nvSpPr>
            <p:cNvPr id="8" name="Rectangles 7"/>
            <p:cNvSpPr/>
            <p:nvPr/>
          </p:nvSpPr>
          <p:spPr>
            <a:xfrm>
              <a:off x="3835400" y="4135120"/>
              <a:ext cx="1430020" cy="235966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讨论板</a:t>
              </a:r>
            </a:p>
            <a:p>
              <a:pPr algn="ctr"/>
              <a:r>
                <a:rPr lang="en-US" altLang="zh-CN" sz="1100"/>
                <a:t>——————</a:t>
              </a:r>
            </a:p>
            <a:p>
              <a:pPr algn="ctr"/>
              <a:r>
                <a:rPr lang="zh-CN" altLang="en-US" sz="1100"/>
                <a:t>讨论板号</a:t>
              </a:r>
            </a:p>
            <a:p>
              <a:pPr algn="ctr"/>
              <a:r>
                <a:rPr lang="en-US" altLang="zh-CN" sz="1100"/>
                <a:t>——————</a:t>
              </a:r>
            </a:p>
            <a:p>
              <a:pPr algn="ctr"/>
              <a:r>
                <a:rPr lang="zh-CN" altLang="en-US" sz="1100"/>
                <a:t>搜索问题</a:t>
              </a:r>
            </a:p>
            <a:p>
              <a:pPr algn="ctr"/>
              <a:r>
                <a:rPr lang="zh-CN" altLang="en-US" sz="1100"/>
                <a:t>查看问题</a:t>
              </a:r>
            </a:p>
            <a:p>
              <a:pPr algn="ctr"/>
              <a:r>
                <a:rPr lang="zh-CN" altLang="en-US" sz="1100"/>
                <a:t>发布问题</a:t>
              </a:r>
            </a:p>
            <a:p>
              <a:pPr algn="ctr"/>
              <a:r>
                <a:rPr lang="zh-CN" altLang="en-US" sz="1100"/>
                <a:t>回答问题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271395" y="1809115"/>
              <a:ext cx="1579245" cy="120015"/>
              <a:chOff x="13194" y="7713"/>
              <a:chExt cx="2487" cy="189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13464" y="7807"/>
                <a:ext cx="2217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1" name="Parallelogram 10"/>
              <p:cNvSpPr/>
              <p:nvPr/>
            </p:nvSpPr>
            <p:spPr>
              <a:xfrm rot="2280000">
                <a:off x="13194" y="7713"/>
                <a:ext cx="237" cy="189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265420" y="1809750"/>
              <a:ext cx="1584325" cy="120015"/>
              <a:chOff x="13194" y="7713"/>
              <a:chExt cx="2495" cy="189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13464" y="7808"/>
                <a:ext cx="2225" cy="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5" name="Parallelogram 14"/>
              <p:cNvSpPr/>
              <p:nvPr/>
            </p:nvSpPr>
            <p:spPr>
              <a:xfrm rot="2280000">
                <a:off x="13194" y="7713"/>
                <a:ext cx="237" cy="189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273415" y="1776095"/>
              <a:ext cx="1309370" cy="120015"/>
              <a:chOff x="13194" y="7713"/>
              <a:chExt cx="2062" cy="18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13464" y="7808"/>
                <a:ext cx="1792" cy="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8" name="Parallelogram 17"/>
              <p:cNvSpPr/>
              <p:nvPr/>
            </p:nvSpPr>
            <p:spPr>
              <a:xfrm rot="2280000">
                <a:off x="13194" y="7713"/>
                <a:ext cx="237" cy="189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s 21"/>
            <p:cNvSpPr/>
            <p:nvPr/>
          </p:nvSpPr>
          <p:spPr>
            <a:xfrm>
              <a:off x="6849745" y="413512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用户</a:t>
              </a:r>
            </a:p>
            <a:p>
              <a:pPr algn="ctr"/>
              <a:r>
                <a:rPr lang="en-US" altLang="zh-CN" sz="1100"/>
                <a:t>——————</a:t>
              </a:r>
            </a:p>
            <a:p>
              <a:pPr algn="ctr"/>
              <a:r>
                <a:rPr lang="zh-CN" altLang="en-US" sz="1100"/>
                <a:t>用户号</a:t>
              </a:r>
            </a:p>
            <a:p>
              <a:pPr algn="ctr"/>
              <a:r>
                <a:rPr lang="zh-CN" altLang="en-US" sz="1100"/>
                <a:t>用户名称</a:t>
              </a:r>
            </a:p>
            <a:p>
              <a:pPr algn="ctr"/>
              <a:r>
                <a:rPr lang="en-US" altLang="zh-CN" sz="1100"/>
                <a:t>——————</a:t>
              </a:r>
            </a:p>
            <a:p>
              <a:pPr algn="ctr"/>
              <a:r>
                <a:rPr lang="zh-CN" altLang="en-US" sz="1100"/>
                <a:t>退出登录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2281555" y="2998470"/>
              <a:ext cx="4538345" cy="124968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5270500" y="2978785"/>
              <a:ext cx="1639570" cy="131953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5280660" y="4298315"/>
              <a:ext cx="1609090" cy="489585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2" idx="0"/>
              <a:endCxn id="6" idx="2"/>
            </p:cNvCxnSpPr>
            <p:nvPr/>
          </p:nvCxnSpPr>
          <p:spPr>
            <a:xfrm flipH="1" flipV="1">
              <a:off x="7544435" y="3168650"/>
              <a:ext cx="20320" cy="96647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7" idx="2"/>
            </p:cNvCxnSpPr>
            <p:nvPr/>
          </p:nvCxnSpPr>
          <p:spPr>
            <a:xfrm flipV="1">
              <a:off x="7609840" y="3359150"/>
              <a:ext cx="3035935" cy="74930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5" idx="2"/>
              <a:endCxn id="8" idx="0"/>
            </p:cNvCxnSpPr>
            <p:nvPr/>
          </p:nvCxnSpPr>
          <p:spPr>
            <a:xfrm>
              <a:off x="4550410" y="3168650"/>
              <a:ext cx="0" cy="96647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3" name="Rectangles 3">
            <a:extLst>
              <a:ext uri="{FF2B5EF4-FFF2-40B4-BE49-F238E27FC236}">
                <a16:creationId xmlns:a16="http://schemas.microsoft.com/office/drawing/2014/main" id="{488FB045-2879-A206-CD1C-C7771DC1A473}"/>
              </a:ext>
            </a:extLst>
          </p:cNvPr>
          <p:cNvSpPr/>
          <p:nvPr/>
        </p:nvSpPr>
        <p:spPr>
          <a:xfrm>
            <a:off x="3325018" y="196452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100"/>
              <a:t>楼</a:t>
            </a:r>
            <a:r>
              <a:rPr lang="zh-CN" altLang="en-US" sz="1100"/>
              <a:t>内部界面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</a:p>
          <a:p>
            <a:pPr algn="ctr"/>
            <a:r>
              <a:rPr lang="zh-CN" altLang="en-US" sz="1100"/>
              <a:t>楼名称</a:t>
            </a:r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离开楼</a:t>
            </a:r>
          </a:p>
        </p:txBody>
      </p:sp>
      <p:sp>
        <p:nvSpPr>
          <p:cNvPr id="10" name="Rectangles 3">
            <a:extLst>
              <a:ext uri="{FF2B5EF4-FFF2-40B4-BE49-F238E27FC236}">
                <a16:creationId xmlns:a16="http://schemas.microsoft.com/office/drawing/2014/main" id="{E90B939D-96D1-BB65-2EC2-AD1F8CCC3626}"/>
              </a:ext>
            </a:extLst>
          </p:cNvPr>
          <p:cNvSpPr/>
          <p:nvPr/>
        </p:nvSpPr>
        <p:spPr>
          <a:xfrm>
            <a:off x="5504526" y="171141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教室内部界面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教室名称</a:t>
            </a:r>
          </a:p>
          <a:p>
            <a:pPr algn="ctr"/>
            <a:r>
              <a:rPr lang="en-US" altLang="zh-CN" sz="1100"/>
              <a:t>——————</a:t>
            </a:r>
          </a:p>
          <a:p>
            <a:pPr algn="ctr"/>
            <a:r>
              <a:rPr lang="zh-CN" altLang="en-US" sz="1100"/>
              <a:t>进入</a:t>
            </a:r>
            <a:r>
              <a:rPr lang="zh-CN" altLang="en-US" sz="1100">
                <a:sym typeface="+mn-ea"/>
              </a:rPr>
              <a:t>教室</a:t>
            </a:r>
            <a:endParaRPr lang="zh-CN" altLang="en-US" sz="1100"/>
          </a:p>
          <a:p>
            <a:pPr algn="ctr"/>
            <a:r>
              <a:rPr lang="zh-CN" altLang="en-US" sz="1100"/>
              <a:t>离开</a:t>
            </a:r>
            <a:r>
              <a:rPr lang="zh-CN" altLang="en-US" sz="1100">
                <a:sym typeface="+mn-ea"/>
              </a:rPr>
              <a:t>教室</a:t>
            </a:r>
          </a:p>
          <a:p>
            <a:pPr algn="ctr"/>
            <a:r>
              <a:rPr lang="zh-CN" altLang="en-US" sz="1100"/>
              <a:t>进入讨论板</a:t>
            </a:r>
          </a:p>
        </p:txBody>
      </p:sp>
      <p:sp>
        <p:nvSpPr>
          <p:cNvPr id="19" name="Rectangles 3">
            <a:extLst>
              <a:ext uri="{FF2B5EF4-FFF2-40B4-BE49-F238E27FC236}">
                <a16:creationId xmlns:a16="http://schemas.microsoft.com/office/drawing/2014/main" id="{539CC62E-25BA-6ED6-6593-02BD57142D65}"/>
              </a:ext>
            </a:extLst>
          </p:cNvPr>
          <p:cNvSpPr/>
          <p:nvPr/>
        </p:nvSpPr>
        <p:spPr>
          <a:xfrm>
            <a:off x="7860087" y="131498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座位界面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</a:p>
          <a:p>
            <a:pPr algn="ctr"/>
            <a:r>
              <a:rPr lang="zh-CN" altLang="en-US" sz="1100"/>
              <a:t>座位号</a:t>
            </a:r>
          </a:p>
          <a:p>
            <a:pPr algn="ctr"/>
            <a:r>
              <a:rPr lang="en-US" altLang="zh-CN" sz="1100"/>
              <a:t>——————</a:t>
            </a:r>
          </a:p>
          <a:p>
            <a:pPr algn="ctr"/>
            <a:r>
              <a:rPr lang="zh-CN" altLang="en-US" sz="1100"/>
              <a:t>离开</a:t>
            </a:r>
            <a:r>
              <a:rPr lang="zh-CN" altLang="en-US" sz="1100">
                <a:sym typeface="+mn-ea"/>
              </a:rPr>
              <a:t>座位</a:t>
            </a:r>
            <a:endParaRPr lang="zh-CN" altLang="en-US" sz="1100"/>
          </a:p>
        </p:txBody>
      </p:sp>
      <p:sp>
        <p:nvSpPr>
          <p:cNvPr id="20" name="Rectangles 3">
            <a:extLst>
              <a:ext uri="{FF2B5EF4-FFF2-40B4-BE49-F238E27FC236}">
                <a16:creationId xmlns:a16="http://schemas.microsoft.com/office/drawing/2014/main" id="{CCCC31E5-E66B-2EBB-0E6B-4850E3E62303}"/>
              </a:ext>
            </a:extLst>
          </p:cNvPr>
          <p:cNvSpPr/>
          <p:nvPr/>
        </p:nvSpPr>
        <p:spPr>
          <a:xfrm>
            <a:off x="10027507" y="126472"/>
            <a:ext cx="1061182" cy="1543084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专注自习界面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</a:p>
          <a:p>
            <a:pPr algn="ctr"/>
            <a:r>
              <a:rPr lang="zh-CN" altLang="en-US" sz="1100"/>
              <a:t>自习时间</a:t>
            </a:r>
            <a:endParaRPr lang="en-US" altLang="zh-CN" sz="1100"/>
          </a:p>
          <a:p>
            <a:pPr algn="ctr"/>
            <a:r>
              <a:rPr lang="zh-CN" altLang="en-US" sz="1100"/>
              <a:t>休息时间</a:t>
            </a:r>
            <a:endParaRPr lang="en-US" altLang="zh-CN" sz="1100"/>
          </a:p>
          <a:p>
            <a:pPr algn="ctr"/>
            <a:r>
              <a:rPr lang="zh-CN" altLang="en-US" sz="1100"/>
              <a:t>周期数</a:t>
            </a:r>
            <a:endParaRPr lang="en-US" altLang="zh-CN" sz="1100"/>
          </a:p>
          <a:p>
            <a:pPr algn="ctr"/>
            <a:r>
              <a:rPr lang="en-US" altLang="zh-CN" sz="1100"/>
              <a:t>——————</a:t>
            </a:r>
          </a:p>
          <a:p>
            <a:pPr algn="ctr"/>
            <a:r>
              <a:rPr lang="zh-CN" altLang="en-US" sz="1100"/>
              <a:t>设置计划信息</a:t>
            </a:r>
          </a:p>
          <a:p>
            <a:pPr algn="ctr"/>
            <a:r>
              <a:rPr lang="zh-CN" altLang="en-US" sz="1100"/>
              <a:t>开始自习</a:t>
            </a:r>
          </a:p>
          <a:p>
            <a:pPr algn="ctr"/>
            <a:r>
              <a:rPr lang="zh-CN" altLang="en-US" sz="1100"/>
              <a:t>结束自习</a:t>
            </a:r>
          </a:p>
        </p:txBody>
      </p:sp>
      <p:sp>
        <p:nvSpPr>
          <p:cNvPr id="21" name="Rectangles 3">
            <a:extLst>
              <a:ext uri="{FF2B5EF4-FFF2-40B4-BE49-F238E27FC236}">
                <a16:creationId xmlns:a16="http://schemas.microsoft.com/office/drawing/2014/main" id="{B3EA2B5A-F290-3332-12F9-ABD34DE9F47C}"/>
              </a:ext>
            </a:extLst>
          </p:cNvPr>
          <p:cNvSpPr/>
          <p:nvPr/>
        </p:nvSpPr>
        <p:spPr>
          <a:xfrm>
            <a:off x="3466510" y="4844402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讨论板界面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</a:p>
          <a:p>
            <a:pPr algn="ctr"/>
            <a:r>
              <a:rPr lang="zh-CN" altLang="en-US" sz="1100"/>
              <a:t>楼号</a:t>
            </a:r>
          </a:p>
          <a:p>
            <a:pPr algn="ctr"/>
            <a:r>
              <a:rPr lang="zh-CN" altLang="en-US" sz="1100"/>
              <a:t>楼名称</a:t>
            </a:r>
          </a:p>
          <a:p>
            <a:pPr algn="ctr"/>
            <a:r>
              <a:rPr lang="en-US" altLang="zh-CN" sz="1100"/>
              <a:t>——————</a:t>
            </a:r>
          </a:p>
          <a:p>
            <a:pPr algn="ctr"/>
            <a:r>
              <a:rPr lang="zh-CN" altLang="en-US" sz="1100"/>
              <a:t>离开讨论板</a:t>
            </a:r>
          </a:p>
        </p:txBody>
      </p:sp>
      <p:cxnSp>
        <p:nvCxnSpPr>
          <p:cNvPr id="29" name="Straight Arrow Connector 22">
            <a:extLst>
              <a:ext uri="{FF2B5EF4-FFF2-40B4-BE49-F238E27FC236}">
                <a16:creationId xmlns:a16="http://schemas.microsoft.com/office/drawing/2014/main" id="{23082550-ED32-5A6A-BAE1-1343BCD1703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813326" y="1694867"/>
            <a:ext cx="42283" cy="105175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Straight Arrow Connector 22">
            <a:extLst>
              <a:ext uri="{FF2B5EF4-FFF2-40B4-BE49-F238E27FC236}">
                <a16:creationId xmlns:a16="http://schemas.microsoft.com/office/drawing/2014/main" id="{F2475247-0D59-CC93-11F3-569DC2BD45E9}"/>
              </a:ext>
            </a:extLst>
          </p:cNvPr>
          <p:cNvCxnSpPr>
            <a:cxnSpLocks/>
          </p:cNvCxnSpPr>
          <p:nvPr/>
        </p:nvCxnSpPr>
        <p:spPr>
          <a:xfrm flipH="1">
            <a:off x="6053717" y="1716417"/>
            <a:ext cx="42283" cy="105175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Straight Arrow Connector 22">
            <a:extLst>
              <a:ext uri="{FF2B5EF4-FFF2-40B4-BE49-F238E27FC236}">
                <a16:creationId xmlns:a16="http://schemas.microsoft.com/office/drawing/2014/main" id="{4C085770-9723-5BFD-1F6B-AE04F897304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8263160" y="1629913"/>
            <a:ext cx="127518" cy="112382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Arrow Connector 22">
            <a:extLst>
              <a:ext uri="{FF2B5EF4-FFF2-40B4-BE49-F238E27FC236}">
                <a16:creationId xmlns:a16="http://schemas.microsoft.com/office/drawing/2014/main" id="{94F846B2-455F-2681-5715-D1964CC7DDEE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0536696" y="1669556"/>
            <a:ext cx="21402" cy="1084183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Straight Arrow Connector 22">
            <a:extLst>
              <a:ext uri="{FF2B5EF4-FFF2-40B4-BE49-F238E27FC236}">
                <a16:creationId xmlns:a16="http://schemas.microsoft.com/office/drawing/2014/main" id="{8EA3F7E5-2F64-5D2D-C54C-B095D6545AF5}"/>
              </a:ext>
            </a:extLst>
          </p:cNvPr>
          <p:cNvCxnSpPr>
            <a:cxnSpLocks/>
            <a:stCxn id="21" idx="3"/>
            <a:endCxn id="8" idx="1"/>
          </p:cNvCxnSpPr>
          <p:nvPr/>
        </p:nvCxnSpPr>
        <p:spPr>
          <a:xfrm>
            <a:off x="4527692" y="5593610"/>
            <a:ext cx="976834" cy="20249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Rectangles 3">
            <a:extLst>
              <a:ext uri="{FF2B5EF4-FFF2-40B4-BE49-F238E27FC236}">
                <a16:creationId xmlns:a16="http://schemas.microsoft.com/office/drawing/2014/main" id="{EAF57833-459A-197B-E8C5-E99A07050CD1}"/>
              </a:ext>
            </a:extLst>
          </p:cNvPr>
          <p:cNvSpPr/>
          <p:nvPr/>
        </p:nvSpPr>
        <p:spPr>
          <a:xfrm>
            <a:off x="9738303" y="4860488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用户信息界面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</a:p>
          <a:p>
            <a:pPr algn="ctr"/>
            <a:endParaRPr lang="en-US" altLang="zh-CN" sz="1100"/>
          </a:p>
          <a:p>
            <a:pPr algn="ctr"/>
            <a:r>
              <a:rPr lang="en-US" altLang="zh-CN" sz="1100"/>
              <a:t>——————</a:t>
            </a:r>
          </a:p>
          <a:p>
            <a:pPr algn="ctr"/>
            <a:r>
              <a:rPr lang="zh-CN" altLang="en-US" sz="1100"/>
              <a:t>离开用户信息界面</a:t>
            </a:r>
          </a:p>
        </p:txBody>
      </p:sp>
      <p:cxnSp>
        <p:nvCxnSpPr>
          <p:cNvPr id="46" name="Straight Arrow Connector 22">
            <a:extLst>
              <a:ext uri="{FF2B5EF4-FFF2-40B4-BE49-F238E27FC236}">
                <a16:creationId xmlns:a16="http://schemas.microsoft.com/office/drawing/2014/main" id="{445F69FA-9451-EC14-CA4E-119B564759A3}"/>
              </a:ext>
            </a:extLst>
          </p:cNvPr>
          <p:cNvCxnSpPr>
            <a:cxnSpLocks/>
            <a:stCxn id="45" idx="1"/>
            <a:endCxn id="22" idx="3"/>
          </p:cNvCxnSpPr>
          <p:nvPr/>
        </p:nvCxnSpPr>
        <p:spPr>
          <a:xfrm flipH="1">
            <a:off x="8802577" y="5609696"/>
            <a:ext cx="935726" cy="923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7280381-26C6-C156-ED30-9388B0B9D284}"/>
              </a:ext>
            </a:extLst>
          </p:cNvPr>
          <p:cNvSpPr txBox="1"/>
          <p:nvPr/>
        </p:nvSpPr>
        <p:spPr>
          <a:xfrm>
            <a:off x="391197" y="1286594"/>
            <a:ext cx="218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为每个场景以及用户信息都提供界面</a:t>
            </a:r>
          </a:p>
        </p:txBody>
      </p:sp>
    </p:spTree>
    <p:extLst>
      <p:ext uri="{BB962C8B-B14F-4D97-AF65-F5344CB8AC3E}">
        <p14:creationId xmlns:p14="http://schemas.microsoft.com/office/powerpoint/2010/main" val="216278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301F1C87-3C25-2979-CCDE-7B2142BAB0AD}"/>
              </a:ext>
            </a:extLst>
          </p:cNvPr>
          <p:cNvSpPr/>
          <p:nvPr/>
        </p:nvSpPr>
        <p:spPr>
          <a:xfrm>
            <a:off x="7572700" y="4651898"/>
            <a:ext cx="1455890" cy="193349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109220" y="55245"/>
            <a:ext cx="2015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控制驱动部分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2BD57A8-BC28-3F3A-48E2-02DCCB802D0F}"/>
              </a:ext>
            </a:extLst>
          </p:cNvPr>
          <p:cNvGrpSpPr/>
          <p:nvPr/>
        </p:nvGrpSpPr>
        <p:grpSpPr>
          <a:xfrm>
            <a:off x="3282735" y="2746621"/>
            <a:ext cx="8054050" cy="3619685"/>
            <a:chOff x="841375" y="819150"/>
            <a:chExt cx="10853420" cy="5675630"/>
          </a:xfrm>
        </p:grpSpPr>
        <p:sp>
          <p:nvSpPr>
            <p:cNvPr id="4" name="Rectangles 3"/>
            <p:cNvSpPr/>
            <p:nvPr/>
          </p:nvSpPr>
          <p:spPr>
            <a:xfrm>
              <a:off x="841375" y="81915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楼</a:t>
              </a:r>
            </a:p>
            <a:p>
              <a:pPr algn="ctr"/>
              <a:r>
                <a:rPr lang="en-US" altLang="zh-CN" sz="1100"/>
                <a:t>——————</a:t>
              </a:r>
            </a:p>
            <a:p>
              <a:pPr algn="ctr"/>
              <a:r>
                <a:rPr lang="zh-CN" altLang="en-US" sz="1100"/>
                <a:t>楼号</a:t>
              </a:r>
            </a:p>
            <a:p>
              <a:pPr algn="ctr"/>
              <a:r>
                <a:rPr lang="zh-CN" altLang="en-US" sz="1100"/>
                <a:t>楼名称</a:t>
              </a:r>
            </a:p>
            <a:p>
              <a:pPr algn="ctr"/>
              <a:r>
                <a:rPr lang="en-US" altLang="zh-CN" sz="1100"/>
                <a:t>——————</a:t>
              </a:r>
            </a:p>
            <a:p>
              <a:pPr algn="ctr"/>
              <a:r>
                <a:rPr lang="zh-CN" altLang="en-US" sz="1100"/>
                <a:t>进入楼</a:t>
              </a:r>
            </a:p>
            <a:p>
              <a:pPr algn="ctr"/>
              <a:r>
                <a:rPr lang="zh-CN" altLang="en-US" sz="1100"/>
                <a:t>离开楼</a:t>
              </a:r>
            </a:p>
          </p:txBody>
        </p:sp>
        <p:sp>
          <p:nvSpPr>
            <p:cNvPr id="5" name="Rectangles 4"/>
            <p:cNvSpPr/>
            <p:nvPr/>
          </p:nvSpPr>
          <p:spPr>
            <a:xfrm>
              <a:off x="3835400" y="81915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教室</a:t>
              </a:r>
            </a:p>
            <a:p>
              <a:pPr algn="ctr"/>
              <a:r>
                <a:rPr lang="en-US" altLang="zh-CN" sz="1100"/>
                <a:t>——————</a:t>
              </a:r>
            </a:p>
            <a:p>
              <a:pPr algn="ctr"/>
              <a:r>
                <a:rPr lang="zh-CN" altLang="en-US" sz="1100"/>
                <a:t>教室号</a:t>
              </a:r>
            </a:p>
            <a:p>
              <a:pPr algn="ctr"/>
              <a:r>
                <a:rPr lang="zh-CN" altLang="en-US" sz="1100">
                  <a:sym typeface="+mn-ea"/>
                </a:rPr>
                <a:t>教室</a:t>
              </a:r>
              <a:r>
                <a:rPr lang="zh-CN" altLang="en-US" sz="1100"/>
                <a:t>名称</a:t>
              </a:r>
            </a:p>
            <a:p>
              <a:pPr algn="ctr"/>
              <a:r>
                <a:rPr lang="en-US" altLang="zh-CN" sz="1100"/>
                <a:t>——————</a:t>
              </a:r>
            </a:p>
            <a:p>
              <a:pPr algn="ctr"/>
              <a:r>
                <a:rPr lang="zh-CN" altLang="en-US" sz="1100"/>
                <a:t>进入</a:t>
              </a:r>
              <a:r>
                <a:rPr lang="zh-CN" altLang="en-US" sz="1100">
                  <a:sym typeface="+mn-ea"/>
                </a:rPr>
                <a:t>教室</a:t>
              </a:r>
              <a:endParaRPr lang="zh-CN" altLang="en-US" sz="1100"/>
            </a:p>
            <a:p>
              <a:pPr algn="ctr"/>
              <a:r>
                <a:rPr lang="zh-CN" altLang="en-US" sz="1100"/>
                <a:t>离开</a:t>
              </a:r>
              <a:r>
                <a:rPr lang="zh-CN" altLang="en-US" sz="1100">
                  <a:sym typeface="+mn-ea"/>
                </a:rPr>
                <a:t>教室</a:t>
              </a:r>
            </a:p>
            <a:p>
              <a:pPr algn="ctr"/>
              <a:r>
                <a:rPr lang="zh-CN" altLang="en-US" sz="1100"/>
                <a:t>进入讨论板</a:t>
              </a:r>
            </a:p>
          </p:txBody>
        </p:sp>
        <p:sp>
          <p:nvSpPr>
            <p:cNvPr id="6" name="Rectangles 5"/>
            <p:cNvSpPr/>
            <p:nvPr/>
          </p:nvSpPr>
          <p:spPr>
            <a:xfrm>
              <a:off x="6829425" y="81915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座位</a:t>
              </a:r>
            </a:p>
            <a:p>
              <a:pPr algn="ctr"/>
              <a:r>
                <a:rPr lang="en-US" altLang="zh-CN" sz="1100"/>
                <a:t>——————</a:t>
              </a:r>
            </a:p>
            <a:p>
              <a:pPr algn="ctr"/>
              <a:r>
                <a:rPr lang="zh-CN" altLang="en-US" sz="1100"/>
                <a:t>座位号</a:t>
              </a:r>
            </a:p>
            <a:p>
              <a:pPr algn="ctr"/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</a:p>
            <a:p>
              <a:pPr algn="ctr"/>
              <a:r>
                <a:rPr lang="zh-CN" altLang="en-US" sz="1100"/>
                <a:t>座位入座</a:t>
              </a:r>
            </a:p>
            <a:p>
              <a:pPr algn="ctr"/>
              <a:r>
                <a:rPr lang="zh-CN" altLang="en-US" sz="1100"/>
                <a:t>离开</a:t>
              </a:r>
              <a:r>
                <a:rPr lang="zh-CN" altLang="en-US" sz="1100">
                  <a:sym typeface="+mn-ea"/>
                </a:rPr>
                <a:t>座位</a:t>
              </a:r>
              <a:endParaRPr lang="zh-CN" altLang="en-US" sz="1100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9596120" y="819150"/>
              <a:ext cx="2098675" cy="25400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学习计划</a:t>
              </a:r>
            </a:p>
            <a:p>
              <a:pPr algn="ctr"/>
              <a:r>
                <a:rPr lang="en-US" altLang="zh-CN" sz="1100"/>
                <a:t>————————</a:t>
              </a:r>
            </a:p>
            <a:p>
              <a:pPr algn="ctr"/>
              <a:r>
                <a:rPr lang="zh-CN" altLang="en-US" sz="1100"/>
                <a:t>自习时间</a:t>
              </a:r>
            </a:p>
            <a:p>
              <a:pPr algn="ctr"/>
              <a:r>
                <a:rPr lang="zh-CN" altLang="en-US" sz="1100"/>
                <a:t>休息时间</a:t>
              </a:r>
            </a:p>
            <a:p>
              <a:pPr algn="ctr"/>
              <a:r>
                <a:rPr lang="zh-CN" altLang="en-US" sz="1100"/>
                <a:t>周期数</a:t>
              </a:r>
            </a:p>
            <a:p>
              <a:pPr algn="ctr"/>
              <a:r>
                <a:rPr lang="en-US" altLang="zh-CN" sz="1100"/>
                <a:t>—————————</a:t>
              </a:r>
            </a:p>
            <a:p>
              <a:pPr algn="ctr"/>
              <a:r>
                <a:rPr lang="zh-CN" altLang="en-US" sz="1100"/>
                <a:t>设置计划信息</a:t>
              </a:r>
            </a:p>
            <a:p>
              <a:pPr algn="ctr"/>
              <a:r>
                <a:rPr lang="zh-CN" altLang="en-US" sz="1100"/>
                <a:t>开始自习</a:t>
              </a:r>
            </a:p>
            <a:p>
              <a:pPr algn="ctr"/>
              <a:r>
                <a:rPr lang="zh-CN" altLang="en-US" sz="1100"/>
                <a:t>结束自习</a:t>
              </a:r>
            </a:p>
          </p:txBody>
        </p:sp>
        <p:sp>
          <p:nvSpPr>
            <p:cNvPr id="8" name="Rectangles 7"/>
            <p:cNvSpPr/>
            <p:nvPr/>
          </p:nvSpPr>
          <p:spPr>
            <a:xfrm>
              <a:off x="3835400" y="4135120"/>
              <a:ext cx="1430020" cy="235966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讨论板</a:t>
              </a:r>
            </a:p>
            <a:p>
              <a:pPr algn="ctr"/>
              <a:r>
                <a:rPr lang="en-US" altLang="zh-CN" sz="1100"/>
                <a:t>——————</a:t>
              </a:r>
            </a:p>
            <a:p>
              <a:pPr algn="ctr"/>
              <a:r>
                <a:rPr lang="zh-CN" altLang="en-US" sz="1100"/>
                <a:t>讨论板号</a:t>
              </a:r>
            </a:p>
            <a:p>
              <a:pPr algn="ctr"/>
              <a:r>
                <a:rPr lang="en-US" altLang="zh-CN" sz="1100"/>
                <a:t>——————</a:t>
              </a:r>
            </a:p>
            <a:p>
              <a:pPr algn="ctr"/>
              <a:r>
                <a:rPr lang="zh-CN" altLang="en-US" sz="1100"/>
                <a:t>搜索问题</a:t>
              </a:r>
            </a:p>
            <a:p>
              <a:pPr algn="ctr"/>
              <a:r>
                <a:rPr lang="zh-CN" altLang="en-US" sz="1100"/>
                <a:t>查看问题</a:t>
              </a:r>
            </a:p>
            <a:p>
              <a:pPr algn="ctr"/>
              <a:r>
                <a:rPr lang="zh-CN" altLang="en-US" sz="1100"/>
                <a:t>发布问题</a:t>
              </a:r>
            </a:p>
            <a:p>
              <a:pPr algn="ctr"/>
              <a:r>
                <a:rPr lang="zh-CN" altLang="en-US" sz="1100"/>
                <a:t>回答问题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271395" y="1809115"/>
              <a:ext cx="1579245" cy="120015"/>
              <a:chOff x="13194" y="7713"/>
              <a:chExt cx="2487" cy="189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13464" y="7807"/>
                <a:ext cx="2217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1" name="Parallelogram 10"/>
              <p:cNvSpPr/>
              <p:nvPr/>
            </p:nvSpPr>
            <p:spPr>
              <a:xfrm rot="2280000">
                <a:off x="13194" y="7713"/>
                <a:ext cx="237" cy="189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265420" y="1809750"/>
              <a:ext cx="1584325" cy="120015"/>
              <a:chOff x="13194" y="7713"/>
              <a:chExt cx="2495" cy="189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13464" y="7808"/>
                <a:ext cx="2225" cy="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5" name="Parallelogram 14"/>
              <p:cNvSpPr/>
              <p:nvPr/>
            </p:nvSpPr>
            <p:spPr>
              <a:xfrm rot="2280000">
                <a:off x="13194" y="7713"/>
                <a:ext cx="237" cy="189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273415" y="1776095"/>
              <a:ext cx="1309370" cy="120015"/>
              <a:chOff x="13194" y="7713"/>
              <a:chExt cx="2062" cy="18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13464" y="7808"/>
                <a:ext cx="1792" cy="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8" name="Parallelogram 17"/>
              <p:cNvSpPr/>
              <p:nvPr/>
            </p:nvSpPr>
            <p:spPr>
              <a:xfrm rot="2280000">
                <a:off x="13194" y="7713"/>
                <a:ext cx="237" cy="189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s 21"/>
            <p:cNvSpPr/>
            <p:nvPr/>
          </p:nvSpPr>
          <p:spPr>
            <a:xfrm>
              <a:off x="6849745" y="413512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用户</a:t>
              </a:r>
            </a:p>
            <a:p>
              <a:pPr algn="ctr"/>
              <a:r>
                <a:rPr lang="en-US" altLang="zh-CN" sz="1100"/>
                <a:t>——————</a:t>
              </a:r>
            </a:p>
            <a:p>
              <a:pPr algn="ctr"/>
              <a:r>
                <a:rPr lang="zh-CN" altLang="en-US" sz="1100"/>
                <a:t>用户号</a:t>
              </a:r>
            </a:p>
            <a:p>
              <a:pPr algn="ctr"/>
              <a:r>
                <a:rPr lang="zh-CN" altLang="en-US" sz="1100"/>
                <a:t>用户名称</a:t>
              </a:r>
            </a:p>
            <a:p>
              <a:pPr algn="ctr"/>
              <a:r>
                <a:rPr lang="en-US" altLang="zh-CN" sz="1100"/>
                <a:t>——————</a:t>
              </a:r>
            </a:p>
            <a:p>
              <a:pPr algn="ctr"/>
              <a:r>
                <a:rPr lang="zh-CN" altLang="en-US" sz="1100"/>
                <a:t>退出登录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2281555" y="2998470"/>
              <a:ext cx="4538345" cy="124968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5270500" y="2978785"/>
              <a:ext cx="1639570" cy="131953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5280660" y="4298315"/>
              <a:ext cx="1609090" cy="489585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2" idx="0"/>
              <a:endCxn id="6" idx="2"/>
            </p:cNvCxnSpPr>
            <p:nvPr/>
          </p:nvCxnSpPr>
          <p:spPr>
            <a:xfrm flipH="1" flipV="1">
              <a:off x="7544435" y="3168650"/>
              <a:ext cx="20320" cy="96647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7" idx="2"/>
            </p:cNvCxnSpPr>
            <p:nvPr/>
          </p:nvCxnSpPr>
          <p:spPr>
            <a:xfrm flipV="1">
              <a:off x="7609840" y="3359150"/>
              <a:ext cx="3035935" cy="74930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5" idx="2"/>
              <a:endCxn id="8" idx="0"/>
            </p:cNvCxnSpPr>
            <p:nvPr/>
          </p:nvCxnSpPr>
          <p:spPr>
            <a:xfrm>
              <a:off x="4550410" y="3168650"/>
              <a:ext cx="0" cy="96647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3" name="Rectangles 3">
            <a:extLst>
              <a:ext uri="{FF2B5EF4-FFF2-40B4-BE49-F238E27FC236}">
                <a16:creationId xmlns:a16="http://schemas.microsoft.com/office/drawing/2014/main" id="{488FB045-2879-A206-CD1C-C7771DC1A473}"/>
              </a:ext>
            </a:extLst>
          </p:cNvPr>
          <p:cNvSpPr/>
          <p:nvPr/>
        </p:nvSpPr>
        <p:spPr>
          <a:xfrm>
            <a:off x="3325018" y="196452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100"/>
              <a:t>楼</a:t>
            </a:r>
            <a:r>
              <a:rPr lang="zh-CN" altLang="en-US" sz="1100"/>
              <a:t>内部界面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</a:p>
          <a:p>
            <a:pPr algn="ctr"/>
            <a:r>
              <a:rPr lang="zh-CN" altLang="en-US" sz="1100"/>
              <a:t>楼名称</a:t>
            </a:r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离开楼</a:t>
            </a:r>
          </a:p>
        </p:txBody>
      </p:sp>
      <p:sp>
        <p:nvSpPr>
          <p:cNvPr id="10" name="Rectangles 3">
            <a:extLst>
              <a:ext uri="{FF2B5EF4-FFF2-40B4-BE49-F238E27FC236}">
                <a16:creationId xmlns:a16="http://schemas.microsoft.com/office/drawing/2014/main" id="{E90B939D-96D1-BB65-2EC2-AD1F8CCC3626}"/>
              </a:ext>
            </a:extLst>
          </p:cNvPr>
          <p:cNvSpPr/>
          <p:nvPr/>
        </p:nvSpPr>
        <p:spPr>
          <a:xfrm>
            <a:off x="5504526" y="171141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教室内部界面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教室名称</a:t>
            </a:r>
          </a:p>
          <a:p>
            <a:pPr algn="ctr"/>
            <a:r>
              <a:rPr lang="en-US" altLang="zh-CN" sz="1100"/>
              <a:t>——————</a:t>
            </a:r>
          </a:p>
          <a:p>
            <a:pPr algn="ctr"/>
            <a:r>
              <a:rPr lang="zh-CN" altLang="en-US" sz="1100"/>
              <a:t>进入</a:t>
            </a:r>
            <a:r>
              <a:rPr lang="zh-CN" altLang="en-US" sz="1100">
                <a:sym typeface="+mn-ea"/>
              </a:rPr>
              <a:t>教室</a:t>
            </a:r>
            <a:endParaRPr lang="zh-CN" altLang="en-US" sz="1100"/>
          </a:p>
          <a:p>
            <a:pPr algn="ctr"/>
            <a:r>
              <a:rPr lang="zh-CN" altLang="en-US" sz="1100"/>
              <a:t>离开</a:t>
            </a:r>
            <a:r>
              <a:rPr lang="zh-CN" altLang="en-US" sz="1100">
                <a:sym typeface="+mn-ea"/>
              </a:rPr>
              <a:t>教室</a:t>
            </a:r>
          </a:p>
          <a:p>
            <a:pPr algn="ctr"/>
            <a:r>
              <a:rPr lang="zh-CN" altLang="en-US" sz="1100"/>
              <a:t>进入讨论板</a:t>
            </a:r>
          </a:p>
        </p:txBody>
      </p:sp>
      <p:sp>
        <p:nvSpPr>
          <p:cNvPr id="19" name="Rectangles 3">
            <a:extLst>
              <a:ext uri="{FF2B5EF4-FFF2-40B4-BE49-F238E27FC236}">
                <a16:creationId xmlns:a16="http://schemas.microsoft.com/office/drawing/2014/main" id="{539CC62E-25BA-6ED6-6593-02BD57142D65}"/>
              </a:ext>
            </a:extLst>
          </p:cNvPr>
          <p:cNvSpPr/>
          <p:nvPr/>
        </p:nvSpPr>
        <p:spPr>
          <a:xfrm>
            <a:off x="7860087" y="131498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座位界面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</a:p>
          <a:p>
            <a:pPr algn="ctr"/>
            <a:r>
              <a:rPr lang="zh-CN" altLang="en-US" sz="1100"/>
              <a:t>座位号</a:t>
            </a:r>
          </a:p>
          <a:p>
            <a:pPr algn="ctr"/>
            <a:r>
              <a:rPr lang="en-US" altLang="zh-CN" sz="1100"/>
              <a:t>——————</a:t>
            </a:r>
          </a:p>
          <a:p>
            <a:pPr algn="ctr"/>
            <a:r>
              <a:rPr lang="zh-CN" altLang="en-US" sz="1100"/>
              <a:t>离开</a:t>
            </a:r>
            <a:r>
              <a:rPr lang="zh-CN" altLang="en-US" sz="1100">
                <a:sym typeface="+mn-ea"/>
              </a:rPr>
              <a:t>座位</a:t>
            </a:r>
            <a:endParaRPr lang="zh-CN" altLang="en-US" sz="1100"/>
          </a:p>
        </p:txBody>
      </p:sp>
      <p:sp>
        <p:nvSpPr>
          <p:cNvPr id="20" name="Rectangles 3">
            <a:extLst>
              <a:ext uri="{FF2B5EF4-FFF2-40B4-BE49-F238E27FC236}">
                <a16:creationId xmlns:a16="http://schemas.microsoft.com/office/drawing/2014/main" id="{CCCC31E5-E66B-2EBB-0E6B-4850E3E62303}"/>
              </a:ext>
            </a:extLst>
          </p:cNvPr>
          <p:cNvSpPr/>
          <p:nvPr/>
        </p:nvSpPr>
        <p:spPr>
          <a:xfrm>
            <a:off x="10027507" y="126472"/>
            <a:ext cx="1061182" cy="1543084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专注自习界面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</a:p>
          <a:p>
            <a:pPr algn="ctr"/>
            <a:r>
              <a:rPr lang="zh-CN" altLang="en-US" sz="1100"/>
              <a:t>自习时间</a:t>
            </a:r>
            <a:endParaRPr lang="en-US" altLang="zh-CN" sz="1100"/>
          </a:p>
          <a:p>
            <a:pPr algn="ctr"/>
            <a:r>
              <a:rPr lang="zh-CN" altLang="en-US" sz="1100"/>
              <a:t>休息时间</a:t>
            </a:r>
            <a:endParaRPr lang="en-US" altLang="zh-CN" sz="1100"/>
          </a:p>
          <a:p>
            <a:pPr algn="ctr"/>
            <a:r>
              <a:rPr lang="zh-CN" altLang="en-US" sz="1100"/>
              <a:t>周期数</a:t>
            </a:r>
            <a:endParaRPr lang="en-US" altLang="zh-CN" sz="1100"/>
          </a:p>
          <a:p>
            <a:pPr algn="ctr"/>
            <a:r>
              <a:rPr lang="en-US" altLang="zh-CN" sz="1100"/>
              <a:t>——————</a:t>
            </a:r>
          </a:p>
          <a:p>
            <a:pPr algn="ctr"/>
            <a:r>
              <a:rPr lang="zh-CN" altLang="en-US" sz="1100"/>
              <a:t>设置计划信息</a:t>
            </a:r>
          </a:p>
          <a:p>
            <a:pPr algn="ctr"/>
            <a:r>
              <a:rPr lang="zh-CN" altLang="en-US" sz="1100"/>
              <a:t>开始自习</a:t>
            </a:r>
          </a:p>
          <a:p>
            <a:pPr algn="ctr"/>
            <a:r>
              <a:rPr lang="zh-CN" altLang="en-US" sz="1100"/>
              <a:t>结束自习</a:t>
            </a:r>
          </a:p>
        </p:txBody>
      </p:sp>
      <p:sp>
        <p:nvSpPr>
          <p:cNvPr id="21" name="Rectangles 3">
            <a:extLst>
              <a:ext uri="{FF2B5EF4-FFF2-40B4-BE49-F238E27FC236}">
                <a16:creationId xmlns:a16="http://schemas.microsoft.com/office/drawing/2014/main" id="{B3EA2B5A-F290-3332-12F9-ABD34DE9F47C}"/>
              </a:ext>
            </a:extLst>
          </p:cNvPr>
          <p:cNvSpPr/>
          <p:nvPr/>
        </p:nvSpPr>
        <p:spPr>
          <a:xfrm>
            <a:off x="3466510" y="4844402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讨论板界面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</a:p>
          <a:p>
            <a:pPr algn="ctr"/>
            <a:r>
              <a:rPr lang="zh-CN" altLang="en-US" sz="1100"/>
              <a:t>楼号</a:t>
            </a:r>
          </a:p>
          <a:p>
            <a:pPr algn="ctr"/>
            <a:r>
              <a:rPr lang="zh-CN" altLang="en-US" sz="1100"/>
              <a:t>楼名称</a:t>
            </a:r>
          </a:p>
          <a:p>
            <a:pPr algn="ctr"/>
            <a:r>
              <a:rPr lang="en-US" altLang="zh-CN" sz="1100"/>
              <a:t>——————</a:t>
            </a:r>
          </a:p>
          <a:p>
            <a:pPr algn="ctr"/>
            <a:r>
              <a:rPr lang="zh-CN" altLang="en-US" sz="1100"/>
              <a:t>离开讨论板</a:t>
            </a:r>
          </a:p>
        </p:txBody>
      </p:sp>
      <p:cxnSp>
        <p:nvCxnSpPr>
          <p:cNvPr id="29" name="Straight Arrow Connector 22">
            <a:extLst>
              <a:ext uri="{FF2B5EF4-FFF2-40B4-BE49-F238E27FC236}">
                <a16:creationId xmlns:a16="http://schemas.microsoft.com/office/drawing/2014/main" id="{23082550-ED32-5A6A-BAE1-1343BCD1703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813326" y="1694867"/>
            <a:ext cx="42283" cy="105175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Straight Arrow Connector 22">
            <a:extLst>
              <a:ext uri="{FF2B5EF4-FFF2-40B4-BE49-F238E27FC236}">
                <a16:creationId xmlns:a16="http://schemas.microsoft.com/office/drawing/2014/main" id="{F2475247-0D59-CC93-11F3-569DC2BD45E9}"/>
              </a:ext>
            </a:extLst>
          </p:cNvPr>
          <p:cNvCxnSpPr>
            <a:cxnSpLocks/>
          </p:cNvCxnSpPr>
          <p:nvPr/>
        </p:nvCxnSpPr>
        <p:spPr>
          <a:xfrm flipH="1">
            <a:off x="6053717" y="1716417"/>
            <a:ext cx="42283" cy="105175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Straight Arrow Connector 22">
            <a:extLst>
              <a:ext uri="{FF2B5EF4-FFF2-40B4-BE49-F238E27FC236}">
                <a16:creationId xmlns:a16="http://schemas.microsoft.com/office/drawing/2014/main" id="{4C085770-9723-5BFD-1F6B-AE04F897304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8263160" y="1629913"/>
            <a:ext cx="127518" cy="112382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Arrow Connector 22">
            <a:extLst>
              <a:ext uri="{FF2B5EF4-FFF2-40B4-BE49-F238E27FC236}">
                <a16:creationId xmlns:a16="http://schemas.microsoft.com/office/drawing/2014/main" id="{94F846B2-455F-2681-5715-D1964CC7DDEE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0536696" y="1669556"/>
            <a:ext cx="21402" cy="1084183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Straight Arrow Connector 22">
            <a:extLst>
              <a:ext uri="{FF2B5EF4-FFF2-40B4-BE49-F238E27FC236}">
                <a16:creationId xmlns:a16="http://schemas.microsoft.com/office/drawing/2014/main" id="{8EA3F7E5-2F64-5D2D-C54C-B095D6545AF5}"/>
              </a:ext>
            </a:extLst>
          </p:cNvPr>
          <p:cNvCxnSpPr>
            <a:cxnSpLocks/>
            <a:stCxn id="21" idx="3"/>
            <a:endCxn id="8" idx="1"/>
          </p:cNvCxnSpPr>
          <p:nvPr/>
        </p:nvCxnSpPr>
        <p:spPr>
          <a:xfrm>
            <a:off x="4527692" y="5593610"/>
            <a:ext cx="976834" cy="20249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Rectangles 3">
            <a:extLst>
              <a:ext uri="{FF2B5EF4-FFF2-40B4-BE49-F238E27FC236}">
                <a16:creationId xmlns:a16="http://schemas.microsoft.com/office/drawing/2014/main" id="{EAF57833-459A-197B-E8C5-E99A07050CD1}"/>
              </a:ext>
            </a:extLst>
          </p:cNvPr>
          <p:cNvSpPr/>
          <p:nvPr/>
        </p:nvSpPr>
        <p:spPr>
          <a:xfrm>
            <a:off x="9738303" y="4860488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用户信息界面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</a:p>
          <a:p>
            <a:pPr algn="ctr"/>
            <a:endParaRPr lang="en-US" altLang="zh-CN" sz="1100"/>
          </a:p>
          <a:p>
            <a:pPr algn="ctr"/>
            <a:r>
              <a:rPr lang="en-US" altLang="zh-CN" sz="1100"/>
              <a:t>——————</a:t>
            </a:r>
          </a:p>
          <a:p>
            <a:pPr algn="ctr"/>
            <a:r>
              <a:rPr lang="zh-CN" altLang="en-US" sz="1100"/>
              <a:t>离开用户信息界面</a:t>
            </a:r>
          </a:p>
        </p:txBody>
      </p:sp>
      <p:cxnSp>
        <p:nvCxnSpPr>
          <p:cNvPr id="46" name="Straight Arrow Connector 22">
            <a:extLst>
              <a:ext uri="{FF2B5EF4-FFF2-40B4-BE49-F238E27FC236}">
                <a16:creationId xmlns:a16="http://schemas.microsoft.com/office/drawing/2014/main" id="{445F69FA-9451-EC14-CA4E-119B564759A3}"/>
              </a:ext>
            </a:extLst>
          </p:cNvPr>
          <p:cNvCxnSpPr>
            <a:cxnSpLocks/>
            <a:stCxn id="45" idx="1"/>
            <a:endCxn id="22" idx="3"/>
          </p:cNvCxnSpPr>
          <p:nvPr/>
        </p:nvCxnSpPr>
        <p:spPr>
          <a:xfrm flipH="1">
            <a:off x="8802577" y="5609696"/>
            <a:ext cx="935726" cy="923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1FC55BC-2D05-3605-FAA7-63DEFEAC8415}"/>
              </a:ext>
            </a:extLst>
          </p:cNvPr>
          <p:cNvCxnSpPr/>
          <p:nvPr/>
        </p:nvCxnSpPr>
        <p:spPr>
          <a:xfrm>
            <a:off x="7860087" y="4860488"/>
            <a:ext cx="0" cy="149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54F9741-B7DE-F743-90E2-7B11979814B7}"/>
              </a:ext>
            </a:extLst>
          </p:cNvPr>
          <p:cNvCxnSpPr/>
          <p:nvPr/>
        </p:nvCxnSpPr>
        <p:spPr>
          <a:xfrm>
            <a:off x="8693163" y="4867891"/>
            <a:ext cx="0" cy="149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2FF3DBF-BAC5-17B9-89B8-36EC6A74196C}"/>
              </a:ext>
            </a:extLst>
          </p:cNvPr>
          <p:cNvSpPr txBox="1"/>
          <p:nvPr/>
        </p:nvSpPr>
        <p:spPr>
          <a:xfrm>
            <a:off x="673586" y="1629913"/>
            <a:ext cx="213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主动类仅有“用户”</a:t>
            </a:r>
          </a:p>
        </p:txBody>
      </p:sp>
    </p:spTree>
    <p:extLst>
      <p:ext uri="{BB962C8B-B14F-4D97-AF65-F5344CB8AC3E}">
        <p14:creationId xmlns:p14="http://schemas.microsoft.com/office/powerpoint/2010/main" val="393733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>
            <a:extLst>
              <a:ext uri="{FF2B5EF4-FFF2-40B4-BE49-F238E27FC236}">
                <a16:creationId xmlns:a16="http://schemas.microsoft.com/office/drawing/2014/main" id="{54C94115-32E1-CF74-5909-A6AF68750617}"/>
              </a:ext>
            </a:extLst>
          </p:cNvPr>
          <p:cNvSpPr/>
          <p:nvPr/>
        </p:nvSpPr>
        <p:spPr>
          <a:xfrm>
            <a:off x="1054927" y="3376934"/>
            <a:ext cx="1585355" cy="328131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109220" y="55245"/>
            <a:ext cx="2015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数据管理部分</a:t>
            </a:r>
          </a:p>
        </p:txBody>
      </p:sp>
      <p:sp>
        <p:nvSpPr>
          <p:cNvPr id="3" name="Rectangles 3">
            <a:extLst>
              <a:ext uri="{FF2B5EF4-FFF2-40B4-BE49-F238E27FC236}">
                <a16:creationId xmlns:a16="http://schemas.microsoft.com/office/drawing/2014/main" id="{488FB045-2879-A206-CD1C-C7771DC1A473}"/>
              </a:ext>
            </a:extLst>
          </p:cNvPr>
          <p:cNvSpPr/>
          <p:nvPr/>
        </p:nvSpPr>
        <p:spPr>
          <a:xfrm>
            <a:off x="3325018" y="196452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100"/>
              <a:t>楼</a:t>
            </a:r>
            <a:r>
              <a:rPr lang="zh-CN" altLang="en-US" sz="1100"/>
              <a:t>内部界面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</a:p>
          <a:p>
            <a:pPr algn="ctr"/>
            <a:r>
              <a:rPr lang="zh-CN" altLang="en-US" sz="1100"/>
              <a:t>楼名称</a:t>
            </a:r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离开楼</a:t>
            </a:r>
          </a:p>
        </p:txBody>
      </p:sp>
      <p:sp>
        <p:nvSpPr>
          <p:cNvPr id="10" name="Rectangles 3">
            <a:extLst>
              <a:ext uri="{FF2B5EF4-FFF2-40B4-BE49-F238E27FC236}">
                <a16:creationId xmlns:a16="http://schemas.microsoft.com/office/drawing/2014/main" id="{E90B939D-96D1-BB65-2EC2-AD1F8CCC3626}"/>
              </a:ext>
            </a:extLst>
          </p:cNvPr>
          <p:cNvSpPr/>
          <p:nvPr/>
        </p:nvSpPr>
        <p:spPr>
          <a:xfrm>
            <a:off x="5504526" y="171141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教室内部界面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教室名称</a:t>
            </a:r>
          </a:p>
          <a:p>
            <a:pPr algn="ctr"/>
            <a:r>
              <a:rPr lang="en-US" altLang="zh-CN" sz="1100"/>
              <a:t>——————</a:t>
            </a:r>
          </a:p>
          <a:p>
            <a:pPr algn="ctr"/>
            <a:r>
              <a:rPr lang="zh-CN" altLang="en-US" sz="1100"/>
              <a:t>进入</a:t>
            </a:r>
            <a:r>
              <a:rPr lang="zh-CN" altLang="en-US" sz="1100">
                <a:sym typeface="+mn-ea"/>
              </a:rPr>
              <a:t>教室</a:t>
            </a:r>
            <a:endParaRPr lang="zh-CN" altLang="en-US" sz="1100"/>
          </a:p>
          <a:p>
            <a:pPr algn="ctr"/>
            <a:r>
              <a:rPr lang="zh-CN" altLang="en-US" sz="1100"/>
              <a:t>离开</a:t>
            </a:r>
            <a:r>
              <a:rPr lang="zh-CN" altLang="en-US" sz="1100">
                <a:sym typeface="+mn-ea"/>
              </a:rPr>
              <a:t>教室</a:t>
            </a:r>
          </a:p>
          <a:p>
            <a:pPr algn="ctr"/>
            <a:r>
              <a:rPr lang="zh-CN" altLang="en-US" sz="1100"/>
              <a:t>进入讨论板</a:t>
            </a:r>
          </a:p>
        </p:txBody>
      </p:sp>
      <p:sp>
        <p:nvSpPr>
          <p:cNvPr id="19" name="Rectangles 3">
            <a:extLst>
              <a:ext uri="{FF2B5EF4-FFF2-40B4-BE49-F238E27FC236}">
                <a16:creationId xmlns:a16="http://schemas.microsoft.com/office/drawing/2014/main" id="{539CC62E-25BA-6ED6-6593-02BD57142D65}"/>
              </a:ext>
            </a:extLst>
          </p:cNvPr>
          <p:cNvSpPr/>
          <p:nvPr/>
        </p:nvSpPr>
        <p:spPr>
          <a:xfrm>
            <a:off x="7860087" y="131498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座位界面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</a:p>
          <a:p>
            <a:pPr algn="ctr"/>
            <a:r>
              <a:rPr lang="zh-CN" altLang="en-US" sz="1100"/>
              <a:t>座位号</a:t>
            </a:r>
          </a:p>
          <a:p>
            <a:pPr algn="ctr"/>
            <a:r>
              <a:rPr lang="en-US" altLang="zh-CN" sz="1100"/>
              <a:t>——————</a:t>
            </a:r>
          </a:p>
          <a:p>
            <a:pPr algn="ctr"/>
            <a:r>
              <a:rPr lang="zh-CN" altLang="en-US" sz="1100"/>
              <a:t>离开</a:t>
            </a:r>
            <a:r>
              <a:rPr lang="zh-CN" altLang="en-US" sz="1100">
                <a:sym typeface="+mn-ea"/>
              </a:rPr>
              <a:t>座位</a:t>
            </a:r>
            <a:endParaRPr lang="zh-CN" altLang="en-US" sz="1100"/>
          </a:p>
        </p:txBody>
      </p:sp>
      <p:sp>
        <p:nvSpPr>
          <p:cNvPr id="20" name="Rectangles 3">
            <a:extLst>
              <a:ext uri="{FF2B5EF4-FFF2-40B4-BE49-F238E27FC236}">
                <a16:creationId xmlns:a16="http://schemas.microsoft.com/office/drawing/2014/main" id="{CCCC31E5-E66B-2EBB-0E6B-4850E3E62303}"/>
              </a:ext>
            </a:extLst>
          </p:cNvPr>
          <p:cNvSpPr/>
          <p:nvPr/>
        </p:nvSpPr>
        <p:spPr>
          <a:xfrm>
            <a:off x="10027507" y="126472"/>
            <a:ext cx="1061182" cy="1543084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专注自习界面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</a:p>
          <a:p>
            <a:pPr algn="ctr"/>
            <a:r>
              <a:rPr lang="zh-CN" altLang="en-US" sz="1100"/>
              <a:t>自习时间</a:t>
            </a:r>
            <a:endParaRPr lang="en-US" altLang="zh-CN" sz="1100"/>
          </a:p>
          <a:p>
            <a:pPr algn="ctr"/>
            <a:r>
              <a:rPr lang="zh-CN" altLang="en-US" sz="1100"/>
              <a:t>休息时间</a:t>
            </a:r>
            <a:endParaRPr lang="en-US" altLang="zh-CN" sz="1100"/>
          </a:p>
          <a:p>
            <a:pPr algn="ctr"/>
            <a:r>
              <a:rPr lang="zh-CN" altLang="en-US" sz="1100"/>
              <a:t>周期数</a:t>
            </a:r>
            <a:endParaRPr lang="en-US" altLang="zh-CN" sz="1100"/>
          </a:p>
          <a:p>
            <a:pPr algn="ctr"/>
            <a:r>
              <a:rPr lang="en-US" altLang="zh-CN" sz="1100"/>
              <a:t>——————</a:t>
            </a:r>
          </a:p>
          <a:p>
            <a:pPr algn="ctr"/>
            <a:r>
              <a:rPr lang="zh-CN" altLang="en-US" sz="1100"/>
              <a:t>设置计划信息</a:t>
            </a:r>
          </a:p>
          <a:p>
            <a:pPr algn="ctr"/>
            <a:r>
              <a:rPr lang="zh-CN" altLang="en-US" sz="1100"/>
              <a:t>开始自习</a:t>
            </a:r>
          </a:p>
          <a:p>
            <a:pPr algn="ctr"/>
            <a:r>
              <a:rPr lang="zh-CN" altLang="en-US" sz="1100"/>
              <a:t>结束自习</a:t>
            </a:r>
          </a:p>
        </p:txBody>
      </p:sp>
      <p:cxnSp>
        <p:nvCxnSpPr>
          <p:cNvPr id="29" name="Straight Arrow Connector 22">
            <a:extLst>
              <a:ext uri="{FF2B5EF4-FFF2-40B4-BE49-F238E27FC236}">
                <a16:creationId xmlns:a16="http://schemas.microsoft.com/office/drawing/2014/main" id="{23082550-ED32-5A6A-BAE1-1343BCD1703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855609" y="1694867"/>
            <a:ext cx="0" cy="595572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Straight Arrow Connector 22">
            <a:extLst>
              <a:ext uri="{FF2B5EF4-FFF2-40B4-BE49-F238E27FC236}">
                <a16:creationId xmlns:a16="http://schemas.microsoft.com/office/drawing/2014/main" id="{F2475247-0D59-CC93-11F3-569DC2BD45E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096000" y="1716417"/>
            <a:ext cx="89724" cy="574022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Straight Arrow Connector 22">
            <a:extLst>
              <a:ext uri="{FF2B5EF4-FFF2-40B4-BE49-F238E27FC236}">
                <a16:creationId xmlns:a16="http://schemas.microsoft.com/office/drawing/2014/main" id="{4C085770-9723-5BFD-1F6B-AE04F8973041}"/>
              </a:ext>
            </a:extLst>
          </p:cNvPr>
          <p:cNvCxnSpPr>
            <a:cxnSpLocks/>
            <a:stCxn id="19" idx="2"/>
            <a:endCxn id="6" idx="0"/>
          </p:cNvCxnSpPr>
          <p:nvPr/>
        </p:nvCxnSpPr>
        <p:spPr>
          <a:xfrm>
            <a:off x="8390678" y="1629913"/>
            <a:ext cx="16836" cy="66052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Arrow Connector 22">
            <a:extLst>
              <a:ext uri="{FF2B5EF4-FFF2-40B4-BE49-F238E27FC236}">
                <a16:creationId xmlns:a16="http://schemas.microsoft.com/office/drawing/2014/main" id="{94F846B2-455F-2681-5715-D1964CC7DDE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0558098" y="1669556"/>
            <a:ext cx="12088" cy="620883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Straight Arrow Connector 22">
            <a:extLst>
              <a:ext uri="{FF2B5EF4-FFF2-40B4-BE49-F238E27FC236}">
                <a16:creationId xmlns:a16="http://schemas.microsoft.com/office/drawing/2014/main" id="{8EA3F7E5-2F64-5D2D-C54C-B095D6545AF5}"/>
              </a:ext>
            </a:extLst>
          </p:cNvPr>
          <p:cNvCxnSpPr>
            <a:cxnSpLocks/>
            <a:stCxn id="21" idx="3"/>
            <a:endCxn id="8" idx="1"/>
          </p:cNvCxnSpPr>
          <p:nvPr/>
        </p:nvCxnSpPr>
        <p:spPr>
          <a:xfrm>
            <a:off x="4678299" y="5137428"/>
            <a:ext cx="976834" cy="20249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2A013D7-2596-7079-793C-30BF7758C065}"/>
              </a:ext>
            </a:extLst>
          </p:cNvPr>
          <p:cNvGrpSpPr/>
          <p:nvPr/>
        </p:nvGrpSpPr>
        <p:grpSpPr>
          <a:xfrm>
            <a:off x="3433342" y="2290439"/>
            <a:ext cx="8054050" cy="3619685"/>
            <a:chOff x="3282735" y="2746621"/>
            <a:chExt cx="8054050" cy="361968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C2BD57A8-BC28-3F3A-48E2-02DCCB802D0F}"/>
                </a:ext>
              </a:extLst>
            </p:cNvPr>
            <p:cNvGrpSpPr/>
            <p:nvPr/>
          </p:nvGrpSpPr>
          <p:grpSpPr>
            <a:xfrm>
              <a:off x="3282735" y="2746621"/>
              <a:ext cx="8054050" cy="3619685"/>
              <a:chOff x="841375" y="819150"/>
              <a:chExt cx="10853420" cy="5675630"/>
            </a:xfrm>
          </p:grpSpPr>
          <p:sp>
            <p:nvSpPr>
              <p:cNvPr id="4" name="Rectangles 3"/>
              <p:cNvSpPr/>
              <p:nvPr/>
            </p:nvSpPr>
            <p:spPr>
              <a:xfrm>
                <a:off x="841375" y="819150"/>
                <a:ext cx="1430020" cy="2349500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100"/>
                  <a:t>楼</a:t>
                </a:r>
              </a:p>
              <a:p>
                <a:pPr algn="ctr"/>
                <a:r>
                  <a:rPr lang="en-US" altLang="zh-CN" sz="1100"/>
                  <a:t>——————</a:t>
                </a:r>
              </a:p>
              <a:p>
                <a:pPr algn="ctr"/>
                <a:r>
                  <a:rPr lang="zh-CN" altLang="en-US" sz="1100"/>
                  <a:t>楼号</a:t>
                </a:r>
              </a:p>
              <a:p>
                <a:pPr algn="ctr"/>
                <a:r>
                  <a:rPr lang="zh-CN" altLang="en-US" sz="1100"/>
                  <a:t>楼名称</a:t>
                </a:r>
              </a:p>
              <a:p>
                <a:pPr algn="ctr"/>
                <a:r>
                  <a:rPr lang="en-US" altLang="zh-CN" sz="1100"/>
                  <a:t>——————</a:t>
                </a:r>
              </a:p>
              <a:p>
                <a:pPr algn="ctr"/>
                <a:r>
                  <a:rPr lang="zh-CN" altLang="en-US" sz="1100"/>
                  <a:t>进入楼</a:t>
                </a:r>
              </a:p>
              <a:p>
                <a:pPr algn="ctr"/>
                <a:r>
                  <a:rPr lang="zh-CN" altLang="en-US" sz="1100"/>
                  <a:t>离开楼</a:t>
                </a:r>
              </a:p>
            </p:txBody>
          </p:sp>
          <p:sp>
            <p:nvSpPr>
              <p:cNvPr id="5" name="Rectangles 4"/>
              <p:cNvSpPr/>
              <p:nvPr/>
            </p:nvSpPr>
            <p:spPr>
              <a:xfrm>
                <a:off x="3835400" y="819150"/>
                <a:ext cx="1430020" cy="2349500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100"/>
                  <a:t>教室</a:t>
                </a:r>
              </a:p>
              <a:p>
                <a:pPr algn="ctr"/>
                <a:r>
                  <a:rPr lang="en-US" altLang="zh-CN" sz="1100"/>
                  <a:t>——————</a:t>
                </a:r>
              </a:p>
              <a:p>
                <a:pPr algn="ctr"/>
                <a:r>
                  <a:rPr lang="zh-CN" altLang="en-US" sz="1100"/>
                  <a:t>教室号</a:t>
                </a:r>
              </a:p>
              <a:p>
                <a:pPr algn="ctr"/>
                <a:r>
                  <a:rPr lang="zh-CN" altLang="en-US" sz="1100">
                    <a:sym typeface="+mn-ea"/>
                  </a:rPr>
                  <a:t>教室</a:t>
                </a:r>
                <a:r>
                  <a:rPr lang="zh-CN" altLang="en-US" sz="1100"/>
                  <a:t>名称</a:t>
                </a:r>
              </a:p>
              <a:p>
                <a:pPr algn="ctr"/>
                <a:r>
                  <a:rPr lang="en-US" altLang="zh-CN" sz="1100"/>
                  <a:t>——————</a:t>
                </a:r>
              </a:p>
              <a:p>
                <a:pPr algn="ctr"/>
                <a:r>
                  <a:rPr lang="zh-CN" altLang="en-US" sz="1100"/>
                  <a:t>进入</a:t>
                </a:r>
                <a:r>
                  <a:rPr lang="zh-CN" altLang="en-US" sz="1100">
                    <a:sym typeface="+mn-ea"/>
                  </a:rPr>
                  <a:t>教室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离开</a:t>
                </a:r>
                <a:r>
                  <a:rPr lang="zh-CN" altLang="en-US" sz="1100">
                    <a:sym typeface="+mn-ea"/>
                  </a:rPr>
                  <a:t>教室</a:t>
                </a:r>
              </a:p>
              <a:p>
                <a:pPr algn="ctr"/>
                <a:r>
                  <a:rPr lang="zh-CN" altLang="en-US" sz="1100"/>
                  <a:t>进入讨论板</a:t>
                </a:r>
              </a:p>
            </p:txBody>
          </p:sp>
          <p:sp>
            <p:nvSpPr>
              <p:cNvPr id="6" name="Rectangles 5"/>
              <p:cNvSpPr/>
              <p:nvPr/>
            </p:nvSpPr>
            <p:spPr>
              <a:xfrm>
                <a:off x="6829425" y="819150"/>
                <a:ext cx="1430020" cy="2349500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100"/>
                  <a:t>座位</a:t>
                </a:r>
              </a:p>
              <a:p>
                <a:pPr algn="ctr"/>
                <a:r>
                  <a:rPr lang="en-US" altLang="zh-CN" sz="1100"/>
                  <a:t>——————</a:t>
                </a:r>
              </a:p>
              <a:p>
                <a:pPr algn="ctr"/>
                <a:r>
                  <a:rPr lang="zh-CN" altLang="en-US" sz="1100"/>
                  <a:t>座位号</a:t>
                </a:r>
              </a:p>
              <a:p>
                <a:pPr algn="ctr"/>
                <a:endParaRPr lang="zh-CN" altLang="en-US" sz="1100"/>
              </a:p>
              <a:p>
                <a:pPr algn="ctr"/>
                <a:r>
                  <a:rPr lang="en-US" altLang="zh-CN" sz="1100"/>
                  <a:t>——————</a:t>
                </a:r>
              </a:p>
              <a:p>
                <a:pPr algn="ctr"/>
                <a:r>
                  <a:rPr lang="zh-CN" altLang="en-US" sz="1100"/>
                  <a:t>座位入座</a:t>
                </a:r>
              </a:p>
              <a:p>
                <a:pPr algn="ctr"/>
                <a:r>
                  <a:rPr lang="zh-CN" altLang="en-US" sz="1100"/>
                  <a:t>离开</a:t>
                </a:r>
                <a:r>
                  <a:rPr lang="zh-CN" altLang="en-US" sz="1100">
                    <a:sym typeface="+mn-ea"/>
                  </a:rPr>
                  <a:t>座位</a:t>
                </a:r>
                <a:endParaRPr lang="zh-CN" altLang="en-US" sz="1100"/>
              </a:p>
            </p:txBody>
          </p:sp>
          <p:sp>
            <p:nvSpPr>
              <p:cNvPr id="7" name="Rectangles 6"/>
              <p:cNvSpPr/>
              <p:nvPr/>
            </p:nvSpPr>
            <p:spPr>
              <a:xfrm>
                <a:off x="9596120" y="819150"/>
                <a:ext cx="2098675" cy="2540000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100"/>
                  <a:t>学习计划</a:t>
                </a:r>
              </a:p>
              <a:p>
                <a:pPr algn="ctr"/>
                <a:r>
                  <a:rPr lang="en-US" altLang="zh-CN" sz="1100"/>
                  <a:t>————————</a:t>
                </a:r>
              </a:p>
              <a:p>
                <a:pPr algn="ctr"/>
                <a:r>
                  <a:rPr lang="zh-CN" altLang="en-US" sz="1100"/>
                  <a:t>自习时间</a:t>
                </a:r>
              </a:p>
              <a:p>
                <a:pPr algn="ctr"/>
                <a:r>
                  <a:rPr lang="zh-CN" altLang="en-US" sz="1100"/>
                  <a:t>休息时间</a:t>
                </a:r>
              </a:p>
              <a:p>
                <a:pPr algn="ctr"/>
                <a:r>
                  <a:rPr lang="zh-CN" altLang="en-US" sz="1100"/>
                  <a:t>周期数</a:t>
                </a:r>
              </a:p>
              <a:p>
                <a:pPr algn="ctr"/>
                <a:r>
                  <a:rPr lang="en-US" altLang="zh-CN" sz="1100"/>
                  <a:t>—————————</a:t>
                </a:r>
              </a:p>
              <a:p>
                <a:pPr algn="ctr"/>
                <a:r>
                  <a:rPr lang="zh-CN" altLang="en-US" sz="1100"/>
                  <a:t>设置计划信息</a:t>
                </a:r>
              </a:p>
              <a:p>
                <a:pPr algn="ctr"/>
                <a:r>
                  <a:rPr lang="zh-CN" altLang="en-US" sz="1100"/>
                  <a:t>开始自习</a:t>
                </a:r>
              </a:p>
              <a:p>
                <a:pPr algn="ctr"/>
                <a:r>
                  <a:rPr lang="zh-CN" altLang="en-US" sz="1100"/>
                  <a:t>结束自习</a:t>
                </a:r>
              </a:p>
            </p:txBody>
          </p:sp>
          <p:sp>
            <p:nvSpPr>
              <p:cNvPr id="8" name="Rectangles 7"/>
              <p:cNvSpPr/>
              <p:nvPr/>
            </p:nvSpPr>
            <p:spPr>
              <a:xfrm>
                <a:off x="3835400" y="4135120"/>
                <a:ext cx="1430020" cy="2359660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100"/>
                  <a:t>讨论板</a:t>
                </a:r>
              </a:p>
              <a:p>
                <a:pPr algn="ctr"/>
                <a:r>
                  <a:rPr lang="en-US" altLang="zh-CN" sz="1100"/>
                  <a:t>——————</a:t>
                </a:r>
              </a:p>
              <a:p>
                <a:pPr algn="ctr"/>
                <a:r>
                  <a:rPr lang="zh-CN" altLang="en-US" sz="1100"/>
                  <a:t>讨论板号</a:t>
                </a:r>
              </a:p>
              <a:p>
                <a:pPr algn="ctr"/>
                <a:r>
                  <a:rPr lang="en-US" altLang="zh-CN" sz="1100"/>
                  <a:t>——————</a:t>
                </a:r>
              </a:p>
              <a:p>
                <a:pPr algn="ctr"/>
                <a:r>
                  <a:rPr lang="zh-CN" altLang="en-US" sz="1100"/>
                  <a:t>搜索问题</a:t>
                </a:r>
              </a:p>
              <a:p>
                <a:pPr algn="ctr"/>
                <a:r>
                  <a:rPr lang="zh-CN" altLang="en-US" sz="1100"/>
                  <a:t>查看问题</a:t>
                </a:r>
              </a:p>
              <a:p>
                <a:pPr algn="ctr"/>
                <a:r>
                  <a:rPr lang="zh-CN" altLang="en-US" sz="1100"/>
                  <a:t>发布问题</a:t>
                </a:r>
              </a:p>
              <a:p>
                <a:pPr algn="ctr"/>
                <a:r>
                  <a:rPr lang="zh-CN" altLang="en-US" sz="1100"/>
                  <a:t>回答问题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2271395" y="1809115"/>
                <a:ext cx="1579245" cy="120015"/>
                <a:chOff x="13194" y="7713"/>
                <a:chExt cx="2487" cy="189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 flipV="1">
                  <a:off x="13464" y="7807"/>
                  <a:ext cx="2217" cy="1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1" name="Parallelogram 10"/>
                <p:cNvSpPr/>
                <p:nvPr/>
              </p:nvSpPr>
              <p:spPr>
                <a:xfrm rot="2280000">
                  <a:off x="13194" y="7713"/>
                  <a:ext cx="237" cy="189"/>
                </a:xfrm>
                <a:prstGeom prst="parallelogram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265420" y="1809750"/>
                <a:ext cx="1584325" cy="120015"/>
                <a:chOff x="13194" y="7713"/>
                <a:chExt cx="2495" cy="189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3464" y="7808"/>
                  <a:ext cx="2225" cy="1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5" name="Parallelogram 14"/>
                <p:cNvSpPr/>
                <p:nvPr/>
              </p:nvSpPr>
              <p:spPr>
                <a:xfrm rot="2280000">
                  <a:off x="13194" y="7713"/>
                  <a:ext cx="237" cy="189"/>
                </a:xfrm>
                <a:prstGeom prst="parallelogram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8273415" y="1776095"/>
                <a:ext cx="1309370" cy="120015"/>
                <a:chOff x="13194" y="7713"/>
                <a:chExt cx="2062" cy="189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3464" y="7808"/>
                  <a:ext cx="1792" cy="1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8" name="Parallelogram 17"/>
                <p:cNvSpPr/>
                <p:nvPr/>
              </p:nvSpPr>
              <p:spPr>
                <a:xfrm rot="2280000">
                  <a:off x="13194" y="7713"/>
                  <a:ext cx="237" cy="189"/>
                </a:xfrm>
                <a:prstGeom prst="parallelogram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ectangles 21"/>
              <p:cNvSpPr/>
              <p:nvPr/>
            </p:nvSpPr>
            <p:spPr>
              <a:xfrm>
                <a:off x="6849745" y="4135120"/>
                <a:ext cx="1430020" cy="2349500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100"/>
                  <a:t>用户</a:t>
                </a:r>
              </a:p>
              <a:p>
                <a:pPr algn="ctr"/>
                <a:r>
                  <a:rPr lang="en-US" altLang="zh-CN" sz="1100"/>
                  <a:t>——————</a:t>
                </a:r>
              </a:p>
              <a:p>
                <a:pPr algn="ctr"/>
                <a:r>
                  <a:rPr lang="zh-CN" altLang="en-US" sz="1100"/>
                  <a:t>用户号</a:t>
                </a:r>
              </a:p>
              <a:p>
                <a:pPr algn="ctr"/>
                <a:r>
                  <a:rPr lang="zh-CN" altLang="en-US" sz="1100"/>
                  <a:t>用户名称</a:t>
                </a:r>
              </a:p>
              <a:p>
                <a:pPr algn="ctr"/>
                <a:r>
                  <a:rPr lang="en-US" altLang="zh-CN" sz="1100"/>
                  <a:t>——————</a:t>
                </a:r>
              </a:p>
              <a:p>
                <a:pPr algn="ctr"/>
                <a:r>
                  <a:rPr lang="zh-CN" altLang="en-US" sz="1100"/>
                  <a:t>退出登录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2281555" y="2998470"/>
                <a:ext cx="4538345" cy="1249680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 flipV="1">
                <a:off x="5270500" y="2978785"/>
                <a:ext cx="1639570" cy="1319530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H="1">
                <a:off x="5280660" y="4298315"/>
                <a:ext cx="1609090" cy="489585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2" idx="0"/>
                <a:endCxn id="6" idx="2"/>
              </p:cNvCxnSpPr>
              <p:nvPr/>
            </p:nvCxnSpPr>
            <p:spPr>
              <a:xfrm flipH="1" flipV="1">
                <a:off x="7544435" y="3168650"/>
                <a:ext cx="20320" cy="966470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7" idx="2"/>
              </p:cNvCxnSpPr>
              <p:nvPr/>
            </p:nvCxnSpPr>
            <p:spPr>
              <a:xfrm flipV="1">
                <a:off x="7609840" y="3359150"/>
                <a:ext cx="3035935" cy="749300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5" idx="2"/>
                <a:endCxn id="8" idx="0"/>
              </p:cNvCxnSpPr>
              <p:nvPr/>
            </p:nvCxnSpPr>
            <p:spPr>
              <a:xfrm>
                <a:off x="4550410" y="3168650"/>
                <a:ext cx="0" cy="966470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s 3">
              <a:extLst>
                <a:ext uri="{FF2B5EF4-FFF2-40B4-BE49-F238E27FC236}">
                  <a16:creationId xmlns:a16="http://schemas.microsoft.com/office/drawing/2014/main" id="{B3EA2B5A-F290-3332-12F9-ABD34DE9F47C}"/>
                </a:ext>
              </a:extLst>
            </p:cNvPr>
            <p:cNvSpPr/>
            <p:nvPr/>
          </p:nvSpPr>
          <p:spPr>
            <a:xfrm>
              <a:off x="3466510" y="4844402"/>
              <a:ext cx="1061182" cy="149841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/>
                <a:t>讨论板界面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</a:p>
            <a:p>
              <a:pPr algn="ctr"/>
              <a:r>
                <a:rPr lang="zh-CN" altLang="en-US" sz="1100"/>
                <a:t>楼号</a:t>
              </a:r>
            </a:p>
            <a:p>
              <a:pPr algn="ctr"/>
              <a:r>
                <a:rPr lang="zh-CN" altLang="en-US" sz="1100"/>
                <a:t>楼名称</a:t>
              </a:r>
            </a:p>
            <a:p>
              <a:pPr algn="ctr"/>
              <a:r>
                <a:rPr lang="en-US" altLang="zh-CN" sz="1100"/>
                <a:t>——————</a:t>
              </a:r>
            </a:p>
            <a:p>
              <a:pPr algn="ctr"/>
              <a:r>
                <a:rPr lang="zh-CN" altLang="en-US" sz="1100"/>
                <a:t>离开讨论板</a:t>
              </a:r>
            </a:p>
          </p:txBody>
        </p:sp>
        <p:sp>
          <p:nvSpPr>
            <p:cNvPr id="45" name="Rectangles 3">
              <a:extLst>
                <a:ext uri="{FF2B5EF4-FFF2-40B4-BE49-F238E27FC236}">
                  <a16:creationId xmlns:a16="http://schemas.microsoft.com/office/drawing/2014/main" id="{EAF57833-459A-197B-E8C5-E99A07050CD1}"/>
                </a:ext>
              </a:extLst>
            </p:cNvPr>
            <p:cNvSpPr/>
            <p:nvPr/>
          </p:nvSpPr>
          <p:spPr>
            <a:xfrm>
              <a:off x="9738303" y="4860488"/>
              <a:ext cx="1061182" cy="149841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/>
                <a:t>用户信息界面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</a:p>
            <a:p>
              <a:pPr algn="ctr"/>
              <a:endParaRPr lang="en-US" altLang="zh-CN" sz="1100"/>
            </a:p>
            <a:p>
              <a:pPr algn="ctr"/>
              <a:r>
                <a:rPr lang="en-US" altLang="zh-CN" sz="1100"/>
                <a:t>——————</a:t>
              </a:r>
            </a:p>
            <a:p>
              <a:pPr algn="ctr"/>
              <a:r>
                <a:rPr lang="zh-CN" altLang="en-US" sz="1100"/>
                <a:t>离开用户信息界面</a:t>
              </a:r>
            </a:p>
          </p:txBody>
        </p:sp>
        <p:cxnSp>
          <p:nvCxnSpPr>
            <p:cNvPr id="46" name="Straight Arrow Connector 22">
              <a:extLst>
                <a:ext uri="{FF2B5EF4-FFF2-40B4-BE49-F238E27FC236}">
                  <a16:creationId xmlns:a16="http://schemas.microsoft.com/office/drawing/2014/main" id="{445F69FA-9451-EC14-CA4E-119B564759A3}"/>
                </a:ext>
              </a:extLst>
            </p:cNvPr>
            <p:cNvCxnSpPr>
              <a:cxnSpLocks/>
              <a:stCxn id="45" idx="1"/>
              <a:endCxn id="22" idx="3"/>
            </p:cNvCxnSpPr>
            <p:nvPr/>
          </p:nvCxnSpPr>
          <p:spPr>
            <a:xfrm flipH="1">
              <a:off x="8802577" y="5609696"/>
              <a:ext cx="935726" cy="923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1FC55BC-2D05-3605-FAA7-63DEFEAC8415}"/>
              </a:ext>
            </a:extLst>
          </p:cNvPr>
          <p:cNvCxnSpPr/>
          <p:nvPr/>
        </p:nvCxnSpPr>
        <p:spPr>
          <a:xfrm>
            <a:off x="8010694" y="4404306"/>
            <a:ext cx="0" cy="149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54F9741-B7DE-F743-90E2-7B11979814B7}"/>
              </a:ext>
            </a:extLst>
          </p:cNvPr>
          <p:cNvCxnSpPr/>
          <p:nvPr/>
        </p:nvCxnSpPr>
        <p:spPr>
          <a:xfrm>
            <a:off x="8843770" y="4411709"/>
            <a:ext cx="0" cy="149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43FA6CB-0280-8133-16B7-F58104F8C4D3}"/>
              </a:ext>
            </a:extLst>
          </p:cNvPr>
          <p:cNvSpPr txBox="1"/>
          <p:nvPr/>
        </p:nvSpPr>
        <p:spPr>
          <a:xfrm>
            <a:off x="372091" y="945659"/>
            <a:ext cx="2342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 </a:t>
            </a:r>
            <a:r>
              <a:rPr lang="zh-CN" altLang="en-US"/>
              <a:t>选择关系型数据库来存放对象</a:t>
            </a:r>
            <a:endParaRPr lang="en-US" altLang="zh-CN"/>
          </a:p>
          <a:p>
            <a:r>
              <a:rPr lang="en-US" altLang="zh-CN"/>
              <a:t>- </a:t>
            </a:r>
            <a:r>
              <a:rPr lang="zh-CN" altLang="en-US"/>
              <a:t>增加一个对象“存储对象”，负责所有的对象存储与检索操作、存 储需要长期存储的对象。</a:t>
            </a:r>
          </a:p>
        </p:txBody>
      </p:sp>
      <p:sp>
        <p:nvSpPr>
          <p:cNvPr id="43" name="Rectangles 3">
            <a:extLst>
              <a:ext uri="{FF2B5EF4-FFF2-40B4-BE49-F238E27FC236}">
                <a16:creationId xmlns:a16="http://schemas.microsoft.com/office/drawing/2014/main" id="{6C1AD329-A40D-CDDB-A214-8026CC5FAC76}"/>
              </a:ext>
            </a:extLst>
          </p:cNvPr>
          <p:cNvSpPr/>
          <p:nvPr/>
        </p:nvSpPr>
        <p:spPr>
          <a:xfrm>
            <a:off x="1321927" y="3767263"/>
            <a:ext cx="1061182" cy="2740328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存储对象</a:t>
            </a:r>
            <a:endParaRPr lang="en-US" altLang="zh-CN" sz="1100"/>
          </a:p>
          <a:p>
            <a:pPr algn="ctr"/>
            <a:r>
              <a:rPr lang="en-US" altLang="zh-CN" sz="1100"/>
              <a:t>——————</a:t>
            </a:r>
          </a:p>
          <a:p>
            <a:pPr algn="ctr"/>
            <a:r>
              <a:rPr lang="zh-CN" altLang="en-US" sz="1100"/>
              <a:t>数据库配置</a:t>
            </a:r>
            <a:endParaRPr lang="en-US" altLang="zh-CN" sz="1100"/>
          </a:p>
          <a:p>
            <a:pPr algn="ctr"/>
            <a:r>
              <a:rPr lang="zh-CN" altLang="en-US" sz="1100"/>
              <a:t>用户表</a:t>
            </a:r>
            <a:endParaRPr lang="en-US" altLang="zh-CN" sz="1100"/>
          </a:p>
          <a:p>
            <a:pPr algn="ctr"/>
            <a:r>
              <a:rPr lang="zh-CN" altLang="en-US" sz="1100"/>
              <a:t>讨论问题表</a:t>
            </a:r>
            <a:endParaRPr lang="en-US" altLang="zh-CN" sz="1100"/>
          </a:p>
          <a:p>
            <a:pPr algn="ctr"/>
            <a:r>
              <a:rPr lang="zh-CN" altLang="en-US" sz="1100"/>
              <a:t>问题回答表</a:t>
            </a:r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用户查询</a:t>
            </a:r>
            <a:endParaRPr lang="en-US" altLang="zh-CN" sz="1100"/>
          </a:p>
          <a:p>
            <a:pPr algn="ctr"/>
            <a:r>
              <a:rPr lang="zh-CN" altLang="en-US" sz="1100"/>
              <a:t>添加用户</a:t>
            </a:r>
            <a:endParaRPr lang="en-US" altLang="zh-CN" sz="1100"/>
          </a:p>
          <a:p>
            <a:pPr algn="ctr"/>
            <a:r>
              <a:rPr lang="zh-CN" altLang="en-US" sz="1100"/>
              <a:t>讨论问题查询</a:t>
            </a:r>
            <a:endParaRPr lang="en-US" altLang="zh-CN" sz="1100"/>
          </a:p>
          <a:p>
            <a:pPr algn="ctr"/>
            <a:r>
              <a:rPr lang="zh-CN" altLang="en-US" sz="1100"/>
              <a:t>添加讨论问题</a:t>
            </a:r>
            <a:endParaRPr lang="en-US" altLang="zh-CN" sz="1100"/>
          </a:p>
          <a:p>
            <a:pPr algn="ctr"/>
            <a:r>
              <a:rPr lang="zh-CN" altLang="en-US" sz="1100"/>
              <a:t>问题回答查询</a:t>
            </a:r>
            <a:endParaRPr lang="en-US" altLang="zh-CN" sz="1100"/>
          </a:p>
          <a:p>
            <a:pPr algn="ctr"/>
            <a:r>
              <a:rPr lang="zh-CN" altLang="en-US" sz="1100"/>
              <a:t>添加问题回答</a:t>
            </a:r>
            <a:endParaRPr lang="en-US" altLang="zh-CN" sz="1100"/>
          </a:p>
          <a:p>
            <a:pPr algn="ctr"/>
            <a:endParaRPr lang="zh-CN" altLang="en-US" sz="1100"/>
          </a:p>
        </p:txBody>
      </p:sp>
      <p:cxnSp>
        <p:nvCxnSpPr>
          <p:cNvPr id="44" name="Straight Arrow Connector 22">
            <a:extLst>
              <a:ext uri="{FF2B5EF4-FFF2-40B4-BE49-F238E27FC236}">
                <a16:creationId xmlns:a16="http://schemas.microsoft.com/office/drawing/2014/main" id="{236F17D9-1BA5-7B75-C9F6-1399D01F2A30}"/>
              </a:ext>
            </a:extLst>
          </p:cNvPr>
          <p:cNvCxnSpPr>
            <a:cxnSpLocks/>
            <a:stCxn id="21" idx="1"/>
            <a:endCxn id="43" idx="3"/>
          </p:cNvCxnSpPr>
          <p:nvPr/>
        </p:nvCxnSpPr>
        <p:spPr>
          <a:xfrm flipH="1" flipV="1">
            <a:off x="2383109" y="5137427"/>
            <a:ext cx="1234008" cy="1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61624640-3D47-ED3B-02E0-EC1A03E1869E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2405256" y="5903644"/>
            <a:ext cx="6017337" cy="408379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22">
            <a:extLst>
              <a:ext uri="{FF2B5EF4-FFF2-40B4-BE49-F238E27FC236}">
                <a16:creationId xmlns:a16="http://schemas.microsoft.com/office/drawing/2014/main" id="{F824CB17-8218-E100-BB8A-0279831177D6}"/>
              </a:ext>
            </a:extLst>
          </p:cNvPr>
          <p:cNvCxnSpPr>
            <a:cxnSpLocks/>
          </p:cNvCxnSpPr>
          <p:nvPr/>
        </p:nvCxnSpPr>
        <p:spPr>
          <a:xfrm flipH="1">
            <a:off x="2383109" y="6312023"/>
            <a:ext cx="413357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4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687</Words>
  <Application>Microsoft Office PowerPoint</Application>
  <PresentationFormat>宽屏</PresentationFormat>
  <Paragraphs>356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15523</dc:creator>
  <cp:lastModifiedBy>y z</cp:lastModifiedBy>
  <cp:revision>134</cp:revision>
  <dcterms:created xsi:type="dcterms:W3CDTF">2023-11-14T06:43:32Z</dcterms:created>
  <dcterms:modified xsi:type="dcterms:W3CDTF">2023-11-15T13:58:22Z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7D40FDEB98F54BF28AC1554B62821B8B_11</vt:lpwstr>
  </property>
  <property fmtid="{D5CDD505-2E9C-101B-9397-08002B2CF9AE}" pid="3" name="KSOProductBuildVer">
    <vt:lpwstr>1033-12.2.0.13306</vt:lpwstr>
  </property>
</Properties>
</file>