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latsi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254882" y="791699"/>
            <a:ext cx="13383488" cy="253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 dirty="0">
                <a:solidFill>
                  <a:srgbClr val="000000"/>
                </a:solidFill>
                <a:latin typeface="Alatsi"/>
              </a:rPr>
              <a:t>ỨNG DỤNG HỖ TRỢ</a:t>
            </a:r>
          </a:p>
          <a:p>
            <a:pPr algn="ctr">
              <a:lnSpc>
                <a:spcPts val="9699"/>
              </a:lnSpc>
            </a:pPr>
            <a:r>
              <a:rPr lang="en-US" sz="9999" dirty="0">
                <a:solidFill>
                  <a:srgbClr val="000000"/>
                </a:solidFill>
                <a:latin typeface="Alatsi"/>
              </a:rPr>
              <a:t>BÁN HÀNG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7824045" y="5611482"/>
            <a:ext cx="6588101" cy="3422650"/>
            <a:chOff x="0" y="0"/>
            <a:chExt cx="8784134" cy="456353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76200"/>
              <a:ext cx="24661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 Nhóm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70737" y="-76200"/>
              <a:ext cx="6013398" cy="4639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Bùi Văn Bách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Tạ Thành Bảo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Hoàng Mạnh Bình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Nguyễn Minh Phong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Phùng Ánh Dương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34636" y="3034441"/>
            <a:ext cx="14418727" cy="1094953"/>
            <a:chOff x="0" y="0"/>
            <a:chExt cx="19224969" cy="14599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Giảm sức lao động trong việc hỗ trợ khách hàng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34636" y="4348469"/>
            <a:ext cx="14418727" cy="1094953"/>
            <a:chOff x="0" y="0"/>
            <a:chExt cx="19224969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Cải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thiện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quy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trình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quản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lý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sản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phẩm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34636" y="5662497"/>
            <a:ext cx="14418727" cy="1094953"/>
            <a:chOff x="0" y="0"/>
            <a:chExt cx="19224969" cy="145993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Tăng tốc độ xử lý công việc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NHU CẦU: NHÂN VIÊN BÁN HÀNG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NHU CẦU: QUẢN LÝ</a:t>
            </a:r>
          </a:p>
        </p:txBody>
      </p: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34636" y="3034441"/>
            <a:ext cx="14418727" cy="1094953"/>
            <a:chOff x="0" y="0"/>
            <a:chExt cx="19224969" cy="14599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Quản lý toàn diện các khía cạnh của siêu thị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34636" y="4348469"/>
            <a:ext cx="14418727" cy="1094953"/>
            <a:chOff x="0" y="0"/>
            <a:chExt cx="19224969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Khuyến khích tối ưu hóa hoạt động kinh doanh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34636" y="5662497"/>
            <a:ext cx="14418727" cy="1094953"/>
            <a:chOff x="0" y="0"/>
            <a:chExt cx="19224969" cy="145993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Cập nhật thông tin &amp; duy trì liên lạc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34636" y="3034441"/>
            <a:ext cx="14418727" cy="1094953"/>
            <a:chOff x="0" y="0"/>
            <a:chExt cx="19224969" cy="14599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Xác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định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thông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tin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giao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và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nhận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34636" y="4348469"/>
            <a:ext cx="14418727" cy="1094953"/>
            <a:chOff x="0" y="0"/>
            <a:chExt cx="19224969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Tối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ưu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hóa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luyến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đường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và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thời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gian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giao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34636" y="5662497"/>
            <a:ext cx="14418727" cy="1094953"/>
            <a:chOff x="0" y="0"/>
            <a:chExt cx="19224969" cy="145993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Cập nhật thông tin &amp; duy trì liên lạc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NHU CẦU: NHÂN VIÊN GIAO HÀNG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3613" y="866775"/>
            <a:ext cx="15040774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</a:rPr>
              <a:t>HƯỚNG ĐÁP ỨNG CỦA HỆ THỐNG</a:t>
            </a:r>
          </a:p>
        </p:txBody>
      </p:sp>
      <p:sp>
        <p:nvSpPr>
          <p:cNvPr id="6" name="Freeform 6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85279" y="3825802"/>
            <a:ext cx="15774021" cy="5524078"/>
            <a:chOff x="0" y="0"/>
            <a:chExt cx="21032028" cy="73654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21032028" cy="7365438"/>
              <a:chOff x="0" y="0"/>
              <a:chExt cx="4154475" cy="145490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154475" cy="1454901"/>
              </a:xfrm>
              <a:custGeom>
                <a:avLst/>
                <a:gdLst/>
                <a:ahLst/>
                <a:cxnLst/>
                <a:rect l="l" t="t" r="r" b="b"/>
                <a:pathLst>
                  <a:path w="4154475" h="1454901">
                    <a:moveTo>
                      <a:pt x="25031" y="0"/>
                    </a:moveTo>
                    <a:lnTo>
                      <a:pt x="4129444" y="0"/>
                    </a:lnTo>
                    <a:cubicBezTo>
                      <a:pt x="4136082" y="0"/>
                      <a:pt x="4142449" y="2637"/>
                      <a:pt x="4147143" y="7331"/>
                    </a:cubicBezTo>
                    <a:cubicBezTo>
                      <a:pt x="4151838" y="12026"/>
                      <a:pt x="4154475" y="18392"/>
                      <a:pt x="4154475" y="25031"/>
                    </a:cubicBezTo>
                    <a:lnTo>
                      <a:pt x="4154475" y="1429870"/>
                    </a:lnTo>
                    <a:cubicBezTo>
                      <a:pt x="4154475" y="1436509"/>
                      <a:pt x="4151838" y="1442876"/>
                      <a:pt x="4147143" y="1447570"/>
                    </a:cubicBezTo>
                    <a:cubicBezTo>
                      <a:pt x="4142449" y="1452264"/>
                      <a:pt x="4136082" y="1454901"/>
                      <a:pt x="4129444" y="1454901"/>
                    </a:cubicBezTo>
                    <a:lnTo>
                      <a:pt x="25031" y="1454901"/>
                    </a:lnTo>
                    <a:cubicBezTo>
                      <a:pt x="18392" y="1454901"/>
                      <a:pt x="12026" y="1452264"/>
                      <a:pt x="7331" y="1447570"/>
                    </a:cubicBezTo>
                    <a:cubicBezTo>
                      <a:pt x="2637" y="1442876"/>
                      <a:pt x="0" y="1436509"/>
                      <a:pt x="0" y="1429870"/>
                    </a:cubicBezTo>
                    <a:lnTo>
                      <a:pt x="0" y="25031"/>
                    </a:lnTo>
                    <a:cubicBezTo>
                      <a:pt x="0" y="18392"/>
                      <a:pt x="2637" y="12026"/>
                      <a:pt x="7331" y="7331"/>
                    </a:cubicBezTo>
                    <a:cubicBezTo>
                      <a:pt x="12026" y="2637"/>
                      <a:pt x="18392" y="0"/>
                      <a:pt x="25031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154475" cy="14930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75611" y="128835"/>
              <a:ext cx="19697142" cy="7012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79501" lvl="1" indent="-539750">
                <a:lnSpc>
                  <a:spcPts val="7000"/>
                </a:lnSpc>
                <a:buFont typeface="Arial"/>
                <a:buChar char="•"/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Tích hợp API với bản đồ siêu thị</a:t>
              </a:r>
            </a:p>
            <a:p>
              <a:pPr marL="1079501" lvl="1" indent="-539750">
                <a:lnSpc>
                  <a:spcPts val="7000"/>
                </a:lnSpc>
                <a:buFont typeface="Arial"/>
                <a:buChar char="•"/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Cung cấp thông tin sản phẩm, giảm giá qua ứng dụng</a:t>
              </a:r>
            </a:p>
            <a:p>
              <a:pPr marL="1079501" lvl="1" indent="-539750">
                <a:lnSpc>
                  <a:spcPts val="7000"/>
                </a:lnSpc>
                <a:buFont typeface="Arial"/>
                <a:buChar char="•"/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Hỗ trợ thanh toán trực tuyến</a:t>
              </a:r>
            </a:p>
            <a:p>
              <a:pPr marL="1079501" lvl="1" indent="-539750">
                <a:lnSpc>
                  <a:spcPts val="7000"/>
                </a:lnSpc>
                <a:buFont typeface="Arial"/>
                <a:buChar char="•"/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Giao hàng &amp; hẹn giờ giao hàng</a:t>
              </a:r>
            </a:p>
            <a:p>
              <a:pPr marL="1079501" lvl="1" indent="-539750">
                <a:lnSpc>
                  <a:spcPts val="7000"/>
                </a:lnSpc>
                <a:buFont typeface="Arial"/>
                <a:buChar char="•"/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Chatbot và hỗ trợ trực tuyến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48218" y="2933549"/>
            <a:ext cx="4448143" cy="1094953"/>
            <a:chOff x="0" y="0"/>
            <a:chExt cx="5930857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930857" cy="1459938"/>
              <a:chOff x="0" y="0"/>
              <a:chExt cx="1171527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71527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171527" h="288383">
                    <a:moveTo>
                      <a:pt x="88765" y="0"/>
                    </a:moveTo>
                    <a:lnTo>
                      <a:pt x="1082763" y="0"/>
                    </a:lnTo>
                    <a:cubicBezTo>
                      <a:pt x="1106304" y="0"/>
                      <a:pt x="1128882" y="9352"/>
                      <a:pt x="1145529" y="25999"/>
                    </a:cubicBezTo>
                    <a:cubicBezTo>
                      <a:pt x="1162175" y="42645"/>
                      <a:pt x="1171527" y="65223"/>
                      <a:pt x="1171527" y="88765"/>
                    </a:cubicBezTo>
                    <a:lnTo>
                      <a:pt x="1171527" y="199618"/>
                    </a:lnTo>
                    <a:cubicBezTo>
                      <a:pt x="1171527" y="223160"/>
                      <a:pt x="1162175" y="245738"/>
                      <a:pt x="1145529" y="262384"/>
                    </a:cubicBezTo>
                    <a:cubicBezTo>
                      <a:pt x="1128882" y="279031"/>
                      <a:pt x="1106304" y="288383"/>
                      <a:pt x="1082763" y="288383"/>
                    </a:cubicBezTo>
                    <a:lnTo>
                      <a:pt x="88765" y="288383"/>
                    </a:lnTo>
                    <a:cubicBezTo>
                      <a:pt x="39741" y="288383"/>
                      <a:pt x="0" y="248641"/>
                      <a:pt x="0" y="199618"/>
                    </a:cubicBezTo>
                    <a:lnTo>
                      <a:pt x="0" y="88765"/>
                    </a:lnTo>
                    <a:cubicBezTo>
                      <a:pt x="0" y="39741"/>
                      <a:pt x="39741" y="0"/>
                      <a:pt x="8876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71527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62317" y="128835"/>
              <a:ext cx="5554430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Khách hàng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3613" y="866775"/>
            <a:ext cx="15040774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</a:rPr>
              <a:t>HƯỚNG ĐÁP ỨNG CỦA HỆ THỐNG</a:t>
            </a:r>
          </a:p>
        </p:txBody>
      </p:sp>
      <p:sp>
        <p:nvSpPr>
          <p:cNvPr id="6" name="Freeform 6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E7E434-973D-AB7F-A69A-FA9055D7FCCD}"/>
              </a:ext>
            </a:extLst>
          </p:cNvPr>
          <p:cNvGrpSpPr/>
          <p:nvPr/>
        </p:nvGrpSpPr>
        <p:grpSpPr>
          <a:xfrm>
            <a:off x="1485279" y="3825801"/>
            <a:ext cx="14659169" cy="1094953"/>
            <a:chOff x="1485279" y="3825801"/>
            <a:chExt cx="14659169" cy="1094953"/>
          </a:xfrm>
        </p:grpSpPr>
        <p:grpSp>
          <p:nvGrpSpPr>
            <p:cNvPr id="9" name="Group 9"/>
            <p:cNvGrpSpPr/>
            <p:nvPr/>
          </p:nvGrpSpPr>
          <p:grpSpPr>
            <a:xfrm>
              <a:off x="1485279" y="3825801"/>
              <a:ext cx="14659169" cy="1094953"/>
              <a:chOff x="0" y="0"/>
              <a:chExt cx="3860851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860851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860851" h="288383">
                    <a:moveTo>
                      <a:pt x="26935" y="0"/>
                    </a:moveTo>
                    <a:lnTo>
                      <a:pt x="3833917" y="0"/>
                    </a:lnTo>
                    <a:cubicBezTo>
                      <a:pt x="3848792" y="0"/>
                      <a:pt x="3860851" y="12059"/>
                      <a:pt x="3860851" y="26935"/>
                    </a:cubicBezTo>
                    <a:lnTo>
                      <a:pt x="3860851" y="261448"/>
                    </a:lnTo>
                    <a:cubicBezTo>
                      <a:pt x="3860851" y="268592"/>
                      <a:pt x="3858013" y="275443"/>
                      <a:pt x="3852962" y="280494"/>
                    </a:cubicBezTo>
                    <a:cubicBezTo>
                      <a:pt x="3847911" y="285545"/>
                      <a:pt x="3841060" y="288383"/>
                      <a:pt x="3833917" y="288383"/>
                    </a:cubicBezTo>
                    <a:lnTo>
                      <a:pt x="26935" y="288383"/>
                    </a:lnTo>
                    <a:cubicBezTo>
                      <a:pt x="12059" y="288383"/>
                      <a:pt x="0" y="276324"/>
                      <a:pt x="0" y="261448"/>
                    </a:cubicBezTo>
                    <a:lnTo>
                      <a:pt x="0" y="26935"/>
                    </a:lnTo>
                    <a:cubicBezTo>
                      <a:pt x="0" y="19791"/>
                      <a:pt x="2838" y="12940"/>
                      <a:pt x="7889" y="7889"/>
                    </a:cubicBezTo>
                    <a:cubicBezTo>
                      <a:pt x="12940" y="2838"/>
                      <a:pt x="19791" y="0"/>
                      <a:pt x="2693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860851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886475" y="3922428"/>
              <a:ext cx="13728763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Tự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động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cập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nhật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số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lượng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sau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mỗi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đơn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024BB3-C550-E40E-8DBD-8C236F0BB097}"/>
              </a:ext>
            </a:extLst>
          </p:cNvPr>
          <p:cNvGrpSpPr/>
          <p:nvPr/>
        </p:nvGrpSpPr>
        <p:grpSpPr>
          <a:xfrm>
            <a:off x="1028700" y="2958886"/>
            <a:ext cx="6019070" cy="1094953"/>
            <a:chOff x="1028700" y="2958886"/>
            <a:chExt cx="6019070" cy="1094953"/>
          </a:xfrm>
        </p:grpSpPr>
        <p:grpSp>
          <p:nvGrpSpPr>
            <p:cNvPr id="13" name="Group 13"/>
            <p:cNvGrpSpPr/>
            <p:nvPr/>
          </p:nvGrpSpPr>
          <p:grpSpPr>
            <a:xfrm>
              <a:off x="1028700" y="2958886"/>
              <a:ext cx="6019070" cy="1094953"/>
              <a:chOff x="0" y="0"/>
              <a:chExt cx="1585269" cy="28838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85270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585270" h="288383">
                    <a:moveTo>
                      <a:pt x="65598" y="0"/>
                    </a:moveTo>
                    <a:lnTo>
                      <a:pt x="1519672" y="0"/>
                    </a:lnTo>
                    <a:cubicBezTo>
                      <a:pt x="1537069" y="0"/>
                      <a:pt x="1553754" y="6911"/>
                      <a:pt x="1566056" y="19213"/>
                    </a:cubicBezTo>
                    <a:cubicBezTo>
                      <a:pt x="1578358" y="31515"/>
                      <a:pt x="1585270" y="48200"/>
                      <a:pt x="1585270" y="65598"/>
                    </a:cubicBezTo>
                    <a:lnTo>
                      <a:pt x="1585270" y="222785"/>
                    </a:lnTo>
                    <a:cubicBezTo>
                      <a:pt x="1585270" y="240183"/>
                      <a:pt x="1578358" y="256868"/>
                      <a:pt x="1566056" y="269170"/>
                    </a:cubicBezTo>
                    <a:cubicBezTo>
                      <a:pt x="1553754" y="281472"/>
                      <a:pt x="1537069" y="288383"/>
                      <a:pt x="1519672" y="288383"/>
                    </a:cubicBezTo>
                    <a:lnTo>
                      <a:pt x="65598" y="288383"/>
                    </a:lnTo>
                    <a:cubicBezTo>
                      <a:pt x="48200" y="288383"/>
                      <a:pt x="31515" y="281472"/>
                      <a:pt x="19213" y="269170"/>
                    </a:cubicBezTo>
                    <a:cubicBezTo>
                      <a:pt x="6911" y="256868"/>
                      <a:pt x="0" y="240183"/>
                      <a:pt x="0" y="222785"/>
                    </a:cubicBezTo>
                    <a:lnTo>
                      <a:pt x="0" y="65598"/>
                    </a:lnTo>
                    <a:cubicBezTo>
                      <a:pt x="0" y="48200"/>
                      <a:pt x="6911" y="31515"/>
                      <a:pt x="19213" y="19213"/>
                    </a:cubicBezTo>
                    <a:cubicBezTo>
                      <a:pt x="31515" y="6911"/>
                      <a:pt x="48200" y="0"/>
                      <a:pt x="65598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585269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193431" y="3055512"/>
              <a:ext cx="5637044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Nhân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viên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kho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FF5363-F764-B9D9-54EC-E180E5E46926}"/>
              </a:ext>
            </a:extLst>
          </p:cNvPr>
          <p:cNvGrpSpPr/>
          <p:nvPr/>
        </p:nvGrpSpPr>
        <p:grpSpPr>
          <a:xfrm>
            <a:off x="1485279" y="6010415"/>
            <a:ext cx="14659169" cy="1094953"/>
            <a:chOff x="1485279" y="6010415"/>
            <a:chExt cx="14659169" cy="1094953"/>
          </a:xfrm>
        </p:grpSpPr>
        <p:grpSp>
          <p:nvGrpSpPr>
            <p:cNvPr id="18" name="Group 18"/>
            <p:cNvGrpSpPr/>
            <p:nvPr/>
          </p:nvGrpSpPr>
          <p:grpSpPr>
            <a:xfrm>
              <a:off x="1485279" y="6010415"/>
              <a:ext cx="14659169" cy="1094953"/>
              <a:chOff x="0" y="0"/>
              <a:chExt cx="3860851" cy="28838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860851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860851" h="288383">
                    <a:moveTo>
                      <a:pt x="26935" y="0"/>
                    </a:moveTo>
                    <a:lnTo>
                      <a:pt x="3833917" y="0"/>
                    </a:lnTo>
                    <a:cubicBezTo>
                      <a:pt x="3848792" y="0"/>
                      <a:pt x="3860851" y="12059"/>
                      <a:pt x="3860851" y="26935"/>
                    </a:cubicBezTo>
                    <a:lnTo>
                      <a:pt x="3860851" y="261448"/>
                    </a:lnTo>
                    <a:cubicBezTo>
                      <a:pt x="3860851" y="268592"/>
                      <a:pt x="3858013" y="275443"/>
                      <a:pt x="3852962" y="280494"/>
                    </a:cubicBezTo>
                    <a:cubicBezTo>
                      <a:pt x="3847911" y="285545"/>
                      <a:pt x="3841060" y="288383"/>
                      <a:pt x="3833917" y="288383"/>
                    </a:cubicBezTo>
                    <a:lnTo>
                      <a:pt x="26935" y="288383"/>
                    </a:lnTo>
                    <a:cubicBezTo>
                      <a:pt x="12059" y="288383"/>
                      <a:pt x="0" y="276324"/>
                      <a:pt x="0" y="261448"/>
                    </a:cubicBezTo>
                    <a:lnTo>
                      <a:pt x="0" y="26935"/>
                    </a:lnTo>
                    <a:cubicBezTo>
                      <a:pt x="0" y="19791"/>
                      <a:pt x="2838" y="12940"/>
                      <a:pt x="7889" y="7889"/>
                    </a:cubicBezTo>
                    <a:cubicBezTo>
                      <a:pt x="12940" y="2838"/>
                      <a:pt x="19791" y="0"/>
                      <a:pt x="2693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860851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886475" y="6107042"/>
              <a:ext cx="13728763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Tương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tác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với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khách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thông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qua chat app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1BE929-5B12-0578-C883-4E446EDC1DD0}"/>
              </a:ext>
            </a:extLst>
          </p:cNvPr>
          <p:cNvGrpSpPr/>
          <p:nvPr/>
        </p:nvGrpSpPr>
        <p:grpSpPr>
          <a:xfrm>
            <a:off x="1028700" y="5143500"/>
            <a:ext cx="6019070" cy="1094953"/>
            <a:chOff x="1028700" y="5143500"/>
            <a:chExt cx="6019070" cy="1094953"/>
          </a:xfrm>
        </p:grpSpPr>
        <p:grpSp>
          <p:nvGrpSpPr>
            <p:cNvPr id="22" name="Group 22"/>
            <p:cNvGrpSpPr/>
            <p:nvPr/>
          </p:nvGrpSpPr>
          <p:grpSpPr>
            <a:xfrm>
              <a:off x="1028700" y="5143500"/>
              <a:ext cx="6019070" cy="1094953"/>
              <a:chOff x="0" y="0"/>
              <a:chExt cx="1585269" cy="28838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585270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585270" h="288383">
                    <a:moveTo>
                      <a:pt x="65598" y="0"/>
                    </a:moveTo>
                    <a:lnTo>
                      <a:pt x="1519672" y="0"/>
                    </a:lnTo>
                    <a:cubicBezTo>
                      <a:pt x="1537069" y="0"/>
                      <a:pt x="1553754" y="6911"/>
                      <a:pt x="1566056" y="19213"/>
                    </a:cubicBezTo>
                    <a:cubicBezTo>
                      <a:pt x="1578358" y="31515"/>
                      <a:pt x="1585270" y="48200"/>
                      <a:pt x="1585270" y="65598"/>
                    </a:cubicBezTo>
                    <a:lnTo>
                      <a:pt x="1585270" y="222785"/>
                    </a:lnTo>
                    <a:cubicBezTo>
                      <a:pt x="1585270" y="240183"/>
                      <a:pt x="1578358" y="256868"/>
                      <a:pt x="1566056" y="269170"/>
                    </a:cubicBezTo>
                    <a:cubicBezTo>
                      <a:pt x="1553754" y="281472"/>
                      <a:pt x="1537069" y="288383"/>
                      <a:pt x="1519672" y="288383"/>
                    </a:cubicBezTo>
                    <a:lnTo>
                      <a:pt x="65598" y="288383"/>
                    </a:lnTo>
                    <a:cubicBezTo>
                      <a:pt x="48200" y="288383"/>
                      <a:pt x="31515" y="281472"/>
                      <a:pt x="19213" y="269170"/>
                    </a:cubicBezTo>
                    <a:cubicBezTo>
                      <a:pt x="6911" y="256868"/>
                      <a:pt x="0" y="240183"/>
                      <a:pt x="0" y="222785"/>
                    </a:cubicBezTo>
                    <a:lnTo>
                      <a:pt x="0" y="65598"/>
                    </a:lnTo>
                    <a:cubicBezTo>
                      <a:pt x="0" y="48200"/>
                      <a:pt x="6911" y="31515"/>
                      <a:pt x="19213" y="19213"/>
                    </a:cubicBezTo>
                    <a:cubicBezTo>
                      <a:pt x="31515" y="6911"/>
                      <a:pt x="48200" y="0"/>
                      <a:pt x="65598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585269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193431" y="5240126"/>
              <a:ext cx="5637044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Nhân viên bán hàng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CFE3B5-04E0-454E-8777-F39C79A60108}"/>
              </a:ext>
            </a:extLst>
          </p:cNvPr>
          <p:cNvGrpSpPr/>
          <p:nvPr/>
        </p:nvGrpSpPr>
        <p:grpSpPr>
          <a:xfrm>
            <a:off x="1485279" y="8163347"/>
            <a:ext cx="14659169" cy="1094953"/>
            <a:chOff x="1485279" y="8163347"/>
            <a:chExt cx="14659169" cy="1094953"/>
          </a:xfrm>
        </p:grpSpPr>
        <p:grpSp>
          <p:nvGrpSpPr>
            <p:cNvPr id="27" name="Group 27"/>
            <p:cNvGrpSpPr/>
            <p:nvPr/>
          </p:nvGrpSpPr>
          <p:grpSpPr>
            <a:xfrm>
              <a:off x="1485279" y="8163347"/>
              <a:ext cx="14659169" cy="1094953"/>
              <a:chOff x="0" y="0"/>
              <a:chExt cx="3860851" cy="28838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3860851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860851" h="288383">
                    <a:moveTo>
                      <a:pt x="26935" y="0"/>
                    </a:moveTo>
                    <a:lnTo>
                      <a:pt x="3833917" y="0"/>
                    </a:lnTo>
                    <a:cubicBezTo>
                      <a:pt x="3848792" y="0"/>
                      <a:pt x="3860851" y="12059"/>
                      <a:pt x="3860851" y="26935"/>
                    </a:cubicBezTo>
                    <a:lnTo>
                      <a:pt x="3860851" y="261448"/>
                    </a:lnTo>
                    <a:cubicBezTo>
                      <a:pt x="3860851" y="268592"/>
                      <a:pt x="3858013" y="275443"/>
                      <a:pt x="3852962" y="280494"/>
                    </a:cubicBezTo>
                    <a:cubicBezTo>
                      <a:pt x="3847911" y="285545"/>
                      <a:pt x="3841060" y="288383"/>
                      <a:pt x="3833917" y="288383"/>
                    </a:cubicBezTo>
                    <a:lnTo>
                      <a:pt x="26935" y="288383"/>
                    </a:lnTo>
                    <a:cubicBezTo>
                      <a:pt x="12059" y="288383"/>
                      <a:pt x="0" y="276324"/>
                      <a:pt x="0" y="261448"/>
                    </a:cubicBezTo>
                    <a:lnTo>
                      <a:pt x="0" y="26935"/>
                    </a:lnTo>
                    <a:cubicBezTo>
                      <a:pt x="0" y="19791"/>
                      <a:pt x="2838" y="12940"/>
                      <a:pt x="7889" y="7889"/>
                    </a:cubicBezTo>
                    <a:cubicBezTo>
                      <a:pt x="12940" y="2838"/>
                      <a:pt x="19791" y="0"/>
                      <a:pt x="2693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3860851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886475" y="8259974"/>
              <a:ext cx="13728763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Tối ưu hóa nghiệp vụ siêu thị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99504B-CB9D-83F3-1F9C-9E0D5A6A49F3}"/>
              </a:ext>
            </a:extLst>
          </p:cNvPr>
          <p:cNvGrpSpPr/>
          <p:nvPr/>
        </p:nvGrpSpPr>
        <p:grpSpPr>
          <a:xfrm>
            <a:off x="1028700" y="7296432"/>
            <a:ext cx="6019070" cy="1094953"/>
            <a:chOff x="1028700" y="7296432"/>
            <a:chExt cx="6019070" cy="1094953"/>
          </a:xfrm>
        </p:grpSpPr>
        <p:grpSp>
          <p:nvGrpSpPr>
            <p:cNvPr id="31" name="Group 31"/>
            <p:cNvGrpSpPr/>
            <p:nvPr/>
          </p:nvGrpSpPr>
          <p:grpSpPr>
            <a:xfrm>
              <a:off x="1028700" y="7296432"/>
              <a:ext cx="6019070" cy="1094953"/>
              <a:chOff x="0" y="0"/>
              <a:chExt cx="1585269" cy="28838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585270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585270" h="288383">
                    <a:moveTo>
                      <a:pt x="65598" y="0"/>
                    </a:moveTo>
                    <a:lnTo>
                      <a:pt x="1519672" y="0"/>
                    </a:lnTo>
                    <a:cubicBezTo>
                      <a:pt x="1537069" y="0"/>
                      <a:pt x="1553754" y="6911"/>
                      <a:pt x="1566056" y="19213"/>
                    </a:cubicBezTo>
                    <a:cubicBezTo>
                      <a:pt x="1578358" y="31515"/>
                      <a:pt x="1585270" y="48200"/>
                      <a:pt x="1585270" y="65598"/>
                    </a:cubicBezTo>
                    <a:lnTo>
                      <a:pt x="1585270" y="222785"/>
                    </a:lnTo>
                    <a:cubicBezTo>
                      <a:pt x="1585270" y="240183"/>
                      <a:pt x="1578358" y="256868"/>
                      <a:pt x="1566056" y="269170"/>
                    </a:cubicBezTo>
                    <a:cubicBezTo>
                      <a:pt x="1553754" y="281472"/>
                      <a:pt x="1537069" y="288383"/>
                      <a:pt x="1519672" y="288383"/>
                    </a:cubicBezTo>
                    <a:lnTo>
                      <a:pt x="65598" y="288383"/>
                    </a:lnTo>
                    <a:cubicBezTo>
                      <a:pt x="48200" y="288383"/>
                      <a:pt x="31515" y="281472"/>
                      <a:pt x="19213" y="269170"/>
                    </a:cubicBezTo>
                    <a:cubicBezTo>
                      <a:pt x="6911" y="256868"/>
                      <a:pt x="0" y="240183"/>
                      <a:pt x="0" y="222785"/>
                    </a:cubicBezTo>
                    <a:lnTo>
                      <a:pt x="0" y="65598"/>
                    </a:lnTo>
                    <a:cubicBezTo>
                      <a:pt x="0" y="48200"/>
                      <a:pt x="6911" y="31515"/>
                      <a:pt x="19213" y="19213"/>
                    </a:cubicBezTo>
                    <a:cubicBezTo>
                      <a:pt x="31515" y="6911"/>
                      <a:pt x="48200" y="0"/>
                      <a:pt x="65598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585269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1193431" y="7393058"/>
              <a:ext cx="5637044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Quản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lý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3613" y="866775"/>
            <a:ext cx="15040774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</a:rPr>
              <a:t>HƯỚNG ĐÁP ỨNG CỦA HỆ THỐNG</a:t>
            </a:r>
          </a:p>
        </p:txBody>
      </p:sp>
      <p:sp>
        <p:nvSpPr>
          <p:cNvPr id="6" name="Freeform 6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F22C22-07D0-BCBF-2FC5-CC0B706FE507}"/>
              </a:ext>
            </a:extLst>
          </p:cNvPr>
          <p:cNvGrpSpPr/>
          <p:nvPr/>
        </p:nvGrpSpPr>
        <p:grpSpPr>
          <a:xfrm>
            <a:off x="1485279" y="3825801"/>
            <a:ext cx="14659169" cy="1094953"/>
            <a:chOff x="1485279" y="3825801"/>
            <a:chExt cx="14659169" cy="1094953"/>
          </a:xfrm>
        </p:grpSpPr>
        <p:grpSp>
          <p:nvGrpSpPr>
            <p:cNvPr id="9" name="Group 9"/>
            <p:cNvGrpSpPr/>
            <p:nvPr/>
          </p:nvGrpSpPr>
          <p:grpSpPr>
            <a:xfrm>
              <a:off x="1485279" y="3825801"/>
              <a:ext cx="14659169" cy="1094953"/>
              <a:chOff x="0" y="0"/>
              <a:chExt cx="3860851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860851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860851" h="288383">
                    <a:moveTo>
                      <a:pt x="26935" y="0"/>
                    </a:moveTo>
                    <a:lnTo>
                      <a:pt x="3833917" y="0"/>
                    </a:lnTo>
                    <a:cubicBezTo>
                      <a:pt x="3848792" y="0"/>
                      <a:pt x="3860851" y="12059"/>
                      <a:pt x="3860851" y="26935"/>
                    </a:cubicBezTo>
                    <a:lnTo>
                      <a:pt x="3860851" y="261448"/>
                    </a:lnTo>
                    <a:cubicBezTo>
                      <a:pt x="3860851" y="268592"/>
                      <a:pt x="3858013" y="275443"/>
                      <a:pt x="3852962" y="280494"/>
                    </a:cubicBezTo>
                    <a:cubicBezTo>
                      <a:pt x="3847911" y="285545"/>
                      <a:pt x="3841060" y="288383"/>
                      <a:pt x="3833917" y="288383"/>
                    </a:cubicBezTo>
                    <a:lnTo>
                      <a:pt x="26935" y="288383"/>
                    </a:lnTo>
                    <a:cubicBezTo>
                      <a:pt x="12059" y="288383"/>
                      <a:pt x="0" y="276324"/>
                      <a:pt x="0" y="261448"/>
                    </a:cubicBezTo>
                    <a:lnTo>
                      <a:pt x="0" y="26935"/>
                    </a:lnTo>
                    <a:cubicBezTo>
                      <a:pt x="0" y="19791"/>
                      <a:pt x="2838" y="12940"/>
                      <a:pt x="7889" y="7889"/>
                    </a:cubicBezTo>
                    <a:cubicBezTo>
                      <a:pt x="12940" y="2838"/>
                      <a:pt x="19791" y="0"/>
                      <a:pt x="2693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860851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886475" y="3922428"/>
              <a:ext cx="13728763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Ghi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nhận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thông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tin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và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khiếu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nại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của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khách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F1DE30-E3D7-C01C-7DC8-AC53AD713E7B}"/>
              </a:ext>
            </a:extLst>
          </p:cNvPr>
          <p:cNvGrpSpPr/>
          <p:nvPr/>
        </p:nvGrpSpPr>
        <p:grpSpPr>
          <a:xfrm>
            <a:off x="1028700" y="2958886"/>
            <a:ext cx="6019070" cy="1094953"/>
            <a:chOff x="1028700" y="2958886"/>
            <a:chExt cx="6019070" cy="1094953"/>
          </a:xfrm>
        </p:grpSpPr>
        <p:grpSp>
          <p:nvGrpSpPr>
            <p:cNvPr id="13" name="Group 13"/>
            <p:cNvGrpSpPr/>
            <p:nvPr/>
          </p:nvGrpSpPr>
          <p:grpSpPr>
            <a:xfrm>
              <a:off x="1028700" y="2958886"/>
              <a:ext cx="6019070" cy="1094953"/>
              <a:chOff x="0" y="0"/>
              <a:chExt cx="1585269" cy="28838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85270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585270" h="288383">
                    <a:moveTo>
                      <a:pt x="65598" y="0"/>
                    </a:moveTo>
                    <a:lnTo>
                      <a:pt x="1519672" y="0"/>
                    </a:lnTo>
                    <a:cubicBezTo>
                      <a:pt x="1537069" y="0"/>
                      <a:pt x="1553754" y="6911"/>
                      <a:pt x="1566056" y="19213"/>
                    </a:cubicBezTo>
                    <a:cubicBezTo>
                      <a:pt x="1578358" y="31515"/>
                      <a:pt x="1585270" y="48200"/>
                      <a:pt x="1585270" y="65598"/>
                    </a:cubicBezTo>
                    <a:lnTo>
                      <a:pt x="1585270" y="222785"/>
                    </a:lnTo>
                    <a:cubicBezTo>
                      <a:pt x="1585270" y="240183"/>
                      <a:pt x="1578358" y="256868"/>
                      <a:pt x="1566056" y="269170"/>
                    </a:cubicBezTo>
                    <a:cubicBezTo>
                      <a:pt x="1553754" y="281472"/>
                      <a:pt x="1537069" y="288383"/>
                      <a:pt x="1519672" y="288383"/>
                    </a:cubicBezTo>
                    <a:lnTo>
                      <a:pt x="65598" y="288383"/>
                    </a:lnTo>
                    <a:cubicBezTo>
                      <a:pt x="48200" y="288383"/>
                      <a:pt x="31515" y="281472"/>
                      <a:pt x="19213" y="269170"/>
                    </a:cubicBezTo>
                    <a:cubicBezTo>
                      <a:pt x="6911" y="256868"/>
                      <a:pt x="0" y="240183"/>
                      <a:pt x="0" y="222785"/>
                    </a:cubicBezTo>
                    <a:lnTo>
                      <a:pt x="0" y="65598"/>
                    </a:lnTo>
                    <a:cubicBezTo>
                      <a:pt x="0" y="48200"/>
                      <a:pt x="6911" y="31515"/>
                      <a:pt x="19213" y="19213"/>
                    </a:cubicBezTo>
                    <a:cubicBezTo>
                      <a:pt x="31515" y="6911"/>
                      <a:pt x="48200" y="0"/>
                      <a:pt x="65598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585269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193431" y="3055512"/>
              <a:ext cx="5637044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Nhân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viên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hỗ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trợ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EC93E-2B70-7376-F234-2E0ACE7D04F5}"/>
              </a:ext>
            </a:extLst>
          </p:cNvPr>
          <p:cNvGrpSpPr/>
          <p:nvPr/>
        </p:nvGrpSpPr>
        <p:grpSpPr>
          <a:xfrm>
            <a:off x="1485279" y="7073545"/>
            <a:ext cx="14659169" cy="1094953"/>
            <a:chOff x="1485279" y="7073545"/>
            <a:chExt cx="14659169" cy="1094953"/>
          </a:xfrm>
        </p:grpSpPr>
        <p:grpSp>
          <p:nvGrpSpPr>
            <p:cNvPr id="18" name="Group 18"/>
            <p:cNvGrpSpPr/>
            <p:nvPr/>
          </p:nvGrpSpPr>
          <p:grpSpPr>
            <a:xfrm>
              <a:off x="1485279" y="7073545"/>
              <a:ext cx="14659169" cy="1094953"/>
              <a:chOff x="0" y="0"/>
              <a:chExt cx="3860851" cy="28838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860851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860851" h="288383">
                    <a:moveTo>
                      <a:pt x="26935" y="0"/>
                    </a:moveTo>
                    <a:lnTo>
                      <a:pt x="3833917" y="0"/>
                    </a:lnTo>
                    <a:cubicBezTo>
                      <a:pt x="3848792" y="0"/>
                      <a:pt x="3860851" y="12059"/>
                      <a:pt x="3860851" y="26935"/>
                    </a:cubicBezTo>
                    <a:lnTo>
                      <a:pt x="3860851" y="261448"/>
                    </a:lnTo>
                    <a:cubicBezTo>
                      <a:pt x="3860851" y="268592"/>
                      <a:pt x="3858013" y="275443"/>
                      <a:pt x="3852962" y="280494"/>
                    </a:cubicBezTo>
                    <a:cubicBezTo>
                      <a:pt x="3847911" y="285545"/>
                      <a:pt x="3841060" y="288383"/>
                      <a:pt x="3833917" y="288383"/>
                    </a:cubicBezTo>
                    <a:lnTo>
                      <a:pt x="26935" y="288383"/>
                    </a:lnTo>
                    <a:cubicBezTo>
                      <a:pt x="12059" y="288383"/>
                      <a:pt x="0" y="276324"/>
                      <a:pt x="0" y="261448"/>
                    </a:cubicBezTo>
                    <a:lnTo>
                      <a:pt x="0" y="26935"/>
                    </a:lnTo>
                    <a:cubicBezTo>
                      <a:pt x="0" y="19791"/>
                      <a:pt x="2838" y="12940"/>
                      <a:pt x="7889" y="7889"/>
                    </a:cubicBezTo>
                    <a:cubicBezTo>
                      <a:pt x="12940" y="2838"/>
                      <a:pt x="19791" y="0"/>
                      <a:pt x="26935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860851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410209" lvl="1" indent="-205105" algn="ctr">
                  <a:lnSpc>
                    <a:spcPts val="2659"/>
                  </a:lnSpc>
                  <a:buFont typeface="Arial"/>
                  <a:buChar char="•"/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886475" y="7170172"/>
              <a:ext cx="13728763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Tích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hợp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các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chức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năng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của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ứng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dụng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giao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68B9DB-3883-D8C9-80AE-24288370077A}"/>
              </a:ext>
            </a:extLst>
          </p:cNvPr>
          <p:cNvGrpSpPr/>
          <p:nvPr/>
        </p:nvGrpSpPr>
        <p:grpSpPr>
          <a:xfrm>
            <a:off x="1028700" y="6206630"/>
            <a:ext cx="6019070" cy="1094953"/>
            <a:chOff x="1028700" y="6206630"/>
            <a:chExt cx="6019070" cy="1094953"/>
          </a:xfrm>
        </p:grpSpPr>
        <p:grpSp>
          <p:nvGrpSpPr>
            <p:cNvPr id="22" name="Group 22"/>
            <p:cNvGrpSpPr/>
            <p:nvPr/>
          </p:nvGrpSpPr>
          <p:grpSpPr>
            <a:xfrm>
              <a:off x="1028700" y="6206630"/>
              <a:ext cx="6019070" cy="1094953"/>
              <a:chOff x="0" y="0"/>
              <a:chExt cx="1585269" cy="28838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585270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1585270" h="288383">
                    <a:moveTo>
                      <a:pt x="65598" y="0"/>
                    </a:moveTo>
                    <a:lnTo>
                      <a:pt x="1519672" y="0"/>
                    </a:lnTo>
                    <a:cubicBezTo>
                      <a:pt x="1537069" y="0"/>
                      <a:pt x="1553754" y="6911"/>
                      <a:pt x="1566056" y="19213"/>
                    </a:cubicBezTo>
                    <a:cubicBezTo>
                      <a:pt x="1578358" y="31515"/>
                      <a:pt x="1585270" y="48200"/>
                      <a:pt x="1585270" y="65598"/>
                    </a:cubicBezTo>
                    <a:lnTo>
                      <a:pt x="1585270" y="222785"/>
                    </a:lnTo>
                    <a:cubicBezTo>
                      <a:pt x="1585270" y="240183"/>
                      <a:pt x="1578358" y="256868"/>
                      <a:pt x="1566056" y="269170"/>
                    </a:cubicBezTo>
                    <a:cubicBezTo>
                      <a:pt x="1553754" y="281472"/>
                      <a:pt x="1537069" y="288383"/>
                      <a:pt x="1519672" y="288383"/>
                    </a:cubicBezTo>
                    <a:lnTo>
                      <a:pt x="65598" y="288383"/>
                    </a:lnTo>
                    <a:cubicBezTo>
                      <a:pt x="48200" y="288383"/>
                      <a:pt x="31515" y="281472"/>
                      <a:pt x="19213" y="269170"/>
                    </a:cubicBezTo>
                    <a:cubicBezTo>
                      <a:pt x="6911" y="256868"/>
                      <a:pt x="0" y="240183"/>
                      <a:pt x="0" y="222785"/>
                    </a:cubicBezTo>
                    <a:lnTo>
                      <a:pt x="0" y="65598"/>
                    </a:lnTo>
                    <a:cubicBezTo>
                      <a:pt x="0" y="48200"/>
                      <a:pt x="6911" y="31515"/>
                      <a:pt x="19213" y="19213"/>
                    </a:cubicBezTo>
                    <a:cubicBezTo>
                      <a:pt x="31515" y="6911"/>
                      <a:pt x="48200" y="0"/>
                      <a:pt x="65598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585269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193431" y="6303256"/>
              <a:ext cx="5637044" cy="83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Nhân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viên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giao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hàng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AutoShape 1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Nhóm 3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TỔNG QUAN</a:t>
            </a:r>
          </a:p>
        </p:txBody>
      </p:sp>
      <p:sp>
        <p:nvSpPr>
          <p:cNvPr id="3" name="Freeform 3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762828" y="3494424"/>
            <a:ext cx="4618469" cy="1644650"/>
            <a:chOff x="0" y="0"/>
            <a:chExt cx="6157959" cy="2192867"/>
          </a:xfrm>
        </p:grpSpPr>
        <p:sp>
          <p:nvSpPr>
            <p:cNvPr id="5" name="TextBox 5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Thực</a:t>
              </a:r>
              <a:r>
                <a:rPr lang="en-US" sz="50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trạng</a:t>
              </a:r>
              <a:r>
                <a:rPr lang="en-US" sz="50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hiện</a:t>
              </a:r>
              <a:r>
                <a:rPr lang="en-US" sz="50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tại</a:t>
              </a:r>
              <a:endParaRPr lang="en-US" sz="5000" dirty="0">
                <a:solidFill>
                  <a:srgbClr val="000000"/>
                </a:solidFill>
                <a:latin typeface="Alatsi Bold"/>
              </a:endParaRPr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9988253" y="3494424"/>
            <a:ext cx="4892980" cy="1644650"/>
            <a:chOff x="0" y="0"/>
            <a:chExt cx="6523973" cy="2192867"/>
          </a:xfrm>
        </p:grpSpPr>
        <p:sp>
          <p:nvSpPr>
            <p:cNvPr id="10" name="TextBox 10"/>
            <p:cNvSpPr txBox="1"/>
            <p:nvPr/>
          </p:nvSpPr>
          <p:spPr>
            <a:xfrm>
              <a:off x="981380" y="-95250"/>
              <a:ext cx="5542593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Các vấn đề và cơ hội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0" y="264960"/>
              <a:ext cx="689280" cy="68928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762828" y="6558299"/>
            <a:ext cx="4618469" cy="758825"/>
            <a:chOff x="0" y="0"/>
            <a:chExt cx="6157959" cy="1011767"/>
          </a:xfrm>
        </p:grpSpPr>
        <p:sp>
          <p:nvSpPr>
            <p:cNvPr id="19" name="TextBox 19"/>
            <p:cNvSpPr txBox="1"/>
            <p:nvPr/>
          </p:nvSpPr>
          <p:spPr>
            <a:xfrm>
              <a:off x="986983" y="-95250"/>
              <a:ext cx="51709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Nhu cầu</a:t>
              </a: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9988253" y="6558299"/>
            <a:ext cx="4618469" cy="1644650"/>
            <a:chOff x="0" y="0"/>
            <a:chExt cx="6157959" cy="2192867"/>
          </a:xfrm>
        </p:grpSpPr>
        <p:sp>
          <p:nvSpPr>
            <p:cNvPr id="24" name="TextBox 24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Hướng giải pháp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THỰC TRẠNG HỆ THỐNG HIỆN TẠI</a:t>
            </a:r>
          </a:p>
        </p:txBody>
      </p:sp>
      <p:sp>
        <p:nvSpPr>
          <p:cNvPr id="9" name="Freeform 9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62295" y="6502986"/>
            <a:ext cx="1697878" cy="1697878"/>
          </a:xfrm>
          <a:custGeom>
            <a:avLst/>
            <a:gdLst/>
            <a:ahLst/>
            <a:cxnLst/>
            <a:rect l="l" t="t" r="r" b="b"/>
            <a:pathLst>
              <a:path w="1697878" h="1697878">
                <a:moveTo>
                  <a:pt x="0" y="0"/>
                </a:moveTo>
                <a:lnTo>
                  <a:pt x="1697878" y="0"/>
                </a:lnTo>
                <a:lnTo>
                  <a:pt x="1697878" y="1697878"/>
                </a:lnTo>
                <a:lnTo>
                  <a:pt x="0" y="1697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83237" y="6621675"/>
            <a:ext cx="12242468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Một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cách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để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giải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quyết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vấn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đề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này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là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phép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người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mua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hàng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gọi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tới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đường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dây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nóng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đặt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hàng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giao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hàng</a:t>
            </a:r>
            <a:endParaRPr lang="en-US" sz="39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58836" y="3777563"/>
            <a:ext cx="1277032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Nhiều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người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không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còn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đủ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thời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gian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để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mua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sắm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và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lựa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chọn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sản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phẩm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tại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siêu</a:t>
            </a:r>
            <a:r>
              <a:rPr lang="en-US" sz="39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thị</a:t>
            </a:r>
            <a:endParaRPr lang="en-US" sz="3999" dirty="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THỰC TRẠNG HỆ THỐNG HIỆN TẠI</a:t>
            </a:r>
          </a:p>
        </p:txBody>
      </p:sp>
      <p:sp>
        <p:nvSpPr>
          <p:cNvPr id="9" name="Freeform 9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12789" y="3498850"/>
            <a:ext cx="4618469" cy="758825"/>
            <a:chOff x="0" y="0"/>
            <a:chExt cx="6157959" cy="1011767"/>
          </a:xfrm>
        </p:grpSpPr>
        <p:sp>
          <p:nvSpPr>
            <p:cNvPr id="12" name="TextBox 12"/>
            <p:cNvSpPr txBox="1"/>
            <p:nvPr/>
          </p:nvSpPr>
          <p:spPr>
            <a:xfrm>
              <a:off x="986983" y="-95250"/>
              <a:ext cx="51709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Khách hàng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2912789" y="4764088"/>
            <a:ext cx="4618469" cy="1644650"/>
            <a:chOff x="0" y="0"/>
            <a:chExt cx="6157959" cy="2192867"/>
          </a:xfrm>
        </p:grpSpPr>
        <p:sp>
          <p:nvSpPr>
            <p:cNvPr id="17" name="TextBox 17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Quản lý chi nhánh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1696067" y="5586412"/>
            <a:ext cx="4618469" cy="1644650"/>
            <a:chOff x="0" y="0"/>
            <a:chExt cx="6157959" cy="2192867"/>
          </a:xfrm>
        </p:grpSpPr>
        <p:sp>
          <p:nvSpPr>
            <p:cNvPr id="22" name="TextBox 22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Nhân viên kho hàng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7388311" y="3498850"/>
            <a:ext cx="4618469" cy="1644650"/>
            <a:chOff x="0" y="0"/>
            <a:chExt cx="6157959" cy="2192867"/>
          </a:xfrm>
        </p:grpSpPr>
        <p:sp>
          <p:nvSpPr>
            <p:cNvPr id="27" name="TextBox 27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Nhân viên bán hàng</a:t>
              </a:r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>
            <a:off x="7388311" y="5586412"/>
            <a:ext cx="4618469" cy="1644650"/>
            <a:chOff x="0" y="0"/>
            <a:chExt cx="6157959" cy="2192867"/>
          </a:xfrm>
        </p:grpSpPr>
        <p:sp>
          <p:nvSpPr>
            <p:cNvPr id="32" name="TextBox 32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Nhân viên giao hàng</a:t>
              </a:r>
            </a:p>
          </p:txBody>
        </p:sp>
        <p:grpSp>
          <p:nvGrpSpPr>
            <p:cNvPr id="33" name="Group 33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11696067" y="3498850"/>
            <a:ext cx="4618469" cy="1644650"/>
            <a:chOff x="0" y="0"/>
            <a:chExt cx="6157959" cy="2192867"/>
          </a:xfrm>
        </p:grpSpPr>
        <p:sp>
          <p:nvSpPr>
            <p:cNvPr id="37" name="TextBox 37"/>
            <p:cNvSpPr txBox="1"/>
            <p:nvPr/>
          </p:nvSpPr>
          <p:spPr>
            <a:xfrm>
              <a:off x="986983" y="-95250"/>
              <a:ext cx="5170976" cy="228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Nhân</a:t>
              </a:r>
              <a:r>
                <a:rPr lang="en-US" sz="50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 Bold"/>
                </a:rPr>
                <a:t>viên</a:t>
              </a:r>
              <a:r>
                <a:rPr lang="en-US" sz="5000" dirty="0">
                  <a:solidFill>
                    <a:srgbClr val="000000"/>
                  </a:solidFill>
                  <a:latin typeface="Alatsi Bold"/>
                </a:rPr>
                <a:t> hotline</a:t>
              </a:r>
            </a:p>
          </p:txBody>
        </p:sp>
        <p:grpSp>
          <p:nvGrpSpPr>
            <p:cNvPr id="38" name="Group 38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1" name="Group 41"/>
          <p:cNvGrpSpPr/>
          <p:nvPr/>
        </p:nvGrpSpPr>
        <p:grpSpPr>
          <a:xfrm>
            <a:off x="2912789" y="6913562"/>
            <a:ext cx="4618469" cy="758825"/>
            <a:chOff x="0" y="0"/>
            <a:chExt cx="6157959" cy="1011767"/>
          </a:xfrm>
        </p:grpSpPr>
        <p:sp>
          <p:nvSpPr>
            <p:cNvPr id="42" name="TextBox 42"/>
            <p:cNvSpPr txBox="1"/>
            <p:nvPr/>
          </p:nvSpPr>
          <p:spPr>
            <a:xfrm>
              <a:off x="986983" y="-95250"/>
              <a:ext cx="51709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Alatsi Bold"/>
                </a:rPr>
                <a:t>Thu ngân</a:t>
              </a:r>
            </a:p>
          </p:txBody>
        </p:sp>
        <p:grpSp>
          <p:nvGrpSpPr>
            <p:cNvPr id="43" name="Group 43"/>
            <p:cNvGrpSpPr/>
            <p:nvPr/>
          </p:nvGrpSpPr>
          <p:grpSpPr>
            <a:xfrm>
              <a:off x="0" y="161243"/>
              <a:ext cx="689280" cy="689280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THỰC TRẠNG HỆ THỐNG HIỆN TẠI</a:t>
            </a:r>
          </a:p>
        </p:txBody>
      </p:sp>
      <p:sp>
        <p:nvSpPr>
          <p:cNvPr id="9" name="Freeform 9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12398" y="3109434"/>
            <a:ext cx="2129942" cy="528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Kiểm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kê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cập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nhật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số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lượng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hàng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hóa</a:t>
            </a:r>
            <a:endParaRPr lang="en-US" sz="50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93521" y="3109434"/>
            <a:ext cx="2256630" cy="351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Phân loại/xếp hàng hóa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08827" y="3109434"/>
            <a:ext cx="3320806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Nhận đơn hàng online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10634" y="3552347"/>
            <a:ext cx="261135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Xếp đơn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02989" y="3109434"/>
            <a:ext cx="2611355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Vận chuyển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08827" y="5703409"/>
            <a:ext cx="3371481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Tìm món hàng cần thiết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10634" y="5703409"/>
            <a:ext cx="3219456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Xếp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hàng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thanh</a:t>
            </a:r>
            <a:r>
              <a:rPr lang="en-US" sz="5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Alatsi Bold"/>
              </a:rPr>
              <a:t>toán</a:t>
            </a:r>
            <a:endParaRPr lang="en-US" sz="50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8" name="AutoShape 18"/>
          <p:cNvSpPr/>
          <p:nvPr/>
        </p:nvSpPr>
        <p:spPr>
          <a:xfrm flipV="1">
            <a:off x="6483525" y="5236049"/>
            <a:ext cx="97308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645218" y="5548825"/>
            <a:ext cx="6088802" cy="2366645"/>
            <a:chOff x="0" y="0"/>
            <a:chExt cx="8118402" cy="315552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136978"/>
              <a:ext cx="671770" cy="67177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942666" y="-85725"/>
              <a:ext cx="7175736" cy="3241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Quản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lý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dữ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liệu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khách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hàng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chưa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hiệu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quả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VẤN ĐỀ HIỆN TẠI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9D37E7-DF72-7B25-E033-AE38E77826F6}"/>
              </a:ext>
            </a:extLst>
          </p:cNvPr>
          <p:cNvGrpSpPr/>
          <p:nvPr/>
        </p:nvGrpSpPr>
        <p:grpSpPr>
          <a:xfrm>
            <a:off x="2553980" y="2757952"/>
            <a:ext cx="5151313" cy="2452370"/>
            <a:chOff x="2553980" y="2757952"/>
            <a:chExt cx="5151313" cy="2452370"/>
          </a:xfrm>
        </p:grpSpPr>
        <p:grpSp>
          <p:nvGrpSpPr>
            <p:cNvPr id="2" name="Group 2"/>
            <p:cNvGrpSpPr/>
            <p:nvPr/>
          </p:nvGrpSpPr>
          <p:grpSpPr>
            <a:xfrm>
              <a:off x="2553980" y="2946411"/>
              <a:ext cx="503827" cy="503827"/>
              <a:chOff x="0" y="0"/>
              <a:chExt cx="812800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260980" y="2757952"/>
              <a:ext cx="4444313" cy="245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>
                  <a:solidFill>
                    <a:srgbClr val="000000"/>
                  </a:solidFill>
                  <a:latin typeface="Alatsi Bold"/>
                </a:rPr>
                <a:t>Quy trình thanh toán thiếu hiệu quả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880D3-586B-269D-E5DE-54B9FE330186}"/>
              </a:ext>
            </a:extLst>
          </p:cNvPr>
          <p:cNvGrpSpPr/>
          <p:nvPr/>
        </p:nvGrpSpPr>
        <p:grpSpPr>
          <a:xfrm>
            <a:off x="2553980" y="5463100"/>
            <a:ext cx="5582051" cy="2452370"/>
            <a:chOff x="2553980" y="5463100"/>
            <a:chExt cx="5582051" cy="2452370"/>
          </a:xfrm>
        </p:grpSpPr>
        <p:grpSp>
          <p:nvGrpSpPr>
            <p:cNvPr id="5" name="Group 5"/>
            <p:cNvGrpSpPr/>
            <p:nvPr/>
          </p:nvGrpSpPr>
          <p:grpSpPr>
            <a:xfrm>
              <a:off x="2553980" y="5651559"/>
              <a:ext cx="503827" cy="503827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3260980" y="5463100"/>
              <a:ext cx="4875051" cy="245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Khách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hàng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không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có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thời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gian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mua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sắm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45218" y="2843677"/>
            <a:ext cx="4855312" cy="1537970"/>
            <a:chOff x="0" y="0"/>
            <a:chExt cx="6473749" cy="2050627"/>
          </a:xfrm>
        </p:grpSpPr>
        <p:sp>
          <p:nvSpPr>
            <p:cNvPr id="22" name="TextBox 22"/>
            <p:cNvSpPr txBox="1"/>
            <p:nvPr/>
          </p:nvSpPr>
          <p:spPr>
            <a:xfrm>
              <a:off x="820905" y="-85725"/>
              <a:ext cx="5652844" cy="213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Hệ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thống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thiếu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thông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tin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0" y="0"/>
              <a:ext cx="671770" cy="671770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645218" y="4905522"/>
            <a:ext cx="6088802" cy="1537970"/>
            <a:chOff x="0" y="0"/>
            <a:chExt cx="8118402" cy="205062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136978"/>
              <a:ext cx="671770" cy="67177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942666" y="-85725"/>
              <a:ext cx="7175736" cy="213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Thu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thập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và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phân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tích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dữ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liệu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mua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sắm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CƠ HỘI MỚI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B28744-2B05-490C-DA6C-DFB5BE4FE1E5}"/>
              </a:ext>
            </a:extLst>
          </p:cNvPr>
          <p:cNvGrpSpPr/>
          <p:nvPr/>
        </p:nvGrpSpPr>
        <p:grpSpPr>
          <a:xfrm>
            <a:off x="2553980" y="2757952"/>
            <a:ext cx="5151313" cy="1623695"/>
            <a:chOff x="2553980" y="2757952"/>
            <a:chExt cx="5151313" cy="1623695"/>
          </a:xfrm>
        </p:grpSpPr>
        <p:grpSp>
          <p:nvGrpSpPr>
            <p:cNvPr id="2" name="Group 2"/>
            <p:cNvGrpSpPr/>
            <p:nvPr/>
          </p:nvGrpSpPr>
          <p:grpSpPr>
            <a:xfrm>
              <a:off x="2553980" y="2946411"/>
              <a:ext cx="503827" cy="503827"/>
              <a:chOff x="0" y="0"/>
              <a:chExt cx="812800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260980" y="2757952"/>
              <a:ext cx="4444313" cy="1623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Hệ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thống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quản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lý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mới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CDE50D-6F2C-487F-450C-1F0601FA2799}"/>
              </a:ext>
            </a:extLst>
          </p:cNvPr>
          <p:cNvGrpSpPr/>
          <p:nvPr/>
        </p:nvGrpSpPr>
        <p:grpSpPr>
          <a:xfrm>
            <a:off x="2553980" y="4819797"/>
            <a:ext cx="5582051" cy="795020"/>
            <a:chOff x="2553980" y="4819797"/>
            <a:chExt cx="5582051" cy="795020"/>
          </a:xfrm>
        </p:grpSpPr>
        <p:grpSp>
          <p:nvGrpSpPr>
            <p:cNvPr id="5" name="Group 5"/>
            <p:cNvGrpSpPr/>
            <p:nvPr/>
          </p:nvGrpSpPr>
          <p:grpSpPr>
            <a:xfrm>
              <a:off x="2553980" y="5008256"/>
              <a:ext cx="503827" cy="503827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3260980" y="4819797"/>
              <a:ext cx="4875051" cy="79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Ứng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dụng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di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động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45218" y="2843677"/>
            <a:ext cx="4855312" cy="1537970"/>
            <a:chOff x="0" y="0"/>
            <a:chExt cx="6473749" cy="2050627"/>
          </a:xfrm>
        </p:grpSpPr>
        <p:sp>
          <p:nvSpPr>
            <p:cNvPr id="22" name="TextBox 22"/>
            <p:cNvSpPr txBox="1"/>
            <p:nvPr/>
          </p:nvSpPr>
          <p:spPr>
            <a:xfrm>
              <a:off x="820905" y="-85725"/>
              <a:ext cx="5652844" cy="213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Hệ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thống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thiếu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thông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tin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0" y="0"/>
              <a:ext cx="671770" cy="671770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2553980" y="6663317"/>
            <a:ext cx="6088802" cy="2366645"/>
            <a:chOff x="0" y="0"/>
            <a:chExt cx="8118402" cy="3155527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136978"/>
              <a:ext cx="671770" cy="671770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942666" y="-85725"/>
              <a:ext cx="7175736" cy="3241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Tìm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kiếm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sản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phẩm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&amp;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Đặt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hàng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trực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tuyến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645218" y="6663317"/>
            <a:ext cx="6088802" cy="1537970"/>
            <a:chOff x="0" y="0"/>
            <a:chExt cx="8118402" cy="2050627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136978"/>
              <a:ext cx="671770" cy="671770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42666" y="-85725"/>
              <a:ext cx="7175736" cy="213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Tối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ưu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hóa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hoạt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động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kinh</a:t>
              </a:r>
              <a:r>
                <a:rPr lang="en-US" sz="47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4700" dirty="0" err="1">
                  <a:solidFill>
                    <a:srgbClr val="000000"/>
                  </a:solidFill>
                  <a:latin typeface="Alatsi Bold"/>
                </a:rPr>
                <a:t>doanh</a:t>
              </a:r>
              <a:endParaRPr lang="en-US" sz="4700" dirty="0">
                <a:solidFill>
                  <a:srgbClr val="000000"/>
                </a:solidFill>
                <a:latin typeface="Alatsi Bold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NHU CẦU: KHÁCH HÀNG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34636" y="3034441"/>
            <a:ext cx="14418727" cy="1094953"/>
            <a:chOff x="0" y="0"/>
            <a:chExt cx="19224969" cy="14599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Quá trình mua sắm thuận lợi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34636" y="4348469"/>
            <a:ext cx="14418727" cy="1094953"/>
            <a:chOff x="0" y="0"/>
            <a:chExt cx="19224969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Dễ dàng xác định vị trí sản phẩm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34636" y="5662497"/>
            <a:ext cx="14418727" cy="1094953"/>
            <a:chOff x="0" y="0"/>
            <a:chExt cx="19224969" cy="145993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Cập nhật liên tục tin tức khuyến mãi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34636" y="6976526"/>
            <a:ext cx="14418727" cy="1094953"/>
            <a:chOff x="0" y="0"/>
            <a:chExt cx="19224969" cy="145993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Quy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trình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thanh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toán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nhanh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chóng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5855" y="0"/>
            <a:ext cx="1449213" cy="1673225"/>
            <a:chOff x="0" y="0"/>
            <a:chExt cx="70398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982" cy="812800"/>
            </a:xfrm>
            <a:custGeom>
              <a:avLst/>
              <a:gdLst/>
              <a:ahLst/>
              <a:cxnLst/>
              <a:rect l="l" t="t" r="r" b="b"/>
              <a:pathLst>
                <a:path w="703982" h="812800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E9E0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934636" y="3034441"/>
            <a:ext cx="14418727" cy="1094953"/>
            <a:chOff x="0" y="0"/>
            <a:chExt cx="19224969" cy="14599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Công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cụ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quản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lý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kho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hiệu</a:t>
              </a:r>
              <a:r>
                <a:rPr lang="en-US" sz="5000" dirty="0">
                  <a:solidFill>
                    <a:srgbClr val="000000"/>
                  </a:solidFill>
                  <a:latin typeface="Alatsi"/>
                </a:rPr>
                <a:t> </a:t>
              </a:r>
              <a:r>
                <a:rPr lang="en-US" sz="5000" dirty="0" err="1">
                  <a:solidFill>
                    <a:srgbClr val="000000"/>
                  </a:solidFill>
                  <a:latin typeface="Alatsi"/>
                </a:rPr>
                <a:t>quả</a:t>
              </a:r>
              <a:endParaRPr lang="en-US" sz="5000" dirty="0">
                <a:solidFill>
                  <a:srgbClr val="000000"/>
                </a:solidFill>
                <a:latin typeface="Alatsi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34636" y="4348469"/>
            <a:ext cx="14418727" cy="1094953"/>
            <a:chOff x="0" y="0"/>
            <a:chExt cx="19224969" cy="145993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9224969" cy="1459938"/>
              <a:chOff x="0" y="0"/>
              <a:chExt cx="3797525" cy="28838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797525" cy="288383"/>
              </a:xfrm>
              <a:custGeom>
                <a:avLst/>
                <a:gdLst/>
                <a:ahLst/>
                <a:cxnLst/>
                <a:rect l="l" t="t" r="r" b="b"/>
                <a:pathLst>
                  <a:path w="3797525" h="288383">
                    <a:moveTo>
                      <a:pt x="27384" y="0"/>
                    </a:moveTo>
                    <a:lnTo>
                      <a:pt x="3770141" y="0"/>
                    </a:lnTo>
                    <a:cubicBezTo>
                      <a:pt x="3777404" y="0"/>
                      <a:pt x="3784369" y="2885"/>
                      <a:pt x="3789504" y="8020"/>
                    </a:cubicBezTo>
                    <a:cubicBezTo>
                      <a:pt x="3794640" y="13156"/>
                      <a:pt x="3797525" y="20121"/>
                      <a:pt x="3797525" y="27384"/>
                    </a:cubicBezTo>
                    <a:lnTo>
                      <a:pt x="3797525" y="260999"/>
                    </a:lnTo>
                    <a:cubicBezTo>
                      <a:pt x="3797525" y="276123"/>
                      <a:pt x="3785265" y="288383"/>
                      <a:pt x="3770141" y="288383"/>
                    </a:cubicBezTo>
                    <a:lnTo>
                      <a:pt x="27384" y="288383"/>
                    </a:lnTo>
                    <a:cubicBezTo>
                      <a:pt x="12260" y="288383"/>
                      <a:pt x="0" y="276123"/>
                      <a:pt x="0" y="260999"/>
                    </a:cubicBezTo>
                    <a:lnTo>
                      <a:pt x="0" y="27384"/>
                    </a:lnTo>
                    <a:cubicBezTo>
                      <a:pt x="0" y="20121"/>
                      <a:pt x="2885" y="13156"/>
                      <a:pt x="8020" y="8020"/>
                    </a:cubicBezTo>
                    <a:cubicBezTo>
                      <a:pt x="13156" y="2885"/>
                      <a:pt x="20121" y="0"/>
                      <a:pt x="27384" y="0"/>
                    </a:cubicBezTo>
                    <a:close/>
                  </a:path>
                </a:pathLst>
              </a:custGeom>
              <a:solidFill>
                <a:srgbClr val="F6F3EB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797525" cy="32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6155" y="128835"/>
              <a:ext cx="18004776" cy="110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Alatsi"/>
                </a:rPr>
                <a:t>Công cụ thống kê sản phẩm tiên tiến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NHU CẦU: NHÂN VIÊN KHO HÀNG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514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Alatsi Bold</vt:lpstr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Repertory grids &amp; card sorts</dc:title>
  <cp:lastModifiedBy>Phùng Ánh Dương</cp:lastModifiedBy>
  <cp:revision>6</cp:revision>
  <dcterms:created xsi:type="dcterms:W3CDTF">2006-08-16T00:00:00Z</dcterms:created>
  <dcterms:modified xsi:type="dcterms:W3CDTF">2024-04-07T19:46:41Z</dcterms:modified>
  <dc:identifier>DAF_Z26HZRA</dc:identifier>
</cp:coreProperties>
</file>