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handoutMasterIdLst>
    <p:handoutMasterId r:id="rId39"/>
  </p:handoutMasterIdLst>
  <p:sldIdLst>
    <p:sldId id="257" r:id="rId5"/>
    <p:sldId id="282" r:id="rId6"/>
    <p:sldId id="279" r:id="rId7"/>
    <p:sldId id="295" r:id="rId8"/>
    <p:sldId id="296" r:id="rId9"/>
    <p:sldId id="290" r:id="rId10"/>
    <p:sldId id="283" r:id="rId11"/>
    <p:sldId id="287" r:id="rId12"/>
    <p:sldId id="286" r:id="rId13"/>
    <p:sldId id="288" r:id="rId14"/>
    <p:sldId id="289" r:id="rId15"/>
    <p:sldId id="291" r:id="rId16"/>
    <p:sldId id="297" r:id="rId17"/>
    <p:sldId id="307" r:id="rId18"/>
    <p:sldId id="305" r:id="rId19"/>
    <p:sldId id="285" r:id="rId20"/>
    <p:sldId id="299" r:id="rId21"/>
    <p:sldId id="300" r:id="rId22"/>
    <p:sldId id="301" r:id="rId23"/>
    <p:sldId id="311" r:id="rId24"/>
    <p:sldId id="302" r:id="rId25"/>
    <p:sldId id="284" r:id="rId26"/>
    <p:sldId id="312" r:id="rId27"/>
    <p:sldId id="308" r:id="rId28"/>
    <p:sldId id="310" r:id="rId29"/>
    <p:sldId id="303" r:id="rId30"/>
    <p:sldId id="292" r:id="rId31"/>
    <p:sldId id="304" r:id="rId32"/>
    <p:sldId id="293" r:id="rId33"/>
    <p:sldId id="280" r:id="rId34"/>
    <p:sldId id="309" r:id="rId35"/>
    <p:sldId id="313" r:id="rId36"/>
    <p:sldId id="30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949" autoAdjust="0"/>
  </p:normalViewPr>
  <p:slideViewPr>
    <p:cSldViewPr snapToGrid="0" showGuides="1">
      <p:cViewPr varScale="1">
        <p:scale>
          <a:sx n="65" d="100"/>
          <a:sy n="65" d="100"/>
        </p:scale>
        <p:origin x="900"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10/5/2023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10/5/2023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336304E-FDE3-4B4F-A3B7-EBE87F3FA5E2}" type="slidenum">
              <a:rPr lang="en-US" noProof="0" smtClean="0"/>
              <a:t>14</a:t>
            </a:fld>
            <a:endParaRPr lang="en-US" noProof="0" dirty="0"/>
          </a:p>
        </p:txBody>
      </p:sp>
    </p:spTree>
    <p:extLst>
      <p:ext uri="{BB962C8B-B14F-4D97-AF65-F5344CB8AC3E}">
        <p14:creationId xmlns:p14="http://schemas.microsoft.com/office/powerpoint/2010/main" val="345444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dirty="0"/>
              <a:t>Click to edit Master title style</a:t>
            </a:r>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2498240"/>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dirty="0"/>
              <a:t>Click to edit Master title style</a:t>
            </a:r>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8426022" y="-2165014"/>
            <a:ext cx="2972589" cy="4357314"/>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8406580" y="-2158731"/>
            <a:ext cx="2935274" cy="4175413"/>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8913223" y="-2142807"/>
            <a:ext cx="2768655" cy="411816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8608696" y="-2203066"/>
            <a:ext cx="2924510" cy="4435110"/>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8779254" y="-2273539"/>
            <a:ext cx="2882657" cy="4178268"/>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Tahoma" panose="020B0604030504040204" pitchFamily="34" charset="0"/>
                <a:cs typeface="Tahoma" panose="020B0604030504040204" pitchFamily="34" charset="0"/>
              </a:defRPr>
            </a:lvl1pPr>
          </a:lstStyle>
          <a:p>
            <a:fld id="{D951F27F-98F9-A147-8986-34441C7B752D}" type="datetime1">
              <a:rPr lang="en-US" smtClean="0"/>
              <a:pPr/>
              <a:t>10/5/2023</a:t>
            </a:fld>
            <a:endParaRPr lang="en-US"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Tahoma" panose="020B0604030504040204" pitchFamily="34" charset="0"/>
                <a:cs typeface="Tahoma" panose="020B0604030504040204" pitchFamily="34" charset="0"/>
              </a:defRPr>
            </a:lvl1pPr>
          </a:lstStyle>
          <a:p>
            <a:endParaRPr lang="en-US"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Tahoma" panose="020B0604030504040204" pitchFamily="34" charset="0"/>
                <a:cs typeface="Tahoma" panose="020B0604030504040204" pitchFamily="34" charset="0"/>
              </a:defRPr>
            </a:lvl1pPr>
          </a:lstStyle>
          <a:p>
            <a:fld id="{9EC71654-96A5-4280-94F3-931C61A9F92C}" type="slidenum">
              <a:rPr lang="en-US" smtClean="0"/>
              <a:pPr/>
              <a:t>‹#›</a:t>
            </a:fld>
            <a:endParaRPr lang="en-US"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n-lt"/>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45.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8.xml"/><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8.xml"/><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8.xml"/><Relationship Id="rId5" Type="http://schemas.openxmlformats.org/officeDocument/2006/relationships/image" Target="../media/image70.png"/><Relationship Id="rId4" Type="http://schemas.openxmlformats.org/officeDocument/2006/relationships/image" Target="../media/image69.png"/></Relationships>
</file>

<file path=ppt/slides/_rels/slide1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8.xml"/><Relationship Id="rId5" Type="http://schemas.openxmlformats.org/officeDocument/2006/relationships/image" Target="../media/image74.png"/><Relationship Id="rId4" Type="http://schemas.openxmlformats.org/officeDocument/2006/relationships/image" Target="../media/image7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8.xml"/><Relationship Id="rId4" Type="http://schemas.openxmlformats.org/officeDocument/2006/relationships/image" Target="../media/image79.png"/></Relationships>
</file>

<file path=ppt/slides/_rels/slide23.xml.rels><?xml version="1.0" encoding="UTF-8" standalone="yes"?>
<Relationships xmlns="http://schemas.openxmlformats.org/package/2006/relationships"><Relationship Id="rId2" Type="http://schemas.openxmlformats.org/officeDocument/2006/relationships/image" Target="../media/image80.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8.xml"/><Relationship Id="rId4" Type="http://schemas.openxmlformats.org/officeDocument/2006/relationships/image" Target="../media/image88.png"/></Relationships>
</file>

<file path=ppt/slides/_rels/slide28.xml.rels><?xml version="1.0" encoding="UTF-8" standalone="yes"?>
<Relationships xmlns="http://schemas.openxmlformats.org/package/2006/relationships"><Relationship Id="rId2" Type="http://schemas.openxmlformats.org/officeDocument/2006/relationships/image" Target="../media/image89.jp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8.xml"/><Relationship Id="rId4" Type="http://schemas.openxmlformats.org/officeDocument/2006/relationships/image" Target="../media/image92.pn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016473" y="2268538"/>
            <a:ext cx="5947639" cy="2090808"/>
          </a:xfrm>
        </p:spPr>
        <p:txBody>
          <a:bodyPr/>
          <a:lstStyle/>
          <a:p>
            <a:pPr algn="ctr"/>
            <a:r>
              <a:rPr lang="en-US" sz="4800" dirty="0" err="1"/>
              <a:t>Phân</a:t>
            </a:r>
            <a:r>
              <a:rPr lang="en-US" sz="4800" dirty="0"/>
              <a:t> </a:t>
            </a:r>
            <a:r>
              <a:rPr lang="en-US" sz="4800" dirty="0" err="1"/>
              <a:t>Tích</a:t>
            </a:r>
            <a:r>
              <a:rPr lang="en-US" sz="4800" dirty="0"/>
              <a:t> </a:t>
            </a:r>
            <a:r>
              <a:rPr lang="en-US" sz="4800" dirty="0" err="1"/>
              <a:t>Bộ</a:t>
            </a:r>
            <a:r>
              <a:rPr lang="en-US" sz="4800" dirty="0"/>
              <a:t> </a:t>
            </a:r>
            <a:r>
              <a:rPr lang="en-US" sz="4800" dirty="0" err="1"/>
              <a:t>Dữ</a:t>
            </a:r>
            <a:r>
              <a:rPr lang="en-US" sz="4800" dirty="0"/>
              <a:t> </a:t>
            </a:r>
            <a:r>
              <a:rPr lang="en-US" sz="4800" dirty="0" err="1"/>
              <a:t>Liệu</a:t>
            </a:r>
            <a:r>
              <a:rPr lang="en-US" sz="4800" dirty="0"/>
              <a:t> Xe </a:t>
            </a:r>
            <a:r>
              <a:rPr lang="en-US" sz="4800" dirty="0" err="1"/>
              <a:t>Hơi</a:t>
            </a:r>
            <a:r>
              <a:rPr lang="en-US" sz="4800" dirty="0"/>
              <a:t> </a:t>
            </a:r>
            <a:r>
              <a:rPr lang="en-US" sz="4800" dirty="0" err="1"/>
              <a:t>Cũ</a:t>
            </a:r>
            <a:r>
              <a:rPr lang="en-US" sz="4800" dirty="0"/>
              <a:t> </a:t>
            </a:r>
            <a:r>
              <a:rPr lang="en-US" sz="4800" dirty="0" err="1"/>
              <a:t>Tại</a:t>
            </a:r>
            <a:r>
              <a:rPr lang="en-US" sz="4800" dirty="0"/>
              <a:t> </a:t>
            </a:r>
            <a:r>
              <a:rPr lang="en-US" sz="4800" dirty="0" err="1"/>
              <a:t>Thị</a:t>
            </a:r>
            <a:r>
              <a:rPr lang="en-US" sz="4800" dirty="0"/>
              <a:t> </a:t>
            </a:r>
            <a:r>
              <a:rPr lang="en-US" sz="4800" dirty="0" err="1"/>
              <a:t>Trường</a:t>
            </a:r>
            <a:r>
              <a:rPr lang="en-US" sz="4800" dirty="0"/>
              <a:t> </a:t>
            </a:r>
            <a:r>
              <a:rPr lang="en-US" sz="4800" dirty="0" err="1"/>
              <a:t>Ấn</a:t>
            </a:r>
            <a:r>
              <a:rPr lang="en-US" sz="4800" dirty="0"/>
              <a:t> </a:t>
            </a:r>
            <a:r>
              <a:rPr lang="en-US" sz="4800" dirty="0" err="1"/>
              <a:t>Độ</a:t>
            </a:r>
            <a:endParaRPr lang="en-US" sz="4800" dirty="0"/>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8F16-0041-9214-3E9F-E608BF0657F0}"/>
              </a:ext>
            </a:extLst>
          </p:cNvPr>
          <p:cNvSpPr>
            <a:spLocks noGrp="1"/>
          </p:cNvSpPr>
          <p:nvPr>
            <p:ph type="title"/>
          </p:nvPr>
        </p:nvSpPr>
        <p:spPr/>
        <p:txBody>
          <a:bodyPr anchor="t"/>
          <a:lstStyle/>
          <a:p>
            <a:r>
              <a:rPr lang="en-US" sz="3200" dirty="0" err="1"/>
              <a:t>Xử</a:t>
            </a:r>
            <a:r>
              <a:rPr lang="en-US" sz="3200" dirty="0"/>
              <a:t> Lý </a:t>
            </a:r>
            <a:r>
              <a:rPr lang="en-US" sz="3200" dirty="0" err="1"/>
              <a:t>Dữ</a:t>
            </a:r>
            <a:r>
              <a:rPr lang="en-US" sz="3200" dirty="0"/>
              <a:t> </a:t>
            </a:r>
            <a:r>
              <a:rPr lang="en-US" sz="3200" dirty="0" err="1"/>
              <a:t>Liệu</a:t>
            </a:r>
            <a:endParaRPr lang="en-US" sz="3200" dirty="0"/>
          </a:p>
        </p:txBody>
      </p:sp>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grpSp>
        <p:nvGrpSpPr>
          <p:cNvPr id="6" name="Group 5">
            <a:extLst>
              <a:ext uri="{FF2B5EF4-FFF2-40B4-BE49-F238E27FC236}">
                <a16:creationId xmlns:a16="http://schemas.microsoft.com/office/drawing/2014/main" id="{3E38C870-68A0-9061-2B2A-35CE649E7495}"/>
              </a:ext>
            </a:extLst>
          </p:cNvPr>
          <p:cNvGrpSpPr/>
          <p:nvPr/>
        </p:nvGrpSpPr>
        <p:grpSpPr>
          <a:xfrm>
            <a:off x="249556" y="706789"/>
            <a:ext cx="6151244" cy="578840"/>
            <a:chOff x="515938" y="939568"/>
            <a:chExt cx="6151244" cy="578840"/>
          </a:xfrm>
        </p:grpSpPr>
        <p:sp>
          <p:nvSpPr>
            <p:cNvPr id="4" name="Oval 3">
              <a:extLst>
                <a:ext uri="{FF2B5EF4-FFF2-40B4-BE49-F238E27FC236}">
                  <a16:creationId xmlns:a16="http://schemas.microsoft.com/office/drawing/2014/main" id="{481794E3-CE1D-D250-4577-8865B6ADF4A2}"/>
                </a:ext>
              </a:extLst>
            </p:cNvPr>
            <p:cNvSpPr/>
            <p:nvPr/>
          </p:nvSpPr>
          <p:spPr>
            <a:xfrm>
              <a:off x="515938" y="939568"/>
              <a:ext cx="596211" cy="5788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5</a:t>
              </a:r>
            </a:p>
          </p:txBody>
        </p:sp>
        <p:sp>
          <p:nvSpPr>
            <p:cNvPr id="5" name="Rectangle: Rounded Corners 4">
              <a:extLst>
                <a:ext uri="{FF2B5EF4-FFF2-40B4-BE49-F238E27FC236}">
                  <a16:creationId xmlns:a16="http://schemas.microsoft.com/office/drawing/2014/main" id="{5B1416B2-5DD6-A286-BDCE-61B3DAEF934C}"/>
                </a:ext>
              </a:extLst>
            </p:cNvPr>
            <p:cNvSpPr/>
            <p:nvPr/>
          </p:nvSpPr>
          <p:spPr>
            <a:xfrm>
              <a:off x="1246573" y="939568"/>
              <a:ext cx="5420609" cy="578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Xử</a:t>
              </a:r>
              <a:r>
                <a:rPr lang="en-US" altLang="zh-CN" dirty="0"/>
                <a:t> Lý &amp; </a:t>
              </a:r>
              <a:r>
                <a:rPr lang="en-US" altLang="zh-CN" dirty="0" err="1"/>
                <a:t>Làm</a:t>
              </a:r>
              <a:r>
                <a:rPr lang="en-US" altLang="zh-CN" dirty="0"/>
                <a:t> </a:t>
              </a:r>
              <a:r>
                <a:rPr lang="en-US" altLang="zh-CN" dirty="0" err="1"/>
                <a:t>Sạch</a:t>
              </a:r>
              <a:r>
                <a:rPr lang="en-US" altLang="zh-CN" dirty="0"/>
                <a:t> </a:t>
              </a:r>
              <a:r>
                <a:rPr lang="en-US" altLang="zh-CN" dirty="0" err="1"/>
                <a:t>Dữ</a:t>
              </a:r>
              <a:r>
                <a:rPr lang="en-US" altLang="zh-CN" dirty="0"/>
                <a:t> </a:t>
              </a:r>
              <a:r>
                <a:rPr lang="en-US" altLang="zh-CN" dirty="0" err="1"/>
                <a:t>Liệu</a:t>
              </a:r>
              <a:r>
                <a:rPr lang="en-US" altLang="zh-CN" dirty="0"/>
                <a:t> DF3</a:t>
              </a:r>
              <a:endParaRPr lang="en-US" dirty="0"/>
            </a:p>
          </p:txBody>
        </p:sp>
      </p:grpSp>
      <p:sp>
        <p:nvSpPr>
          <p:cNvPr id="24" name="Rectangle: Rounded Corners 23">
            <a:extLst>
              <a:ext uri="{FF2B5EF4-FFF2-40B4-BE49-F238E27FC236}">
                <a16:creationId xmlns:a16="http://schemas.microsoft.com/office/drawing/2014/main" id="{2A4B99A7-1F92-0B3B-400C-EEF21C83180A}"/>
              </a:ext>
            </a:extLst>
          </p:cNvPr>
          <p:cNvSpPr/>
          <p:nvPr/>
        </p:nvSpPr>
        <p:spPr>
          <a:xfrm>
            <a:off x="980191" y="1627125"/>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Tách</a:t>
            </a:r>
            <a:r>
              <a:rPr lang="en-US" altLang="zh-CN" dirty="0"/>
              <a:t> </a:t>
            </a:r>
            <a:r>
              <a:rPr lang="en-US" altLang="zh-CN" dirty="0" err="1"/>
              <a:t>ra</a:t>
            </a:r>
            <a:r>
              <a:rPr lang="en-US" altLang="zh-CN" dirty="0"/>
              <a:t> 2 </a:t>
            </a:r>
            <a:r>
              <a:rPr lang="en-US" altLang="zh-CN" dirty="0" err="1"/>
              <a:t>cột</a:t>
            </a:r>
            <a:r>
              <a:rPr lang="en-US" altLang="zh-CN" dirty="0"/>
              <a:t> </a:t>
            </a:r>
            <a:r>
              <a:rPr lang="en-US" altLang="zh-CN" dirty="0" err="1"/>
              <a:t>trong</a:t>
            </a:r>
            <a:r>
              <a:rPr lang="en-US" altLang="zh-CN" dirty="0"/>
              <a:t> torque </a:t>
            </a:r>
            <a:r>
              <a:rPr lang="en-US" altLang="zh-CN" dirty="0" err="1"/>
              <a:t>thành</a:t>
            </a:r>
            <a:r>
              <a:rPr lang="en-US" altLang="zh-CN" dirty="0"/>
              <a:t> “torque1” &amp; “rpm” </a:t>
            </a:r>
            <a:r>
              <a:rPr lang="en-US" altLang="zh-CN" dirty="0" err="1"/>
              <a:t>dựa</a:t>
            </a:r>
            <a:r>
              <a:rPr lang="en-US" altLang="zh-CN" dirty="0"/>
              <a:t> </a:t>
            </a:r>
            <a:r>
              <a:rPr lang="en-US" altLang="zh-CN" dirty="0" err="1"/>
              <a:t>vào</a:t>
            </a:r>
            <a:r>
              <a:rPr lang="en-US" altLang="zh-CN" dirty="0"/>
              <a:t> </a:t>
            </a:r>
            <a:r>
              <a:rPr lang="en-US" altLang="zh-CN" dirty="0" err="1"/>
              <a:t>ký</a:t>
            </a:r>
            <a:r>
              <a:rPr lang="en-US" altLang="zh-CN" dirty="0"/>
              <a:t> </a:t>
            </a:r>
            <a:r>
              <a:rPr lang="en-US" altLang="zh-CN" dirty="0" err="1"/>
              <a:t>tự</a:t>
            </a:r>
            <a:r>
              <a:rPr lang="en-US" altLang="zh-CN" dirty="0"/>
              <a:t> “/”</a:t>
            </a:r>
            <a:endParaRPr lang="en-US" dirty="0"/>
          </a:p>
        </p:txBody>
      </p:sp>
      <p:sp>
        <p:nvSpPr>
          <p:cNvPr id="40" name="Rectangle: Rounded Corners 39">
            <a:extLst>
              <a:ext uri="{FF2B5EF4-FFF2-40B4-BE49-F238E27FC236}">
                <a16:creationId xmlns:a16="http://schemas.microsoft.com/office/drawing/2014/main" id="{E00972D4-A959-42AA-4FA7-6BABDFC4A332}"/>
              </a:ext>
            </a:extLst>
          </p:cNvPr>
          <p:cNvSpPr/>
          <p:nvPr/>
        </p:nvSpPr>
        <p:spPr>
          <a:xfrm>
            <a:off x="980191" y="2423958"/>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Xóa</a:t>
            </a:r>
            <a:r>
              <a:rPr lang="en-US" altLang="zh-CN" dirty="0"/>
              <a:t> </a:t>
            </a:r>
            <a:r>
              <a:rPr lang="en-US" altLang="zh-CN" dirty="0" err="1"/>
              <a:t>cột</a:t>
            </a:r>
            <a:r>
              <a:rPr lang="en-US" altLang="zh-CN" dirty="0"/>
              <a:t> “torque” </a:t>
            </a:r>
            <a:r>
              <a:rPr lang="en-US" altLang="zh-CN" dirty="0" err="1"/>
              <a:t>và</a:t>
            </a:r>
            <a:r>
              <a:rPr lang="en-US" altLang="zh-CN" dirty="0"/>
              <a:t> </a:t>
            </a:r>
            <a:r>
              <a:rPr lang="en-US" altLang="zh-CN" dirty="0" err="1"/>
              <a:t>đổi</a:t>
            </a:r>
            <a:r>
              <a:rPr lang="en-US" altLang="zh-CN" dirty="0"/>
              <a:t> </a:t>
            </a:r>
            <a:r>
              <a:rPr lang="en-US" altLang="zh-CN" dirty="0" err="1"/>
              <a:t>tên</a:t>
            </a:r>
            <a:r>
              <a:rPr lang="en-US" altLang="zh-CN" dirty="0"/>
              <a:t> “torque1” </a:t>
            </a:r>
            <a:r>
              <a:rPr lang="en-US" altLang="zh-CN" dirty="0" err="1"/>
              <a:t>thành</a:t>
            </a:r>
            <a:r>
              <a:rPr lang="en-US" altLang="zh-CN" dirty="0"/>
              <a:t> “torque”</a:t>
            </a:r>
            <a:endParaRPr lang="en-US" dirty="0"/>
          </a:p>
        </p:txBody>
      </p:sp>
      <p:pic>
        <p:nvPicPr>
          <p:cNvPr id="8" name="Picture 7">
            <a:extLst>
              <a:ext uri="{FF2B5EF4-FFF2-40B4-BE49-F238E27FC236}">
                <a16:creationId xmlns:a16="http://schemas.microsoft.com/office/drawing/2014/main" id="{2E004AC4-4148-8C5E-7DDB-6B8D9198C81D}"/>
              </a:ext>
            </a:extLst>
          </p:cNvPr>
          <p:cNvPicPr>
            <a:picLocks noChangeAspect="1"/>
          </p:cNvPicPr>
          <p:nvPr/>
        </p:nvPicPr>
        <p:blipFill>
          <a:blip r:embed="rId2"/>
          <a:stretch>
            <a:fillRect/>
          </a:stretch>
        </p:blipFill>
        <p:spPr>
          <a:xfrm>
            <a:off x="5652915" y="1693836"/>
            <a:ext cx="4877481" cy="228632"/>
          </a:xfrm>
          <a:prstGeom prst="rect">
            <a:avLst/>
          </a:prstGeom>
        </p:spPr>
      </p:pic>
      <p:pic>
        <p:nvPicPr>
          <p:cNvPr id="10" name="Picture 9">
            <a:extLst>
              <a:ext uri="{FF2B5EF4-FFF2-40B4-BE49-F238E27FC236}">
                <a16:creationId xmlns:a16="http://schemas.microsoft.com/office/drawing/2014/main" id="{9564044B-9993-B6CE-123A-806C981B1FAF}"/>
              </a:ext>
            </a:extLst>
          </p:cNvPr>
          <p:cNvPicPr>
            <a:picLocks noChangeAspect="1"/>
          </p:cNvPicPr>
          <p:nvPr/>
        </p:nvPicPr>
        <p:blipFill>
          <a:blip r:embed="rId3"/>
          <a:stretch>
            <a:fillRect/>
          </a:stretch>
        </p:blipFill>
        <p:spPr>
          <a:xfrm>
            <a:off x="5652915" y="2480152"/>
            <a:ext cx="2514951" cy="171474"/>
          </a:xfrm>
          <a:prstGeom prst="rect">
            <a:avLst/>
          </a:prstGeom>
        </p:spPr>
      </p:pic>
      <p:pic>
        <p:nvPicPr>
          <p:cNvPr id="13" name="Picture 12">
            <a:extLst>
              <a:ext uri="{FF2B5EF4-FFF2-40B4-BE49-F238E27FC236}">
                <a16:creationId xmlns:a16="http://schemas.microsoft.com/office/drawing/2014/main" id="{299D841F-BD13-6C2A-B40C-A1C98A49FC01}"/>
              </a:ext>
            </a:extLst>
          </p:cNvPr>
          <p:cNvPicPr>
            <a:picLocks noChangeAspect="1"/>
          </p:cNvPicPr>
          <p:nvPr/>
        </p:nvPicPr>
        <p:blipFill>
          <a:blip r:embed="rId4"/>
          <a:stretch>
            <a:fillRect/>
          </a:stretch>
        </p:blipFill>
        <p:spPr>
          <a:xfrm>
            <a:off x="5652915" y="2621505"/>
            <a:ext cx="3334215" cy="219106"/>
          </a:xfrm>
          <a:prstGeom prst="rect">
            <a:avLst/>
          </a:prstGeom>
        </p:spPr>
      </p:pic>
      <p:sp>
        <p:nvSpPr>
          <p:cNvPr id="17" name="Rectangle: Rounded Corners 16">
            <a:extLst>
              <a:ext uri="{FF2B5EF4-FFF2-40B4-BE49-F238E27FC236}">
                <a16:creationId xmlns:a16="http://schemas.microsoft.com/office/drawing/2014/main" id="{D927A9A2-7C51-0C6E-C86C-201AE4170B58}"/>
              </a:ext>
            </a:extLst>
          </p:cNvPr>
          <p:cNvSpPr/>
          <p:nvPr/>
        </p:nvSpPr>
        <p:spPr>
          <a:xfrm>
            <a:off x="980191" y="5695874"/>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Ghép</a:t>
            </a:r>
            <a:r>
              <a:rPr lang="en-US" altLang="zh-CN" dirty="0"/>
              <a:t> </a:t>
            </a:r>
            <a:r>
              <a:rPr lang="en-US" altLang="zh-CN" dirty="0" err="1"/>
              <a:t>Dữ</a:t>
            </a:r>
            <a:r>
              <a:rPr lang="en-US" altLang="zh-CN" dirty="0"/>
              <a:t> </a:t>
            </a:r>
            <a:r>
              <a:rPr lang="en-US" altLang="zh-CN" dirty="0" err="1"/>
              <a:t>Liệu</a:t>
            </a:r>
            <a:r>
              <a:rPr lang="en-US" altLang="zh-CN" dirty="0"/>
              <a:t> 3 DF </a:t>
            </a:r>
            <a:r>
              <a:rPr lang="en-US" altLang="zh-CN" dirty="0" err="1"/>
              <a:t>lại</a:t>
            </a:r>
            <a:endParaRPr lang="en-US" dirty="0"/>
          </a:p>
        </p:txBody>
      </p:sp>
      <p:sp>
        <p:nvSpPr>
          <p:cNvPr id="19" name="Rectangle: Rounded Corners 18">
            <a:extLst>
              <a:ext uri="{FF2B5EF4-FFF2-40B4-BE49-F238E27FC236}">
                <a16:creationId xmlns:a16="http://schemas.microsoft.com/office/drawing/2014/main" id="{DBFF545C-DA59-496C-BDBE-176F40BC50B7}"/>
              </a:ext>
            </a:extLst>
          </p:cNvPr>
          <p:cNvSpPr/>
          <p:nvPr/>
        </p:nvSpPr>
        <p:spPr>
          <a:xfrm>
            <a:off x="980191" y="3102547"/>
            <a:ext cx="4292546" cy="110382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t>Cột</a:t>
            </a:r>
            <a:r>
              <a:rPr lang="en-US" dirty="0"/>
              <a:t> rpm </a:t>
            </a:r>
            <a:r>
              <a:rPr lang="en-US" dirty="0" err="1"/>
              <a:t>có</a:t>
            </a:r>
            <a:r>
              <a:rPr lang="en-US" dirty="0"/>
              <a:t> Null, </a:t>
            </a:r>
            <a:r>
              <a:rPr lang="en-US" dirty="0" err="1"/>
              <a:t>thuộc</a:t>
            </a:r>
            <a:r>
              <a:rPr lang="en-US" dirty="0"/>
              <a:t> </a:t>
            </a:r>
            <a:r>
              <a:rPr lang="en-US" dirty="0" err="1"/>
              <a:t>vào</a:t>
            </a:r>
            <a:r>
              <a:rPr lang="en-US" dirty="0"/>
              <a:t> </a:t>
            </a:r>
            <a:r>
              <a:rPr lang="en-US" dirty="0" err="1"/>
              <a:t>mẫu</a:t>
            </a:r>
            <a:r>
              <a:rPr lang="en-US" dirty="0"/>
              <a:t> </a:t>
            </a:r>
            <a:r>
              <a:rPr lang="en-US" dirty="0" err="1"/>
              <a:t>xe</a:t>
            </a:r>
            <a:r>
              <a:rPr lang="en-US" dirty="0"/>
              <a:t> Volvo, dung </a:t>
            </a:r>
            <a:r>
              <a:rPr lang="en-US" dirty="0" err="1"/>
              <a:t>tích</a:t>
            </a:r>
            <a:r>
              <a:rPr lang="en-US" dirty="0"/>
              <a:t> </a:t>
            </a:r>
            <a:r>
              <a:rPr lang="en-US" dirty="0" err="1"/>
              <a:t>xylan</a:t>
            </a:r>
            <a:r>
              <a:rPr lang="en-US" dirty="0"/>
              <a:t> 1969, power: 190hp, torque: 400Nm. </a:t>
            </a:r>
            <a:r>
              <a:rPr lang="en-US" dirty="0" err="1"/>
              <a:t>Seach</a:t>
            </a:r>
            <a:r>
              <a:rPr lang="en-US" dirty="0"/>
              <a:t> google </a:t>
            </a:r>
            <a:r>
              <a:rPr lang="en-US" dirty="0" err="1"/>
              <a:t>và</a:t>
            </a:r>
            <a:r>
              <a:rPr lang="en-US" dirty="0"/>
              <a:t> </a:t>
            </a:r>
            <a:r>
              <a:rPr lang="en-US" dirty="0" err="1"/>
              <a:t>điền</a:t>
            </a:r>
            <a:r>
              <a:rPr lang="en-US" dirty="0"/>
              <a:t> rpm </a:t>
            </a:r>
            <a:r>
              <a:rPr lang="en-US" dirty="0" err="1"/>
              <a:t>với</a:t>
            </a:r>
            <a:r>
              <a:rPr lang="en-US" dirty="0"/>
              <a:t> </a:t>
            </a:r>
            <a:r>
              <a:rPr lang="en-US" dirty="0" err="1"/>
              <a:t>giá</a:t>
            </a:r>
            <a:r>
              <a:rPr lang="en-US" dirty="0"/>
              <a:t> </a:t>
            </a:r>
            <a:r>
              <a:rPr lang="en-US" dirty="0" err="1"/>
              <a:t>trị</a:t>
            </a:r>
            <a:r>
              <a:rPr lang="en-US" dirty="0"/>
              <a:t> 1,750 - 2,500</a:t>
            </a:r>
          </a:p>
        </p:txBody>
      </p:sp>
      <p:sp>
        <p:nvSpPr>
          <p:cNvPr id="26" name="Rectangle: Rounded Corners 25">
            <a:extLst>
              <a:ext uri="{FF2B5EF4-FFF2-40B4-BE49-F238E27FC236}">
                <a16:creationId xmlns:a16="http://schemas.microsoft.com/office/drawing/2014/main" id="{6D5A00F5-A3FB-7DEC-B620-308DC3193315}"/>
              </a:ext>
            </a:extLst>
          </p:cNvPr>
          <p:cNvSpPr/>
          <p:nvPr/>
        </p:nvSpPr>
        <p:spPr>
          <a:xfrm>
            <a:off x="980191" y="4445816"/>
            <a:ext cx="4292546" cy="110382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t>Cột</a:t>
            </a:r>
            <a:r>
              <a:rPr lang="en-US" dirty="0"/>
              <a:t> rpm </a:t>
            </a:r>
            <a:r>
              <a:rPr lang="en-US" dirty="0" err="1"/>
              <a:t>có</a:t>
            </a:r>
            <a:r>
              <a:rPr lang="en-US" dirty="0"/>
              <a:t> Null, </a:t>
            </a:r>
            <a:r>
              <a:rPr lang="en-US" dirty="0" err="1"/>
              <a:t>thuộc</a:t>
            </a:r>
            <a:r>
              <a:rPr lang="en-US" dirty="0"/>
              <a:t> </a:t>
            </a:r>
            <a:r>
              <a:rPr lang="en-US" dirty="0" err="1"/>
              <a:t>vào</a:t>
            </a:r>
            <a:r>
              <a:rPr lang="en-US" dirty="0"/>
              <a:t> </a:t>
            </a:r>
            <a:r>
              <a:rPr lang="en-US" dirty="0" err="1"/>
              <a:t>mẫu</a:t>
            </a:r>
            <a:r>
              <a:rPr lang="en-US" dirty="0"/>
              <a:t> </a:t>
            </a:r>
            <a:r>
              <a:rPr lang="en-US" dirty="0" err="1"/>
              <a:t>xe</a:t>
            </a:r>
            <a:r>
              <a:rPr lang="en-US" dirty="0"/>
              <a:t> Volvo, dung </a:t>
            </a:r>
            <a:r>
              <a:rPr lang="en-US" dirty="0" err="1"/>
              <a:t>tích</a:t>
            </a:r>
            <a:r>
              <a:rPr lang="en-US" dirty="0"/>
              <a:t> </a:t>
            </a:r>
            <a:r>
              <a:rPr lang="en-US" dirty="0" err="1"/>
              <a:t>xylan</a:t>
            </a:r>
            <a:r>
              <a:rPr lang="en-US" dirty="0"/>
              <a:t> 1969, power: 235hp, torque: 480Nm. </a:t>
            </a:r>
            <a:r>
              <a:rPr lang="en-US" dirty="0" err="1"/>
              <a:t>Seach</a:t>
            </a:r>
            <a:r>
              <a:rPr lang="en-US" dirty="0"/>
              <a:t> google </a:t>
            </a:r>
            <a:r>
              <a:rPr lang="en-US" dirty="0" err="1"/>
              <a:t>và</a:t>
            </a:r>
            <a:r>
              <a:rPr lang="en-US" dirty="0"/>
              <a:t> </a:t>
            </a:r>
            <a:r>
              <a:rPr lang="en-US" dirty="0" err="1"/>
              <a:t>điền</a:t>
            </a:r>
            <a:r>
              <a:rPr lang="en-US" dirty="0"/>
              <a:t> rpm </a:t>
            </a:r>
            <a:r>
              <a:rPr lang="en-US" dirty="0" err="1"/>
              <a:t>với</a:t>
            </a:r>
            <a:r>
              <a:rPr lang="en-US" dirty="0"/>
              <a:t> </a:t>
            </a:r>
            <a:r>
              <a:rPr lang="en-US" dirty="0" err="1"/>
              <a:t>giá</a:t>
            </a:r>
            <a:r>
              <a:rPr lang="en-US" dirty="0"/>
              <a:t> </a:t>
            </a:r>
            <a:r>
              <a:rPr lang="en-US" dirty="0" err="1"/>
              <a:t>trị</a:t>
            </a:r>
            <a:r>
              <a:rPr lang="en-US" dirty="0"/>
              <a:t> 1,750 - 2,250</a:t>
            </a:r>
          </a:p>
        </p:txBody>
      </p:sp>
      <p:pic>
        <p:nvPicPr>
          <p:cNvPr id="29" name="Picture 28">
            <a:extLst>
              <a:ext uri="{FF2B5EF4-FFF2-40B4-BE49-F238E27FC236}">
                <a16:creationId xmlns:a16="http://schemas.microsoft.com/office/drawing/2014/main" id="{53CBE0E7-32E3-EF32-B521-6FF08BBCCC40}"/>
              </a:ext>
            </a:extLst>
          </p:cNvPr>
          <p:cNvPicPr>
            <a:picLocks noChangeAspect="1"/>
          </p:cNvPicPr>
          <p:nvPr/>
        </p:nvPicPr>
        <p:blipFill>
          <a:blip r:embed="rId5"/>
          <a:stretch>
            <a:fillRect/>
          </a:stretch>
        </p:blipFill>
        <p:spPr>
          <a:xfrm>
            <a:off x="5652915" y="3473459"/>
            <a:ext cx="5896798" cy="362001"/>
          </a:xfrm>
          <a:prstGeom prst="rect">
            <a:avLst/>
          </a:prstGeom>
        </p:spPr>
      </p:pic>
      <p:pic>
        <p:nvPicPr>
          <p:cNvPr id="34" name="Picture 33">
            <a:extLst>
              <a:ext uri="{FF2B5EF4-FFF2-40B4-BE49-F238E27FC236}">
                <a16:creationId xmlns:a16="http://schemas.microsoft.com/office/drawing/2014/main" id="{D4C681AF-5227-0B8A-5297-83BF671E9CC1}"/>
              </a:ext>
            </a:extLst>
          </p:cNvPr>
          <p:cNvPicPr>
            <a:picLocks noChangeAspect="1"/>
          </p:cNvPicPr>
          <p:nvPr/>
        </p:nvPicPr>
        <p:blipFill>
          <a:blip r:embed="rId6"/>
          <a:stretch>
            <a:fillRect/>
          </a:stretch>
        </p:blipFill>
        <p:spPr>
          <a:xfrm>
            <a:off x="5648835" y="4912859"/>
            <a:ext cx="5992061" cy="181000"/>
          </a:xfrm>
          <a:prstGeom prst="rect">
            <a:avLst/>
          </a:prstGeom>
        </p:spPr>
      </p:pic>
      <p:pic>
        <p:nvPicPr>
          <p:cNvPr id="36" name="Picture 35">
            <a:extLst>
              <a:ext uri="{FF2B5EF4-FFF2-40B4-BE49-F238E27FC236}">
                <a16:creationId xmlns:a16="http://schemas.microsoft.com/office/drawing/2014/main" id="{590A8EAF-FACC-D68B-14F3-71A5A1809A79}"/>
              </a:ext>
            </a:extLst>
          </p:cNvPr>
          <p:cNvPicPr>
            <a:picLocks noChangeAspect="1"/>
          </p:cNvPicPr>
          <p:nvPr/>
        </p:nvPicPr>
        <p:blipFill>
          <a:blip r:embed="rId7"/>
          <a:stretch>
            <a:fillRect/>
          </a:stretch>
        </p:blipFill>
        <p:spPr>
          <a:xfrm>
            <a:off x="5595757" y="5831002"/>
            <a:ext cx="2495898" cy="190527"/>
          </a:xfrm>
          <a:prstGeom prst="rect">
            <a:avLst/>
          </a:prstGeom>
        </p:spPr>
      </p:pic>
    </p:spTree>
    <p:extLst>
      <p:ext uri="{BB962C8B-B14F-4D97-AF65-F5344CB8AC3E}">
        <p14:creationId xmlns:p14="http://schemas.microsoft.com/office/powerpoint/2010/main" val="188503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8F16-0041-9214-3E9F-E608BF0657F0}"/>
              </a:ext>
            </a:extLst>
          </p:cNvPr>
          <p:cNvSpPr>
            <a:spLocks noGrp="1"/>
          </p:cNvSpPr>
          <p:nvPr>
            <p:ph type="title"/>
          </p:nvPr>
        </p:nvSpPr>
        <p:spPr/>
        <p:txBody>
          <a:bodyPr anchor="t"/>
          <a:lstStyle/>
          <a:p>
            <a:r>
              <a:rPr lang="en-US" sz="3200" dirty="0" err="1"/>
              <a:t>Xử</a:t>
            </a:r>
            <a:r>
              <a:rPr lang="en-US" sz="3200" dirty="0"/>
              <a:t> Lý </a:t>
            </a:r>
            <a:r>
              <a:rPr lang="en-US" sz="3200" dirty="0" err="1"/>
              <a:t>Dữ</a:t>
            </a:r>
            <a:r>
              <a:rPr lang="en-US" sz="3200" dirty="0"/>
              <a:t> </a:t>
            </a:r>
            <a:r>
              <a:rPr lang="en-US" sz="3200" dirty="0" err="1"/>
              <a:t>Liệu</a:t>
            </a:r>
            <a:endParaRPr lang="en-US" sz="3200" dirty="0"/>
          </a:p>
        </p:txBody>
      </p:sp>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11</a:t>
            </a:fld>
            <a:endParaRPr lang="en-US" noProof="0" dirty="0"/>
          </a:p>
        </p:txBody>
      </p:sp>
      <p:grpSp>
        <p:nvGrpSpPr>
          <p:cNvPr id="6" name="Group 5">
            <a:extLst>
              <a:ext uri="{FF2B5EF4-FFF2-40B4-BE49-F238E27FC236}">
                <a16:creationId xmlns:a16="http://schemas.microsoft.com/office/drawing/2014/main" id="{3E38C870-68A0-9061-2B2A-35CE649E7495}"/>
              </a:ext>
            </a:extLst>
          </p:cNvPr>
          <p:cNvGrpSpPr/>
          <p:nvPr/>
        </p:nvGrpSpPr>
        <p:grpSpPr>
          <a:xfrm>
            <a:off x="249556" y="706789"/>
            <a:ext cx="6151244" cy="578840"/>
            <a:chOff x="515938" y="939568"/>
            <a:chExt cx="6151244" cy="578840"/>
          </a:xfrm>
        </p:grpSpPr>
        <p:sp>
          <p:nvSpPr>
            <p:cNvPr id="4" name="Oval 3">
              <a:extLst>
                <a:ext uri="{FF2B5EF4-FFF2-40B4-BE49-F238E27FC236}">
                  <a16:creationId xmlns:a16="http://schemas.microsoft.com/office/drawing/2014/main" id="{481794E3-CE1D-D250-4577-8865B6ADF4A2}"/>
                </a:ext>
              </a:extLst>
            </p:cNvPr>
            <p:cNvSpPr/>
            <p:nvPr/>
          </p:nvSpPr>
          <p:spPr>
            <a:xfrm>
              <a:off x="515938" y="939568"/>
              <a:ext cx="596211" cy="5788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6</a:t>
              </a:r>
            </a:p>
          </p:txBody>
        </p:sp>
        <p:sp>
          <p:nvSpPr>
            <p:cNvPr id="5" name="Rectangle: Rounded Corners 4">
              <a:extLst>
                <a:ext uri="{FF2B5EF4-FFF2-40B4-BE49-F238E27FC236}">
                  <a16:creationId xmlns:a16="http://schemas.microsoft.com/office/drawing/2014/main" id="{5B1416B2-5DD6-A286-BDCE-61B3DAEF934C}"/>
                </a:ext>
              </a:extLst>
            </p:cNvPr>
            <p:cNvSpPr/>
            <p:nvPr/>
          </p:nvSpPr>
          <p:spPr>
            <a:xfrm>
              <a:off x="1246573" y="939568"/>
              <a:ext cx="5420609" cy="578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Tách</a:t>
              </a:r>
              <a:r>
                <a:rPr lang="en-US" altLang="zh-CN" dirty="0"/>
                <a:t> RPM Thành </a:t>
              </a:r>
              <a:r>
                <a:rPr lang="en-US" altLang="zh-CN" dirty="0" err="1"/>
                <a:t>RPM_Min</a:t>
              </a:r>
              <a:r>
                <a:rPr lang="en-US" altLang="zh-CN" dirty="0"/>
                <a:t> &amp; </a:t>
              </a:r>
              <a:r>
                <a:rPr lang="en-US" altLang="zh-CN" dirty="0" err="1"/>
                <a:t>RPM_Max</a:t>
              </a:r>
              <a:endParaRPr lang="en-US" dirty="0"/>
            </a:p>
          </p:txBody>
        </p:sp>
      </p:grpSp>
      <p:sp>
        <p:nvSpPr>
          <p:cNvPr id="17" name="Rectangle: Rounded Corners 16">
            <a:extLst>
              <a:ext uri="{FF2B5EF4-FFF2-40B4-BE49-F238E27FC236}">
                <a16:creationId xmlns:a16="http://schemas.microsoft.com/office/drawing/2014/main" id="{D927A9A2-7C51-0C6E-C86C-201AE4170B58}"/>
              </a:ext>
            </a:extLst>
          </p:cNvPr>
          <p:cNvSpPr/>
          <p:nvPr/>
        </p:nvSpPr>
        <p:spPr>
          <a:xfrm>
            <a:off x="2551160" y="2649986"/>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t>Rpm_min</a:t>
            </a:r>
            <a:r>
              <a:rPr lang="en-US" dirty="0"/>
              <a:t> = </a:t>
            </a:r>
            <a:r>
              <a:rPr lang="en-US" dirty="0" err="1"/>
              <a:t>rpm_max</a:t>
            </a:r>
            <a:endParaRPr lang="en-US" dirty="0"/>
          </a:p>
        </p:txBody>
      </p:sp>
      <p:pic>
        <p:nvPicPr>
          <p:cNvPr id="9" name="Picture 8">
            <a:extLst>
              <a:ext uri="{FF2B5EF4-FFF2-40B4-BE49-F238E27FC236}">
                <a16:creationId xmlns:a16="http://schemas.microsoft.com/office/drawing/2014/main" id="{5011BBA5-FC56-B068-4D49-9C91A0271B96}"/>
              </a:ext>
            </a:extLst>
          </p:cNvPr>
          <p:cNvPicPr>
            <a:picLocks noChangeAspect="1"/>
          </p:cNvPicPr>
          <p:nvPr/>
        </p:nvPicPr>
        <p:blipFill rotWithShape="1">
          <a:blip r:embed="rId2"/>
          <a:srcRect t="72217"/>
          <a:stretch/>
        </p:blipFill>
        <p:spPr>
          <a:xfrm>
            <a:off x="880375" y="2006527"/>
            <a:ext cx="809738" cy="238202"/>
          </a:xfrm>
          <a:prstGeom prst="rect">
            <a:avLst/>
          </a:prstGeom>
        </p:spPr>
      </p:pic>
      <p:cxnSp>
        <p:nvCxnSpPr>
          <p:cNvPr id="12" name="Straight Arrow Connector 11">
            <a:extLst>
              <a:ext uri="{FF2B5EF4-FFF2-40B4-BE49-F238E27FC236}">
                <a16:creationId xmlns:a16="http://schemas.microsoft.com/office/drawing/2014/main" id="{6211B443-E60A-87DF-40ED-F1E65A6FA26A}"/>
              </a:ext>
            </a:extLst>
          </p:cNvPr>
          <p:cNvCxnSpPr>
            <a:cxnSpLocks/>
          </p:cNvCxnSpPr>
          <p:nvPr/>
        </p:nvCxnSpPr>
        <p:spPr>
          <a:xfrm flipV="1">
            <a:off x="1690113" y="1759123"/>
            <a:ext cx="791830" cy="341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0DAB41-26FC-B352-07B4-D85FD977B468}"/>
              </a:ext>
            </a:extLst>
          </p:cNvPr>
          <p:cNvCxnSpPr>
            <a:cxnSpLocks/>
          </p:cNvCxnSpPr>
          <p:nvPr/>
        </p:nvCxnSpPr>
        <p:spPr>
          <a:xfrm>
            <a:off x="1655505" y="2496963"/>
            <a:ext cx="826438" cy="403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BBEF67A3-6998-7A3D-1380-80470B3EEA23}"/>
              </a:ext>
            </a:extLst>
          </p:cNvPr>
          <p:cNvSpPr/>
          <p:nvPr/>
        </p:nvSpPr>
        <p:spPr>
          <a:xfrm>
            <a:off x="2551160" y="1518128"/>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t>Tách</a:t>
            </a:r>
            <a:r>
              <a:rPr lang="en-US" dirty="0"/>
              <a:t> </a:t>
            </a:r>
            <a:r>
              <a:rPr lang="en-US" dirty="0" err="1"/>
              <a:t>rpm_min</a:t>
            </a:r>
            <a:r>
              <a:rPr lang="en-US" dirty="0"/>
              <a:t> &amp; </a:t>
            </a:r>
            <a:r>
              <a:rPr lang="en-US" dirty="0" err="1"/>
              <a:t>rpm_max</a:t>
            </a:r>
            <a:r>
              <a:rPr lang="en-US" dirty="0"/>
              <a:t> </a:t>
            </a:r>
            <a:r>
              <a:rPr lang="en-US" dirty="0" err="1"/>
              <a:t>bằng</a:t>
            </a:r>
            <a:r>
              <a:rPr lang="en-US" dirty="0"/>
              <a:t> </a:t>
            </a:r>
            <a:r>
              <a:rPr lang="en-US" dirty="0" err="1"/>
              <a:t>lệnh</a:t>
            </a:r>
            <a:r>
              <a:rPr lang="en-US" dirty="0"/>
              <a:t> split</a:t>
            </a:r>
          </a:p>
        </p:txBody>
      </p:sp>
      <p:pic>
        <p:nvPicPr>
          <p:cNvPr id="22" name="Picture 21">
            <a:extLst>
              <a:ext uri="{FF2B5EF4-FFF2-40B4-BE49-F238E27FC236}">
                <a16:creationId xmlns:a16="http://schemas.microsoft.com/office/drawing/2014/main" id="{0097DA23-F2E9-7A65-69A0-26CDE5104FB7}"/>
              </a:ext>
            </a:extLst>
          </p:cNvPr>
          <p:cNvPicPr>
            <a:picLocks noChangeAspect="1"/>
          </p:cNvPicPr>
          <p:nvPr/>
        </p:nvPicPr>
        <p:blipFill>
          <a:blip r:embed="rId3"/>
          <a:stretch>
            <a:fillRect/>
          </a:stretch>
        </p:blipFill>
        <p:spPr>
          <a:xfrm>
            <a:off x="7014966" y="1636243"/>
            <a:ext cx="4763165" cy="219106"/>
          </a:xfrm>
          <a:prstGeom prst="rect">
            <a:avLst/>
          </a:prstGeom>
        </p:spPr>
      </p:pic>
      <p:pic>
        <p:nvPicPr>
          <p:cNvPr id="27" name="Picture 26">
            <a:extLst>
              <a:ext uri="{FF2B5EF4-FFF2-40B4-BE49-F238E27FC236}">
                <a16:creationId xmlns:a16="http://schemas.microsoft.com/office/drawing/2014/main" id="{E1D96342-2AFB-B119-D933-D1609EDA9E89}"/>
              </a:ext>
            </a:extLst>
          </p:cNvPr>
          <p:cNvPicPr>
            <a:picLocks noChangeAspect="1"/>
          </p:cNvPicPr>
          <p:nvPr/>
        </p:nvPicPr>
        <p:blipFill rotWithShape="1">
          <a:blip r:embed="rId2"/>
          <a:srcRect t="36820" b="31692"/>
          <a:stretch/>
        </p:blipFill>
        <p:spPr>
          <a:xfrm>
            <a:off x="880375" y="2432560"/>
            <a:ext cx="809738" cy="269965"/>
          </a:xfrm>
          <a:prstGeom prst="rect">
            <a:avLst/>
          </a:prstGeom>
        </p:spPr>
      </p:pic>
      <p:pic>
        <p:nvPicPr>
          <p:cNvPr id="30" name="Picture 29">
            <a:extLst>
              <a:ext uri="{FF2B5EF4-FFF2-40B4-BE49-F238E27FC236}">
                <a16:creationId xmlns:a16="http://schemas.microsoft.com/office/drawing/2014/main" id="{79A1A143-877D-204B-494B-FC3DFDE5C76F}"/>
              </a:ext>
            </a:extLst>
          </p:cNvPr>
          <p:cNvPicPr>
            <a:picLocks noChangeAspect="1"/>
          </p:cNvPicPr>
          <p:nvPr/>
        </p:nvPicPr>
        <p:blipFill>
          <a:blip r:embed="rId4"/>
          <a:stretch>
            <a:fillRect/>
          </a:stretch>
        </p:blipFill>
        <p:spPr>
          <a:xfrm>
            <a:off x="7014966" y="2754474"/>
            <a:ext cx="4267796" cy="228632"/>
          </a:xfrm>
          <a:prstGeom prst="rect">
            <a:avLst/>
          </a:prstGeom>
        </p:spPr>
      </p:pic>
      <p:pic>
        <p:nvPicPr>
          <p:cNvPr id="32" name="Picture 31">
            <a:extLst>
              <a:ext uri="{FF2B5EF4-FFF2-40B4-BE49-F238E27FC236}">
                <a16:creationId xmlns:a16="http://schemas.microsoft.com/office/drawing/2014/main" id="{3F1CA45C-CFE9-49DE-64AA-E47BC2A6EEA8}"/>
              </a:ext>
            </a:extLst>
          </p:cNvPr>
          <p:cNvPicPr>
            <a:picLocks noChangeAspect="1"/>
          </p:cNvPicPr>
          <p:nvPr/>
        </p:nvPicPr>
        <p:blipFill>
          <a:blip r:embed="rId5"/>
          <a:stretch>
            <a:fillRect/>
          </a:stretch>
        </p:blipFill>
        <p:spPr>
          <a:xfrm>
            <a:off x="880375" y="3576570"/>
            <a:ext cx="2142175" cy="2659608"/>
          </a:xfrm>
          <a:prstGeom prst="rect">
            <a:avLst/>
          </a:prstGeom>
        </p:spPr>
      </p:pic>
      <p:sp>
        <p:nvSpPr>
          <p:cNvPr id="33" name="Arrow: Right 32">
            <a:extLst>
              <a:ext uri="{FF2B5EF4-FFF2-40B4-BE49-F238E27FC236}">
                <a16:creationId xmlns:a16="http://schemas.microsoft.com/office/drawing/2014/main" id="{626DBF25-6234-0018-7E8F-992C2D61E77D}"/>
              </a:ext>
            </a:extLst>
          </p:cNvPr>
          <p:cNvSpPr/>
          <p:nvPr/>
        </p:nvSpPr>
        <p:spPr>
          <a:xfrm>
            <a:off x="3260909" y="4594306"/>
            <a:ext cx="4292546" cy="74556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t>Dữ</a:t>
            </a:r>
            <a:r>
              <a:rPr lang="en-US" dirty="0"/>
              <a:t> </a:t>
            </a:r>
            <a:r>
              <a:rPr lang="en-US" dirty="0" err="1"/>
              <a:t>Liệu</a:t>
            </a:r>
            <a:r>
              <a:rPr lang="en-US" dirty="0"/>
              <a:t> </a:t>
            </a:r>
            <a:r>
              <a:rPr lang="en-US" dirty="0" err="1"/>
              <a:t>Sạch</a:t>
            </a:r>
            <a:r>
              <a:rPr lang="en-US" dirty="0"/>
              <a:t> – </a:t>
            </a:r>
            <a:r>
              <a:rPr lang="en-US" dirty="0" err="1"/>
              <a:t>Sẵn</a:t>
            </a:r>
            <a:r>
              <a:rPr lang="en-US" dirty="0"/>
              <a:t> </a:t>
            </a:r>
            <a:r>
              <a:rPr lang="en-US" dirty="0" err="1"/>
              <a:t>Sàng</a:t>
            </a:r>
            <a:r>
              <a:rPr lang="en-US" dirty="0"/>
              <a:t> </a:t>
            </a:r>
            <a:r>
              <a:rPr lang="en-US" dirty="0" err="1"/>
              <a:t>Chạy</a:t>
            </a:r>
            <a:r>
              <a:rPr lang="en-US" dirty="0"/>
              <a:t> Power BI</a:t>
            </a:r>
          </a:p>
        </p:txBody>
      </p:sp>
      <p:pic>
        <p:nvPicPr>
          <p:cNvPr id="1026" name="Picture 2" descr="Power BI là gì? Tại sao các doanh nghiệp nên sử dụng">
            <a:extLst>
              <a:ext uri="{FF2B5EF4-FFF2-40B4-BE49-F238E27FC236}">
                <a16:creationId xmlns:a16="http://schemas.microsoft.com/office/drawing/2014/main" id="{7D40CA84-ED5E-3B89-465E-F4679BA73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3442" y="3763936"/>
            <a:ext cx="3894714" cy="2190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5640533-E999-AF41-F0B4-E5861EA5A0EC}"/>
              </a:ext>
            </a:extLst>
          </p:cNvPr>
          <p:cNvPicPr>
            <a:picLocks noGrp="1" noChangeAspect="1"/>
          </p:cNvPicPr>
          <p:nvPr>
            <p:ph type="pic" sz="quarter" idx="10"/>
          </p:nvPr>
        </p:nvPicPr>
        <p:blipFill>
          <a:blip r:embed="rId2"/>
          <a:srcRect l="24038" r="24038"/>
          <a:stretch/>
        </p:blipFill>
        <p:spPr>
          <a:xfrm>
            <a:off x="710812" y="728545"/>
            <a:ext cx="5304663" cy="5304663"/>
          </a:xfrm>
        </p:spPr>
      </p:pic>
      <p:sp>
        <p:nvSpPr>
          <p:cNvPr id="3" name="Subtitle 2">
            <a:extLst>
              <a:ext uri="{FF2B5EF4-FFF2-40B4-BE49-F238E27FC236}">
                <a16:creationId xmlns:a16="http://schemas.microsoft.com/office/drawing/2014/main" id="{AF1716A2-72D3-0CFA-BC80-2115B0CA9AE8}"/>
              </a:ext>
            </a:extLst>
          </p:cNvPr>
          <p:cNvSpPr>
            <a:spLocks noGrp="1"/>
          </p:cNvSpPr>
          <p:nvPr>
            <p:ph type="subTitle" idx="4294967295"/>
          </p:nvPr>
        </p:nvSpPr>
        <p:spPr>
          <a:xfrm>
            <a:off x="7002130" y="4484691"/>
            <a:ext cx="4540440" cy="503167"/>
          </a:xfrm>
        </p:spPr>
        <p:txBody>
          <a:bodyPr/>
          <a:lstStyle/>
          <a:p>
            <a:endParaRPr lang="en-US" dirty="0"/>
          </a:p>
        </p:txBody>
      </p:sp>
      <p:sp>
        <p:nvSpPr>
          <p:cNvPr id="4" name="Text Placeholder 3">
            <a:extLst>
              <a:ext uri="{FF2B5EF4-FFF2-40B4-BE49-F238E27FC236}">
                <a16:creationId xmlns:a16="http://schemas.microsoft.com/office/drawing/2014/main" id="{87ED5506-DDE4-640E-82DB-58D401B701AA}"/>
              </a:ext>
            </a:extLst>
          </p:cNvPr>
          <p:cNvSpPr>
            <a:spLocks noGrp="1"/>
          </p:cNvSpPr>
          <p:nvPr>
            <p:ph type="body" sz="quarter" idx="4294967295"/>
          </p:nvPr>
        </p:nvSpPr>
        <p:spPr>
          <a:xfrm>
            <a:off x="7002320" y="5012635"/>
            <a:ext cx="4533900" cy="503238"/>
          </a:xfrm>
        </p:spPr>
        <p:txBody>
          <a:bodyPr/>
          <a:lstStyle/>
          <a:p>
            <a:endParaRPr lang="en-US" dirty="0"/>
          </a:p>
        </p:txBody>
      </p:sp>
      <p:sp>
        <p:nvSpPr>
          <p:cNvPr id="5" name="Title 4">
            <a:extLst>
              <a:ext uri="{FF2B5EF4-FFF2-40B4-BE49-F238E27FC236}">
                <a16:creationId xmlns:a16="http://schemas.microsoft.com/office/drawing/2014/main" id="{E07F960F-5740-E3AD-2F90-1C56EBA3C3F2}"/>
              </a:ext>
            </a:extLst>
          </p:cNvPr>
          <p:cNvSpPr>
            <a:spLocks noGrp="1"/>
          </p:cNvSpPr>
          <p:nvPr>
            <p:ph type="title"/>
          </p:nvPr>
        </p:nvSpPr>
        <p:spPr>
          <a:xfrm>
            <a:off x="6469778" y="2507193"/>
            <a:ext cx="5011410" cy="921807"/>
          </a:xfrm>
        </p:spPr>
        <p:txBody>
          <a:bodyPr/>
          <a:lstStyle/>
          <a:p>
            <a:pPr algn="ctr"/>
            <a:r>
              <a:rPr lang="en-US" sz="6000" dirty="0" err="1"/>
              <a:t>Phân</a:t>
            </a:r>
            <a:r>
              <a:rPr lang="en-US" sz="6000" dirty="0"/>
              <a:t> </a:t>
            </a:r>
            <a:r>
              <a:rPr lang="en-US" sz="6000" dirty="0" err="1"/>
              <a:t>Tích</a:t>
            </a:r>
            <a:r>
              <a:rPr lang="en-US" sz="6000" dirty="0"/>
              <a:t> </a:t>
            </a:r>
            <a:r>
              <a:rPr lang="en-US" sz="6000" dirty="0" err="1"/>
              <a:t>Dữ</a:t>
            </a:r>
            <a:r>
              <a:rPr lang="en-US" sz="6000" dirty="0"/>
              <a:t> </a:t>
            </a:r>
            <a:r>
              <a:rPr lang="en-US" sz="6000" dirty="0" err="1"/>
              <a:t>Liệu</a:t>
            </a:r>
            <a:endParaRPr lang="en-US" sz="6000" dirty="0"/>
          </a:p>
        </p:txBody>
      </p:sp>
    </p:spTree>
    <p:extLst>
      <p:ext uri="{BB962C8B-B14F-4D97-AF65-F5344CB8AC3E}">
        <p14:creationId xmlns:p14="http://schemas.microsoft.com/office/powerpoint/2010/main" val="174620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512249"/>
            <a:ext cx="5860188" cy="1637649"/>
          </a:xfrm>
          <a:prstGeom prst="rect">
            <a:avLst/>
          </a:prstGeom>
        </p:spPr>
      </p:pic>
      <p:sp>
        <p:nvSpPr>
          <p:cNvPr id="17" name="TextBox 16"/>
          <p:cNvSpPr txBox="1"/>
          <p:nvPr/>
        </p:nvSpPr>
        <p:spPr>
          <a:xfrm>
            <a:off x="0" y="112139"/>
            <a:ext cx="8085908" cy="400110"/>
          </a:xfrm>
          <a:prstGeom prst="rect">
            <a:avLst/>
          </a:prstGeom>
          <a:noFill/>
        </p:spPr>
        <p:txBody>
          <a:bodyPr wrap="square" rtlCol="0">
            <a:spAutoFit/>
          </a:bodyPr>
          <a:lstStyle/>
          <a:p>
            <a:r>
              <a:rPr lang="en-US" sz="2000" b="1" dirty="0"/>
              <a:t>PHÂN TÍCH TÌNH HÌNH CHUNG CỦA CÔNG TY</a:t>
            </a:r>
            <a:endParaRPr lang="vi-VN" sz="2000" b="1" dirty="0"/>
          </a:p>
        </p:txBody>
      </p:sp>
      <p:sp>
        <p:nvSpPr>
          <p:cNvPr id="2" name="Right Arrow 1"/>
          <p:cNvSpPr/>
          <p:nvPr/>
        </p:nvSpPr>
        <p:spPr>
          <a:xfrm>
            <a:off x="5991584" y="1356503"/>
            <a:ext cx="603409"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p:cNvSpPr txBox="1"/>
          <p:nvPr/>
        </p:nvSpPr>
        <p:spPr>
          <a:xfrm>
            <a:off x="6726389" y="1235812"/>
            <a:ext cx="4728754" cy="646331"/>
          </a:xfrm>
          <a:prstGeom prst="rect">
            <a:avLst/>
          </a:prstGeom>
          <a:solidFill>
            <a:schemeClr val="accent1"/>
          </a:solidFill>
          <a:ln>
            <a:solidFill>
              <a:schemeClr val="tx1"/>
            </a:solidFill>
          </a:ln>
        </p:spPr>
        <p:txBody>
          <a:bodyPr wrap="square" rtlCol="0">
            <a:spAutoFit/>
          </a:bodyPr>
          <a:lstStyle/>
          <a:p>
            <a:r>
              <a:rPr lang="en-US" b="1" dirty="0">
                <a:solidFill>
                  <a:schemeClr val="bg1"/>
                </a:solidFill>
              </a:rPr>
              <a:t>Số lượng đơn xe nhập về bán được chỉ chiếm 25,3 %=&gt; doanh thu công ty đang ở mức thấp.  </a:t>
            </a:r>
            <a:endParaRPr lang="vi-VN" b="1" dirty="0">
              <a:solidFill>
                <a:schemeClr val="bg1"/>
              </a:solidFill>
            </a:endParaRPr>
          </a:p>
        </p:txBody>
      </p:sp>
      <p:sp>
        <p:nvSpPr>
          <p:cNvPr id="20" name="TextBox 19"/>
          <p:cNvSpPr txBox="1"/>
          <p:nvPr/>
        </p:nvSpPr>
        <p:spPr>
          <a:xfrm>
            <a:off x="8254313" y="2943165"/>
            <a:ext cx="2834640" cy="1323439"/>
          </a:xfrm>
          <a:prstGeom prst="rect">
            <a:avLst/>
          </a:prstGeom>
          <a:solidFill>
            <a:schemeClr val="accent1"/>
          </a:solidFill>
          <a:ln>
            <a:solidFill>
              <a:schemeClr val="tx1"/>
            </a:solidFill>
          </a:ln>
        </p:spPr>
        <p:txBody>
          <a:bodyPr wrap="square" rtlCol="0">
            <a:spAutoFit/>
          </a:bodyPr>
          <a:lstStyle/>
          <a:p>
            <a:r>
              <a:rPr lang="en-US" sz="1600" b="1" dirty="0">
                <a:solidFill>
                  <a:schemeClr val="bg1"/>
                </a:solidFill>
              </a:rPr>
              <a:t>Xe cũ nhập về tập trung nhiều nhất ở những xe đã sử dụng ở khu vực Central. Tuy nhiên các xe nhập ở khu vực </a:t>
            </a:r>
            <a:r>
              <a:rPr lang="en-US" sz="1600" b="1" dirty="0" smtClean="0">
                <a:solidFill>
                  <a:schemeClr val="bg1"/>
                </a:solidFill>
              </a:rPr>
              <a:t>East </a:t>
            </a:r>
            <a:r>
              <a:rPr lang="en-US" sz="1600" b="1" dirty="0">
                <a:solidFill>
                  <a:schemeClr val="bg1"/>
                </a:solidFill>
              </a:rPr>
              <a:t>lại có mức % bán ra được cao hơn</a:t>
            </a:r>
            <a:endParaRPr lang="vi-VN" sz="1600" b="1" dirty="0">
              <a:solidFill>
                <a:schemeClr val="bg1"/>
              </a:solidFill>
            </a:endParaRPr>
          </a:p>
        </p:txBody>
      </p:sp>
      <p:sp>
        <p:nvSpPr>
          <p:cNvPr id="21" name="TextBox 20"/>
          <p:cNvSpPr txBox="1"/>
          <p:nvPr/>
        </p:nvSpPr>
        <p:spPr>
          <a:xfrm>
            <a:off x="8103487" y="5600039"/>
            <a:ext cx="3536970" cy="1077218"/>
          </a:xfrm>
          <a:prstGeom prst="rect">
            <a:avLst/>
          </a:prstGeom>
          <a:solidFill>
            <a:schemeClr val="accent1"/>
          </a:solidFill>
          <a:ln>
            <a:solidFill>
              <a:schemeClr val="tx1"/>
            </a:solidFill>
          </a:ln>
        </p:spPr>
        <p:txBody>
          <a:bodyPr wrap="square" rtlCol="0">
            <a:spAutoFit/>
          </a:bodyPr>
          <a:lstStyle/>
          <a:p>
            <a:r>
              <a:rPr lang="en-US" sz="1600" b="1" dirty="0">
                <a:solidFill>
                  <a:schemeClr val="bg1"/>
                </a:solidFill>
              </a:rPr>
              <a:t>Các xe sử dụng nhiên liệu Diesel và Petrol được nhập về chiếm hơn 90% . Mức % bán được cho các xe Diesel và Petrol là đồng đều nhau</a:t>
            </a:r>
            <a:endParaRPr lang="vi-VN" sz="1600" b="1" dirty="0">
              <a:solidFill>
                <a:schemeClr val="bg1"/>
              </a:solidFill>
            </a:endParaRPr>
          </a:p>
        </p:txBody>
      </p:sp>
      <p:pic>
        <p:nvPicPr>
          <p:cNvPr id="5" name="Picture 4">
            <a:extLst>
              <a:ext uri="{FF2B5EF4-FFF2-40B4-BE49-F238E27FC236}">
                <a16:creationId xmlns:a16="http://schemas.microsoft.com/office/drawing/2014/main" id="{FC796AC2-3787-58EE-AFB1-E57B67BFFAB0}"/>
              </a:ext>
            </a:extLst>
          </p:cNvPr>
          <p:cNvPicPr>
            <a:picLocks noChangeAspect="1"/>
          </p:cNvPicPr>
          <p:nvPr/>
        </p:nvPicPr>
        <p:blipFill rotWithShape="1">
          <a:blip r:embed="rId3"/>
          <a:srcRect t="9736"/>
          <a:stretch/>
        </p:blipFill>
        <p:spPr>
          <a:xfrm>
            <a:off x="9090766" y="463688"/>
            <a:ext cx="1480753" cy="619211"/>
          </a:xfrm>
          <a:prstGeom prst="rect">
            <a:avLst/>
          </a:prstGeom>
          <a:ln>
            <a:solidFill>
              <a:schemeClr val="tx1"/>
            </a:solidFill>
          </a:ln>
        </p:spPr>
      </p:pic>
      <p:pic>
        <p:nvPicPr>
          <p:cNvPr id="9" name="Picture 8">
            <a:extLst>
              <a:ext uri="{FF2B5EF4-FFF2-40B4-BE49-F238E27FC236}">
                <a16:creationId xmlns:a16="http://schemas.microsoft.com/office/drawing/2014/main" id="{18EC9D21-8351-64E9-61E0-66BD180FAE53}"/>
              </a:ext>
            </a:extLst>
          </p:cNvPr>
          <p:cNvPicPr>
            <a:picLocks noChangeAspect="1"/>
          </p:cNvPicPr>
          <p:nvPr/>
        </p:nvPicPr>
        <p:blipFill>
          <a:blip r:embed="rId4"/>
          <a:stretch>
            <a:fillRect/>
          </a:stretch>
        </p:blipFill>
        <p:spPr>
          <a:xfrm>
            <a:off x="6937600" y="463688"/>
            <a:ext cx="1734300" cy="619211"/>
          </a:xfrm>
          <a:prstGeom prst="rect">
            <a:avLst/>
          </a:prstGeom>
          <a:solidFill>
            <a:srgbClr val="2C567A"/>
          </a:solidFill>
          <a:ln>
            <a:solidFill>
              <a:schemeClr val="tx1"/>
            </a:solidFill>
          </a:ln>
        </p:spPr>
      </p:pic>
      <p:sp>
        <p:nvSpPr>
          <p:cNvPr id="27" name="Right Arrow 26"/>
          <p:cNvSpPr/>
          <p:nvPr/>
        </p:nvSpPr>
        <p:spPr>
          <a:xfrm>
            <a:off x="7347085" y="3358664"/>
            <a:ext cx="738823"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ight Arrow 27"/>
          <p:cNvSpPr/>
          <p:nvPr/>
        </p:nvSpPr>
        <p:spPr>
          <a:xfrm>
            <a:off x="7347085" y="5722265"/>
            <a:ext cx="681955"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p:cNvPicPr>
            <a:picLocks noChangeAspect="1"/>
          </p:cNvPicPr>
          <p:nvPr/>
        </p:nvPicPr>
        <p:blipFill>
          <a:blip r:embed="rId5"/>
          <a:stretch>
            <a:fillRect/>
          </a:stretch>
        </p:blipFill>
        <p:spPr>
          <a:xfrm>
            <a:off x="-1" y="2483301"/>
            <a:ext cx="3810657" cy="2335442"/>
          </a:xfrm>
          <a:prstGeom prst="rect">
            <a:avLst/>
          </a:prstGeom>
        </p:spPr>
      </p:pic>
      <p:pic>
        <p:nvPicPr>
          <p:cNvPr id="24" name="Picture 23"/>
          <p:cNvPicPr>
            <a:picLocks noChangeAspect="1"/>
          </p:cNvPicPr>
          <p:nvPr/>
        </p:nvPicPr>
        <p:blipFill>
          <a:blip r:embed="rId6"/>
          <a:stretch>
            <a:fillRect/>
          </a:stretch>
        </p:blipFill>
        <p:spPr>
          <a:xfrm>
            <a:off x="4048461" y="2702543"/>
            <a:ext cx="3394304" cy="2032054"/>
          </a:xfrm>
          <a:prstGeom prst="rect">
            <a:avLst/>
          </a:prstGeom>
        </p:spPr>
      </p:pic>
      <p:pic>
        <p:nvPicPr>
          <p:cNvPr id="31" name="Picture 30"/>
          <p:cNvPicPr>
            <a:picLocks noChangeAspect="1"/>
          </p:cNvPicPr>
          <p:nvPr/>
        </p:nvPicPr>
        <p:blipFill>
          <a:blip r:embed="rId7"/>
          <a:stretch>
            <a:fillRect/>
          </a:stretch>
        </p:blipFill>
        <p:spPr>
          <a:xfrm>
            <a:off x="1" y="5106613"/>
            <a:ext cx="3810656" cy="1751387"/>
          </a:xfrm>
          <a:prstGeom prst="rect">
            <a:avLst/>
          </a:prstGeom>
        </p:spPr>
      </p:pic>
      <p:pic>
        <p:nvPicPr>
          <p:cNvPr id="32" name="Picture 31"/>
          <p:cNvPicPr>
            <a:picLocks noChangeAspect="1"/>
          </p:cNvPicPr>
          <p:nvPr/>
        </p:nvPicPr>
        <p:blipFill>
          <a:blip r:embed="rId8"/>
          <a:stretch>
            <a:fillRect/>
          </a:stretch>
        </p:blipFill>
        <p:spPr>
          <a:xfrm>
            <a:off x="4042954" y="4876957"/>
            <a:ext cx="3229684" cy="1981043"/>
          </a:xfrm>
          <a:prstGeom prst="rect">
            <a:avLst/>
          </a:prstGeom>
        </p:spPr>
      </p:pic>
    </p:spTree>
    <p:extLst>
      <p:ext uri="{BB962C8B-B14F-4D97-AF65-F5344CB8AC3E}">
        <p14:creationId xmlns:p14="http://schemas.microsoft.com/office/powerpoint/2010/main" val="252361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14</a:t>
            </a:fld>
            <a:endParaRPr lang="en-US" noProof="0" dirty="0"/>
          </a:p>
        </p:txBody>
      </p:sp>
      <p:pic>
        <p:nvPicPr>
          <p:cNvPr id="4" name="Picture 3"/>
          <p:cNvPicPr>
            <a:picLocks noChangeAspect="1"/>
          </p:cNvPicPr>
          <p:nvPr/>
        </p:nvPicPr>
        <p:blipFill>
          <a:blip r:embed="rId3"/>
          <a:stretch>
            <a:fillRect/>
          </a:stretch>
        </p:blipFill>
        <p:spPr>
          <a:xfrm>
            <a:off x="24595" y="2858427"/>
            <a:ext cx="3714285" cy="1414922"/>
          </a:xfrm>
          <a:prstGeom prst="rect">
            <a:avLst/>
          </a:prstGeom>
        </p:spPr>
      </p:pic>
      <p:pic>
        <p:nvPicPr>
          <p:cNvPr id="6" name="Picture 5"/>
          <p:cNvPicPr>
            <a:picLocks noChangeAspect="1"/>
          </p:cNvPicPr>
          <p:nvPr/>
        </p:nvPicPr>
        <p:blipFill>
          <a:blip r:embed="rId4"/>
          <a:stretch>
            <a:fillRect/>
          </a:stretch>
        </p:blipFill>
        <p:spPr>
          <a:xfrm>
            <a:off x="0" y="4745870"/>
            <a:ext cx="4701256" cy="2112130"/>
          </a:xfrm>
          <a:prstGeom prst="rect">
            <a:avLst/>
          </a:prstGeom>
        </p:spPr>
      </p:pic>
      <p:sp>
        <p:nvSpPr>
          <p:cNvPr id="10" name="TextBox 9"/>
          <p:cNvSpPr txBox="1"/>
          <p:nvPr/>
        </p:nvSpPr>
        <p:spPr>
          <a:xfrm>
            <a:off x="6929771" y="1077310"/>
            <a:ext cx="3657947" cy="830997"/>
          </a:xfrm>
          <a:prstGeom prst="rect">
            <a:avLst/>
          </a:prstGeom>
          <a:solidFill>
            <a:schemeClr val="accent1"/>
          </a:solidFill>
          <a:ln>
            <a:solidFill>
              <a:schemeClr val="tx1"/>
            </a:solidFill>
          </a:ln>
        </p:spPr>
        <p:txBody>
          <a:bodyPr wrap="square" rtlCol="0">
            <a:spAutoFit/>
          </a:bodyPr>
          <a:lstStyle/>
          <a:p>
            <a:r>
              <a:rPr lang="en-US" sz="1600" b="1" dirty="0">
                <a:solidFill>
                  <a:schemeClr val="bg1"/>
                </a:solidFill>
              </a:rPr>
              <a:t>Số lượng xe nhập chủ yếu đến từ 2 nguồn người sử dụng trước đó là First Owner và Second Owner chiếm hơn 90%</a:t>
            </a:r>
            <a:endParaRPr lang="vi-VN" sz="1600" b="1" dirty="0">
              <a:solidFill>
                <a:schemeClr val="bg1"/>
              </a:solidFill>
            </a:endParaRPr>
          </a:p>
        </p:txBody>
      </p:sp>
      <p:sp>
        <p:nvSpPr>
          <p:cNvPr id="11" name="TextBox 10"/>
          <p:cNvSpPr txBox="1"/>
          <p:nvPr/>
        </p:nvSpPr>
        <p:spPr>
          <a:xfrm>
            <a:off x="8758745" y="3132728"/>
            <a:ext cx="3000021" cy="1077218"/>
          </a:xfrm>
          <a:prstGeom prst="rect">
            <a:avLst/>
          </a:prstGeom>
          <a:solidFill>
            <a:schemeClr val="accent1"/>
          </a:solidFill>
          <a:ln>
            <a:solidFill>
              <a:schemeClr val="tx1"/>
            </a:solidFill>
          </a:ln>
        </p:spPr>
        <p:txBody>
          <a:bodyPr wrap="square" rtlCol="0">
            <a:spAutoFit/>
          </a:bodyPr>
          <a:lstStyle/>
          <a:p>
            <a:r>
              <a:rPr lang="en-US" sz="1600" b="1" dirty="0">
                <a:solidFill>
                  <a:schemeClr val="bg1"/>
                </a:solidFill>
              </a:rPr>
              <a:t>Công ty nhập số lượng nhiều ở những xe sử dụng động cơ số sàn hơn là số tự động. Mức % bán ra được đồng đều nhau</a:t>
            </a:r>
            <a:endParaRPr lang="vi-VN" sz="1600" b="1" dirty="0">
              <a:solidFill>
                <a:schemeClr val="bg1"/>
              </a:solidFill>
            </a:endParaRPr>
          </a:p>
        </p:txBody>
      </p:sp>
      <p:pic>
        <p:nvPicPr>
          <p:cNvPr id="13" name="Picture 12"/>
          <p:cNvPicPr>
            <a:picLocks noChangeAspect="1"/>
          </p:cNvPicPr>
          <p:nvPr/>
        </p:nvPicPr>
        <p:blipFill>
          <a:blip r:embed="rId5"/>
          <a:stretch>
            <a:fillRect/>
          </a:stretch>
        </p:blipFill>
        <p:spPr>
          <a:xfrm>
            <a:off x="3846126" y="2718201"/>
            <a:ext cx="3978297" cy="1829449"/>
          </a:xfrm>
          <a:prstGeom prst="rect">
            <a:avLst/>
          </a:prstGeom>
        </p:spPr>
      </p:pic>
      <p:pic>
        <p:nvPicPr>
          <p:cNvPr id="15" name="Picture 14"/>
          <p:cNvPicPr>
            <a:picLocks noChangeAspect="1"/>
          </p:cNvPicPr>
          <p:nvPr/>
        </p:nvPicPr>
        <p:blipFill>
          <a:blip r:embed="rId6"/>
          <a:stretch>
            <a:fillRect/>
          </a:stretch>
        </p:blipFill>
        <p:spPr>
          <a:xfrm>
            <a:off x="4701256" y="4682493"/>
            <a:ext cx="3426744" cy="2116518"/>
          </a:xfrm>
          <a:prstGeom prst="rect">
            <a:avLst/>
          </a:prstGeom>
        </p:spPr>
      </p:pic>
      <p:sp>
        <p:nvSpPr>
          <p:cNvPr id="16" name="Right Arrow 15"/>
          <p:cNvSpPr/>
          <p:nvPr/>
        </p:nvSpPr>
        <p:spPr>
          <a:xfrm>
            <a:off x="5835275" y="1320918"/>
            <a:ext cx="855812"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p:cNvSpPr txBox="1"/>
          <p:nvPr/>
        </p:nvSpPr>
        <p:spPr>
          <a:xfrm>
            <a:off x="0" y="112139"/>
            <a:ext cx="8085908" cy="400110"/>
          </a:xfrm>
          <a:prstGeom prst="rect">
            <a:avLst/>
          </a:prstGeom>
          <a:noFill/>
        </p:spPr>
        <p:txBody>
          <a:bodyPr wrap="square" rtlCol="0">
            <a:spAutoFit/>
          </a:bodyPr>
          <a:lstStyle/>
          <a:p>
            <a:r>
              <a:rPr lang="en-US" sz="2000" b="1" dirty="0"/>
              <a:t>PHÂN TÍCH TÌNH HÌNH CHUNG CỦA CÔNG TY</a:t>
            </a:r>
            <a:endParaRPr lang="vi-VN" sz="2000" b="1" dirty="0"/>
          </a:p>
        </p:txBody>
      </p:sp>
      <p:sp>
        <p:nvSpPr>
          <p:cNvPr id="18" name="TextBox 17"/>
          <p:cNvSpPr txBox="1"/>
          <p:nvPr/>
        </p:nvSpPr>
        <p:spPr>
          <a:xfrm>
            <a:off x="8758745" y="5217160"/>
            <a:ext cx="3000021" cy="1323439"/>
          </a:xfrm>
          <a:prstGeom prst="rect">
            <a:avLst/>
          </a:prstGeom>
          <a:solidFill>
            <a:schemeClr val="accent1"/>
          </a:solidFill>
          <a:ln>
            <a:solidFill>
              <a:schemeClr val="tx1"/>
            </a:solidFill>
          </a:ln>
        </p:spPr>
        <p:txBody>
          <a:bodyPr wrap="square" rtlCol="0">
            <a:spAutoFit/>
          </a:bodyPr>
          <a:lstStyle/>
          <a:p>
            <a:r>
              <a:rPr lang="vi-VN" sz="1600" b="1" dirty="0">
                <a:solidFill>
                  <a:schemeClr val="bg1"/>
                </a:solidFill>
              </a:rPr>
              <a:t>Xe loại 5 chỗ ngồi được nhập về chiếm phần lớn với 6254 đơn.Mức % bán ra được cho các xe từ 4 đến 9 chỗ đồng đều nhau.</a:t>
            </a:r>
          </a:p>
        </p:txBody>
      </p:sp>
      <p:sp>
        <p:nvSpPr>
          <p:cNvPr id="19" name="Right Arrow 18"/>
          <p:cNvSpPr/>
          <p:nvPr/>
        </p:nvSpPr>
        <p:spPr>
          <a:xfrm>
            <a:off x="7824423" y="3345752"/>
            <a:ext cx="719830"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ight Arrow 19"/>
          <p:cNvSpPr/>
          <p:nvPr/>
        </p:nvSpPr>
        <p:spPr>
          <a:xfrm>
            <a:off x="7984785" y="5370847"/>
            <a:ext cx="719830"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Picture 4"/>
          <p:cNvPicPr>
            <a:picLocks noChangeAspect="1"/>
          </p:cNvPicPr>
          <p:nvPr/>
        </p:nvPicPr>
        <p:blipFill>
          <a:blip r:embed="rId7"/>
          <a:stretch>
            <a:fillRect/>
          </a:stretch>
        </p:blipFill>
        <p:spPr>
          <a:xfrm>
            <a:off x="0" y="656938"/>
            <a:ext cx="5835275" cy="1728968"/>
          </a:xfrm>
          <a:prstGeom prst="rect">
            <a:avLst/>
          </a:prstGeom>
        </p:spPr>
      </p:pic>
    </p:spTree>
    <p:extLst>
      <p:ext uri="{BB962C8B-B14F-4D97-AF65-F5344CB8AC3E}">
        <p14:creationId xmlns:p14="http://schemas.microsoft.com/office/powerpoint/2010/main" val="409719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0E6B-922D-B7A7-4ED4-9682A21AFBEF}"/>
              </a:ext>
            </a:extLst>
          </p:cNvPr>
          <p:cNvSpPr>
            <a:spLocks noGrp="1"/>
          </p:cNvSpPr>
          <p:nvPr>
            <p:ph type="title"/>
          </p:nvPr>
        </p:nvSpPr>
        <p:spPr/>
        <p:txBody>
          <a:bodyPr/>
          <a:lstStyle/>
          <a:p>
            <a:r>
              <a:rPr lang="en-US" dirty="0" err="1"/>
              <a:t>Phân</a:t>
            </a:r>
            <a:r>
              <a:rPr lang="en-US" dirty="0"/>
              <a:t> </a:t>
            </a:r>
            <a:r>
              <a:rPr lang="en-US" dirty="0" err="1"/>
              <a:t>Tích</a:t>
            </a:r>
            <a:r>
              <a:rPr lang="en-US" dirty="0"/>
              <a:t> Theo </a:t>
            </a:r>
            <a:r>
              <a:rPr lang="en-US" dirty="0" err="1"/>
              <a:t>Đời</a:t>
            </a:r>
            <a:r>
              <a:rPr lang="en-US" dirty="0"/>
              <a:t> Xe, </a:t>
            </a:r>
            <a:r>
              <a:rPr lang="en-US" dirty="0" err="1"/>
              <a:t>Hãng</a:t>
            </a:r>
            <a:r>
              <a:rPr lang="en-US" dirty="0"/>
              <a:t> Xe &amp; </a:t>
            </a:r>
            <a:r>
              <a:rPr lang="en-US" dirty="0" err="1"/>
              <a:t>Doanh</a:t>
            </a:r>
            <a:r>
              <a:rPr lang="en-US" dirty="0"/>
              <a:t> Thu</a:t>
            </a:r>
          </a:p>
        </p:txBody>
      </p:sp>
      <p:sp>
        <p:nvSpPr>
          <p:cNvPr id="3" name="Slide Number Placeholder 2">
            <a:extLst>
              <a:ext uri="{FF2B5EF4-FFF2-40B4-BE49-F238E27FC236}">
                <a16:creationId xmlns:a16="http://schemas.microsoft.com/office/drawing/2014/main" id="{B5231617-D00A-96E8-CD9D-8026BB407018}"/>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15</a:t>
            </a:fld>
            <a:endParaRPr lang="en-US" noProof="0" dirty="0"/>
          </a:p>
        </p:txBody>
      </p:sp>
      <p:pic>
        <p:nvPicPr>
          <p:cNvPr id="13" name="Picture Placeholder 12">
            <a:extLst>
              <a:ext uri="{FF2B5EF4-FFF2-40B4-BE49-F238E27FC236}">
                <a16:creationId xmlns:a16="http://schemas.microsoft.com/office/drawing/2014/main" id="{C33810E3-30AC-71B3-F098-79A65C044B81}"/>
              </a:ext>
            </a:extLst>
          </p:cNvPr>
          <p:cNvPicPr>
            <a:picLocks noGrp="1" noChangeAspect="1"/>
          </p:cNvPicPr>
          <p:nvPr>
            <p:ph type="pic" sz="quarter" idx="10"/>
          </p:nvPr>
        </p:nvPicPr>
        <p:blipFill>
          <a:blip r:embed="rId2"/>
          <a:srcRect/>
          <a:stretch/>
        </p:blipFill>
        <p:spPr/>
      </p:pic>
    </p:spTree>
    <p:extLst>
      <p:ext uri="{BB962C8B-B14F-4D97-AF65-F5344CB8AC3E}">
        <p14:creationId xmlns:p14="http://schemas.microsoft.com/office/powerpoint/2010/main" val="4101683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9" name="TextBox 8"/>
          <p:cNvSpPr txBox="1"/>
          <p:nvPr/>
        </p:nvSpPr>
        <p:spPr>
          <a:xfrm>
            <a:off x="0" y="112139"/>
            <a:ext cx="8085908" cy="400110"/>
          </a:xfrm>
          <a:prstGeom prst="rect">
            <a:avLst/>
          </a:prstGeom>
          <a:noFill/>
        </p:spPr>
        <p:txBody>
          <a:bodyPr wrap="square" rtlCol="0">
            <a:spAutoFit/>
          </a:bodyPr>
          <a:lstStyle/>
          <a:p>
            <a:r>
              <a:rPr lang="en-US" sz="2000" b="1" dirty="0"/>
              <a:t>PHÂN TÍCH THEO SỐ LƯỢNG XE NHẬP THEO ĐỜI XE</a:t>
            </a:r>
            <a:endParaRPr lang="vi-VN" sz="2000" b="1" dirty="0"/>
          </a:p>
        </p:txBody>
      </p:sp>
      <p:sp>
        <p:nvSpPr>
          <p:cNvPr id="10" name="TextBox 9"/>
          <p:cNvSpPr txBox="1"/>
          <p:nvPr/>
        </p:nvSpPr>
        <p:spPr>
          <a:xfrm>
            <a:off x="182879" y="4218895"/>
            <a:ext cx="10607039" cy="830997"/>
          </a:xfrm>
          <a:prstGeom prst="rect">
            <a:avLst/>
          </a:prstGeom>
          <a:solidFill>
            <a:schemeClr val="accent1"/>
          </a:solidFill>
          <a:ln>
            <a:noFill/>
          </a:ln>
        </p:spPr>
        <p:txBody>
          <a:bodyPr wrap="square" rtlCol="0">
            <a:spAutoFit/>
          </a:bodyPr>
          <a:lstStyle/>
          <a:p>
            <a:r>
              <a:rPr lang="vi-VN" sz="1600" dirty="0">
                <a:solidFill>
                  <a:schemeClr val="bg1"/>
                </a:solidFill>
              </a:rPr>
              <a:t>Qua biểu đồ phía trên biểu hiện TOP 10 đời xe được nhập về với số lượng nhiều nhất dao động từ đời </a:t>
            </a:r>
            <a:r>
              <a:rPr lang="vi-VN" sz="1600" b="1" dirty="0">
                <a:solidFill>
                  <a:schemeClr val="bg1"/>
                </a:solidFill>
              </a:rPr>
              <a:t>2010 đến 2019</a:t>
            </a:r>
            <a:r>
              <a:rPr lang="vi-VN" sz="1600" dirty="0">
                <a:solidFill>
                  <a:schemeClr val="bg1"/>
                </a:solidFill>
              </a:rPr>
              <a:t> =&gt; Công ty nhập về </a:t>
            </a:r>
            <a:r>
              <a:rPr lang="vi-VN" sz="1600" b="1" dirty="0">
                <a:solidFill>
                  <a:schemeClr val="bg1"/>
                </a:solidFill>
              </a:rPr>
              <a:t>những xe đời mời nhiều hơn là xe đời cũ</a:t>
            </a:r>
            <a:r>
              <a:rPr lang="vi-VN" sz="1600" dirty="0">
                <a:solidFill>
                  <a:schemeClr val="bg1"/>
                </a:solidFill>
              </a:rPr>
              <a:t> với số lượng xe dao động từ đời 2010 đến 2019 nhiều hơn </a:t>
            </a:r>
            <a:r>
              <a:rPr lang="vi-VN" sz="1600" b="1" dirty="0">
                <a:solidFill>
                  <a:schemeClr val="bg1"/>
                </a:solidFill>
              </a:rPr>
              <a:t>87,07 %(6884 xe)</a:t>
            </a:r>
            <a:r>
              <a:rPr lang="vi-VN" sz="1600" dirty="0">
                <a:solidFill>
                  <a:schemeClr val="bg1"/>
                </a:solidFill>
              </a:rPr>
              <a:t> so với các xe đời 1994 đến 2010</a:t>
            </a:r>
            <a:r>
              <a:rPr lang="vi-VN" sz="1600" b="1" dirty="0">
                <a:solidFill>
                  <a:schemeClr val="bg1"/>
                </a:solidFill>
              </a:rPr>
              <a:t>(114 xe)</a:t>
            </a:r>
          </a:p>
        </p:txBody>
      </p:sp>
      <p:sp>
        <p:nvSpPr>
          <p:cNvPr id="11" name="TextBox 10"/>
          <p:cNvSpPr txBox="1"/>
          <p:nvPr/>
        </p:nvSpPr>
        <p:spPr>
          <a:xfrm>
            <a:off x="182878" y="5234558"/>
            <a:ext cx="10607039" cy="1077218"/>
          </a:xfrm>
          <a:prstGeom prst="rect">
            <a:avLst/>
          </a:prstGeom>
          <a:solidFill>
            <a:schemeClr val="accent1"/>
          </a:solidFill>
          <a:ln>
            <a:noFill/>
          </a:ln>
        </p:spPr>
        <p:txBody>
          <a:bodyPr wrap="square" rtlCol="0">
            <a:spAutoFit/>
          </a:bodyPr>
          <a:lstStyle/>
          <a:p>
            <a:pPr marL="285750" indent="-285750">
              <a:buFontTx/>
              <a:buChar char="-"/>
            </a:pPr>
            <a:r>
              <a:rPr lang="vi-VN" sz="1600" dirty="0">
                <a:solidFill>
                  <a:schemeClr val="bg1"/>
                </a:solidFill>
              </a:rPr>
              <a:t>So về mức trung bình giá bán ra, </a:t>
            </a:r>
            <a:r>
              <a:rPr lang="vi-VN" sz="1600" b="1" dirty="0">
                <a:solidFill>
                  <a:schemeClr val="bg1"/>
                </a:solidFill>
              </a:rPr>
              <a:t>xe đời càng mới thì mức giá trung bình càng cao</a:t>
            </a:r>
            <a:r>
              <a:rPr lang="vi-VN" sz="1600" dirty="0">
                <a:solidFill>
                  <a:schemeClr val="bg1"/>
                </a:solidFill>
              </a:rPr>
              <a:t> tỉ lệ thuận với đời xe.</a:t>
            </a:r>
          </a:p>
          <a:p>
            <a:r>
              <a:rPr lang="vi-VN" sz="1600" dirty="0">
                <a:solidFill>
                  <a:schemeClr val="bg1"/>
                </a:solidFill>
              </a:rPr>
              <a:t>- Tỉ lệ đơn xe bán ra được cũng dao động cao hơn dành cho các xe đời mới do số lượng nhập về được nhiều hơn là các xe đời cũ</a:t>
            </a:r>
            <a:r>
              <a:rPr lang="vi-VN" sz="1600" b="1" dirty="0">
                <a:solidFill>
                  <a:schemeClr val="bg1"/>
                </a:solidFill>
              </a:rPr>
              <a:t> =&gt; </a:t>
            </a:r>
            <a:r>
              <a:rPr lang="vi-VN" sz="1600" dirty="0">
                <a:solidFill>
                  <a:schemeClr val="bg1"/>
                </a:solidFill>
              </a:rPr>
              <a:t>Trong tương lai nếu công ty nhập xe đời càng mới và số lượng bán được cao sẽ mang lại doanh thu rất cao cho công ty.</a:t>
            </a:r>
          </a:p>
          <a:p>
            <a:endParaRPr lang="vi-VN" sz="1600" b="1" dirty="0">
              <a:solidFill>
                <a:schemeClr val="bg1"/>
              </a:solidFill>
            </a:endParaRPr>
          </a:p>
        </p:txBody>
      </p:sp>
      <p:pic>
        <p:nvPicPr>
          <p:cNvPr id="2" name="Picture 1"/>
          <p:cNvPicPr>
            <a:picLocks noChangeAspect="1"/>
          </p:cNvPicPr>
          <p:nvPr/>
        </p:nvPicPr>
        <p:blipFill>
          <a:blip r:embed="rId2"/>
          <a:stretch>
            <a:fillRect/>
          </a:stretch>
        </p:blipFill>
        <p:spPr>
          <a:xfrm>
            <a:off x="281554" y="581586"/>
            <a:ext cx="11910446" cy="2576088"/>
          </a:xfrm>
          <a:prstGeom prst="rect">
            <a:avLst/>
          </a:prstGeom>
        </p:spPr>
      </p:pic>
      <p:pic>
        <p:nvPicPr>
          <p:cNvPr id="4" name="Picture 3"/>
          <p:cNvPicPr>
            <a:picLocks noChangeAspect="1"/>
          </p:cNvPicPr>
          <p:nvPr/>
        </p:nvPicPr>
        <p:blipFill>
          <a:blip r:embed="rId3"/>
          <a:stretch>
            <a:fillRect/>
          </a:stretch>
        </p:blipFill>
        <p:spPr>
          <a:xfrm>
            <a:off x="2151917" y="3157674"/>
            <a:ext cx="2772697" cy="864515"/>
          </a:xfrm>
          <a:prstGeom prst="rect">
            <a:avLst/>
          </a:prstGeom>
          <a:ln>
            <a:solidFill>
              <a:schemeClr val="tx1"/>
            </a:solidFill>
          </a:ln>
        </p:spPr>
      </p:pic>
      <p:pic>
        <p:nvPicPr>
          <p:cNvPr id="8" name="Picture 7"/>
          <p:cNvPicPr>
            <a:picLocks noChangeAspect="1"/>
          </p:cNvPicPr>
          <p:nvPr/>
        </p:nvPicPr>
        <p:blipFill>
          <a:blip r:embed="rId4"/>
          <a:stretch>
            <a:fillRect/>
          </a:stretch>
        </p:blipFill>
        <p:spPr>
          <a:xfrm>
            <a:off x="5774760" y="3157674"/>
            <a:ext cx="2943225" cy="932697"/>
          </a:xfrm>
          <a:prstGeom prst="rect">
            <a:avLst/>
          </a:prstGeom>
          <a:ln>
            <a:solidFill>
              <a:schemeClr val="tx1"/>
            </a:solidFill>
          </a:ln>
        </p:spPr>
      </p:pic>
    </p:spTree>
    <p:extLst>
      <p:ext uri="{BB962C8B-B14F-4D97-AF65-F5344CB8AC3E}">
        <p14:creationId xmlns:p14="http://schemas.microsoft.com/office/powerpoint/2010/main" val="1391939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17069"/>
            <a:ext cx="8467725" cy="1928948"/>
          </a:xfrm>
          <a:prstGeom prst="rect">
            <a:avLst/>
          </a:prstGeom>
        </p:spPr>
      </p:pic>
      <p:pic>
        <p:nvPicPr>
          <p:cNvPr id="10" name="Picture 9"/>
          <p:cNvPicPr>
            <a:picLocks noChangeAspect="1"/>
          </p:cNvPicPr>
          <p:nvPr/>
        </p:nvPicPr>
        <p:blipFill>
          <a:blip r:embed="rId3"/>
          <a:stretch>
            <a:fillRect/>
          </a:stretch>
        </p:blipFill>
        <p:spPr>
          <a:xfrm>
            <a:off x="0" y="2521265"/>
            <a:ext cx="5969726" cy="1447799"/>
          </a:xfrm>
          <a:prstGeom prst="rect">
            <a:avLst/>
          </a:prstGeom>
        </p:spPr>
      </p:pic>
      <p:pic>
        <p:nvPicPr>
          <p:cNvPr id="11" name="Picture 10"/>
          <p:cNvPicPr>
            <a:picLocks noChangeAspect="1"/>
          </p:cNvPicPr>
          <p:nvPr/>
        </p:nvPicPr>
        <p:blipFill>
          <a:blip r:embed="rId4"/>
          <a:stretch>
            <a:fillRect/>
          </a:stretch>
        </p:blipFill>
        <p:spPr>
          <a:xfrm>
            <a:off x="6096000" y="2521265"/>
            <a:ext cx="5969726" cy="1447800"/>
          </a:xfrm>
          <a:prstGeom prst="rect">
            <a:avLst/>
          </a:prstGeom>
        </p:spPr>
      </p:pic>
      <p:pic>
        <p:nvPicPr>
          <p:cNvPr id="12" name="Picture 11"/>
          <p:cNvPicPr>
            <a:picLocks noChangeAspect="1"/>
          </p:cNvPicPr>
          <p:nvPr/>
        </p:nvPicPr>
        <p:blipFill>
          <a:blip r:embed="rId5"/>
          <a:stretch>
            <a:fillRect/>
          </a:stretch>
        </p:blipFill>
        <p:spPr>
          <a:xfrm>
            <a:off x="8255727" y="0"/>
            <a:ext cx="3936274" cy="2446017"/>
          </a:xfrm>
          <a:prstGeom prst="rect">
            <a:avLst/>
          </a:prstGeom>
        </p:spPr>
      </p:pic>
      <p:sp>
        <p:nvSpPr>
          <p:cNvPr id="7" name="TextBox 6"/>
          <p:cNvSpPr txBox="1"/>
          <p:nvPr/>
        </p:nvSpPr>
        <p:spPr>
          <a:xfrm>
            <a:off x="0" y="112139"/>
            <a:ext cx="8085908" cy="400110"/>
          </a:xfrm>
          <a:prstGeom prst="rect">
            <a:avLst/>
          </a:prstGeom>
          <a:noFill/>
        </p:spPr>
        <p:txBody>
          <a:bodyPr wrap="square" rtlCol="0">
            <a:spAutoFit/>
          </a:bodyPr>
          <a:lstStyle/>
          <a:p>
            <a:r>
              <a:rPr lang="en-US" sz="2000" b="1" dirty="0"/>
              <a:t>PHÂN TÍCH THEO SỐ LƯỢNG XE NHẬP THEO HÃNG XE</a:t>
            </a:r>
            <a:endParaRPr lang="vi-VN" sz="2000" b="1" dirty="0"/>
          </a:p>
        </p:txBody>
      </p:sp>
      <p:sp>
        <p:nvSpPr>
          <p:cNvPr id="8" name="TextBox 7"/>
          <p:cNvSpPr txBox="1"/>
          <p:nvPr/>
        </p:nvSpPr>
        <p:spPr>
          <a:xfrm>
            <a:off x="0" y="4340404"/>
            <a:ext cx="12192001" cy="2031325"/>
          </a:xfrm>
          <a:prstGeom prst="rect">
            <a:avLst/>
          </a:prstGeom>
          <a:solidFill>
            <a:schemeClr val="accent1"/>
          </a:solidFill>
          <a:ln>
            <a:noFill/>
          </a:ln>
        </p:spPr>
        <p:txBody>
          <a:bodyPr wrap="square" rtlCol="0">
            <a:spAutoFit/>
          </a:bodyPr>
          <a:lstStyle/>
          <a:p>
            <a:pPr marL="285750" indent="-285750">
              <a:buFontTx/>
              <a:buChar char="-"/>
            </a:pPr>
            <a:r>
              <a:rPr lang="vi-VN" sz="1600" b="1" dirty="0">
                <a:solidFill>
                  <a:schemeClr val="bg1"/>
                </a:solidFill>
              </a:rPr>
              <a:t>Maruti chiếm phần trăm cao nhất</a:t>
            </a:r>
            <a:r>
              <a:rPr lang="vi-VN" sz="1600" dirty="0">
                <a:solidFill>
                  <a:schemeClr val="bg1"/>
                </a:solidFill>
              </a:rPr>
              <a:t> về số lượng đơn hàng với tỉ lệ </a:t>
            </a:r>
            <a:r>
              <a:rPr lang="vi-VN" sz="1600" b="1" dirty="0">
                <a:solidFill>
                  <a:schemeClr val="bg1"/>
                </a:solidFill>
              </a:rPr>
              <a:t>29,94%</a:t>
            </a:r>
            <a:r>
              <a:rPr lang="vi-VN" sz="1600" dirty="0">
                <a:solidFill>
                  <a:schemeClr val="bg1"/>
                </a:solidFill>
              </a:rPr>
              <a:t> trong tất cả order của 30 hãng xe còn lại =&gt; Xe Maruti được công ty nhập nhiều nhất</a:t>
            </a:r>
          </a:p>
          <a:p>
            <a:endParaRPr lang="vi-VN" sz="1600" dirty="0">
              <a:solidFill>
                <a:schemeClr val="bg1"/>
              </a:solidFill>
            </a:endParaRPr>
          </a:p>
          <a:p>
            <a:pPr marL="285750" indent="-285750">
              <a:buFontTx/>
              <a:buChar char="-"/>
            </a:pPr>
            <a:r>
              <a:rPr lang="vi-VN" sz="1600" dirty="0">
                <a:solidFill>
                  <a:schemeClr val="bg1"/>
                </a:solidFill>
              </a:rPr>
              <a:t>Biểu đồ thể hiện </a:t>
            </a:r>
            <a:r>
              <a:rPr lang="vi-VN" sz="1600" b="1" dirty="0">
                <a:solidFill>
                  <a:schemeClr val="bg1"/>
                </a:solidFill>
              </a:rPr>
              <a:t>“Top 10 xe có số lượng nhập về có đơn hàng cao nhất” </a:t>
            </a:r>
            <a:r>
              <a:rPr lang="vi-VN" sz="1600" dirty="0">
                <a:solidFill>
                  <a:schemeClr val="bg1"/>
                </a:solidFill>
              </a:rPr>
              <a:t>có mức giá trung bình không nằm trong biểu đồ thể hiện </a:t>
            </a:r>
            <a:r>
              <a:rPr lang="vi-VN" sz="1600" b="1" dirty="0">
                <a:solidFill>
                  <a:schemeClr val="bg1"/>
                </a:solidFill>
              </a:rPr>
              <a:t>“Top 10 xe có mức giá trung bình cao nhất”</a:t>
            </a:r>
            <a:r>
              <a:rPr lang="vi-VN" sz="1600" dirty="0">
                <a:solidFill>
                  <a:schemeClr val="bg1"/>
                </a:solidFill>
              </a:rPr>
              <a:t>, 2 biểu đồ này hoàn toàn trái ngược chặt chẽ với nhau =&gt; Công ty nhập xe ở phân khúc giá rẻ. Các xe trong biểu đồ </a:t>
            </a:r>
            <a:r>
              <a:rPr lang="vi-VN" sz="1600" b="1" dirty="0">
                <a:solidFill>
                  <a:schemeClr val="bg1"/>
                </a:solidFill>
              </a:rPr>
              <a:t>“Top 10 xe có số lượng đơn hàng cao nhất” </a:t>
            </a:r>
            <a:r>
              <a:rPr lang="vi-VN" sz="1600" dirty="0">
                <a:solidFill>
                  <a:schemeClr val="bg1"/>
                </a:solidFill>
              </a:rPr>
              <a:t>là các xe ở mức giá rẻ với số lượng nhập về </a:t>
            </a:r>
            <a:r>
              <a:rPr lang="vi-VN" sz="1600" b="1" dirty="0">
                <a:solidFill>
                  <a:schemeClr val="bg1"/>
                </a:solidFill>
              </a:rPr>
              <a:t>chiếm đến 90,47%</a:t>
            </a:r>
            <a:r>
              <a:rPr lang="vi-VN" sz="1600" dirty="0">
                <a:solidFill>
                  <a:schemeClr val="bg1"/>
                </a:solidFill>
              </a:rPr>
              <a:t>, các xe ở phân khúc giá cao </a:t>
            </a:r>
            <a:r>
              <a:rPr lang="vi-VN" sz="1600" b="1" dirty="0">
                <a:solidFill>
                  <a:schemeClr val="bg1"/>
                </a:solidFill>
              </a:rPr>
              <a:t>chỉ chiếm 5,42%</a:t>
            </a:r>
            <a:r>
              <a:rPr lang="vi-VN" sz="1600" dirty="0">
                <a:solidFill>
                  <a:schemeClr val="bg1"/>
                </a:solidFill>
              </a:rPr>
              <a:t> về số lượng nhập về.</a:t>
            </a:r>
          </a:p>
          <a:p>
            <a:endParaRPr lang="vi-VN" sz="1400" b="1" dirty="0">
              <a:solidFill>
                <a:schemeClr val="bg1"/>
              </a:solidFill>
            </a:endParaRPr>
          </a:p>
        </p:txBody>
      </p:sp>
    </p:spTree>
    <p:extLst>
      <p:ext uri="{BB962C8B-B14F-4D97-AF65-F5344CB8AC3E}">
        <p14:creationId xmlns:p14="http://schemas.microsoft.com/office/powerpoint/2010/main" val="3930330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18</a:t>
            </a:fld>
            <a:endParaRPr lang="en-US" noProof="0" dirty="0"/>
          </a:p>
        </p:txBody>
      </p:sp>
      <p:pic>
        <p:nvPicPr>
          <p:cNvPr id="5" name="Picture 4"/>
          <p:cNvPicPr>
            <a:picLocks noChangeAspect="1"/>
          </p:cNvPicPr>
          <p:nvPr/>
        </p:nvPicPr>
        <p:blipFill>
          <a:blip r:embed="rId2"/>
          <a:stretch>
            <a:fillRect/>
          </a:stretch>
        </p:blipFill>
        <p:spPr>
          <a:xfrm>
            <a:off x="8208508" y="230859"/>
            <a:ext cx="3983492" cy="1817371"/>
          </a:xfrm>
          <a:prstGeom prst="rect">
            <a:avLst/>
          </a:prstGeom>
        </p:spPr>
      </p:pic>
      <p:pic>
        <p:nvPicPr>
          <p:cNvPr id="7" name="Picture 6"/>
          <p:cNvPicPr>
            <a:picLocks noChangeAspect="1"/>
          </p:cNvPicPr>
          <p:nvPr/>
        </p:nvPicPr>
        <p:blipFill>
          <a:blip r:embed="rId3"/>
          <a:stretch>
            <a:fillRect/>
          </a:stretch>
        </p:blipFill>
        <p:spPr>
          <a:xfrm>
            <a:off x="8218442" y="2143689"/>
            <a:ext cx="3983492" cy="1814581"/>
          </a:xfrm>
          <a:prstGeom prst="rect">
            <a:avLst/>
          </a:prstGeom>
        </p:spPr>
      </p:pic>
      <p:sp>
        <p:nvSpPr>
          <p:cNvPr id="2" name="Right Arrow 1"/>
          <p:cNvSpPr/>
          <p:nvPr/>
        </p:nvSpPr>
        <p:spPr>
          <a:xfrm>
            <a:off x="7580199" y="806869"/>
            <a:ext cx="623342" cy="41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ight Arrow 8"/>
          <p:cNvSpPr/>
          <p:nvPr/>
        </p:nvSpPr>
        <p:spPr>
          <a:xfrm>
            <a:off x="7577715" y="2822753"/>
            <a:ext cx="623342" cy="41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TextBox 9"/>
          <p:cNvSpPr txBox="1"/>
          <p:nvPr/>
        </p:nvSpPr>
        <p:spPr>
          <a:xfrm>
            <a:off x="-9934" y="5452305"/>
            <a:ext cx="12201934" cy="1415772"/>
          </a:xfrm>
          <a:prstGeom prst="rect">
            <a:avLst/>
          </a:prstGeom>
          <a:solidFill>
            <a:schemeClr val="accent1"/>
          </a:solidFill>
          <a:ln>
            <a:noFill/>
          </a:ln>
        </p:spPr>
        <p:txBody>
          <a:bodyPr wrap="square" rtlCol="0">
            <a:spAutoFit/>
          </a:bodyPr>
          <a:lstStyle/>
          <a:p>
            <a:r>
              <a:rPr lang="vi-VN" sz="1400" b="1" dirty="0">
                <a:solidFill>
                  <a:schemeClr val="bg1"/>
                </a:solidFill>
              </a:rPr>
              <a:t>Top 10 xe có tỉ lệ %bán ra cao nhất:</a:t>
            </a:r>
          </a:p>
          <a:p>
            <a:r>
              <a:rPr lang="vi-VN" sz="1400" b="1" dirty="0">
                <a:solidFill>
                  <a:schemeClr val="bg1"/>
                </a:solidFill>
              </a:rPr>
              <a:t>- Isuzu và Land Rover nằm trong TOP xe giá cao</a:t>
            </a:r>
            <a:r>
              <a:rPr lang="vi-VN" sz="1400" dirty="0">
                <a:solidFill>
                  <a:schemeClr val="bg1"/>
                </a:solidFill>
              </a:rPr>
              <a:t> ,số lượng nhập về không cao và % không bán được trong TOP =&gt; Thất thoát chi phí rất lớn. </a:t>
            </a:r>
          </a:p>
          <a:p>
            <a:r>
              <a:rPr lang="vi-VN" sz="1400" b="1" dirty="0">
                <a:solidFill>
                  <a:schemeClr val="bg1"/>
                </a:solidFill>
              </a:rPr>
              <a:t>- Volkswagen</a:t>
            </a:r>
            <a:r>
              <a:rPr lang="vi-VN" sz="1400" dirty="0">
                <a:solidFill>
                  <a:schemeClr val="bg1"/>
                </a:solidFill>
              </a:rPr>
              <a:t> là xe có số đơn hàng nhập về cao, giá trung bình thấp và % không bán được trong TOP =&gt; Công ty cần đưa ra hướng giải quyết về hãng xe này.</a:t>
            </a:r>
          </a:p>
          <a:p>
            <a:r>
              <a:rPr lang="vi-VN" sz="1400" b="1" dirty="0">
                <a:solidFill>
                  <a:schemeClr val="bg1"/>
                </a:solidFill>
              </a:rPr>
              <a:t>- Ambassador,Ashok,Opel,Fiat,Force ở mức giá trung bình thấp</a:t>
            </a:r>
            <a:r>
              <a:rPr lang="vi-VN" sz="1400" dirty="0">
                <a:solidFill>
                  <a:schemeClr val="bg1"/>
                </a:solidFill>
              </a:rPr>
              <a:t> , số lượng nhập về không cao và % không bán được trong TOP =&gt; Mang lại doanh thu rất ít hoặc không mang lại doanh thu</a:t>
            </a:r>
          </a:p>
          <a:p>
            <a:endParaRPr lang="vi-VN" sz="1600" dirty="0">
              <a:solidFill>
                <a:schemeClr val="bg1"/>
              </a:solidFill>
            </a:endParaRPr>
          </a:p>
        </p:txBody>
      </p:sp>
      <p:sp>
        <p:nvSpPr>
          <p:cNvPr id="11" name="TextBox 10"/>
          <p:cNvSpPr txBox="1"/>
          <p:nvPr/>
        </p:nvSpPr>
        <p:spPr>
          <a:xfrm>
            <a:off x="-9934" y="4158186"/>
            <a:ext cx="12201934" cy="1169551"/>
          </a:xfrm>
          <a:prstGeom prst="rect">
            <a:avLst/>
          </a:prstGeom>
          <a:solidFill>
            <a:schemeClr val="accent1"/>
          </a:solidFill>
          <a:ln>
            <a:noFill/>
          </a:ln>
        </p:spPr>
        <p:txBody>
          <a:bodyPr wrap="square" rtlCol="0">
            <a:spAutoFit/>
          </a:bodyPr>
          <a:lstStyle/>
          <a:p>
            <a:r>
              <a:rPr lang="vi-VN" sz="1400" b="1" dirty="0">
                <a:solidFill>
                  <a:schemeClr val="bg1"/>
                </a:solidFill>
              </a:rPr>
              <a:t>Top 10 xe có tỉ lệ %bán ra cao nhất:</a:t>
            </a:r>
            <a:endParaRPr lang="vi-VN" sz="1400" dirty="0">
              <a:solidFill>
                <a:schemeClr val="bg1"/>
              </a:solidFill>
            </a:endParaRPr>
          </a:p>
          <a:p>
            <a:r>
              <a:rPr lang="vi-VN" sz="1400" b="1" dirty="0">
                <a:solidFill>
                  <a:schemeClr val="bg1"/>
                </a:solidFill>
              </a:rPr>
              <a:t>- MG,Lexus,Mercedes,Jaguar,Jeep,Volvo</a:t>
            </a:r>
            <a:r>
              <a:rPr lang="vi-VN" sz="1400" dirty="0">
                <a:solidFill>
                  <a:schemeClr val="bg1"/>
                </a:solidFill>
              </a:rPr>
              <a:t> có giá cao nhất, không có đơn nhập về nhiều =&gt; Trong tương lai nếu nhập nhiều công ty nên cân nhắc việc kích nhu cầu người tiêu dùng để bán được. </a:t>
            </a:r>
          </a:p>
          <a:p>
            <a:r>
              <a:rPr lang="vi-VN" sz="1400" b="1" dirty="0">
                <a:solidFill>
                  <a:schemeClr val="bg1"/>
                </a:solidFill>
              </a:rPr>
              <a:t>- Kia,Nissan,Daewoo,Toyota là 4 xe có mức giá thấp</a:t>
            </a:r>
            <a:r>
              <a:rPr lang="vi-VN" sz="1400" dirty="0">
                <a:solidFill>
                  <a:schemeClr val="bg1"/>
                </a:solidFill>
              </a:rPr>
              <a:t>. </a:t>
            </a:r>
            <a:r>
              <a:rPr lang="vi-VN" sz="1400" b="1" dirty="0">
                <a:solidFill>
                  <a:schemeClr val="bg1"/>
                </a:solidFill>
              </a:rPr>
              <a:t>Kia,Nissan,Daewoo</a:t>
            </a:r>
            <a:r>
              <a:rPr lang="vi-VN" sz="1400" dirty="0">
                <a:solidFill>
                  <a:schemeClr val="bg1"/>
                </a:solidFill>
              </a:rPr>
              <a:t> không nằm trong đơn nhập nhiều =&gt; Bán ra được thì chỉ cho công ty đạt mức trung bình hoặc thấp. </a:t>
            </a:r>
            <a:r>
              <a:rPr lang="vi-VN" sz="1400" b="1" dirty="0">
                <a:solidFill>
                  <a:schemeClr val="bg1"/>
                </a:solidFill>
              </a:rPr>
              <a:t>Toyota</a:t>
            </a:r>
            <a:r>
              <a:rPr lang="vi-VN" sz="1400" dirty="0">
                <a:solidFill>
                  <a:schemeClr val="bg1"/>
                </a:solidFill>
              </a:rPr>
              <a:t> có số lượng đơn nhập về cao =&gt; công ty sẽ không bị ôm hàng quá nhiều về nhập hãng xe này về. </a:t>
            </a:r>
            <a:endParaRPr lang="vi-VN" sz="1100" b="1" dirty="0">
              <a:solidFill>
                <a:schemeClr val="bg1"/>
              </a:solidFill>
            </a:endParaRPr>
          </a:p>
        </p:txBody>
      </p:sp>
      <p:sp>
        <p:nvSpPr>
          <p:cNvPr id="12" name="TextBox 11"/>
          <p:cNvSpPr txBox="1"/>
          <p:nvPr/>
        </p:nvSpPr>
        <p:spPr>
          <a:xfrm>
            <a:off x="121594" y="986720"/>
            <a:ext cx="1384732" cy="2246769"/>
          </a:xfrm>
          <a:prstGeom prst="rect">
            <a:avLst/>
          </a:prstGeom>
          <a:noFill/>
        </p:spPr>
        <p:txBody>
          <a:bodyPr wrap="square" rtlCol="0">
            <a:spAutoFit/>
          </a:bodyPr>
          <a:lstStyle/>
          <a:p>
            <a:r>
              <a:rPr lang="en-US" sz="2000" b="1" dirty="0"/>
              <a:t>PHÂN TÍCH SỐ LƯỢNG XE THEO % BÁN ĐƯỢC VÀ % KHÔNG BÁN ĐƯỢC</a:t>
            </a:r>
            <a:endParaRPr lang="vi-VN" sz="2000" b="1" dirty="0"/>
          </a:p>
        </p:txBody>
      </p:sp>
      <p:pic>
        <p:nvPicPr>
          <p:cNvPr id="13" name="Picture 12"/>
          <p:cNvPicPr>
            <a:picLocks noChangeAspect="1"/>
          </p:cNvPicPr>
          <p:nvPr/>
        </p:nvPicPr>
        <p:blipFill>
          <a:blip r:embed="rId4"/>
          <a:stretch>
            <a:fillRect/>
          </a:stretch>
        </p:blipFill>
        <p:spPr>
          <a:xfrm>
            <a:off x="1627920" y="476814"/>
            <a:ext cx="5932410" cy="1666875"/>
          </a:xfrm>
          <a:prstGeom prst="rect">
            <a:avLst/>
          </a:prstGeom>
        </p:spPr>
      </p:pic>
      <p:pic>
        <p:nvPicPr>
          <p:cNvPr id="14" name="Picture 13"/>
          <p:cNvPicPr>
            <a:picLocks noChangeAspect="1"/>
          </p:cNvPicPr>
          <p:nvPr/>
        </p:nvPicPr>
        <p:blipFill>
          <a:blip r:embed="rId5"/>
          <a:stretch>
            <a:fillRect/>
          </a:stretch>
        </p:blipFill>
        <p:spPr>
          <a:xfrm>
            <a:off x="1627919" y="2343605"/>
            <a:ext cx="5949795" cy="1814581"/>
          </a:xfrm>
          <a:prstGeom prst="rect">
            <a:avLst/>
          </a:prstGeom>
        </p:spPr>
      </p:pic>
    </p:spTree>
    <p:extLst>
      <p:ext uri="{BB962C8B-B14F-4D97-AF65-F5344CB8AC3E}">
        <p14:creationId xmlns:p14="http://schemas.microsoft.com/office/powerpoint/2010/main" val="2868247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19</a:t>
            </a:fld>
            <a:endParaRPr lang="en-US" noProof="0" dirty="0"/>
          </a:p>
        </p:txBody>
      </p:sp>
      <p:pic>
        <p:nvPicPr>
          <p:cNvPr id="9" name="Picture 8"/>
          <p:cNvPicPr>
            <a:picLocks noChangeAspect="1"/>
          </p:cNvPicPr>
          <p:nvPr/>
        </p:nvPicPr>
        <p:blipFill>
          <a:blip r:embed="rId2"/>
          <a:stretch>
            <a:fillRect/>
          </a:stretch>
        </p:blipFill>
        <p:spPr>
          <a:xfrm>
            <a:off x="7910286" y="2443138"/>
            <a:ext cx="4281714" cy="2158203"/>
          </a:xfrm>
          <a:prstGeom prst="rect">
            <a:avLst/>
          </a:prstGeom>
        </p:spPr>
      </p:pic>
      <p:sp>
        <p:nvSpPr>
          <p:cNvPr id="8" name="TextBox 7"/>
          <p:cNvSpPr txBox="1"/>
          <p:nvPr/>
        </p:nvSpPr>
        <p:spPr>
          <a:xfrm>
            <a:off x="-1" y="4601341"/>
            <a:ext cx="12192000" cy="2416046"/>
          </a:xfrm>
          <a:prstGeom prst="rect">
            <a:avLst/>
          </a:prstGeom>
          <a:solidFill>
            <a:schemeClr val="accent1"/>
          </a:solidFill>
          <a:ln>
            <a:noFill/>
          </a:ln>
        </p:spPr>
        <p:txBody>
          <a:bodyPr wrap="square" rtlCol="0">
            <a:spAutoFit/>
          </a:bodyPr>
          <a:lstStyle/>
          <a:p>
            <a:pPr marL="285750" indent="-285750">
              <a:buFontTx/>
              <a:buChar char="-"/>
            </a:pPr>
            <a:r>
              <a:rPr lang="vi-VN" sz="1400" b="1" dirty="0">
                <a:solidFill>
                  <a:schemeClr val="bg1"/>
                </a:solidFill>
              </a:rPr>
              <a:t>Maruti,Huyndai,Toyota,Mahindra,Honda,Tata</a:t>
            </a:r>
            <a:r>
              <a:rPr lang="vi-VN" sz="1400" dirty="0">
                <a:solidFill>
                  <a:schemeClr val="bg1"/>
                </a:solidFill>
              </a:rPr>
              <a:t> nằm trong Top những xe có số lượng đơn hàng nhập về cao nhất =&gt; bán ra được mang lại doanh thu nhiều hơn những xe còn lại. Tỉ lệ bán được cho 6 chiếc xe này là từ </a:t>
            </a:r>
            <a:r>
              <a:rPr lang="vi-VN" sz="1400" b="1" dirty="0">
                <a:solidFill>
                  <a:schemeClr val="bg1"/>
                </a:solidFill>
              </a:rPr>
              <a:t>22% đến 28%</a:t>
            </a:r>
            <a:r>
              <a:rPr lang="vi-VN" sz="1400" dirty="0">
                <a:solidFill>
                  <a:schemeClr val="bg1"/>
                </a:solidFill>
              </a:rPr>
              <a:t>  =&gt; chấp nhận được vì số lượng xe nhập về quá lớn =&gt; Công ty cần có chính sách marketing để thúc đẩy vấn đề mua hàng của người tiêu dùng từ 6 dòng xe này nếu nhập về nhiều hơn trong tương lai.</a:t>
            </a:r>
          </a:p>
          <a:p>
            <a:pPr marL="285750" indent="-285750">
              <a:buFontTx/>
              <a:buChar char="-"/>
            </a:pPr>
            <a:r>
              <a:rPr lang="vi-VN" sz="1400" b="1" dirty="0">
                <a:solidFill>
                  <a:schemeClr val="bg1"/>
                </a:solidFill>
              </a:rPr>
              <a:t>BMW,Volvo,Janguar,Lexus</a:t>
            </a:r>
            <a:r>
              <a:rPr lang="vi-VN" sz="1400" dirty="0">
                <a:solidFill>
                  <a:schemeClr val="bg1"/>
                </a:solidFill>
              </a:rPr>
              <a:t> có giá rất cao, không có số lượng đơn nhập về cao, % tỉ lệ bán được lại dao động cao hơn 6 loại xe trên với % bán được từ 24 % đến 33%. Gía Lexus cao hơn BWM, Janguar,Volvo nhưng không nằm trong danh sách Top 10 xe không bán được chịu lỗ cao nhất =&gt; Giới hạng sang ưu tiên mua xe Lexus.</a:t>
            </a:r>
          </a:p>
          <a:p>
            <a:pPr marL="285750" indent="-285750">
              <a:buFontTx/>
              <a:buChar char="-"/>
            </a:pPr>
            <a:r>
              <a:rPr lang="vi-VN" sz="1400" b="1" dirty="0">
                <a:solidFill>
                  <a:schemeClr val="bg1"/>
                </a:solidFill>
              </a:rPr>
              <a:t>Ford</a:t>
            </a:r>
            <a:r>
              <a:rPr lang="vi-VN" sz="1400" dirty="0">
                <a:solidFill>
                  <a:schemeClr val="bg1"/>
                </a:solidFill>
              </a:rPr>
              <a:t> không trong top danh sách có đơn hàng nhập về cao nhưng nằm trong top xe chịu lỗ cao không bán được, không có trong danh sách top xe bán được mang lại doanh thu cao =&gt;số lượng xe Ford được bán ra rất ít. Mặc dù có giá thấp nhưng có % bán ra không được lại </a:t>
            </a:r>
            <a:r>
              <a:rPr lang="vi-VN" sz="1400" b="1" dirty="0">
                <a:solidFill>
                  <a:schemeClr val="bg1"/>
                </a:solidFill>
              </a:rPr>
              <a:t>cao nhất là 76,29%</a:t>
            </a:r>
            <a:r>
              <a:rPr lang="vi-VN" sz="1400" dirty="0">
                <a:solidFill>
                  <a:schemeClr val="bg1"/>
                </a:solidFill>
              </a:rPr>
              <a:t> khi so sánh với </a:t>
            </a:r>
            <a:r>
              <a:rPr lang="vi-VN" sz="1400" b="1" dirty="0">
                <a:solidFill>
                  <a:schemeClr val="bg1"/>
                </a:solidFill>
              </a:rPr>
              <a:t>Maruti,Hyundai, Toyota,Honda,Tata</a:t>
            </a:r>
            <a:r>
              <a:rPr lang="vi-VN" sz="1400" dirty="0">
                <a:solidFill>
                  <a:schemeClr val="bg1"/>
                </a:solidFill>
              </a:rPr>
              <a:t> =&gt; Công ty cần xem xét loại xe này để giảm order nhập hàng về trong tương lai.</a:t>
            </a:r>
          </a:p>
          <a:p>
            <a:pPr marL="285750" indent="-285750">
              <a:buFontTx/>
              <a:buChar char="-"/>
            </a:pPr>
            <a:endParaRPr lang="vi-VN" sz="1400" dirty="0">
              <a:solidFill>
                <a:schemeClr val="bg1"/>
              </a:solidFill>
            </a:endParaRPr>
          </a:p>
          <a:p>
            <a:endParaRPr lang="vi-VN" sz="1050" b="1" dirty="0">
              <a:solidFill>
                <a:schemeClr val="bg1"/>
              </a:solidFill>
            </a:endParaRPr>
          </a:p>
        </p:txBody>
      </p:sp>
      <p:sp>
        <p:nvSpPr>
          <p:cNvPr id="12" name="TextBox 11"/>
          <p:cNvSpPr txBox="1"/>
          <p:nvPr/>
        </p:nvSpPr>
        <p:spPr>
          <a:xfrm>
            <a:off x="-1" y="86345"/>
            <a:ext cx="8085908" cy="400110"/>
          </a:xfrm>
          <a:prstGeom prst="rect">
            <a:avLst/>
          </a:prstGeom>
          <a:noFill/>
        </p:spPr>
        <p:txBody>
          <a:bodyPr wrap="square" rtlCol="0">
            <a:spAutoFit/>
          </a:bodyPr>
          <a:lstStyle/>
          <a:p>
            <a:r>
              <a:rPr lang="en-US" sz="2000" b="1" dirty="0"/>
              <a:t>PHÂN TÍCH XE THEO DOANH THU </a:t>
            </a:r>
            <a:endParaRPr lang="vi-VN" sz="2000" b="1" dirty="0"/>
          </a:p>
        </p:txBody>
      </p:sp>
      <p:pic>
        <p:nvPicPr>
          <p:cNvPr id="10" name="Picture 9"/>
          <p:cNvPicPr>
            <a:picLocks noChangeAspect="1"/>
          </p:cNvPicPr>
          <p:nvPr/>
        </p:nvPicPr>
        <p:blipFill>
          <a:blip r:embed="rId3"/>
          <a:stretch>
            <a:fillRect/>
          </a:stretch>
        </p:blipFill>
        <p:spPr>
          <a:xfrm>
            <a:off x="7910286" y="363469"/>
            <a:ext cx="4281713" cy="2009504"/>
          </a:xfrm>
          <a:prstGeom prst="rect">
            <a:avLst/>
          </a:prstGeom>
        </p:spPr>
      </p:pic>
      <p:pic>
        <p:nvPicPr>
          <p:cNvPr id="4" name="Picture 3"/>
          <p:cNvPicPr>
            <a:picLocks noChangeAspect="1"/>
          </p:cNvPicPr>
          <p:nvPr/>
        </p:nvPicPr>
        <p:blipFill>
          <a:blip r:embed="rId4"/>
          <a:stretch>
            <a:fillRect/>
          </a:stretch>
        </p:blipFill>
        <p:spPr>
          <a:xfrm>
            <a:off x="0" y="486455"/>
            <a:ext cx="7910286" cy="1736365"/>
          </a:xfrm>
          <a:prstGeom prst="rect">
            <a:avLst/>
          </a:prstGeom>
        </p:spPr>
      </p:pic>
      <p:pic>
        <p:nvPicPr>
          <p:cNvPr id="5" name="Picture 4"/>
          <p:cNvPicPr>
            <a:picLocks noChangeAspect="1"/>
          </p:cNvPicPr>
          <p:nvPr/>
        </p:nvPicPr>
        <p:blipFill>
          <a:blip r:embed="rId5"/>
          <a:stretch>
            <a:fillRect/>
          </a:stretch>
        </p:blipFill>
        <p:spPr>
          <a:xfrm>
            <a:off x="-2" y="2714823"/>
            <a:ext cx="7910287" cy="1666200"/>
          </a:xfrm>
          <a:prstGeom prst="rect">
            <a:avLst/>
          </a:prstGeom>
        </p:spPr>
      </p:pic>
    </p:spTree>
    <p:extLst>
      <p:ext uri="{BB962C8B-B14F-4D97-AF65-F5344CB8AC3E}">
        <p14:creationId xmlns:p14="http://schemas.microsoft.com/office/powerpoint/2010/main" val="3642638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24748" y="247190"/>
            <a:ext cx="2241755" cy="14305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264E7C8F-2F54-FAD9-DA00-631D5B08EB3B}"/>
              </a:ext>
            </a:extLst>
          </p:cNvPr>
          <p:cNvSpPr>
            <a:spLocks noGrp="1"/>
          </p:cNvSpPr>
          <p:nvPr>
            <p:ph type="title"/>
          </p:nvPr>
        </p:nvSpPr>
        <p:spPr/>
        <p:txBody>
          <a:bodyPr/>
          <a:lstStyle/>
          <a:p>
            <a:r>
              <a:rPr lang="en-US" dirty="0" err="1">
                <a:solidFill>
                  <a:schemeClr val="bg1"/>
                </a:solidFill>
              </a:rPr>
              <a:t>Mục</a:t>
            </a:r>
            <a:r>
              <a:rPr lang="en-US" dirty="0">
                <a:solidFill>
                  <a:schemeClr val="bg1"/>
                </a:solidFill>
              </a:rPr>
              <a:t> </a:t>
            </a:r>
            <a:r>
              <a:rPr lang="en-US" dirty="0" err="1">
                <a:solidFill>
                  <a:schemeClr val="bg1"/>
                </a:solidFill>
              </a:rPr>
              <a:t>Lục</a:t>
            </a:r>
            <a:endParaRPr lang="en-US" dirty="0">
              <a:solidFill>
                <a:schemeClr val="bg1"/>
              </a:solidFill>
            </a:endParaRPr>
          </a:p>
        </p:txBody>
      </p:sp>
      <p:sp>
        <p:nvSpPr>
          <p:cNvPr id="3" name="Slide Number Placeholder 2">
            <a:extLst>
              <a:ext uri="{FF2B5EF4-FFF2-40B4-BE49-F238E27FC236}">
                <a16:creationId xmlns:a16="http://schemas.microsoft.com/office/drawing/2014/main" id="{C33B205A-DC7C-B7B9-57E0-FD9160B23037}"/>
              </a:ext>
            </a:extLst>
          </p:cNvPr>
          <p:cNvSpPr>
            <a:spLocks noGrp="1"/>
          </p:cNvSpPr>
          <p:nvPr>
            <p:ph type="sldNum" sz="quarter" idx="12"/>
          </p:nvPr>
        </p:nvSpPr>
        <p:spPr/>
        <p:txBody>
          <a:bodyPr/>
          <a:lstStyle/>
          <a:p>
            <a:fld id="{9EC71654-96A5-4280-94F3-931C61A9F92C}" type="slidenum">
              <a:rPr lang="en-US" noProof="0" smtClean="0"/>
              <a:pPr/>
              <a:t>2</a:t>
            </a:fld>
            <a:endParaRPr lang="en-US" noProof="0" dirty="0"/>
          </a:p>
        </p:txBody>
      </p:sp>
      <p:sp>
        <p:nvSpPr>
          <p:cNvPr id="4" name="Rectangle: Rounded Corners 3">
            <a:extLst>
              <a:ext uri="{FF2B5EF4-FFF2-40B4-BE49-F238E27FC236}">
                <a16:creationId xmlns:a16="http://schemas.microsoft.com/office/drawing/2014/main" id="{41EAA67C-B968-1228-8AA6-20DD69DA977A}"/>
              </a:ext>
            </a:extLst>
          </p:cNvPr>
          <p:cNvSpPr/>
          <p:nvPr/>
        </p:nvSpPr>
        <p:spPr>
          <a:xfrm>
            <a:off x="4249832" y="1417740"/>
            <a:ext cx="7113864" cy="920336"/>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t>Giới</a:t>
            </a:r>
            <a:r>
              <a:rPr lang="en-US" sz="2800" dirty="0"/>
              <a:t> </a:t>
            </a:r>
            <a:r>
              <a:rPr lang="en-US" sz="2800" dirty="0" err="1"/>
              <a:t>Thiệu</a:t>
            </a:r>
            <a:r>
              <a:rPr lang="en-US" sz="2800" dirty="0"/>
              <a:t> </a:t>
            </a:r>
            <a:r>
              <a:rPr lang="en-US" sz="2800" dirty="0" err="1"/>
              <a:t>Tổng</a:t>
            </a:r>
            <a:r>
              <a:rPr lang="en-US" sz="2800" dirty="0"/>
              <a:t> Quan </a:t>
            </a:r>
            <a:r>
              <a:rPr lang="en-US" sz="2800" dirty="0" err="1"/>
              <a:t>Về</a:t>
            </a:r>
            <a:r>
              <a:rPr lang="en-US" sz="2800" dirty="0"/>
              <a:t> </a:t>
            </a:r>
            <a:r>
              <a:rPr lang="en-US" sz="2800" dirty="0" err="1"/>
              <a:t>Bộ</a:t>
            </a:r>
            <a:r>
              <a:rPr lang="en-US" sz="2800" dirty="0"/>
              <a:t> </a:t>
            </a:r>
            <a:r>
              <a:rPr lang="en-US" sz="2800" dirty="0" err="1"/>
              <a:t>Dữ</a:t>
            </a:r>
            <a:r>
              <a:rPr lang="en-US" sz="2800" dirty="0"/>
              <a:t> </a:t>
            </a:r>
            <a:r>
              <a:rPr lang="en-US" sz="2800" dirty="0" err="1"/>
              <a:t>Liệu</a:t>
            </a:r>
            <a:endParaRPr lang="en-US" sz="2800" dirty="0"/>
          </a:p>
        </p:txBody>
      </p:sp>
      <p:sp>
        <p:nvSpPr>
          <p:cNvPr id="5" name="Rectangle: Rounded Corners 4">
            <a:extLst>
              <a:ext uri="{FF2B5EF4-FFF2-40B4-BE49-F238E27FC236}">
                <a16:creationId xmlns:a16="http://schemas.microsoft.com/office/drawing/2014/main" id="{FB4572BC-B91E-63AC-41B5-9B7F13EE4CD3}"/>
              </a:ext>
            </a:extLst>
          </p:cNvPr>
          <p:cNvSpPr/>
          <p:nvPr/>
        </p:nvSpPr>
        <p:spPr>
          <a:xfrm>
            <a:off x="2239861" y="1417740"/>
            <a:ext cx="1115736" cy="920336"/>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t>1</a:t>
            </a:r>
          </a:p>
        </p:txBody>
      </p:sp>
      <p:sp>
        <p:nvSpPr>
          <p:cNvPr id="15" name="Rectangle: Rounded Corners 14">
            <a:extLst>
              <a:ext uri="{FF2B5EF4-FFF2-40B4-BE49-F238E27FC236}">
                <a16:creationId xmlns:a16="http://schemas.microsoft.com/office/drawing/2014/main" id="{10B61931-8CAD-B881-1B8C-A18E9F26C2B2}"/>
              </a:ext>
            </a:extLst>
          </p:cNvPr>
          <p:cNvSpPr/>
          <p:nvPr/>
        </p:nvSpPr>
        <p:spPr>
          <a:xfrm>
            <a:off x="4249832" y="2588859"/>
            <a:ext cx="7113864" cy="920336"/>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t>Xử</a:t>
            </a:r>
            <a:r>
              <a:rPr lang="en-US" sz="2800" dirty="0"/>
              <a:t> Lý </a:t>
            </a:r>
            <a:r>
              <a:rPr lang="en-US" sz="2800" dirty="0" err="1"/>
              <a:t>Dữ</a:t>
            </a:r>
            <a:r>
              <a:rPr lang="en-US" sz="2800" dirty="0"/>
              <a:t> </a:t>
            </a:r>
            <a:r>
              <a:rPr lang="en-US" sz="2800" dirty="0" err="1"/>
              <a:t>Liệu</a:t>
            </a:r>
            <a:endParaRPr lang="en-US" sz="2800" dirty="0"/>
          </a:p>
        </p:txBody>
      </p:sp>
      <p:sp>
        <p:nvSpPr>
          <p:cNvPr id="16" name="Rectangle: Rounded Corners 15">
            <a:extLst>
              <a:ext uri="{FF2B5EF4-FFF2-40B4-BE49-F238E27FC236}">
                <a16:creationId xmlns:a16="http://schemas.microsoft.com/office/drawing/2014/main" id="{5C3873D7-0AC9-AFE4-D923-F03DBC791C84}"/>
              </a:ext>
            </a:extLst>
          </p:cNvPr>
          <p:cNvSpPr/>
          <p:nvPr/>
        </p:nvSpPr>
        <p:spPr>
          <a:xfrm>
            <a:off x="2239861" y="2588859"/>
            <a:ext cx="1115736" cy="920336"/>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t>2</a:t>
            </a:r>
          </a:p>
        </p:txBody>
      </p:sp>
      <p:sp>
        <p:nvSpPr>
          <p:cNvPr id="17" name="Rectangle: Rounded Corners 16">
            <a:extLst>
              <a:ext uri="{FF2B5EF4-FFF2-40B4-BE49-F238E27FC236}">
                <a16:creationId xmlns:a16="http://schemas.microsoft.com/office/drawing/2014/main" id="{8B19014A-ED7D-F2A8-AD29-83B6A19E2AA3}"/>
              </a:ext>
            </a:extLst>
          </p:cNvPr>
          <p:cNvSpPr/>
          <p:nvPr/>
        </p:nvSpPr>
        <p:spPr>
          <a:xfrm>
            <a:off x="4249832" y="3831827"/>
            <a:ext cx="7113864" cy="920336"/>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t>Phân</a:t>
            </a:r>
            <a:r>
              <a:rPr lang="en-US" sz="2800" dirty="0"/>
              <a:t> </a:t>
            </a:r>
            <a:r>
              <a:rPr lang="en-US" sz="2800" dirty="0" err="1"/>
              <a:t>Tích</a:t>
            </a:r>
            <a:r>
              <a:rPr lang="en-US" sz="2800" dirty="0"/>
              <a:t> </a:t>
            </a:r>
            <a:r>
              <a:rPr lang="en-US" sz="2800" dirty="0" err="1"/>
              <a:t>Dữ</a:t>
            </a:r>
            <a:r>
              <a:rPr lang="en-US" sz="2800" dirty="0"/>
              <a:t> </a:t>
            </a:r>
            <a:r>
              <a:rPr lang="en-US" sz="2800" dirty="0" err="1"/>
              <a:t>Liệu</a:t>
            </a:r>
            <a:endParaRPr lang="en-US" sz="2800" dirty="0"/>
          </a:p>
        </p:txBody>
      </p:sp>
      <p:sp>
        <p:nvSpPr>
          <p:cNvPr id="18" name="Rectangle: Rounded Corners 17">
            <a:extLst>
              <a:ext uri="{FF2B5EF4-FFF2-40B4-BE49-F238E27FC236}">
                <a16:creationId xmlns:a16="http://schemas.microsoft.com/office/drawing/2014/main" id="{F0B6A1DE-9250-8F6F-972B-2F0E6715B3E2}"/>
              </a:ext>
            </a:extLst>
          </p:cNvPr>
          <p:cNvSpPr/>
          <p:nvPr/>
        </p:nvSpPr>
        <p:spPr>
          <a:xfrm>
            <a:off x="2239861" y="3831827"/>
            <a:ext cx="1115736" cy="920336"/>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t>3</a:t>
            </a:r>
          </a:p>
        </p:txBody>
      </p:sp>
      <p:sp>
        <p:nvSpPr>
          <p:cNvPr id="19" name="Rectangle: Rounded Corners 18">
            <a:extLst>
              <a:ext uri="{FF2B5EF4-FFF2-40B4-BE49-F238E27FC236}">
                <a16:creationId xmlns:a16="http://schemas.microsoft.com/office/drawing/2014/main" id="{83F9A896-901B-91E5-0880-B855733CA22A}"/>
              </a:ext>
            </a:extLst>
          </p:cNvPr>
          <p:cNvSpPr/>
          <p:nvPr/>
        </p:nvSpPr>
        <p:spPr>
          <a:xfrm>
            <a:off x="4249832" y="5143783"/>
            <a:ext cx="7113864" cy="920336"/>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t>Tổng</a:t>
            </a:r>
            <a:r>
              <a:rPr lang="en-US" sz="2800" dirty="0"/>
              <a:t> </a:t>
            </a:r>
            <a:r>
              <a:rPr lang="en-US" sz="2800" dirty="0" err="1"/>
              <a:t>Kết</a:t>
            </a:r>
            <a:r>
              <a:rPr lang="en-US" sz="2800" dirty="0"/>
              <a:t> &amp; </a:t>
            </a:r>
            <a:r>
              <a:rPr lang="en-US" sz="2800" dirty="0" err="1"/>
              <a:t>Đưa</a:t>
            </a:r>
            <a:r>
              <a:rPr lang="en-US" sz="2800" dirty="0"/>
              <a:t> Ra </a:t>
            </a:r>
            <a:r>
              <a:rPr lang="en-US" sz="2800" dirty="0" err="1"/>
              <a:t>Đề</a:t>
            </a:r>
            <a:r>
              <a:rPr lang="en-US" sz="2800" dirty="0"/>
              <a:t> </a:t>
            </a:r>
            <a:r>
              <a:rPr lang="en-US" sz="2800" dirty="0" err="1"/>
              <a:t>Xuất</a:t>
            </a:r>
            <a:endParaRPr lang="en-US" sz="2800" dirty="0"/>
          </a:p>
        </p:txBody>
      </p:sp>
      <p:sp>
        <p:nvSpPr>
          <p:cNvPr id="20" name="Rectangle: Rounded Corners 19">
            <a:extLst>
              <a:ext uri="{FF2B5EF4-FFF2-40B4-BE49-F238E27FC236}">
                <a16:creationId xmlns:a16="http://schemas.microsoft.com/office/drawing/2014/main" id="{44852104-BBE8-D7DA-3A7A-4E85FB472F14}"/>
              </a:ext>
            </a:extLst>
          </p:cNvPr>
          <p:cNvSpPr/>
          <p:nvPr/>
        </p:nvSpPr>
        <p:spPr>
          <a:xfrm>
            <a:off x="2239861" y="5143783"/>
            <a:ext cx="1115736" cy="920336"/>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t>4</a:t>
            </a:r>
          </a:p>
        </p:txBody>
      </p:sp>
      <p:pic>
        <p:nvPicPr>
          <p:cNvPr id="7" name="Picture 6" descr="File:&lt;strong&gt;Info&lt;/strong&gt; &lt;strong&gt;icon&lt;/strong&gt; 002.svg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71" y="1242968"/>
            <a:ext cx="1095108" cy="1095108"/>
          </a:xfrm>
          <a:prstGeom prst="rect">
            <a:avLst/>
          </a:prstGeom>
        </p:spPr>
      </p:pic>
      <p:pic>
        <p:nvPicPr>
          <p:cNvPr id="8" name="Picture 7" descr="Business Presentation · Free image on Pixab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619" y="1446924"/>
            <a:ext cx="665332" cy="861968"/>
          </a:xfrm>
          <a:prstGeom prst="rect">
            <a:avLst/>
          </a:prstGeom>
        </p:spPr>
      </p:pic>
      <p:pic>
        <p:nvPicPr>
          <p:cNvPr id="9" name="Picture 8" descr="Fixing Firefox Sync on Debian Jessie | Marcus Pove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0619" y="2648496"/>
            <a:ext cx="801061" cy="801061"/>
          </a:xfrm>
          <a:prstGeom prst="rect">
            <a:avLst/>
          </a:prstGeom>
        </p:spPr>
      </p:pic>
      <p:pic>
        <p:nvPicPr>
          <p:cNvPr id="10" name="Picture 9" descr="Kurumsal Eğitmenin Dijital Alet Çantası 2 – Veri Analiz Araçları ..."/>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408483" y="3900815"/>
            <a:ext cx="665332" cy="665332"/>
          </a:xfrm>
          <a:prstGeom prst="rect">
            <a:avLst/>
          </a:prstGeom>
        </p:spPr>
      </p:pic>
      <p:pic>
        <p:nvPicPr>
          <p:cNvPr id="11" name="Picture 10" descr="Check Tick Mark · Free vector graphic on Pixabay"/>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8483" y="5196668"/>
            <a:ext cx="871605" cy="814565"/>
          </a:xfrm>
          <a:prstGeom prst="rect">
            <a:avLst/>
          </a:prstGeom>
        </p:spPr>
      </p:pic>
    </p:spTree>
    <p:extLst>
      <p:ext uri="{BB962C8B-B14F-4D97-AF65-F5344CB8AC3E}">
        <p14:creationId xmlns:p14="http://schemas.microsoft.com/office/powerpoint/2010/main" val="3679023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0E6B-922D-B7A7-4ED4-9682A21AFBEF}"/>
              </a:ext>
            </a:extLst>
          </p:cNvPr>
          <p:cNvSpPr>
            <a:spLocks noGrp="1"/>
          </p:cNvSpPr>
          <p:nvPr>
            <p:ph type="title"/>
          </p:nvPr>
        </p:nvSpPr>
        <p:spPr>
          <a:xfrm>
            <a:off x="6759760" y="1638300"/>
            <a:ext cx="5011410" cy="651448"/>
          </a:xfrm>
        </p:spPr>
        <p:txBody>
          <a:bodyPr/>
          <a:lstStyle/>
          <a:p>
            <a:pPr algn="ctr"/>
            <a:r>
              <a:rPr lang="en-US" sz="4800" dirty="0" err="1"/>
              <a:t>Khách</a:t>
            </a:r>
            <a:r>
              <a:rPr lang="en-US" sz="4800" dirty="0"/>
              <a:t> </a:t>
            </a:r>
            <a:r>
              <a:rPr lang="en-US" sz="4800" dirty="0" err="1"/>
              <a:t>Hàng</a:t>
            </a:r>
            <a:r>
              <a:rPr lang="en-US" sz="4800" dirty="0"/>
              <a:t> Quan </a:t>
            </a:r>
            <a:r>
              <a:rPr lang="en-US" sz="4800" dirty="0" err="1"/>
              <a:t>Tâm</a:t>
            </a:r>
            <a:endParaRPr lang="en-US" sz="4800" dirty="0"/>
          </a:p>
        </p:txBody>
      </p:sp>
      <p:sp>
        <p:nvSpPr>
          <p:cNvPr id="3" name="Slide Number Placeholder 2">
            <a:extLst>
              <a:ext uri="{FF2B5EF4-FFF2-40B4-BE49-F238E27FC236}">
                <a16:creationId xmlns:a16="http://schemas.microsoft.com/office/drawing/2014/main" id="{B5231617-D00A-96E8-CD9D-8026BB407018}"/>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20</a:t>
            </a:fld>
            <a:endParaRPr lang="en-US" noProof="0" dirty="0"/>
          </a:p>
        </p:txBody>
      </p:sp>
      <p:pic>
        <p:nvPicPr>
          <p:cNvPr id="13" name="Picture Placeholder 12">
            <a:extLst>
              <a:ext uri="{FF2B5EF4-FFF2-40B4-BE49-F238E27FC236}">
                <a16:creationId xmlns:a16="http://schemas.microsoft.com/office/drawing/2014/main" id="{C33810E3-30AC-71B3-F098-79A65C044B81}"/>
              </a:ext>
            </a:extLst>
          </p:cNvPr>
          <p:cNvPicPr>
            <a:picLocks noGrp="1" noChangeAspect="1"/>
          </p:cNvPicPr>
          <p:nvPr>
            <p:ph type="pic" sz="quarter" idx="10"/>
          </p:nvPr>
        </p:nvPicPr>
        <p:blipFill>
          <a:blip r:embed="rId2"/>
          <a:srcRect/>
          <a:stretch/>
        </p:blipFill>
        <p:spPr/>
      </p:pic>
      <p:sp>
        <p:nvSpPr>
          <p:cNvPr id="4" name="Rectangle: Rounded Corners 3">
            <a:extLst>
              <a:ext uri="{FF2B5EF4-FFF2-40B4-BE49-F238E27FC236}">
                <a16:creationId xmlns:a16="http://schemas.microsoft.com/office/drawing/2014/main" id="{2BA5208C-3BB7-B2EA-47C3-C1A23258A301}"/>
              </a:ext>
            </a:extLst>
          </p:cNvPr>
          <p:cNvSpPr/>
          <p:nvPr/>
        </p:nvSpPr>
        <p:spPr>
          <a:xfrm>
            <a:off x="6352776" y="2756833"/>
            <a:ext cx="2384240" cy="661511"/>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Thương</a:t>
            </a:r>
            <a:r>
              <a:rPr lang="en-US" dirty="0"/>
              <a:t> </a:t>
            </a:r>
            <a:r>
              <a:rPr lang="en-US" dirty="0" err="1"/>
              <a:t>Hiệu</a:t>
            </a:r>
            <a:endParaRPr lang="en-US" dirty="0"/>
          </a:p>
        </p:txBody>
      </p:sp>
      <p:sp>
        <p:nvSpPr>
          <p:cNvPr id="5" name="Rectangle: Rounded Corners 4">
            <a:extLst>
              <a:ext uri="{FF2B5EF4-FFF2-40B4-BE49-F238E27FC236}">
                <a16:creationId xmlns:a16="http://schemas.microsoft.com/office/drawing/2014/main" id="{F0BF40CB-855B-0F01-95F6-07352477AFAA}"/>
              </a:ext>
            </a:extLst>
          </p:cNvPr>
          <p:cNvSpPr/>
          <p:nvPr/>
        </p:nvSpPr>
        <p:spPr>
          <a:xfrm>
            <a:off x="9386930" y="2756833"/>
            <a:ext cx="2384240" cy="661511"/>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Giá</a:t>
            </a:r>
            <a:r>
              <a:rPr lang="en-US" dirty="0"/>
              <a:t> </a:t>
            </a:r>
            <a:r>
              <a:rPr lang="en-US" dirty="0" err="1"/>
              <a:t>Cả</a:t>
            </a:r>
            <a:endParaRPr lang="en-US" dirty="0"/>
          </a:p>
        </p:txBody>
      </p:sp>
      <p:sp>
        <p:nvSpPr>
          <p:cNvPr id="7" name="Rectangle: Rounded Corners 6">
            <a:extLst>
              <a:ext uri="{FF2B5EF4-FFF2-40B4-BE49-F238E27FC236}">
                <a16:creationId xmlns:a16="http://schemas.microsoft.com/office/drawing/2014/main" id="{CB488DEE-F5DD-9784-9DF2-506B7FE68EF6}"/>
              </a:ext>
            </a:extLst>
          </p:cNvPr>
          <p:cNvSpPr/>
          <p:nvPr/>
        </p:nvSpPr>
        <p:spPr>
          <a:xfrm>
            <a:off x="6352777" y="3718409"/>
            <a:ext cx="2384240" cy="661511"/>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Nguồn</a:t>
            </a:r>
            <a:r>
              <a:rPr lang="en-US" dirty="0"/>
              <a:t> </a:t>
            </a:r>
            <a:r>
              <a:rPr lang="en-US" dirty="0" err="1"/>
              <a:t>Gốc</a:t>
            </a:r>
            <a:r>
              <a:rPr lang="en-US" dirty="0"/>
              <a:t> &amp; </a:t>
            </a:r>
            <a:r>
              <a:rPr lang="en-US" dirty="0" err="1"/>
              <a:t>Lịch</a:t>
            </a:r>
            <a:r>
              <a:rPr lang="en-US" dirty="0"/>
              <a:t> </a:t>
            </a:r>
            <a:r>
              <a:rPr lang="en-US" dirty="0" err="1"/>
              <a:t>Sử</a:t>
            </a:r>
            <a:endParaRPr lang="en-US" dirty="0"/>
          </a:p>
        </p:txBody>
      </p:sp>
      <p:sp>
        <p:nvSpPr>
          <p:cNvPr id="9" name="Rectangle: Rounded Corners 8">
            <a:extLst>
              <a:ext uri="{FF2B5EF4-FFF2-40B4-BE49-F238E27FC236}">
                <a16:creationId xmlns:a16="http://schemas.microsoft.com/office/drawing/2014/main" id="{3C4695EB-7577-4D31-BA11-D2A00D43C8A9}"/>
              </a:ext>
            </a:extLst>
          </p:cNvPr>
          <p:cNvSpPr/>
          <p:nvPr/>
        </p:nvSpPr>
        <p:spPr>
          <a:xfrm>
            <a:off x="9386930" y="3712771"/>
            <a:ext cx="2384240" cy="661511"/>
          </a:xfrm>
          <a:prstGeom prst="roundRect">
            <a:avLst/>
          </a:prstGeom>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Thông </a:t>
            </a:r>
            <a:r>
              <a:rPr lang="en-US" dirty="0" err="1"/>
              <a:t>Số</a:t>
            </a:r>
            <a:r>
              <a:rPr lang="en-US" dirty="0"/>
              <a:t> &amp; </a:t>
            </a:r>
            <a:r>
              <a:rPr lang="en-US" dirty="0" err="1"/>
              <a:t>Đặc</a:t>
            </a:r>
            <a:r>
              <a:rPr lang="en-US" dirty="0"/>
              <a:t> </a:t>
            </a:r>
            <a:r>
              <a:rPr lang="en-US" dirty="0" err="1"/>
              <a:t>Tính</a:t>
            </a:r>
            <a:endParaRPr lang="en-US" dirty="0"/>
          </a:p>
        </p:txBody>
      </p:sp>
    </p:spTree>
    <p:extLst>
      <p:ext uri="{BB962C8B-B14F-4D97-AF65-F5344CB8AC3E}">
        <p14:creationId xmlns:p14="http://schemas.microsoft.com/office/powerpoint/2010/main" val="2632384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860ACBE-11AF-F848-FDDF-10E832DF86A1}"/>
              </a:ext>
            </a:extLst>
          </p:cNvPr>
          <p:cNvSpPr>
            <a:spLocks noGrp="1"/>
          </p:cNvSpPr>
          <p:nvPr>
            <p:ph type="subTitle" idx="4294967295"/>
          </p:nvPr>
        </p:nvSpPr>
        <p:spPr>
          <a:xfrm>
            <a:off x="7002130" y="4484691"/>
            <a:ext cx="4540440" cy="503167"/>
          </a:xfrm>
        </p:spPr>
        <p:txBody>
          <a:bodyPr/>
          <a:lstStyle/>
          <a:p>
            <a:endParaRPr lang="en-US"/>
          </a:p>
        </p:txBody>
      </p:sp>
      <p:sp>
        <p:nvSpPr>
          <p:cNvPr id="8" name="Text Placeholder 7">
            <a:extLst>
              <a:ext uri="{FF2B5EF4-FFF2-40B4-BE49-F238E27FC236}">
                <a16:creationId xmlns:a16="http://schemas.microsoft.com/office/drawing/2014/main" id="{C86978EE-6DCB-AD51-40B1-663FCCBC5F22}"/>
              </a:ext>
            </a:extLst>
          </p:cNvPr>
          <p:cNvSpPr>
            <a:spLocks noGrp="1"/>
          </p:cNvSpPr>
          <p:nvPr>
            <p:ph type="body" sz="quarter" idx="4294967295"/>
          </p:nvPr>
        </p:nvSpPr>
        <p:spPr>
          <a:xfrm>
            <a:off x="7002320" y="5012635"/>
            <a:ext cx="4533900" cy="503238"/>
          </a:xfrm>
        </p:spPr>
        <p:txBody>
          <a:bodyPr/>
          <a:lstStyle/>
          <a:p>
            <a:endParaRPr lang="en-US"/>
          </a:p>
        </p:txBody>
      </p:sp>
      <p:sp>
        <p:nvSpPr>
          <p:cNvPr id="2" name="Title 1">
            <a:extLst>
              <a:ext uri="{FF2B5EF4-FFF2-40B4-BE49-F238E27FC236}">
                <a16:creationId xmlns:a16="http://schemas.microsoft.com/office/drawing/2014/main" id="{A29B0E6B-922D-B7A7-4ED4-9682A21AFBEF}"/>
              </a:ext>
            </a:extLst>
          </p:cNvPr>
          <p:cNvSpPr>
            <a:spLocks noGrp="1"/>
          </p:cNvSpPr>
          <p:nvPr>
            <p:ph type="title"/>
          </p:nvPr>
        </p:nvSpPr>
        <p:spPr/>
        <p:txBody>
          <a:bodyPr/>
          <a:lstStyle/>
          <a:p>
            <a:r>
              <a:rPr lang="en-US" dirty="0" err="1"/>
              <a:t>Phân</a:t>
            </a:r>
            <a:r>
              <a:rPr lang="en-US" dirty="0"/>
              <a:t> </a:t>
            </a:r>
            <a:r>
              <a:rPr lang="en-US" dirty="0" err="1"/>
              <a:t>Tích</a:t>
            </a:r>
            <a:r>
              <a:rPr lang="en-US" dirty="0"/>
              <a:t> Theo </a:t>
            </a:r>
            <a:r>
              <a:rPr lang="en-US" dirty="0" err="1"/>
              <a:t>Hướng</a:t>
            </a:r>
            <a:r>
              <a:rPr lang="en-US" dirty="0"/>
              <a:t> </a:t>
            </a:r>
            <a:r>
              <a:rPr lang="en-US" dirty="0" err="1"/>
              <a:t>Nhân</a:t>
            </a:r>
            <a:r>
              <a:rPr lang="en-US" dirty="0"/>
              <a:t> </a:t>
            </a:r>
            <a:r>
              <a:rPr lang="en-US" dirty="0" err="1"/>
              <a:t>Khẩu</a:t>
            </a:r>
            <a:r>
              <a:rPr lang="en-US" dirty="0"/>
              <a:t> </a:t>
            </a:r>
            <a:r>
              <a:rPr lang="en-US" dirty="0" err="1"/>
              <a:t>Học</a:t>
            </a:r>
            <a:endParaRPr lang="en-US" dirty="0"/>
          </a:p>
        </p:txBody>
      </p:sp>
      <p:sp>
        <p:nvSpPr>
          <p:cNvPr id="3" name="Slide Number Placeholder 2">
            <a:extLst>
              <a:ext uri="{FF2B5EF4-FFF2-40B4-BE49-F238E27FC236}">
                <a16:creationId xmlns:a16="http://schemas.microsoft.com/office/drawing/2014/main" id="{B5231617-D00A-96E8-CD9D-8026BB407018}"/>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21</a:t>
            </a:fld>
            <a:endParaRPr lang="en-US" noProof="0" dirty="0"/>
          </a:p>
        </p:txBody>
      </p:sp>
      <p:pic>
        <p:nvPicPr>
          <p:cNvPr id="13" name="Picture Placeholder 12">
            <a:extLst>
              <a:ext uri="{FF2B5EF4-FFF2-40B4-BE49-F238E27FC236}">
                <a16:creationId xmlns:a16="http://schemas.microsoft.com/office/drawing/2014/main" id="{C33810E3-30AC-71B3-F098-79A65C044B81}"/>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1395146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22</a:t>
            </a:fld>
            <a:endParaRPr lang="en-US" noProof="0" dirty="0"/>
          </a:p>
        </p:txBody>
      </p:sp>
      <p:pic>
        <p:nvPicPr>
          <p:cNvPr id="6" name="Picture 5">
            <a:extLst>
              <a:ext uri="{FF2B5EF4-FFF2-40B4-BE49-F238E27FC236}">
                <a16:creationId xmlns:a16="http://schemas.microsoft.com/office/drawing/2014/main" id="{4F08A961-61CB-F65F-D8EE-EA290B6465EC}"/>
              </a:ext>
            </a:extLst>
          </p:cNvPr>
          <p:cNvPicPr>
            <a:picLocks noChangeAspect="1"/>
          </p:cNvPicPr>
          <p:nvPr/>
        </p:nvPicPr>
        <p:blipFill rotWithShape="1">
          <a:blip r:embed="rId2"/>
          <a:srcRect b="8742"/>
          <a:stretch/>
        </p:blipFill>
        <p:spPr>
          <a:xfrm>
            <a:off x="515938" y="104132"/>
            <a:ext cx="3354387" cy="2153774"/>
          </a:xfrm>
          <a:prstGeom prst="rect">
            <a:avLst/>
          </a:prstGeom>
        </p:spPr>
      </p:pic>
      <p:graphicFrame>
        <p:nvGraphicFramePr>
          <p:cNvPr id="10" name="Table 10">
            <a:extLst>
              <a:ext uri="{FF2B5EF4-FFF2-40B4-BE49-F238E27FC236}">
                <a16:creationId xmlns:a16="http://schemas.microsoft.com/office/drawing/2014/main" id="{83BFF2FB-FBDB-ADBD-8B4E-A277E4A4DBCC}"/>
              </a:ext>
            </a:extLst>
          </p:cNvPr>
          <p:cNvGraphicFramePr>
            <a:graphicFrameLocks noGrp="1"/>
          </p:cNvGraphicFramePr>
          <p:nvPr>
            <p:extLst>
              <p:ext uri="{D42A27DB-BD31-4B8C-83A1-F6EECF244321}">
                <p14:modId xmlns:p14="http://schemas.microsoft.com/office/powerpoint/2010/main" val="2583937777"/>
              </p:ext>
            </p:extLst>
          </p:nvPr>
        </p:nvGraphicFramePr>
        <p:xfrm>
          <a:off x="3946525" y="492844"/>
          <a:ext cx="8128000" cy="1188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7390158"/>
                    </a:ext>
                  </a:extLst>
                </a:gridCol>
                <a:gridCol w="4064000">
                  <a:extLst>
                    <a:ext uri="{9D8B030D-6E8A-4147-A177-3AD203B41FA5}">
                      <a16:colId xmlns:a16="http://schemas.microsoft.com/office/drawing/2014/main" val="276105362"/>
                    </a:ext>
                  </a:extLst>
                </a:gridCol>
              </a:tblGrid>
              <a:tr h="370840">
                <a:tc>
                  <a:txBody>
                    <a:bodyPr/>
                    <a:lstStyle/>
                    <a:p>
                      <a:r>
                        <a:rPr lang="en-US" dirty="0" err="1"/>
                        <a:t>Những</a:t>
                      </a:r>
                      <a:r>
                        <a:rPr lang="en-US" dirty="0"/>
                        <a:t> </a:t>
                      </a:r>
                      <a:r>
                        <a:rPr lang="en-US" dirty="0" err="1"/>
                        <a:t>xe</a:t>
                      </a:r>
                      <a:r>
                        <a:rPr lang="en-US" dirty="0"/>
                        <a:t> </a:t>
                      </a:r>
                      <a:r>
                        <a:rPr lang="en-US" dirty="0" err="1"/>
                        <a:t>nhập</a:t>
                      </a:r>
                      <a:r>
                        <a:rPr lang="en-US" dirty="0"/>
                        <a:t> </a:t>
                      </a:r>
                      <a:r>
                        <a:rPr lang="en-US" dirty="0" err="1"/>
                        <a:t>từ</a:t>
                      </a:r>
                      <a:r>
                        <a:rPr lang="en-US" dirty="0"/>
                        <a:t> </a:t>
                      </a:r>
                      <a:r>
                        <a:rPr lang="en-US" dirty="0" err="1"/>
                        <a:t>thành</a:t>
                      </a:r>
                      <a:r>
                        <a:rPr lang="en-US" dirty="0"/>
                        <a:t> </a:t>
                      </a:r>
                      <a:r>
                        <a:rPr lang="en-US" dirty="0" err="1"/>
                        <a:t>phố</a:t>
                      </a:r>
                      <a:r>
                        <a:rPr lang="en-US" dirty="0"/>
                        <a:t> New York, Los Angeles, Seattle, Chicago, Boston, Washington </a:t>
                      </a:r>
                      <a:r>
                        <a:rPr lang="en-US" dirty="0" err="1"/>
                        <a:t>bán</a:t>
                      </a:r>
                      <a:r>
                        <a:rPr lang="en-US" dirty="0"/>
                        <a:t> </a:t>
                      </a:r>
                      <a:r>
                        <a:rPr lang="en-US" dirty="0" err="1"/>
                        <a:t>chạy</a:t>
                      </a:r>
                      <a:r>
                        <a:rPr lang="en-US" dirty="0"/>
                        <a:t> </a:t>
                      </a:r>
                      <a:r>
                        <a:rPr lang="en-US" dirty="0" err="1"/>
                        <a:t>và</a:t>
                      </a:r>
                      <a:r>
                        <a:rPr lang="en-US" dirty="0"/>
                        <a:t> </a:t>
                      </a:r>
                      <a:r>
                        <a:rPr lang="en-US" dirty="0" err="1"/>
                        <a:t>ít</a:t>
                      </a:r>
                      <a:r>
                        <a:rPr lang="en-US" dirty="0"/>
                        <a:t> </a:t>
                      </a:r>
                      <a:r>
                        <a:rPr lang="en-US" dirty="0" err="1"/>
                        <a:t>có</a:t>
                      </a:r>
                      <a:r>
                        <a:rPr lang="en-US" dirty="0"/>
                        <a:t> </a:t>
                      </a:r>
                      <a:r>
                        <a:rPr lang="en-US" dirty="0" err="1"/>
                        <a:t>lượng</a:t>
                      </a:r>
                      <a:r>
                        <a:rPr lang="en-US" dirty="0"/>
                        <a:t> </a:t>
                      </a:r>
                      <a:r>
                        <a:rPr lang="en-US" dirty="0" err="1"/>
                        <a:t>tồn</a:t>
                      </a:r>
                      <a:r>
                        <a:rPr lang="en-US" dirty="0"/>
                        <a:t> </a:t>
                      </a:r>
                      <a:r>
                        <a:rPr lang="en-US" dirty="0" err="1"/>
                        <a:t>kho</a:t>
                      </a:r>
                      <a:endParaRPr lang="en-US" dirty="0"/>
                    </a:p>
                  </a:txBody>
                  <a:tcPr/>
                </a:tc>
                <a:tc>
                  <a:txBody>
                    <a:bodyPr/>
                    <a:lstStyle/>
                    <a:p>
                      <a:r>
                        <a:rPr lang="en-US" dirty="0" err="1"/>
                        <a:t>Ưu</a:t>
                      </a:r>
                      <a:r>
                        <a:rPr lang="en-US" dirty="0"/>
                        <a:t> </a:t>
                      </a:r>
                      <a:r>
                        <a:rPr lang="en-US" dirty="0" err="1"/>
                        <a:t>tiên</a:t>
                      </a:r>
                      <a:r>
                        <a:rPr lang="en-US" dirty="0"/>
                        <a:t> </a:t>
                      </a:r>
                      <a:r>
                        <a:rPr lang="en-US" dirty="0" err="1"/>
                        <a:t>tìm</a:t>
                      </a:r>
                      <a:r>
                        <a:rPr lang="en-US" dirty="0"/>
                        <a:t> </a:t>
                      </a:r>
                      <a:r>
                        <a:rPr lang="en-US" dirty="0" err="1"/>
                        <a:t>kiếm</a:t>
                      </a:r>
                      <a:r>
                        <a:rPr lang="en-US" dirty="0"/>
                        <a:t> </a:t>
                      </a:r>
                      <a:r>
                        <a:rPr lang="en-US" dirty="0" err="1"/>
                        <a:t>nguồn</a:t>
                      </a:r>
                      <a:r>
                        <a:rPr lang="en-US" dirty="0"/>
                        <a:t> </a:t>
                      </a:r>
                      <a:r>
                        <a:rPr lang="en-US" dirty="0" err="1"/>
                        <a:t>xe</a:t>
                      </a:r>
                      <a:r>
                        <a:rPr lang="en-US" dirty="0"/>
                        <a:t> </a:t>
                      </a:r>
                      <a:r>
                        <a:rPr lang="en-US" dirty="0" err="1"/>
                        <a:t>tại</a:t>
                      </a:r>
                      <a:r>
                        <a:rPr lang="en-US" dirty="0"/>
                        <a:t> </a:t>
                      </a:r>
                      <a:r>
                        <a:rPr lang="en-US" dirty="0" err="1"/>
                        <a:t>các</a:t>
                      </a:r>
                      <a:r>
                        <a:rPr lang="en-US" dirty="0"/>
                        <a:t> </a:t>
                      </a:r>
                      <a:r>
                        <a:rPr lang="en-US" dirty="0" err="1"/>
                        <a:t>thành</a:t>
                      </a:r>
                      <a:r>
                        <a:rPr lang="en-US" dirty="0"/>
                        <a:t> </a:t>
                      </a:r>
                      <a:r>
                        <a:rPr lang="en-US" dirty="0" err="1"/>
                        <a:t>phố</a:t>
                      </a:r>
                      <a:r>
                        <a:rPr lang="en-US" dirty="0"/>
                        <a:t> New York, Los Angeles, Seattle, Chicago, Boston, Washington</a:t>
                      </a:r>
                    </a:p>
                  </a:txBody>
                  <a:tcPr/>
                </a:tc>
                <a:extLst>
                  <a:ext uri="{0D108BD9-81ED-4DB2-BD59-A6C34878D82A}">
                    <a16:rowId xmlns:a16="http://schemas.microsoft.com/office/drawing/2014/main" val="3626489553"/>
                  </a:ext>
                </a:extLst>
              </a:tr>
            </a:tbl>
          </a:graphicData>
        </a:graphic>
      </p:graphicFrame>
      <p:graphicFrame>
        <p:nvGraphicFramePr>
          <p:cNvPr id="13" name="Table 10">
            <a:extLst>
              <a:ext uri="{FF2B5EF4-FFF2-40B4-BE49-F238E27FC236}">
                <a16:creationId xmlns:a16="http://schemas.microsoft.com/office/drawing/2014/main" id="{E8EC1736-43DE-232C-6C23-33340D75C05C}"/>
              </a:ext>
            </a:extLst>
          </p:cNvPr>
          <p:cNvGraphicFramePr>
            <a:graphicFrameLocks noGrp="1"/>
          </p:cNvGraphicFramePr>
          <p:nvPr>
            <p:extLst>
              <p:ext uri="{D42A27DB-BD31-4B8C-83A1-F6EECF244321}">
                <p14:modId xmlns:p14="http://schemas.microsoft.com/office/powerpoint/2010/main" val="404667238"/>
              </p:ext>
            </p:extLst>
          </p:nvPr>
        </p:nvGraphicFramePr>
        <p:xfrm>
          <a:off x="3946525" y="3154251"/>
          <a:ext cx="8128000" cy="914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7390158"/>
                    </a:ext>
                  </a:extLst>
                </a:gridCol>
                <a:gridCol w="4064000">
                  <a:extLst>
                    <a:ext uri="{9D8B030D-6E8A-4147-A177-3AD203B41FA5}">
                      <a16:colId xmlns:a16="http://schemas.microsoft.com/office/drawing/2014/main" val="276105362"/>
                    </a:ext>
                  </a:extLst>
                </a:gridCol>
              </a:tblGrid>
              <a:tr h="370840">
                <a:tc>
                  <a:txBody>
                    <a:bodyPr/>
                    <a:lstStyle/>
                    <a:p>
                      <a:r>
                        <a:rPr lang="en-US" dirty="0" err="1"/>
                        <a:t>Những</a:t>
                      </a:r>
                      <a:r>
                        <a:rPr lang="en-US" dirty="0"/>
                        <a:t> </a:t>
                      </a:r>
                      <a:r>
                        <a:rPr lang="en-US" dirty="0" err="1"/>
                        <a:t>xe</a:t>
                      </a:r>
                      <a:r>
                        <a:rPr lang="en-US" dirty="0"/>
                        <a:t> </a:t>
                      </a:r>
                      <a:r>
                        <a:rPr lang="en-US" dirty="0" err="1"/>
                        <a:t>nhập</a:t>
                      </a:r>
                      <a:r>
                        <a:rPr lang="en-US" dirty="0"/>
                        <a:t> </a:t>
                      </a:r>
                      <a:r>
                        <a:rPr lang="en-US" dirty="0" err="1"/>
                        <a:t>từ</a:t>
                      </a:r>
                      <a:r>
                        <a:rPr lang="en-US" dirty="0"/>
                        <a:t> </a:t>
                      </a:r>
                      <a:r>
                        <a:rPr lang="en-US" dirty="0" err="1"/>
                        <a:t>vùng</a:t>
                      </a:r>
                      <a:r>
                        <a:rPr lang="en-US" dirty="0"/>
                        <a:t> East  - </a:t>
                      </a:r>
                      <a:r>
                        <a:rPr lang="en-US" dirty="0" err="1"/>
                        <a:t>bờ</a:t>
                      </a:r>
                      <a:r>
                        <a:rPr lang="en-US" dirty="0"/>
                        <a:t> </a:t>
                      </a:r>
                      <a:r>
                        <a:rPr lang="en-US" dirty="0" err="1"/>
                        <a:t>Đông</a:t>
                      </a:r>
                      <a:r>
                        <a:rPr lang="en-US" dirty="0"/>
                        <a:t> </a:t>
                      </a:r>
                      <a:r>
                        <a:rPr lang="en-US" dirty="0" err="1"/>
                        <a:t>của</a:t>
                      </a:r>
                      <a:r>
                        <a:rPr lang="en-US" dirty="0"/>
                        <a:t> </a:t>
                      </a:r>
                      <a:r>
                        <a:rPr lang="en-US" dirty="0" err="1"/>
                        <a:t>mỹ</a:t>
                      </a:r>
                      <a:r>
                        <a:rPr lang="en-US" dirty="0"/>
                        <a:t> </a:t>
                      </a:r>
                      <a:r>
                        <a:rPr lang="en-US" dirty="0" err="1"/>
                        <a:t>có</a:t>
                      </a:r>
                      <a:r>
                        <a:rPr lang="en-US" dirty="0"/>
                        <a:t> </a:t>
                      </a:r>
                      <a:r>
                        <a:rPr lang="en-US" dirty="0" err="1"/>
                        <a:t>tỷ</a:t>
                      </a:r>
                      <a:r>
                        <a:rPr lang="en-US" dirty="0"/>
                        <a:t> </a:t>
                      </a:r>
                      <a:r>
                        <a:rPr lang="en-US" dirty="0" err="1"/>
                        <a:t>lệ</a:t>
                      </a:r>
                      <a:r>
                        <a:rPr lang="en-US" dirty="0"/>
                        <a:t> </a:t>
                      </a:r>
                      <a:r>
                        <a:rPr lang="en-US" dirty="0" err="1"/>
                        <a:t>bán</a:t>
                      </a:r>
                      <a:r>
                        <a:rPr lang="en-US" dirty="0"/>
                        <a:t> </a:t>
                      </a:r>
                      <a:r>
                        <a:rPr lang="en-US" dirty="0" err="1"/>
                        <a:t>chạy</a:t>
                      </a:r>
                      <a:r>
                        <a:rPr lang="en-US" dirty="0"/>
                        <a:t> </a:t>
                      </a:r>
                      <a:r>
                        <a:rPr lang="en-US" dirty="0" err="1"/>
                        <a:t>hơn</a:t>
                      </a:r>
                      <a:r>
                        <a:rPr lang="en-US" dirty="0"/>
                        <a:t> </a:t>
                      </a:r>
                      <a:r>
                        <a:rPr lang="en-US" dirty="0" err="1"/>
                        <a:t>hẳn</a:t>
                      </a:r>
                      <a:r>
                        <a:rPr lang="en-US" dirty="0"/>
                        <a:t> </a:t>
                      </a:r>
                      <a:r>
                        <a:rPr lang="en-US" dirty="0" err="1"/>
                        <a:t>các</a:t>
                      </a:r>
                      <a:r>
                        <a:rPr lang="en-US" dirty="0"/>
                        <a:t> </a:t>
                      </a:r>
                      <a:r>
                        <a:rPr lang="en-US" dirty="0" err="1"/>
                        <a:t>vùng</a:t>
                      </a:r>
                      <a:r>
                        <a:rPr lang="en-US" dirty="0"/>
                        <a:t> </a:t>
                      </a:r>
                      <a:r>
                        <a:rPr lang="en-US" dirty="0" err="1"/>
                        <a:t>khác</a:t>
                      </a:r>
                      <a:endParaRPr lang="en-US" dirty="0"/>
                    </a:p>
                  </a:txBody>
                  <a:tcPr/>
                </a:tc>
                <a:tc>
                  <a:txBody>
                    <a:bodyPr/>
                    <a:lstStyle/>
                    <a:p>
                      <a:r>
                        <a:rPr lang="en-US" dirty="0" err="1"/>
                        <a:t>Tập</a:t>
                      </a:r>
                      <a:r>
                        <a:rPr lang="en-US" dirty="0"/>
                        <a:t> </a:t>
                      </a:r>
                      <a:r>
                        <a:rPr lang="en-US" dirty="0" err="1"/>
                        <a:t>trung</a:t>
                      </a:r>
                      <a:r>
                        <a:rPr lang="en-US" dirty="0"/>
                        <a:t> </a:t>
                      </a:r>
                      <a:r>
                        <a:rPr lang="en-US" dirty="0" err="1"/>
                        <a:t>hạ</a:t>
                      </a:r>
                      <a:r>
                        <a:rPr lang="en-US" dirty="0"/>
                        <a:t> </a:t>
                      </a:r>
                      <a:r>
                        <a:rPr lang="en-US" dirty="0" err="1"/>
                        <a:t>tầng</a:t>
                      </a:r>
                      <a:r>
                        <a:rPr lang="en-US" dirty="0"/>
                        <a:t> &amp; </a:t>
                      </a:r>
                      <a:r>
                        <a:rPr lang="en-US" dirty="0" err="1"/>
                        <a:t>nhân</a:t>
                      </a:r>
                      <a:r>
                        <a:rPr lang="en-US" dirty="0"/>
                        <a:t> </a:t>
                      </a:r>
                      <a:r>
                        <a:rPr lang="en-US" dirty="0" err="1"/>
                        <a:t>sự</a:t>
                      </a:r>
                      <a:r>
                        <a:rPr lang="en-US" dirty="0"/>
                        <a:t> </a:t>
                      </a:r>
                      <a:r>
                        <a:rPr lang="en-US" dirty="0" err="1"/>
                        <a:t>săn</a:t>
                      </a:r>
                      <a:r>
                        <a:rPr lang="en-US" dirty="0"/>
                        <a:t> </a:t>
                      </a:r>
                      <a:r>
                        <a:rPr lang="en-US" dirty="0" err="1"/>
                        <a:t>tìm</a:t>
                      </a:r>
                      <a:r>
                        <a:rPr lang="en-US" dirty="0"/>
                        <a:t> </a:t>
                      </a:r>
                      <a:r>
                        <a:rPr lang="en-US" dirty="0" err="1"/>
                        <a:t>nguồn</a:t>
                      </a:r>
                      <a:r>
                        <a:rPr lang="en-US" dirty="0"/>
                        <a:t> </a:t>
                      </a:r>
                      <a:r>
                        <a:rPr lang="en-US" dirty="0" err="1"/>
                        <a:t>hàng</a:t>
                      </a:r>
                      <a:r>
                        <a:rPr lang="en-US" dirty="0"/>
                        <a:t> ở </a:t>
                      </a:r>
                      <a:r>
                        <a:rPr lang="en-US" dirty="0" err="1"/>
                        <a:t>vùng</a:t>
                      </a:r>
                      <a:r>
                        <a:rPr lang="en-US" dirty="0"/>
                        <a:t> </a:t>
                      </a:r>
                      <a:r>
                        <a:rPr lang="en-US" dirty="0" err="1"/>
                        <a:t>bờ</a:t>
                      </a:r>
                      <a:r>
                        <a:rPr lang="en-US" dirty="0"/>
                        <a:t> </a:t>
                      </a:r>
                      <a:r>
                        <a:rPr lang="en-US" dirty="0" err="1"/>
                        <a:t>Đông</a:t>
                      </a:r>
                      <a:r>
                        <a:rPr lang="en-US" dirty="0"/>
                        <a:t>.</a:t>
                      </a:r>
                    </a:p>
                  </a:txBody>
                  <a:tcPr/>
                </a:tc>
                <a:extLst>
                  <a:ext uri="{0D108BD9-81ED-4DB2-BD59-A6C34878D82A}">
                    <a16:rowId xmlns:a16="http://schemas.microsoft.com/office/drawing/2014/main" val="3626489553"/>
                  </a:ext>
                </a:extLst>
              </a:tr>
            </a:tbl>
          </a:graphicData>
        </a:graphic>
      </p:graphicFrame>
      <p:pic>
        <p:nvPicPr>
          <p:cNvPr id="15" name="Picture 14">
            <a:extLst>
              <a:ext uri="{FF2B5EF4-FFF2-40B4-BE49-F238E27FC236}">
                <a16:creationId xmlns:a16="http://schemas.microsoft.com/office/drawing/2014/main" id="{1D955F1C-02A1-E7D0-9708-BA9BC75314AB}"/>
              </a:ext>
            </a:extLst>
          </p:cNvPr>
          <p:cNvPicPr>
            <a:picLocks noChangeAspect="1"/>
          </p:cNvPicPr>
          <p:nvPr/>
        </p:nvPicPr>
        <p:blipFill rotWithShape="1">
          <a:blip r:embed="rId3"/>
          <a:srcRect r="9465"/>
          <a:stretch/>
        </p:blipFill>
        <p:spPr>
          <a:xfrm>
            <a:off x="515938" y="2353953"/>
            <a:ext cx="3354387" cy="2434777"/>
          </a:xfrm>
          <a:prstGeom prst="rect">
            <a:avLst/>
          </a:prstGeom>
        </p:spPr>
      </p:pic>
      <p:pic>
        <p:nvPicPr>
          <p:cNvPr id="16" name="Picture 15">
            <a:extLst>
              <a:ext uri="{FF2B5EF4-FFF2-40B4-BE49-F238E27FC236}">
                <a16:creationId xmlns:a16="http://schemas.microsoft.com/office/drawing/2014/main" id="{4AFE499C-FA75-6491-0AA7-AFCAAF1343B8}"/>
              </a:ext>
            </a:extLst>
          </p:cNvPr>
          <p:cNvPicPr>
            <a:picLocks noChangeAspect="1"/>
          </p:cNvPicPr>
          <p:nvPr/>
        </p:nvPicPr>
        <p:blipFill rotWithShape="1">
          <a:blip r:embed="rId4"/>
          <a:srcRect r="11163"/>
          <a:stretch/>
        </p:blipFill>
        <p:spPr>
          <a:xfrm>
            <a:off x="515938" y="4600205"/>
            <a:ext cx="3354387" cy="2257795"/>
          </a:xfrm>
          <a:prstGeom prst="rect">
            <a:avLst/>
          </a:prstGeom>
        </p:spPr>
      </p:pic>
      <p:graphicFrame>
        <p:nvGraphicFramePr>
          <p:cNvPr id="19" name="Table 10">
            <a:extLst>
              <a:ext uri="{FF2B5EF4-FFF2-40B4-BE49-F238E27FC236}">
                <a16:creationId xmlns:a16="http://schemas.microsoft.com/office/drawing/2014/main" id="{5DF3A30E-A970-BFAA-9A69-D98FEC25D870}"/>
              </a:ext>
            </a:extLst>
          </p:cNvPr>
          <p:cNvGraphicFramePr>
            <a:graphicFrameLocks noGrp="1"/>
          </p:cNvGraphicFramePr>
          <p:nvPr>
            <p:extLst>
              <p:ext uri="{D42A27DB-BD31-4B8C-83A1-F6EECF244321}">
                <p14:modId xmlns:p14="http://schemas.microsoft.com/office/powerpoint/2010/main" val="1169734151"/>
              </p:ext>
            </p:extLst>
          </p:nvPr>
        </p:nvGraphicFramePr>
        <p:xfrm>
          <a:off x="3946525" y="5271902"/>
          <a:ext cx="8128000" cy="914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7390158"/>
                    </a:ext>
                  </a:extLst>
                </a:gridCol>
                <a:gridCol w="4064000">
                  <a:extLst>
                    <a:ext uri="{9D8B030D-6E8A-4147-A177-3AD203B41FA5}">
                      <a16:colId xmlns:a16="http://schemas.microsoft.com/office/drawing/2014/main" val="276105362"/>
                    </a:ext>
                  </a:extLst>
                </a:gridCol>
              </a:tblGrid>
              <a:tr h="370840">
                <a:tc>
                  <a:txBody>
                    <a:bodyPr/>
                    <a:lstStyle/>
                    <a:p>
                      <a:r>
                        <a:rPr lang="en-US" dirty="0" err="1"/>
                        <a:t>Những</a:t>
                      </a:r>
                      <a:r>
                        <a:rPr lang="en-US" dirty="0"/>
                        <a:t> </a:t>
                      </a:r>
                      <a:r>
                        <a:rPr lang="en-US" dirty="0" err="1"/>
                        <a:t>xe</a:t>
                      </a:r>
                      <a:r>
                        <a:rPr lang="en-US" dirty="0"/>
                        <a:t> </a:t>
                      </a:r>
                      <a:r>
                        <a:rPr lang="en-US" dirty="0" err="1"/>
                        <a:t>được</a:t>
                      </a:r>
                      <a:r>
                        <a:rPr lang="en-US" dirty="0"/>
                        <a:t> </a:t>
                      </a:r>
                      <a:r>
                        <a:rPr lang="en-US" dirty="0" err="1"/>
                        <a:t>mua</a:t>
                      </a:r>
                      <a:r>
                        <a:rPr lang="en-US" dirty="0"/>
                        <a:t> </a:t>
                      </a:r>
                      <a:r>
                        <a:rPr lang="en-US" dirty="0" err="1"/>
                        <a:t>từ</a:t>
                      </a:r>
                      <a:r>
                        <a:rPr lang="en-US" dirty="0"/>
                        <a:t> </a:t>
                      </a:r>
                      <a:r>
                        <a:rPr lang="en-US" dirty="0" err="1"/>
                        <a:t>các</a:t>
                      </a:r>
                      <a:r>
                        <a:rPr lang="en-US" dirty="0"/>
                        <a:t> </a:t>
                      </a:r>
                      <a:r>
                        <a:rPr lang="en-US" dirty="0" err="1"/>
                        <a:t>người</a:t>
                      </a:r>
                      <a:r>
                        <a:rPr lang="en-US" dirty="0"/>
                        <a:t> </a:t>
                      </a:r>
                      <a:r>
                        <a:rPr lang="en-US" dirty="0" err="1"/>
                        <a:t>bán</a:t>
                      </a:r>
                      <a:r>
                        <a:rPr lang="en-US" dirty="0"/>
                        <a:t> </a:t>
                      </a:r>
                      <a:r>
                        <a:rPr lang="en-US" dirty="0" err="1"/>
                        <a:t>uy</a:t>
                      </a:r>
                      <a:r>
                        <a:rPr lang="en-US" dirty="0"/>
                        <a:t> </a:t>
                      </a:r>
                      <a:r>
                        <a:rPr lang="en-US" dirty="0" err="1"/>
                        <a:t>tín</a:t>
                      </a:r>
                      <a:r>
                        <a:rPr lang="en-US" dirty="0"/>
                        <a:t> </a:t>
                      </a:r>
                      <a:r>
                        <a:rPr lang="en-US" dirty="0" err="1"/>
                        <a:t>có</a:t>
                      </a:r>
                      <a:r>
                        <a:rPr lang="en-US" dirty="0"/>
                        <a:t> </a:t>
                      </a:r>
                      <a:r>
                        <a:rPr lang="en-US" dirty="0" err="1"/>
                        <a:t>tỷ</a:t>
                      </a:r>
                      <a:r>
                        <a:rPr lang="en-US" dirty="0"/>
                        <a:t> </a:t>
                      </a:r>
                      <a:r>
                        <a:rPr lang="en-US" dirty="0" err="1"/>
                        <a:t>lệ</a:t>
                      </a:r>
                      <a:r>
                        <a:rPr lang="en-US" dirty="0"/>
                        <a:t> </a:t>
                      </a:r>
                      <a:r>
                        <a:rPr lang="en-US" dirty="0" err="1"/>
                        <a:t>bán</a:t>
                      </a:r>
                      <a:r>
                        <a:rPr lang="en-US" dirty="0"/>
                        <a:t> </a:t>
                      </a:r>
                      <a:r>
                        <a:rPr lang="en-US" dirty="0" err="1"/>
                        <a:t>chạy</a:t>
                      </a:r>
                      <a:r>
                        <a:rPr lang="en-US" dirty="0"/>
                        <a:t> </a:t>
                      </a:r>
                      <a:r>
                        <a:rPr lang="en-US" dirty="0" err="1"/>
                        <a:t>hơn</a:t>
                      </a:r>
                      <a:r>
                        <a:rPr lang="en-US" dirty="0"/>
                        <a:t> </a:t>
                      </a:r>
                      <a:r>
                        <a:rPr lang="en-US" dirty="0" err="1"/>
                        <a:t>các</a:t>
                      </a:r>
                      <a:r>
                        <a:rPr lang="en-US" dirty="0"/>
                        <a:t> </a:t>
                      </a:r>
                      <a:r>
                        <a:rPr lang="en-US" dirty="0" err="1"/>
                        <a:t>nguồn</a:t>
                      </a:r>
                      <a:r>
                        <a:rPr lang="en-US" dirty="0"/>
                        <a:t> </a:t>
                      </a:r>
                      <a:r>
                        <a:rPr lang="en-US" dirty="0" err="1"/>
                        <a:t>khác</a:t>
                      </a:r>
                      <a:endParaRPr lang="en-US" dirty="0"/>
                    </a:p>
                  </a:txBody>
                  <a:tcPr/>
                </a:tc>
                <a:tc>
                  <a:txBody>
                    <a:bodyPr/>
                    <a:lstStyle/>
                    <a:p>
                      <a:r>
                        <a:rPr lang="en-US" dirty="0" err="1"/>
                        <a:t>Chỉ</a:t>
                      </a:r>
                      <a:r>
                        <a:rPr lang="en-US" dirty="0"/>
                        <a:t> </a:t>
                      </a:r>
                      <a:r>
                        <a:rPr lang="en-US" dirty="0" err="1"/>
                        <a:t>nhập</a:t>
                      </a:r>
                      <a:r>
                        <a:rPr lang="en-US" dirty="0"/>
                        <a:t> </a:t>
                      </a:r>
                      <a:r>
                        <a:rPr lang="en-US" dirty="0" err="1"/>
                        <a:t>hàng</a:t>
                      </a:r>
                      <a:r>
                        <a:rPr lang="en-US" dirty="0"/>
                        <a:t> </a:t>
                      </a:r>
                      <a:r>
                        <a:rPr lang="en-US" dirty="0" err="1"/>
                        <a:t>từ</a:t>
                      </a:r>
                      <a:r>
                        <a:rPr lang="en-US" dirty="0"/>
                        <a:t> Trusted Dealer, </a:t>
                      </a:r>
                      <a:r>
                        <a:rPr lang="en-US" dirty="0" err="1"/>
                        <a:t>nếu</a:t>
                      </a:r>
                      <a:r>
                        <a:rPr lang="en-US" dirty="0"/>
                        <a:t> </a:t>
                      </a:r>
                      <a:r>
                        <a:rPr lang="en-US" dirty="0" err="1"/>
                        <a:t>thiếu</a:t>
                      </a:r>
                      <a:r>
                        <a:rPr lang="en-US" dirty="0"/>
                        <a:t> </a:t>
                      </a:r>
                      <a:r>
                        <a:rPr lang="en-US" dirty="0" err="1"/>
                        <a:t>xe</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cân</a:t>
                      </a:r>
                      <a:r>
                        <a:rPr lang="en-US" dirty="0"/>
                        <a:t> </a:t>
                      </a:r>
                      <a:r>
                        <a:rPr lang="en-US" dirty="0" err="1"/>
                        <a:t>nhắc</a:t>
                      </a:r>
                      <a:r>
                        <a:rPr lang="en-US" dirty="0"/>
                        <a:t> </a:t>
                      </a:r>
                      <a:r>
                        <a:rPr lang="en-US" dirty="0" err="1"/>
                        <a:t>tới</a:t>
                      </a:r>
                      <a:r>
                        <a:rPr lang="en-US" dirty="0"/>
                        <a:t> Dealer.</a:t>
                      </a:r>
                    </a:p>
                  </a:txBody>
                  <a:tcPr/>
                </a:tc>
                <a:extLst>
                  <a:ext uri="{0D108BD9-81ED-4DB2-BD59-A6C34878D82A}">
                    <a16:rowId xmlns:a16="http://schemas.microsoft.com/office/drawing/2014/main" val="3626489553"/>
                  </a:ext>
                </a:extLst>
              </a:tr>
            </a:tbl>
          </a:graphicData>
        </a:graphic>
      </p:graphicFrame>
    </p:spTree>
    <p:extLst>
      <p:ext uri="{BB962C8B-B14F-4D97-AF65-F5344CB8AC3E}">
        <p14:creationId xmlns:p14="http://schemas.microsoft.com/office/powerpoint/2010/main" val="2826906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231617-D00A-96E8-CD9D-8026BB407018}"/>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23</a:t>
            </a:fld>
            <a:endParaRPr lang="en-US" noProof="0" dirty="0"/>
          </a:p>
        </p:txBody>
      </p:sp>
      <p:pic>
        <p:nvPicPr>
          <p:cNvPr id="13" name="Picture Placeholder 12">
            <a:extLst>
              <a:ext uri="{FF2B5EF4-FFF2-40B4-BE49-F238E27FC236}">
                <a16:creationId xmlns:a16="http://schemas.microsoft.com/office/drawing/2014/main" id="{C33810E3-30AC-71B3-F098-79A65C044B81}"/>
              </a:ext>
            </a:extLst>
          </p:cNvPr>
          <p:cNvPicPr>
            <a:picLocks noGrp="1" noChangeAspect="1"/>
          </p:cNvPicPr>
          <p:nvPr>
            <p:ph type="pic" sz="quarter" idx="10"/>
          </p:nvPr>
        </p:nvPicPr>
        <p:blipFill>
          <a:blip r:embed="rId2"/>
          <a:srcRect/>
          <a:stretch/>
        </p:blipFill>
        <p:spPr/>
      </p:pic>
      <p:sp>
        <p:nvSpPr>
          <p:cNvPr id="10" name="Title 1">
            <a:extLst>
              <a:ext uri="{FF2B5EF4-FFF2-40B4-BE49-F238E27FC236}">
                <a16:creationId xmlns:a16="http://schemas.microsoft.com/office/drawing/2014/main" id="{F5BD9F10-59EF-DBF4-1E87-C1E3A0ED7BEB}"/>
              </a:ext>
            </a:extLst>
          </p:cNvPr>
          <p:cNvSpPr txBox="1">
            <a:spLocks/>
          </p:cNvSpPr>
          <p:nvPr/>
        </p:nvSpPr>
        <p:spPr>
          <a:xfrm>
            <a:off x="6660278" y="3103276"/>
            <a:ext cx="5011410" cy="651448"/>
          </a:xfrm>
          <a:prstGeom prst="rect">
            <a:avLst/>
          </a:prstGeom>
          <a:noFill/>
        </p:spPr>
        <p:txBody>
          <a:bodyPr vert="horz" wrap="square" lIns="91440" tIns="45720" rIns="91440" bIns="45720" rtlCol="0" anchor="ctr">
            <a:noAutofit/>
          </a:bodyPr>
          <a:lstStyle>
            <a:lvl1pPr algn="l" defTabSz="914400" rtl="0" eaLnBrk="1" latinLnBrk="0" hangingPunct="1">
              <a:lnSpc>
                <a:spcPct val="90000"/>
              </a:lnSpc>
              <a:spcBef>
                <a:spcPct val="0"/>
              </a:spcBef>
              <a:buNone/>
              <a:defRPr lang="en-US" sz="6000" b="1" kern="1200" cap="all" baseline="0">
                <a:solidFill>
                  <a:schemeClr val="accent1"/>
                </a:solidFill>
                <a:latin typeface="+mn-lt"/>
                <a:ea typeface="+mn-ea"/>
                <a:cs typeface="+mn-cs"/>
              </a:defRPr>
            </a:lvl1pPr>
          </a:lstStyle>
          <a:p>
            <a:r>
              <a:rPr lang="vi-VN" dirty="0"/>
              <a:t>Phân Tích Theo Hướng </a:t>
            </a:r>
            <a:r>
              <a:rPr lang="en-US" dirty="0" err="1"/>
              <a:t>Hãng</a:t>
            </a:r>
            <a:r>
              <a:rPr lang="en-US" dirty="0"/>
              <a:t> Xe </a:t>
            </a:r>
            <a:r>
              <a:rPr lang="en-US" dirty="0" err="1"/>
              <a:t>Và</a:t>
            </a:r>
            <a:r>
              <a:rPr lang="en-US" dirty="0"/>
              <a:t> </a:t>
            </a:r>
            <a:r>
              <a:rPr lang="en-US" dirty="0" err="1"/>
              <a:t>Phân</a:t>
            </a:r>
            <a:r>
              <a:rPr lang="en-US" dirty="0"/>
              <a:t> </a:t>
            </a:r>
            <a:r>
              <a:rPr lang="en-US" dirty="0" err="1"/>
              <a:t>Khúc</a:t>
            </a:r>
            <a:r>
              <a:rPr lang="en-US" dirty="0"/>
              <a:t> </a:t>
            </a:r>
            <a:r>
              <a:rPr lang="en-US" dirty="0" err="1"/>
              <a:t>Giá</a:t>
            </a:r>
            <a:endParaRPr lang="vi-VN" dirty="0"/>
          </a:p>
        </p:txBody>
      </p:sp>
    </p:spTree>
    <p:extLst>
      <p:ext uri="{BB962C8B-B14F-4D97-AF65-F5344CB8AC3E}">
        <p14:creationId xmlns:p14="http://schemas.microsoft.com/office/powerpoint/2010/main" val="1923051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24</a:t>
            </a:fld>
            <a:endParaRPr lang="en-US" noProof="0" dirty="0"/>
          </a:p>
        </p:txBody>
      </p:sp>
      <p:graphicFrame>
        <p:nvGraphicFramePr>
          <p:cNvPr id="10" name="Table 10">
            <a:extLst>
              <a:ext uri="{FF2B5EF4-FFF2-40B4-BE49-F238E27FC236}">
                <a16:creationId xmlns:a16="http://schemas.microsoft.com/office/drawing/2014/main" id="{83BFF2FB-FBDB-ADBD-8B4E-A277E4A4DBCC}"/>
              </a:ext>
            </a:extLst>
          </p:cNvPr>
          <p:cNvGraphicFramePr>
            <a:graphicFrameLocks noGrp="1"/>
          </p:cNvGraphicFramePr>
          <p:nvPr>
            <p:extLst>
              <p:ext uri="{D42A27DB-BD31-4B8C-83A1-F6EECF244321}">
                <p14:modId xmlns:p14="http://schemas.microsoft.com/office/powerpoint/2010/main" val="3330873738"/>
              </p:ext>
            </p:extLst>
          </p:nvPr>
        </p:nvGraphicFramePr>
        <p:xfrm>
          <a:off x="5314950" y="147941"/>
          <a:ext cx="6877050" cy="1737360"/>
        </p:xfrm>
        <a:graphic>
          <a:graphicData uri="http://schemas.openxmlformats.org/drawingml/2006/table">
            <a:tbl>
              <a:tblPr firstRow="1" bandRow="1">
                <a:tableStyleId>{5C22544A-7EE6-4342-B048-85BDC9FD1C3A}</a:tableStyleId>
              </a:tblPr>
              <a:tblGrid>
                <a:gridCol w="3438525">
                  <a:extLst>
                    <a:ext uri="{9D8B030D-6E8A-4147-A177-3AD203B41FA5}">
                      <a16:colId xmlns:a16="http://schemas.microsoft.com/office/drawing/2014/main" val="1807390158"/>
                    </a:ext>
                  </a:extLst>
                </a:gridCol>
                <a:gridCol w="3438525">
                  <a:extLst>
                    <a:ext uri="{9D8B030D-6E8A-4147-A177-3AD203B41FA5}">
                      <a16:colId xmlns:a16="http://schemas.microsoft.com/office/drawing/2014/main" val="276105362"/>
                    </a:ext>
                  </a:extLst>
                </a:gridCol>
              </a:tblGrid>
              <a:tr h="1542966">
                <a:tc>
                  <a:txBody>
                    <a:bodyPr/>
                    <a:lstStyle/>
                    <a:p>
                      <a:r>
                        <a:rPr lang="en-US" dirty="0"/>
                        <a:t>Trong </a:t>
                      </a:r>
                      <a:r>
                        <a:rPr lang="en-US" dirty="0" err="1"/>
                        <a:t>phân</a:t>
                      </a:r>
                      <a:r>
                        <a:rPr lang="en-US" dirty="0"/>
                        <a:t> </a:t>
                      </a:r>
                      <a:r>
                        <a:rPr lang="en-US" dirty="0" err="1"/>
                        <a:t>khúc</a:t>
                      </a:r>
                      <a:r>
                        <a:rPr lang="en-US" dirty="0"/>
                        <a:t> </a:t>
                      </a:r>
                      <a:r>
                        <a:rPr lang="en-US" dirty="0" err="1"/>
                        <a:t>giá</a:t>
                      </a:r>
                      <a:r>
                        <a:rPr lang="en-US" dirty="0"/>
                        <a:t> </a:t>
                      </a:r>
                      <a:r>
                        <a:rPr lang="en-US" dirty="0" err="1"/>
                        <a:t>dưới</a:t>
                      </a:r>
                      <a:r>
                        <a:rPr lang="en-US" dirty="0"/>
                        <a:t> 15k, </a:t>
                      </a:r>
                      <a:r>
                        <a:rPr lang="en-US" dirty="0" err="1"/>
                        <a:t>dựa</a:t>
                      </a:r>
                      <a:r>
                        <a:rPr lang="en-US" dirty="0"/>
                        <a:t> </a:t>
                      </a:r>
                      <a:r>
                        <a:rPr lang="en-US" dirty="0" err="1"/>
                        <a:t>theo</a:t>
                      </a:r>
                      <a:r>
                        <a:rPr lang="en-US" dirty="0"/>
                        <a:t> </a:t>
                      </a:r>
                      <a:r>
                        <a:rPr lang="en-US" dirty="0" err="1"/>
                        <a:t>số</a:t>
                      </a:r>
                      <a:r>
                        <a:rPr lang="en-US" dirty="0"/>
                        <a:t> </a:t>
                      </a:r>
                      <a:r>
                        <a:rPr lang="en-US" dirty="0" err="1"/>
                        <a:t>lượng</a:t>
                      </a:r>
                      <a:r>
                        <a:rPr lang="en-US" dirty="0"/>
                        <a:t> </a:t>
                      </a:r>
                      <a:r>
                        <a:rPr lang="en-US" dirty="0" err="1"/>
                        <a:t>nhập</a:t>
                      </a:r>
                      <a:r>
                        <a:rPr lang="en-US" dirty="0"/>
                        <a:t> </a:t>
                      </a:r>
                      <a:r>
                        <a:rPr lang="en-US" dirty="0" err="1"/>
                        <a:t>và</a:t>
                      </a:r>
                      <a:r>
                        <a:rPr lang="en-US" dirty="0"/>
                        <a:t> </a:t>
                      </a:r>
                      <a:r>
                        <a:rPr lang="en-US" dirty="0" err="1"/>
                        <a:t>hệ</a:t>
                      </a:r>
                      <a:r>
                        <a:rPr lang="en-US" dirty="0"/>
                        <a:t> </a:t>
                      </a:r>
                      <a:r>
                        <a:rPr lang="en-US" dirty="0" err="1"/>
                        <a:t>số</a:t>
                      </a:r>
                      <a:r>
                        <a:rPr lang="en-US" dirty="0"/>
                        <a:t> </a:t>
                      </a:r>
                      <a:r>
                        <a:rPr lang="en-US" dirty="0" err="1"/>
                        <a:t>bán</a:t>
                      </a:r>
                      <a:r>
                        <a:rPr lang="en-US" dirty="0"/>
                        <a:t> </a:t>
                      </a:r>
                      <a:r>
                        <a:rPr lang="en-US" dirty="0" err="1"/>
                        <a:t>được</a:t>
                      </a:r>
                      <a:r>
                        <a:rPr lang="en-US" dirty="0"/>
                        <a:t> </a:t>
                      </a:r>
                      <a:r>
                        <a:rPr lang="en-US" dirty="0" err="1"/>
                        <a:t>thì</a:t>
                      </a:r>
                      <a:r>
                        <a:rPr lang="en-US" dirty="0"/>
                        <a:t> </a:t>
                      </a:r>
                      <a:r>
                        <a:rPr lang="en-US" dirty="0" err="1"/>
                        <a:t>hãng</a:t>
                      </a:r>
                      <a:r>
                        <a:rPr lang="en-US" dirty="0"/>
                        <a:t> Nissan, Mahindra </a:t>
                      </a:r>
                      <a:r>
                        <a:rPr lang="en-US" dirty="0" err="1"/>
                        <a:t>và</a:t>
                      </a:r>
                      <a:r>
                        <a:rPr lang="en-US" dirty="0"/>
                        <a:t> Honda </a:t>
                      </a:r>
                      <a:r>
                        <a:rPr lang="en-US" dirty="0" err="1"/>
                        <a:t>là</a:t>
                      </a:r>
                      <a:r>
                        <a:rPr lang="en-US" dirty="0"/>
                        <a:t> </a:t>
                      </a:r>
                      <a:r>
                        <a:rPr lang="en-US" dirty="0" err="1"/>
                        <a:t>bán</a:t>
                      </a:r>
                      <a:r>
                        <a:rPr lang="en-US" dirty="0"/>
                        <a:t> </a:t>
                      </a:r>
                      <a:r>
                        <a:rPr lang="en-US" dirty="0" err="1"/>
                        <a:t>chạy</a:t>
                      </a:r>
                      <a:r>
                        <a:rPr lang="en-US" dirty="0"/>
                        <a:t> </a:t>
                      </a:r>
                      <a:r>
                        <a:rPr lang="en-US" dirty="0" err="1"/>
                        <a:t>nhất</a:t>
                      </a:r>
                      <a:endParaRPr lang="en-US" dirty="0"/>
                    </a:p>
                    <a:p>
                      <a:endParaRPr lang="en-US" dirty="0"/>
                    </a:p>
                  </a:txBody>
                  <a:tcPr/>
                </a:tc>
                <a:tc>
                  <a:txBody>
                    <a:bodyPr/>
                    <a:lstStyle/>
                    <a:p>
                      <a:r>
                        <a:rPr lang="en-US" dirty="0" err="1"/>
                        <a:t>Nếu</a:t>
                      </a:r>
                      <a:r>
                        <a:rPr lang="en-US" dirty="0"/>
                        <a:t> </a:t>
                      </a:r>
                      <a:r>
                        <a:rPr lang="en-US" dirty="0" err="1"/>
                        <a:t>phân</a:t>
                      </a:r>
                      <a:r>
                        <a:rPr lang="en-US" dirty="0"/>
                        <a:t> </a:t>
                      </a:r>
                      <a:r>
                        <a:rPr lang="en-US" dirty="0" err="1"/>
                        <a:t>khúc</a:t>
                      </a:r>
                      <a:r>
                        <a:rPr lang="en-US" dirty="0"/>
                        <a:t> </a:t>
                      </a:r>
                      <a:r>
                        <a:rPr lang="en-US" dirty="0" err="1"/>
                        <a:t>giá</a:t>
                      </a:r>
                      <a:r>
                        <a:rPr lang="en-US" dirty="0"/>
                        <a:t> </a:t>
                      </a:r>
                      <a:r>
                        <a:rPr lang="en-US" dirty="0" err="1"/>
                        <a:t>xe</a:t>
                      </a:r>
                      <a:r>
                        <a:rPr lang="en-US" dirty="0"/>
                        <a:t> </a:t>
                      </a:r>
                      <a:r>
                        <a:rPr lang="en-US" dirty="0" err="1"/>
                        <a:t>dưới</a:t>
                      </a:r>
                      <a:r>
                        <a:rPr lang="en-US" dirty="0"/>
                        <a:t> 15k, </a:t>
                      </a:r>
                      <a:r>
                        <a:rPr lang="en-US" dirty="0" err="1"/>
                        <a:t>chọn</a:t>
                      </a:r>
                      <a:r>
                        <a:rPr lang="en-US" dirty="0"/>
                        <a:t> </a:t>
                      </a:r>
                      <a:r>
                        <a:rPr lang="en-US" dirty="0" err="1"/>
                        <a:t>hãng</a:t>
                      </a:r>
                      <a:r>
                        <a:rPr lang="en-US" dirty="0"/>
                        <a:t> Mahindra, Nissan </a:t>
                      </a:r>
                      <a:r>
                        <a:rPr lang="en-US" dirty="0" err="1"/>
                        <a:t>và</a:t>
                      </a:r>
                      <a:r>
                        <a:rPr lang="en-US" dirty="0"/>
                        <a:t> Honda </a:t>
                      </a:r>
                      <a:r>
                        <a:rPr lang="en-US" dirty="0" err="1"/>
                        <a:t>nhập</a:t>
                      </a:r>
                      <a:endParaRPr lang="en-US" dirty="0"/>
                    </a:p>
                  </a:txBody>
                  <a:tcPr/>
                </a:tc>
                <a:extLst>
                  <a:ext uri="{0D108BD9-81ED-4DB2-BD59-A6C34878D82A}">
                    <a16:rowId xmlns:a16="http://schemas.microsoft.com/office/drawing/2014/main" val="3626489553"/>
                  </a:ext>
                </a:extLst>
              </a:tr>
            </a:tbl>
          </a:graphicData>
        </a:graphic>
      </p:graphicFrame>
      <p:graphicFrame>
        <p:nvGraphicFramePr>
          <p:cNvPr id="6" name="Table 10">
            <a:extLst>
              <a:ext uri="{FF2B5EF4-FFF2-40B4-BE49-F238E27FC236}">
                <a16:creationId xmlns:a16="http://schemas.microsoft.com/office/drawing/2014/main" id="{822220FC-0081-900E-21C1-11EF4C7D739F}"/>
              </a:ext>
            </a:extLst>
          </p:cNvPr>
          <p:cNvGraphicFramePr>
            <a:graphicFrameLocks noGrp="1"/>
          </p:cNvGraphicFramePr>
          <p:nvPr>
            <p:extLst>
              <p:ext uri="{D42A27DB-BD31-4B8C-83A1-F6EECF244321}">
                <p14:modId xmlns:p14="http://schemas.microsoft.com/office/powerpoint/2010/main" val="4068512034"/>
              </p:ext>
            </p:extLst>
          </p:nvPr>
        </p:nvGraphicFramePr>
        <p:xfrm>
          <a:off x="5314950" y="3552732"/>
          <a:ext cx="6877050" cy="1542966"/>
        </p:xfrm>
        <a:graphic>
          <a:graphicData uri="http://schemas.openxmlformats.org/drawingml/2006/table">
            <a:tbl>
              <a:tblPr firstRow="1" bandRow="1">
                <a:tableStyleId>{5C22544A-7EE6-4342-B048-85BDC9FD1C3A}</a:tableStyleId>
              </a:tblPr>
              <a:tblGrid>
                <a:gridCol w="3438525">
                  <a:extLst>
                    <a:ext uri="{9D8B030D-6E8A-4147-A177-3AD203B41FA5}">
                      <a16:colId xmlns:a16="http://schemas.microsoft.com/office/drawing/2014/main" val="1807390158"/>
                    </a:ext>
                  </a:extLst>
                </a:gridCol>
                <a:gridCol w="3438525">
                  <a:extLst>
                    <a:ext uri="{9D8B030D-6E8A-4147-A177-3AD203B41FA5}">
                      <a16:colId xmlns:a16="http://schemas.microsoft.com/office/drawing/2014/main" val="276105362"/>
                    </a:ext>
                  </a:extLst>
                </a:gridCol>
              </a:tblGrid>
              <a:tr h="1542966">
                <a:tc>
                  <a:txBody>
                    <a:bodyPr/>
                    <a:lstStyle/>
                    <a:p>
                      <a:r>
                        <a:rPr lang="en-US" dirty="0"/>
                        <a:t>Trong </a:t>
                      </a:r>
                      <a:r>
                        <a:rPr lang="en-US" dirty="0" err="1"/>
                        <a:t>phân</a:t>
                      </a:r>
                      <a:r>
                        <a:rPr lang="en-US" dirty="0"/>
                        <a:t> </a:t>
                      </a:r>
                      <a:r>
                        <a:rPr lang="en-US" dirty="0" err="1"/>
                        <a:t>khúc</a:t>
                      </a:r>
                      <a:r>
                        <a:rPr lang="en-US" dirty="0"/>
                        <a:t> </a:t>
                      </a:r>
                      <a:r>
                        <a:rPr lang="en-US" dirty="0" err="1"/>
                        <a:t>giá</a:t>
                      </a:r>
                      <a:r>
                        <a:rPr lang="en-US" dirty="0"/>
                        <a:t> 15k-30k, </a:t>
                      </a:r>
                      <a:r>
                        <a:rPr lang="en-US" dirty="0" err="1"/>
                        <a:t>dựa</a:t>
                      </a:r>
                      <a:r>
                        <a:rPr lang="en-US" dirty="0"/>
                        <a:t> </a:t>
                      </a:r>
                      <a:r>
                        <a:rPr lang="en-US" dirty="0" err="1"/>
                        <a:t>theo</a:t>
                      </a:r>
                      <a:r>
                        <a:rPr lang="en-US" dirty="0"/>
                        <a:t> </a:t>
                      </a:r>
                      <a:r>
                        <a:rPr lang="en-US" dirty="0" err="1"/>
                        <a:t>số</a:t>
                      </a:r>
                      <a:r>
                        <a:rPr lang="en-US" dirty="0"/>
                        <a:t> </a:t>
                      </a:r>
                      <a:r>
                        <a:rPr lang="en-US" dirty="0" err="1"/>
                        <a:t>lượng</a:t>
                      </a:r>
                      <a:r>
                        <a:rPr lang="en-US" dirty="0"/>
                        <a:t> </a:t>
                      </a:r>
                      <a:r>
                        <a:rPr lang="en-US" dirty="0" err="1"/>
                        <a:t>nhập</a:t>
                      </a:r>
                      <a:r>
                        <a:rPr lang="en-US" dirty="0"/>
                        <a:t> </a:t>
                      </a:r>
                      <a:r>
                        <a:rPr lang="en-US" dirty="0" err="1"/>
                        <a:t>và</a:t>
                      </a:r>
                      <a:r>
                        <a:rPr lang="en-US" dirty="0"/>
                        <a:t> </a:t>
                      </a:r>
                      <a:r>
                        <a:rPr lang="en-US" dirty="0" err="1"/>
                        <a:t>hệ</a:t>
                      </a:r>
                      <a:r>
                        <a:rPr lang="en-US" dirty="0"/>
                        <a:t> </a:t>
                      </a:r>
                      <a:r>
                        <a:rPr lang="en-US" dirty="0" err="1"/>
                        <a:t>số</a:t>
                      </a:r>
                      <a:r>
                        <a:rPr lang="en-US" dirty="0"/>
                        <a:t> </a:t>
                      </a:r>
                      <a:r>
                        <a:rPr lang="en-US" dirty="0" err="1"/>
                        <a:t>bán</a:t>
                      </a:r>
                      <a:r>
                        <a:rPr lang="en-US" dirty="0"/>
                        <a:t> </a:t>
                      </a:r>
                      <a:r>
                        <a:rPr lang="en-US" dirty="0" err="1"/>
                        <a:t>được</a:t>
                      </a:r>
                      <a:r>
                        <a:rPr lang="en-US" dirty="0"/>
                        <a:t> </a:t>
                      </a:r>
                      <a:r>
                        <a:rPr lang="en-US" dirty="0" err="1"/>
                        <a:t>thì</a:t>
                      </a:r>
                      <a:r>
                        <a:rPr lang="en-US" dirty="0"/>
                        <a:t> </a:t>
                      </a:r>
                      <a:r>
                        <a:rPr lang="en-US" dirty="0" err="1"/>
                        <a:t>hãng</a:t>
                      </a:r>
                      <a:r>
                        <a:rPr lang="en-US" dirty="0"/>
                        <a:t> Toyota, </a:t>
                      </a:r>
                      <a:r>
                        <a:rPr lang="en-US" dirty="0" err="1"/>
                        <a:t>Huyndai</a:t>
                      </a:r>
                      <a:r>
                        <a:rPr lang="en-US" dirty="0"/>
                        <a:t> </a:t>
                      </a:r>
                      <a:r>
                        <a:rPr lang="en-US" dirty="0" err="1"/>
                        <a:t>và</a:t>
                      </a:r>
                      <a:r>
                        <a:rPr lang="en-US" dirty="0"/>
                        <a:t> Tata </a:t>
                      </a:r>
                      <a:r>
                        <a:rPr lang="en-US" dirty="0" err="1"/>
                        <a:t>là</a:t>
                      </a:r>
                      <a:r>
                        <a:rPr lang="en-US" dirty="0"/>
                        <a:t> </a:t>
                      </a:r>
                      <a:r>
                        <a:rPr lang="en-US" dirty="0" err="1"/>
                        <a:t>bán</a:t>
                      </a:r>
                      <a:r>
                        <a:rPr lang="en-US" dirty="0"/>
                        <a:t> </a:t>
                      </a:r>
                      <a:r>
                        <a:rPr lang="en-US" dirty="0" err="1"/>
                        <a:t>chạy</a:t>
                      </a:r>
                      <a:r>
                        <a:rPr lang="en-US" dirty="0"/>
                        <a:t> </a:t>
                      </a:r>
                      <a:r>
                        <a:rPr lang="en-US" dirty="0" err="1"/>
                        <a:t>nhất</a:t>
                      </a:r>
                      <a:endParaRPr lang="en-US" dirty="0"/>
                    </a:p>
                    <a:p>
                      <a:endParaRPr lang="en-US" dirty="0"/>
                    </a:p>
                  </a:txBody>
                  <a:tcPr/>
                </a:tc>
                <a:tc>
                  <a:txBody>
                    <a:bodyPr/>
                    <a:lstStyle/>
                    <a:p>
                      <a:r>
                        <a:rPr lang="en-US" dirty="0" err="1"/>
                        <a:t>Nếu</a:t>
                      </a:r>
                      <a:r>
                        <a:rPr lang="en-US" dirty="0"/>
                        <a:t> </a:t>
                      </a:r>
                      <a:r>
                        <a:rPr lang="en-US" dirty="0" err="1"/>
                        <a:t>phân</a:t>
                      </a:r>
                      <a:r>
                        <a:rPr lang="en-US" dirty="0"/>
                        <a:t> </a:t>
                      </a:r>
                      <a:r>
                        <a:rPr lang="en-US" dirty="0" err="1"/>
                        <a:t>khúc</a:t>
                      </a:r>
                      <a:r>
                        <a:rPr lang="en-US" dirty="0"/>
                        <a:t> </a:t>
                      </a:r>
                      <a:r>
                        <a:rPr lang="en-US" dirty="0" err="1"/>
                        <a:t>giá</a:t>
                      </a:r>
                      <a:r>
                        <a:rPr lang="en-US" dirty="0"/>
                        <a:t> </a:t>
                      </a:r>
                      <a:r>
                        <a:rPr lang="en-US" dirty="0" err="1"/>
                        <a:t>xe</a:t>
                      </a:r>
                      <a:r>
                        <a:rPr lang="en-US" dirty="0"/>
                        <a:t> 15k-30k, </a:t>
                      </a:r>
                      <a:r>
                        <a:rPr lang="en-US" dirty="0" err="1"/>
                        <a:t>chọn</a:t>
                      </a:r>
                      <a:r>
                        <a:rPr lang="en-US" dirty="0"/>
                        <a:t> </a:t>
                      </a:r>
                      <a:r>
                        <a:rPr lang="en-US" dirty="0" err="1"/>
                        <a:t>hãng</a:t>
                      </a:r>
                      <a:r>
                        <a:rPr lang="en-US" dirty="0"/>
                        <a:t> Toyota, </a:t>
                      </a:r>
                      <a:r>
                        <a:rPr lang="en-US" dirty="0" err="1"/>
                        <a:t>Huyndai</a:t>
                      </a:r>
                      <a:r>
                        <a:rPr lang="en-US" dirty="0"/>
                        <a:t> </a:t>
                      </a:r>
                      <a:r>
                        <a:rPr lang="en-US" dirty="0" err="1"/>
                        <a:t>và</a:t>
                      </a:r>
                      <a:r>
                        <a:rPr lang="en-US" dirty="0"/>
                        <a:t> Tata </a:t>
                      </a:r>
                      <a:r>
                        <a:rPr lang="en-US" dirty="0" err="1"/>
                        <a:t>nhập</a:t>
                      </a:r>
                      <a:endParaRPr lang="en-US" dirty="0"/>
                    </a:p>
                  </a:txBody>
                  <a:tcPr/>
                </a:tc>
                <a:extLst>
                  <a:ext uri="{0D108BD9-81ED-4DB2-BD59-A6C34878D82A}">
                    <a16:rowId xmlns:a16="http://schemas.microsoft.com/office/drawing/2014/main" val="3626489553"/>
                  </a:ext>
                </a:extLst>
              </a:tr>
            </a:tbl>
          </a:graphicData>
        </a:graphic>
      </p:graphicFrame>
      <p:pic>
        <p:nvPicPr>
          <p:cNvPr id="9" name="Picture 8">
            <a:extLst>
              <a:ext uri="{FF2B5EF4-FFF2-40B4-BE49-F238E27FC236}">
                <a16:creationId xmlns:a16="http://schemas.microsoft.com/office/drawing/2014/main" id="{72EE8C77-16D2-F500-F129-D3FDC3A0BED1}"/>
              </a:ext>
            </a:extLst>
          </p:cNvPr>
          <p:cNvPicPr>
            <a:picLocks noChangeAspect="1"/>
          </p:cNvPicPr>
          <p:nvPr/>
        </p:nvPicPr>
        <p:blipFill>
          <a:blip r:embed="rId2"/>
          <a:stretch>
            <a:fillRect/>
          </a:stretch>
        </p:blipFill>
        <p:spPr>
          <a:xfrm>
            <a:off x="1" y="121642"/>
            <a:ext cx="5314950" cy="3205843"/>
          </a:xfrm>
          <a:prstGeom prst="rect">
            <a:avLst/>
          </a:prstGeom>
        </p:spPr>
      </p:pic>
      <p:pic>
        <p:nvPicPr>
          <p:cNvPr id="12" name="Picture 11">
            <a:extLst>
              <a:ext uri="{FF2B5EF4-FFF2-40B4-BE49-F238E27FC236}">
                <a16:creationId xmlns:a16="http://schemas.microsoft.com/office/drawing/2014/main" id="{ADB50073-51A1-B559-5CAA-3E5280579FE8}"/>
              </a:ext>
            </a:extLst>
          </p:cNvPr>
          <p:cNvPicPr>
            <a:picLocks noChangeAspect="1"/>
          </p:cNvPicPr>
          <p:nvPr/>
        </p:nvPicPr>
        <p:blipFill>
          <a:blip r:embed="rId3"/>
          <a:stretch>
            <a:fillRect/>
          </a:stretch>
        </p:blipFill>
        <p:spPr>
          <a:xfrm>
            <a:off x="0" y="3429000"/>
            <a:ext cx="5334874" cy="3205842"/>
          </a:xfrm>
          <a:prstGeom prst="rect">
            <a:avLst/>
          </a:prstGeom>
        </p:spPr>
      </p:pic>
    </p:spTree>
    <p:extLst>
      <p:ext uri="{BB962C8B-B14F-4D97-AF65-F5344CB8AC3E}">
        <p14:creationId xmlns:p14="http://schemas.microsoft.com/office/powerpoint/2010/main" val="1198107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25</a:t>
            </a:fld>
            <a:endParaRPr lang="en-US" noProof="0" dirty="0"/>
          </a:p>
        </p:txBody>
      </p:sp>
      <p:graphicFrame>
        <p:nvGraphicFramePr>
          <p:cNvPr id="10" name="Table 10">
            <a:extLst>
              <a:ext uri="{FF2B5EF4-FFF2-40B4-BE49-F238E27FC236}">
                <a16:creationId xmlns:a16="http://schemas.microsoft.com/office/drawing/2014/main" id="{83BFF2FB-FBDB-ADBD-8B4E-A277E4A4DBCC}"/>
              </a:ext>
            </a:extLst>
          </p:cNvPr>
          <p:cNvGraphicFramePr>
            <a:graphicFrameLocks noGrp="1"/>
          </p:cNvGraphicFramePr>
          <p:nvPr>
            <p:extLst>
              <p:ext uri="{D42A27DB-BD31-4B8C-83A1-F6EECF244321}">
                <p14:modId xmlns:p14="http://schemas.microsoft.com/office/powerpoint/2010/main" val="2448554068"/>
              </p:ext>
            </p:extLst>
          </p:nvPr>
        </p:nvGraphicFramePr>
        <p:xfrm>
          <a:off x="5438265" y="121772"/>
          <a:ext cx="6753736" cy="1542966"/>
        </p:xfrm>
        <a:graphic>
          <a:graphicData uri="http://schemas.openxmlformats.org/drawingml/2006/table">
            <a:tbl>
              <a:tblPr firstRow="1" bandRow="1">
                <a:tableStyleId>{5C22544A-7EE6-4342-B048-85BDC9FD1C3A}</a:tableStyleId>
              </a:tblPr>
              <a:tblGrid>
                <a:gridCol w="3376868">
                  <a:extLst>
                    <a:ext uri="{9D8B030D-6E8A-4147-A177-3AD203B41FA5}">
                      <a16:colId xmlns:a16="http://schemas.microsoft.com/office/drawing/2014/main" val="1807390158"/>
                    </a:ext>
                  </a:extLst>
                </a:gridCol>
                <a:gridCol w="3376868">
                  <a:extLst>
                    <a:ext uri="{9D8B030D-6E8A-4147-A177-3AD203B41FA5}">
                      <a16:colId xmlns:a16="http://schemas.microsoft.com/office/drawing/2014/main" val="276105362"/>
                    </a:ext>
                  </a:extLst>
                </a:gridCol>
              </a:tblGrid>
              <a:tr h="1542966">
                <a:tc>
                  <a:txBody>
                    <a:bodyPr/>
                    <a:lstStyle/>
                    <a:p>
                      <a:r>
                        <a:rPr lang="en-US" dirty="0"/>
                        <a:t>Trong </a:t>
                      </a:r>
                      <a:r>
                        <a:rPr lang="en-US" dirty="0" err="1"/>
                        <a:t>phân</a:t>
                      </a:r>
                      <a:r>
                        <a:rPr lang="en-US" dirty="0"/>
                        <a:t> </a:t>
                      </a:r>
                      <a:r>
                        <a:rPr lang="en-US" dirty="0" err="1"/>
                        <a:t>khúc</a:t>
                      </a:r>
                      <a:r>
                        <a:rPr lang="en-US" dirty="0"/>
                        <a:t> </a:t>
                      </a:r>
                      <a:r>
                        <a:rPr lang="en-US" dirty="0" err="1"/>
                        <a:t>giá</a:t>
                      </a:r>
                      <a:r>
                        <a:rPr lang="en-US" dirty="0"/>
                        <a:t> 30k-50k, </a:t>
                      </a:r>
                      <a:r>
                        <a:rPr lang="en-US" dirty="0" err="1"/>
                        <a:t>dựa</a:t>
                      </a:r>
                      <a:r>
                        <a:rPr lang="en-US" dirty="0"/>
                        <a:t> </a:t>
                      </a:r>
                      <a:r>
                        <a:rPr lang="en-US" dirty="0" err="1"/>
                        <a:t>theo</a:t>
                      </a:r>
                      <a:r>
                        <a:rPr lang="en-US" dirty="0"/>
                        <a:t> </a:t>
                      </a:r>
                      <a:r>
                        <a:rPr lang="en-US" dirty="0" err="1"/>
                        <a:t>số</a:t>
                      </a:r>
                      <a:r>
                        <a:rPr lang="en-US" dirty="0"/>
                        <a:t> </a:t>
                      </a:r>
                      <a:r>
                        <a:rPr lang="en-US" dirty="0" err="1"/>
                        <a:t>lượng</a:t>
                      </a:r>
                      <a:r>
                        <a:rPr lang="en-US" dirty="0"/>
                        <a:t> </a:t>
                      </a:r>
                      <a:r>
                        <a:rPr lang="en-US" dirty="0" err="1"/>
                        <a:t>nhập</a:t>
                      </a:r>
                      <a:r>
                        <a:rPr lang="en-US" dirty="0"/>
                        <a:t> </a:t>
                      </a:r>
                      <a:r>
                        <a:rPr lang="en-US" dirty="0" err="1"/>
                        <a:t>và</a:t>
                      </a:r>
                      <a:r>
                        <a:rPr lang="en-US" dirty="0"/>
                        <a:t> </a:t>
                      </a:r>
                      <a:r>
                        <a:rPr lang="en-US" dirty="0" err="1"/>
                        <a:t>hệ</a:t>
                      </a:r>
                      <a:r>
                        <a:rPr lang="en-US" dirty="0"/>
                        <a:t> </a:t>
                      </a:r>
                      <a:r>
                        <a:rPr lang="en-US" dirty="0" err="1"/>
                        <a:t>số</a:t>
                      </a:r>
                      <a:r>
                        <a:rPr lang="en-US" dirty="0"/>
                        <a:t> </a:t>
                      </a:r>
                      <a:r>
                        <a:rPr lang="en-US" dirty="0" err="1"/>
                        <a:t>bán</a:t>
                      </a:r>
                      <a:r>
                        <a:rPr lang="en-US" dirty="0"/>
                        <a:t> </a:t>
                      </a:r>
                      <a:r>
                        <a:rPr lang="en-US" dirty="0" err="1"/>
                        <a:t>được</a:t>
                      </a:r>
                      <a:r>
                        <a:rPr lang="en-US" dirty="0"/>
                        <a:t> </a:t>
                      </a:r>
                      <a:r>
                        <a:rPr lang="en-US" dirty="0" err="1"/>
                        <a:t>thì</a:t>
                      </a:r>
                      <a:r>
                        <a:rPr lang="en-US" dirty="0"/>
                        <a:t> </a:t>
                      </a:r>
                      <a:r>
                        <a:rPr lang="en-US" dirty="0" err="1"/>
                        <a:t>hãng</a:t>
                      </a:r>
                      <a:r>
                        <a:rPr lang="en-US" dirty="0"/>
                        <a:t> Mercedes, Audi </a:t>
                      </a:r>
                      <a:r>
                        <a:rPr lang="en-US" dirty="0" err="1"/>
                        <a:t>và</a:t>
                      </a:r>
                      <a:r>
                        <a:rPr lang="en-US" dirty="0"/>
                        <a:t> Volvo</a:t>
                      </a:r>
                    </a:p>
                    <a:p>
                      <a:endParaRPr lang="en-US" dirty="0"/>
                    </a:p>
                  </a:txBody>
                  <a:tcPr/>
                </a:tc>
                <a:tc>
                  <a:txBody>
                    <a:bodyPr/>
                    <a:lstStyle/>
                    <a:p>
                      <a:r>
                        <a:rPr lang="en-US" dirty="0" err="1"/>
                        <a:t>Nếu</a:t>
                      </a:r>
                      <a:r>
                        <a:rPr lang="en-US" dirty="0"/>
                        <a:t> </a:t>
                      </a:r>
                      <a:r>
                        <a:rPr lang="en-US" dirty="0" err="1"/>
                        <a:t>phân</a:t>
                      </a:r>
                      <a:r>
                        <a:rPr lang="en-US" dirty="0"/>
                        <a:t> </a:t>
                      </a:r>
                      <a:r>
                        <a:rPr lang="en-US" dirty="0" err="1"/>
                        <a:t>khúc</a:t>
                      </a:r>
                      <a:r>
                        <a:rPr lang="en-US" dirty="0"/>
                        <a:t> </a:t>
                      </a:r>
                      <a:r>
                        <a:rPr lang="en-US" dirty="0" err="1"/>
                        <a:t>giá</a:t>
                      </a:r>
                      <a:r>
                        <a:rPr lang="en-US" dirty="0"/>
                        <a:t> </a:t>
                      </a:r>
                      <a:r>
                        <a:rPr lang="en-US" dirty="0" err="1"/>
                        <a:t>xe</a:t>
                      </a:r>
                      <a:r>
                        <a:rPr lang="en-US" dirty="0"/>
                        <a:t> 30k-50k, </a:t>
                      </a:r>
                      <a:r>
                        <a:rPr lang="en-US" dirty="0" err="1"/>
                        <a:t>chọn</a:t>
                      </a:r>
                      <a:r>
                        <a:rPr lang="en-US" dirty="0"/>
                        <a:t> </a:t>
                      </a:r>
                      <a:r>
                        <a:rPr lang="en-US" dirty="0" err="1"/>
                        <a:t>hãng</a:t>
                      </a:r>
                      <a:r>
                        <a:rPr lang="en-US" dirty="0"/>
                        <a:t> Mercedes, Audi </a:t>
                      </a:r>
                      <a:r>
                        <a:rPr lang="en-US" dirty="0" err="1"/>
                        <a:t>và</a:t>
                      </a:r>
                      <a:r>
                        <a:rPr lang="en-US" dirty="0"/>
                        <a:t> Volvo </a:t>
                      </a:r>
                      <a:r>
                        <a:rPr lang="en-US" dirty="0" err="1"/>
                        <a:t>nhập</a:t>
                      </a:r>
                      <a:endParaRPr lang="en-US" dirty="0"/>
                    </a:p>
                  </a:txBody>
                  <a:tcPr/>
                </a:tc>
                <a:extLst>
                  <a:ext uri="{0D108BD9-81ED-4DB2-BD59-A6C34878D82A}">
                    <a16:rowId xmlns:a16="http://schemas.microsoft.com/office/drawing/2014/main" val="3626489553"/>
                  </a:ext>
                </a:extLst>
              </a:tr>
            </a:tbl>
          </a:graphicData>
        </a:graphic>
      </p:graphicFrame>
      <p:graphicFrame>
        <p:nvGraphicFramePr>
          <p:cNvPr id="7" name="Table 10">
            <a:extLst>
              <a:ext uri="{FF2B5EF4-FFF2-40B4-BE49-F238E27FC236}">
                <a16:creationId xmlns:a16="http://schemas.microsoft.com/office/drawing/2014/main" id="{BE80773A-97F0-DB28-8AAE-0B4857C220C8}"/>
              </a:ext>
            </a:extLst>
          </p:cNvPr>
          <p:cNvGraphicFramePr>
            <a:graphicFrameLocks noGrp="1"/>
          </p:cNvGraphicFramePr>
          <p:nvPr>
            <p:extLst>
              <p:ext uri="{D42A27DB-BD31-4B8C-83A1-F6EECF244321}">
                <p14:modId xmlns:p14="http://schemas.microsoft.com/office/powerpoint/2010/main" val="12932562"/>
              </p:ext>
            </p:extLst>
          </p:nvPr>
        </p:nvGraphicFramePr>
        <p:xfrm>
          <a:off x="5438265" y="3540508"/>
          <a:ext cx="6753736" cy="1542966"/>
        </p:xfrm>
        <a:graphic>
          <a:graphicData uri="http://schemas.openxmlformats.org/drawingml/2006/table">
            <a:tbl>
              <a:tblPr firstRow="1" bandRow="1">
                <a:tableStyleId>{5C22544A-7EE6-4342-B048-85BDC9FD1C3A}</a:tableStyleId>
              </a:tblPr>
              <a:tblGrid>
                <a:gridCol w="3376868">
                  <a:extLst>
                    <a:ext uri="{9D8B030D-6E8A-4147-A177-3AD203B41FA5}">
                      <a16:colId xmlns:a16="http://schemas.microsoft.com/office/drawing/2014/main" val="1807390158"/>
                    </a:ext>
                  </a:extLst>
                </a:gridCol>
                <a:gridCol w="3376868">
                  <a:extLst>
                    <a:ext uri="{9D8B030D-6E8A-4147-A177-3AD203B41FA5}">
                      <a16:colId xmlns:a16="http://schemas.microsoft.com/office/drawing/2014/main" val="276105362"/>
                    </a:ext>
                  </a:extLst>
                </a:gridCol>
              </a:tblGrid>
              <a:tr h="1542966">
                <a:tc>
                  <a:txBody>
                    <a:bodyPr/>
                    <a:lstStyle/>
                    <a:p>
                      <a:r>
                        <a:rPr lang="en-US" dirty="0"/>
                        <a:t>Trong </a:t>
                      </a:r>
                      <a:r>
                        <a:rPr lang="en-US" dirty="0" err="1"/>
                        <a:t>phân</a:t>
                      </a:r>
                      <a:r>
                        <a:rPr lang="en-US" dirty="0"/>
                        <a:t> </a:t>
                      </a:r>
                      <a:r>
                        <a:rPr lang="en-US" dirty="0" err="1"/>
                        <a:t>khúc</a:t>
                      </a:r>
                      <a:r>
                        <a:rPr lang="en-US" dirty="0"/>
                        <a:t> </a:t>
                      </a:r>
                      <a:r>
                        <a:rPr lang="en-US" dirty="0" err="1"/>
                        <a:t>giá</a:t>
                      </a:r>
                      <a:r>
                        <a:rPr lang="en-US" dirty="0"/>
                        <a:t> &gt;50k, </a:t>
                      </a:r>
                      <a:r>
                        <a:rPr lang="en-US" dirty="0" err="1"/>
                        <a:t>dựa</a:t>
                      </a:r>
                      <a:r>
                        <a:rPr lang="en-US" dirty="0"/>
                        <a:t> </a:t>
                      </a:r>
                      <a:r>
                        <a:rPr lang="en-US" dirty="0" err="1"/>
                        <a:t>theo</a:t>
                      </a:r>
                      <a:r>
                        <a:rPr lang="en-US" dirty="0"/>
                        <a:t> </a:t>
                      </a:r>
                      <a:r>
                        <a:rPr lang="en-US" dirty="0" err="1"/>
                        <a:t>số</a:t>
                      </a:r>
                      <a:r>
                        <a:rPr lang="en-US" dirty="0"/>
                        <a:t> </a:t>
                      </a:r>
                      <a:r>
                        <a:rPr lang="en-US" dirty="0" err="1"/>
                        <a:t>lượng</a:t>
                      </a:r>
                      <a:r>
                        <a:rPr lang="en-US" dirty="0"/>
                        <a:t> </a:t>
                      </a:r>
                      <a:r>
                        <a:rPr lang="en-US" dirty="0" err="1"/>
                        <a:t>nhập</a:t>
                      </a:r>
                      <a:r>
                        <a:rPr lang="en-US" dirty="0"/>
                        <a:t> </a:t>
                      </a:r>
                      <a:r>
                        <a:rPr lang="en-US" dirty="0" err="1"/>
                        <a:t>và</a:t>
                      </a:r>
                      <a:r>
                        <a:rPr lang="en-US" dirty="0"/>
                        <a:t> </a:t>
                      </a:r>
                      <a:r>
                        <a:rPr lang="en-US" dirty="0" err="1"/>
                        <a:t>hệ</a:t>
                      </a:r>
                      <a:r>
                        <a:rPr lang="en-US" dirty="0"/>
                        <a:t> </a:t>
                      </a:r>
                      <a:r>
                        <a:rPr lang="en-US" dirty="0" err="1"/>
                        <a:t>số</a:t>
                      </a:r>
                      <a:r>
                        <a:rPr lang="en-US" dirty="0"/>
                        <a:t> </a:t>
                      </a:r>
                      <a:r>
                        <a:rPr lang="en-US" dirty="0" err="1"/>
                        <a:t>bán</a:t>
                      </a:r>
                      <a:r>
                        <a:rPr lang="en-US" dirty="0"/>
                        <a:t> </a:t>
                      </a:r>
                      <a:r>
                        <a:rPr lang="en-US" dirty="0" err="1"/>
                        <a:t>được</a:t>
                      </a:r>
                      <a:r>
                        <a:rPr lang="en-US" dirty="0"/>
                        <a:t> </a:t>
                      </a:r>
                      <a:r>
                        <a:rPr lang="en-US" dirty="0" err="1"/>
                        <a:t>thì</a:t>
                      </a:r>
                      <a:r>
                        <a:rPr lang="en-US" dirty="0"/>
                        <a:t> </a:t>
                      </a:r>
                      <a:r>
                        <a:rPr lang="en-US" dirty="0" err="1"/>
                        <a:t>hãng</a:t>
                      </a:r>
                      <a:r>
                        <a:rPr lang="en-US" dirty="0"/>
                        <a:t> BMW, Lexus </a:t>
                      </a:r>
                      <a:r>
                        <a:rPr lang="en-US" dirty="0" err="1"/>
                        <a:t>và</a:t>
                      </a:r>
                      <a:r>
                        <a:rPr lang="en-US" dirty="0"/>
                        <a:t> Toyota </a:t>
                      </a:r>
                      <a:r>
                        <a:rPr lang="en-US" dirty="0" err="1"/>
                        <a:t>bán</a:t>
                      </a:r>
                      <a:r>
                        <a:rPr lang="en-US" dirty="0"/>
                        <a:t> </a:t>
                      </a:r>
                      <a:r>
                        <a:rPr lang="en-US" dirty="0" err="1"/>
                        <a:t>được</a:t>
                      </a:r>
                      <a:r>
                        <a:rPr lang="en-US" dirty="0"/>
                        <a:t> </a:t>
                      </a:r>
                      <a:r>
                        <a:rPr lang="en-US" dirty="0" err="1"/>
                        <a:t>hàng</a:t>
                      </a:r>
                      <a:endParaRPr lang="en-US" dirty="0"/>
                    </a:p>
                    <a:p>
                      <a:endParaRPr lang="en-US" dirty="0"/>
                    </a:p>
                  </a:txBody>
                  <a:tcPr/>
                </a:tc>
                <a:tc>
                  <a:txBody>
                    <a:bodyPr/>
                    <a:lstStyle/>
                    <a:p>
                      <a:r>
                        <a:rPr lang="en-US" dirty="0" err="1"/>
                        <a:t>Nếu</a:t>
                      </a:r>
                      <a:r>
                        <a:rPr lang="en-US" dirty="0"/>
                        <a:t> </a:t>
                      </a:r>
                      <a:r>
                        <a:rPr lang="en-US" dirty="0" err="1"/>
                        <a:t>phân</a:t>
                      </a:r>
                      <a:r>
                        <a:rPr lang="en-US" dirty="0"/>
                        <a:t> </a:t>
                      </a:r>
                      <a:r>
                        <a:rPr lang="en-US" dirty="0" err="1"/>
                        <a:t>khúc</a:t>
                      </a:r>
                      <a:r>
                        <a:rPr lang="en-US" dirty="0"/>
                        <a:t> </a:t>
                      </a:r>
                      <a:r>
                        <a:rPr lang="en-US" dirty="0" err="1"/>
                        <a:t>giá</a:t>
                      </a:r>
                      <a:r>
                        <a:rPr lang="en-US" dirty="0"/>
                        <a:t> </a:t>
                      </a:r>
                      <a:r>
                        <a:rPr lang="en-US" dirty="0" err="1"/>
                        <a:t>xe</a:t>
                      </a:r>
                      <a:r>
                        <a:rPr lang="en-US" dirty="0"/>
                        <a:t> &gt;50k, </a:t>
                      </a:r>
                      <a:r>
                        <a:rPr lang="en-US" dirty="0" err="1"/>
                        <a:t>chỉ</a:t>
                      </a:r>
                      <a:r>
                        <a:rPr lang="en-US" dirty="0"/>
                        <a:t> </a:t>
                      </a:r>
                      <a:r>
                        <a:rPr lang="en-US" dirty="0" err="1"/>
                        <a:t>chọn</a:t>
                      </a:r>
                      <a:r>
                        <a:rPr lang="en-US" dirty="0"/>
                        <a:t> </a:t>
                      </a:r>
                      <a:r>
                        <a:rPr lang="en-US" dirty="0" err="1"/>
                        <a:t>hãng</a:t>
                      </a:r>
                      <a:r>
                        <a:rPr lang="en-US" dirty="0"/>
                        <a:t> BMW, Lexus </a:t>
                      </a:r>
                      <a:r>
                        <a:rPr lang="en-US" dirty="0" err="1"/>
                        <a:t>và</a:t>
                      </a:r>
                      <a:r>
                        <a:rPr lang="en-US" dirty="0"/>
                        <a:t> Toyota </a:t>
                      </a:r>
                      <a:r>
                        <a:rPr lang="en-US" dirty="0" err="1"/>
                        <a:t>nhập</a:t>
                      </a:r>
                      <a:r>
                        <a:rPr lang="en-US" dirty="0"/>
                        <a:t>. </a:t>
                      </a:r>
                      <a:r>
                        <a:rPr lang="en-US" dirty="0" err="1"/>
                        <a:t>Không</a:t>
                      </a:r>
                      <a:r>
                        <a:rPr lang="en-US" dirty="0"/>
                        <a:t> </a:t>
                      </a:r>
                      <a:r>
                        <a:rPr lang="en-US" dirty="0" err="1"/>
                        <a:t>nhập</a:t>
                      </a:r>
                      <a:r>
                        <a:rPr lang="en-US" dirty="0"/>
                        <a:t> </a:t>
                      </a:r>
                      <a:r>
                        <a:rPr lang="en-US" dirty="0" err="1"/>
                        <a:t>xe</a:t>
                      </a:r>
                      <a:r>
                        <a:rPr lang="en-US" dirty="0"/>
                        <a:t> </a:t>
                      </a:r>
                      <a:r>
                        <a:rPr lang="en-US" dirty="0" err="1"/>
                        <a:t>các</a:t>
                      </a:r>
                      <a:r>
                        <a:rPr lang="en-US" dirty="0"/>
                        <a:t> </a:t>
                      </a:r>
                      <a:r>
                        <a:rPr lang="en-US" dirty="0" err="1"/>
                        <a:t>hiệu</a:t>
                      </a:r>
                      <a:r>
                        <a:rPr lang="en-US" dirty="0"/>
                        <a:t> </a:t>
                      </a:r>
                      <a:r>
                        <a:rPr lang="en-US" dirty="0" err="1"/>
                        <a:t>khác</a:t>
                      </a:r>
                      <a:r>
                        <a:rPr lang="en-US" dirty="0"/>
                        <a:t> </a:t>
                      </a:r>
                      <a:r>
                        <a:rPr lang="en-US" dirty="0" err="1"/>
                        <a:t>trừ</a:t>
                      </a:r>
                      <a:r>
                        <a:rPr lang="en-US" dirty="0"/>
                        <a:t> </a:t>
                      </a:r>
                      <a:r>
                        <a:rPr lang="en-US" dirty="0" err="1"/>
                        <a:t>khi</a:t>
                      </a:r>
                      <a:r>
                        <a:rPr lang="en-US" dirty="0"/>
                        <a:t> </a:t>
                      </a:r>
                      <a:r>
                        <a:rPr lang="en-US" dirty="0" err="1"/>
                        <a:t>khách</a:t>
                      </a:r>
                      <a:r>
                        <a:rPr lang="en-US" dirty="0"/>
                        <a:t> </a:t>
                      </a:r>
                      <a:r>
                        <a:rPr lang="en-US" dirty="0" err="1"/>
                        <a:t>hàng</a:t>
                      </a:r>
                      <a:r>
                        <a:rPr lang="en-US" dirty="0"/>
                        <a:t> </a:t>
                      </a:r>
                      <a:r>
                        <a:rPr lang="en-US" dirty="0" err="1"/>
                        <a:t>đặt</a:t>
                      </a:r>
                      <a:r>
                        <a:rPr lang="en-US" dirty="0"/>
                        <a:t> </a:t>
                      </a:r>
                      <a:r>
                        <a:rPr lang="en-US" dirty="0" err="1"/>
                        <a:t>hàng</a:t>
                      </a:r>
                      <a:r>
                        <a:rPr lang="en-US" dirty="0"/>
                        <a:t>.</a:t>
                      </a:r>
                    </a:p>
                  </a:txBody>
                  <a:tcPr/>
                </a:tc>
                <a:extLst>
                  <a:ext uri="{0D108BD9-81ED-4DB2-BD59-A6C34878D82A}">
                    <a16:rowId xmlns:a16="http://schemas.microsoft.com/office/drawing/2014/main" val="3626489553"/>
                  </a:ext>
                </a:extLst>
              </a:tr>
            </a:tbl>
          </a:graphicData>
        </a:graphic>
      </p:graphicFrame>
      <p:pic>
        <p:nvPicPr>
          <p:cNvPr id="5" name="Picture 4">
            <a:extLst>
              <a:ext uri="{FF2B5EF4-FFF2-40B4-BE49-F238E27FC236}">
                <a16:creationId xmlns:a16="http://schemas.microsoft.com/office/drawing/2014/main" id="{ABD4D6E0-A3E5-CCB2-948D-CF6FE4ED2414}"/>
              </a:ext>
            </a:extLst>
          </p:cNvPr>
          <p:cNvPicPr>
            <a:picLocks noChangeAspect="1"/>
          </p:cNvPicPr>
          <p:nvPr/>
        </p:nvPicPr>
        <p:blipFill>
          <a:blip r:embed="rId2"/>
          <a:stretch>
            <a:fillRect/>
          </a:stretch>
        </p:blipFill>
        <p:spPr>
          <a:xfrm>
            <a:off x="0" y="121772"/>
            <a:ext cx="5438265" cy="3328724"/>
          </a:xfrm>
          <a:prstGeom prst="rect">
            <a:avLst/>
          </a:prstGeom>
        </p:spPr>
      </p:pic>
      <p:pic>
        <p:nvPicPr>
          <p:cNvPr id="9" name="Picture 8">
            <a:extLst>
              <a:ext uri="{FF2B5EF4-FFF2-40B4-BE49-F238E27FC236}">
                <a16:creationId xmlns:a16="http://schemas.microsoft.com/office/drawing/2014/main" id="{6FF73950-63BE-81E1-64B1-58C7E82AD389}"/>
              </a:ext>
            </a:extLst>
          </p:cNvPr>
          <p:cNvPicPr>
            <a:picLocks noChangeAspect="1"/>
          </p:cNvPicPr>
          <p:nvPr/>
        </p:nvPicPr>
        <p:blipFill>
          <a:blip r:embed="rId3"/>
          <a:stretch>
            <a:fillRect/>
          </a:stretch>
        </p:blipFill>
        <p:spPr>
          <a:xfrm>
            <a:off x="0" y="3540508"/>
            <a:ext cx="5438265" cy="3317492"/>
          </a:xfrm>
          <a:prstGeom prst="rect">
            <a:avLst/>
          </a:prstGeom>
        </p:spPr>
      </p:pic>
    </p:spTree>
    <p:extLst>
      <p:ext uri="{BB962C8B-B14F-4D97-AF65-F5344CB8AC3E}">
        <p14:creationId xmlns:p14="http://schemas.microsoft.com/office/powerpoint/2010/main" val="2144477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860ACBE-11AF-F848-FDDF-10E832DF86A1}"/>
              </a:ext>
            </a:extLst>
          </p:cNvPr>
          <p:cNvSpPr>
            <a:spLocks noGrp="1"/>
          </p:cNvSpPr>
          <p:nvPr>
            <p:ph type="subTitle" idx="4294967295"/>
          </p:nvPr>
        </p:nvSpPr>
        <p:spPr>
          <a:xfrm>
            <a:off x="7002130" y="4484691"/>
            <a:ext cx="4540440" cy="503167"/>
          </a:xfrm>
        </p:spPr>
        <p:txBody>
          <a:bodyPr/>
          <a:lstStyle/>
          <a:p>
            <a:endParaRPr lang="en-US"/>
          </a:p>
        </p:txBody>
      </p:sp>
      <p:pic>
        <p:nvPicPr>
          <p:cNvPr id="5" name="Picture Placeholder 4">
            <a:extLst>
              <a:ext uri="{FF2B5EF4-FFF2-40B4-BE49-F238E27FC236}">
                <a16:creationId xmlns:a16="http://schemas.microsoft.com/office/drawing/2014/main" id="{87C91D74-0DBE-A7BC-3FB1-44B3F5EBFE99}"/>
              </a:ext>
            </a:extLst>
          </p:cNvPr>
          <p:cNvPicPr>
            <a:picLocks noGrp="1" noChangeAspect="1"/>
          </p:cNvPicPr>
          <p:nvPr>
            <p:ph type="pic" sz="quarter" idx="10"/>
          </p:nvPr>
        </p:nvPicPr>
        <p:blipFill>
          <a:blip r:embed="rId2"/>
          <a:srcRect l="12500" r="12500"/>
          <a:stretch>
            <a:fillRect/>
          </a:stretch>
        </p:blipFill>
        <p:spPr/>
      </p:pic>
      <p:sp>
        <p:nvSpPr>
          <p:cNvPr id="8" name="Text Placeholder 7">
            <a:extLst>
              <a:ext uri="{FF2B5EF4-FFF2-40B4-BE49-F238E27FC236}">
                <a16:creationId xmlns:a16="http://schemas.microsoft.com/office/drawing/2014/main" id="{C86978EE-6DCB-AD51-40B1-663FCCBC5F22}"/>
              </a:ext>
            </a:extLst>
          </p:cNvPr>
          <p:cNvSpPr>
            <a:spLocks noGrp="1"/>
          </p:cNvSpPr>
          <p:nvPr>
            <p:ph type="body" sz="quarter" idx="4294967295"/>
          </p:nvPr>
        </p:nvSpPr>
        <p:spPr>
          <a:xfrm>
            <a:off x="7002320" y="5012635"/>
            <a:ext cx="4533900" cy="503238"/>
          </a:xfrm>
        </p:spPr>
        <p:txBody>
          <a:bodyPr/>
          <a:lstStyle/>
          <a:p>
            <a:endParaRPr lang="en-US"/>
          </a:p>
        </p:txBody>
      </p:sp>
      <p:sp>
        <p:nvSpPr>
          <p:cNvPr id="2" name="Title 1">
            <a:extLst>
              <a:ext uri="{FF2B5EF4-FFF2-40B4-BE49-F238E27FC236}">
                <a16:creationId xmlns:a16="http://schemas.microsoft.com/office/drawing/2014/main" id="{A29B0E6B-922D-B7A7-4ED4-9682A21AFBEF}"/>
              </a:ext>
            </a:extLst>
          </p:cNvPr>
          <p:cNvSpPr>
            <a:spLocks noGrp="1"/>
          </p:cNvSpPr>
          <p:nvPr>
            <p:ph type="title"/>
          </p:nvPr>
        </p:nvSpPr>
        <p:spPr/>
        <p:txBody>
          <a:bodyPr/>
          <a:lstStyle/>
          <a:p>
            <a:r>
              <a:rPr lang="en-US" dirty="0" err="1"/>
              <a:t>Phân</a:t>
            </a:r>
            <a:r>
              <a:rPr lang="en-US" dirty="0"/>
              <a:t> </a:t>
            </a:r>
            <a:r>
              <a:rPr lang="en-US" dirty="0" err="1"/>
              <a:t>Tích</a:t>
            </a:r>
            <a:r>
              <a:rPr lang="en-US" dirty="0"/>
              <a:t> Theo </a:t>
            </a:r>
            <a:r>
              <a:rPr lang="en-US" dirty="0" err="1"/>
              <a:t>đặc</a:t>
            </a:r>
            <a:r>
              <a:rPr lang="en-US" dirty="0"/>
              <a:t> </a:t>
            </a:r>
            <a:r>
              <a:rPr lang="en-US" dirty="0" err="1"/>
              <a:t>tính</a:t>
            </a:r>
            <a:r>
              <a:rPr lang="en-US" dirty="0"/>
              <a:t> </a:t>
            </a:r>
            <a:r>
              <a:rPr lang="en-US" dirty="0" err="1"/>
              <a:t>của</a:t>
            </a:r>
            <a:r>
              <a:rPr lang="en-US" dirty="0"/>
              <a:t> </a:t>
            </a:r>
            <a:r>
              <a:rPr lang="en-US" dirty="0" err="1"/>
              <a:t>xe</a:t>
            </a:r>
            <a:endParaRPr lang="en-US" dirty="0"/>
          </a:p>
        </p:txBody>
      </p:sp>
      <p:sp>
        <p:nvSpPr>
          <p:cNvPr id="3" name="Slide Number Placeholder 2">
            <a:extLst>
              <a:ext uri="{FF2B5EF4-FFF2-40B4-BE49-F238E27FC236}">
                <a16:creationId xmlns:a16="http://schemas.microsoft.com/office/drawing/2014/main" id="{B5231617-D00A-96E8-CD9D-8026BB407018}"/>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26</a:t>
            </a:fld>
            <a:endParaRPr lang="en-US" noProof="0" dirty="0"/>
          </a:p>
        </p:txBody>
      </p:sp>
    </p:spTree>
    <p:extLst>
      <p:ext uri="{BB962C8B-B14F-4D97-AF65-F5344CB8AC3E}">
        <p14:creationId xmlns:p14="http://schemas.microsoft.com/office/powerpoint/2010/main" val="3057996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27</a:t>
            </a:fld>
            <a:endParaRPr lang="en-US" noProof="0" dirty="0"/>
          </a:p>
        </p:txBody>
      </p:sp>
      <p:graphicFrame>
        <p:nvGraphicFramePr>
          <p:cNvPr id="10" name="Table 10">
            <a:extLst>
              <a:ext uri="{FF2B5EF4-FFF2-40B4-BE49-F238E27FC236}">
                <a16:creationId xmlns:a16="http://schemas.microsoft.com/office/drawing/2014/main" id="{83BFF2FB-FBDB-ADBD-8B4E-A277E4A4DBCC}"/>
              </a:ext>
            </a:extLst>
          </p:cNvPr>
          <p:cNvGraphicFramePr>
            <a:graphicFrameLocks noGrp="1"/>
          </p:cNvGraphicFramePr>
          <p:nvPr>
            <p:extLst>
              <p:ext uri="{D42A27DB-BD31-4B8C-83A1-F6EECF244321}">
                <p14:modId xmlns:p14="http://schemas.microsoft.com/office/powerpoint/2010/main" val="1938416508"/>
              </p:ext>
            </p:extLst>
          </p:nvPr>
        </p:nvGraphicFramePr>
        <p:xfrm>
          <a:off x="3940906" y="173459"/>
          <a:ext cx="8128000" cy="201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7390158"/>
                    </a:ext>
                  </a:extLst>
                </a:gridCol>
                <a:gridCol w="4064000">
                  <a:extLst>
                    <a:ext uri="{9D8B030D-6E8A-4147-A177-3AD203B41FA5}">
                      <a16:colId xmlns:a16="http://schemas.microsoft.com/office/drawing/2014/main" val="276105362"/>
                    </a:ext>
                  </a:extLst>
                </a:gridCol>
              </a:tblGrid>
              <a:tr h="1542966">
                <a:tc>
                  <a:txBody>
                    <a:bodyPr/>
                    <a:lstStyle/>
                    <a:p>
                      <a:r>
                        <a:rPr lang="en-US" dirty="0" err="1"/>
                        <a:t>Những</a:t>
                      </a:r>
                      <a:r>
                        <a:rPr lang="en-US" dirty="0"/>
                        <a:t> </a:t>
                      </a:r>
                      <a:r>
                        <a:rPr lang="en-US" dirty="0" err="1"/>
                        <a:t>xe</a:t>
                      </a:r>
                      <a:r>
                        <a:rPr lang="en-US" dirty="0"/>
                        <a:t> </a:t>
                      </a:r>
                      <a:r>
                        <a:rPr lang="en-US" dirty="0" err="1"/>
                        <a:t>có</a:t>
                      </a:r>
                      <a:r>
                        <a:rPr lang="en-US" dirty="0"/>
                        <a:t> </a:t>
                      </a:r>
                      <a:r>
                        <a:rPr lang="en-US" dirty="0" err="1"/>
                        <a:t>phân</a:t>
                      </a:r>
                      <a:r>
                        <a:rPr lang="en-US" dirty="0"/>
                        <a:t> </a:t>
                      </a:r>
                      <a:r>
                        <a:rPr lang="en-US" dirty="0" err="1"/>
                        <a:t>khúc</a:t>
                      </a:r>
                      <a:r>
                        <a:rPr lang="en-US" dirty="0"/>
                        <a:t> </a:t>
                      </a:r>
                      <a:r>
                        <a:rPr lang="en-US" dirty="0" err="1"/>
                        <a:t>giá</a:t>
                      </a:r>
                      <a:r>
                        <a:rPr lang="en-US" dirty="0"/>
                        <a:t> </a:t>
                      </a:r>
                      <a:r>
                        <a:rPr lang="en-US" dirty="0" err="1"/>
                        <a:t>từ</a:t>
                      </a:r>
                      <a:r>
                        <a:rPr lang="en-US" dirty="0"/>
                        <a:t> 30k-50k USD </a:t>
                      </a:r>
                      <a:r>
                        <a:rPr lang="en-US" dirty="0" err="1"/>
                        <a:t>bán</a:t>
                      </a:r>
                      <a:r>
                        <a:rPr lang="en-US" dirty="0"/>
                        <a:t> </a:t>
                      </a:r>
                      <a:r>
                        <a:rPr lang="en-US" dirty="0" err="1"/>
                        <a:t>chạy</a:t>
                      </a:r>
                      <a:r>
                        <a:rPr lang="en-US" dirty="0"/>
                        <a:t> </a:t>
                      </a:r>
                      <a:r>
                        <a:rPr lang="en-US" dirty="0" err="1"/>
                        <a:t>hơn</a:t>
                      </a:r>
                      <a:r>
                        <a:rPr lang="en-US" dirty="0"/>
                        <a:t> </a:t>
                      </a:r>
                      <a:r>
                        <a:rPr lang="en-US" dirty="0" err="1"/>
                        <a:t>nằm</a:t>
                      </a:r>
                      <a:r>
                        <a:rPr lang="en-US" dirty="0"/>
                        <a:t> </a:t>
                      </a:r>
                      <a:r>
                        <a:rPr lang="en-US" dirty="0" err="1"/>
                        <a:t>trong</a:t>
                      </a:r>
                      <a:r>
                        <a:rPr lang="en-US" dirty="0"/>
                        <a:t> </a:t>
                      </a:r>
                      <a:r>
                        <a:rPr lang="en-US" dirty="0" err="1"/>
                        <a:t>tuổi</a:t>
                      </a:r>
                      <a:r>
                        <a:rPr lang="en-US" dirty="0"/>
                        <a:t> </a:t>
                      </a:r>
                      <a:r>
                        <a:rPr lang="en-US" dirty="0" err="1"/>
                        <a:t>đời</a:t>
                      </a:r>
                      <a:r>
                        <a:rPr lang="en-US" dirty="0"/>
                        <a:t> 5 </a:t>
                      </a:r>
                      <a:r>
                        <a:rPr lang="en-US" dirty="0" err="1"/>
                        <a:t>năm</a:t>
                      </a:r>
                      <a:r>
                        <a:rPr lang="en-US" dirty="0"/>
                        <a:t> </a:t>
                      </a:r>
                      <a:r>
                        <a:rPr lang="en-US" dirty="0" err="1"/>
                        <a:t>đổ</a:t>
                      </a:r>
                      <a:r>
                        <a:rPr lang="en-US" dirty="0"/>
                        <a:t> </a:t>
                      </a:r>
                      <a:r>
                        <a:rPr lang="en-US" dirty="0" err="1"/>
                        <a:t>lại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Những</a:t>
                      </a:r>
                      <a:r>
                        <a:rPr lang="en-US" dirty="0"/>
                        <a:t> </a:t>
                      </a:r>
                      <a:r>
                        <a:rPr lang="en-US" dirty="0" err="1"/>
                        <a:t>xe</a:t>
                      </a:r>
                      <a:r>
                        <a:rPr lang="en-US" dirty="0"/>
                        <a:t> </a:t>
                      </a:r>
                      <a:r>
                        <a:rPr lang="en-US" dirty="0" err="1"/>
                        <a:t>có</a:t>
                      </a:r>
                      <a:r>
                        <a:rPr lang="en-US" dirty="0"/>
                        <a:t> </a:t>
                      </a:r>
                      <a:r>
                        <a:rPr lang="en-US" dirty="0" err="1"/>
                        <a:t>phân</a:t>
                      </a:r>
                      <a:r>
                        <a:rPr lang="en-US" dirty="0"/>
                        <a:t> </a:t>
                      </a:r>
                      <a:r>
                        <a:rPr lang="en-US" dirty="0" err="1"/>
                        <a:t>khúc</a:t>
                      </a:r>
                      <a:r>
                        <a:rPr lang="en-US" dirty="0"/>
                        <a:t> </a:t>
                      </a:r>
                      <a:r>
                        <a:rPr lang="en-US" dirty="0" err="1"/>
                        <a:t>giá</a:t>
                      </a:r>
                      <a:r>
                        <a:rPr lang="en-US" dirty="0"/>
                        <a:t> </a:t>
                      </a:r>
                      <a:r>
                        <a:rPr lang="en-US" dirty="0" err="1"/>
                        <a:t>từ</a:t>
                      </a:r>
                      <a:r>
                        <a:rPr lang="en-US" dirty="0"/>
                        <a:t> </a:t>
                      </a:r>
                      <a:r>
                        <a:rPr lang="en-US" dirty="0" err="1"/>
                        <a:t>hơn</a:t>
                      </a:r>
                      <a:r>
                        <a:rPr lang="en-US" dirty="0"/>
                        <a:t> 50k USD </a:t>
                      </a:r>
                      <a:r>
                        <a:rPr lang="en-US" dirty="0" err="1"/>
                        <a:t>bán</a:t>
                      </a:r>
                      <a:r>
                        <a:rPr lang="en-US" dirty="0"/>
                        <a:t> </a:t>
                      </a:r>
                      <a:r>
                        <a:rPr lang="en-US" dirty="0" err="1"/>
                        <a:t>chạy</a:t>
                      </a:r>
                      <a:r>
                        <a:rPr lang="en-US" dirty="0"/>
                        <a:t> </a:t>
                      </a:r>
                      <a:r>
                        <a:rPr lang="en-US" dirty="0" err="1"/>
                        <a:t>hơn</a:t>
                      </a:r>
                      <a:r>
                        <a:rPr lang="en-US" dirty="0"/>
                        <a:t> </a:t>
                      </a:r>
                      <a:r>
                        <a:rPr lang="en-US" dirty="0" err="1"/>
                        <a:t>nếu</a:t>
                      </a:r>
                      <a:r>
                        <a:rPr lang="en-US" dirty="0"/>
                        <a:t> </a:t>
                      </a:r>
                      <a:r>
                        <a:rPr lang="en-US" dirty="0" err="1"/>
                        <a:t>có</a:t>
                      </a:r>
                      <a:r>
                        <a:rPr lang="en-US" dirty="0"/>
                        <a:t> </a:t>
                      </a:r>
                      <a:r>
                        <a:rPr lang="en-US" dirty="0" err="1"/>
                        <a:t>tuổi</a:t>
                      </a:r>
                      <a:r>
                        <a:rPr lang="en-US" dirty="0"/>
                        <a:t> </a:t>
                      </a:r>
                      <a:r>
                        <a:rPr lang="en-US" dirty="0" err="1"/>
                        <a:t>đời</a:t>
                      </a:r>
                      <a:r>
                        <a:rPr lang="en-US" dirty="0"/>
                        <a:t> </a:t>
                      </a:r>
                      <a:r>
                        <a:rPr lang="en-US" dirty="0" err="1"/>
                        <a:t>dưới</a:t>
                      </a:r>
                      <a:r>
                        <a:rPr lang="en-US" dirty="0"/>
                        <a:t> 3 </a:t>
                      </a:r>
                      <a:r>
                        <a:rPr lang="en-US" dirty="0" err="1"/>
                        <a:t>năm</a:t>
                      </a:r>
                      <a:endParaRPr lang="en-US" dirty="0"/>
                    </a:p>
                    <a:p>
                      <a:endParaRPr lang="en-US" dirty="0"/>
                    </a:p>
                  </a:txBody>
                  <a:tcPr/>
                </a:tc>
                <a:tc>
                  <a:txBody>
                    <a:bodyPr/>
                    <a:lstStyle/>
                    <a:p>
                      <a:r>
                        <a:rPr lang="en-US" dirty="0"/>
                        <a:t>Xe </a:t>
                      </a:r>
                      <a:r>
                        <a:rPr lang="en-US" dirty="0" err="1"/>
                        <a:t>có</a:t>
                      </a:r>
                      <a:r>
                        <a:rPr lang="en-US" dirty="0"/>
                        <a:t> </a:t>
                      </a:r>
                      <a:r>
                        <a:rPr lang="en-US" dirty="0" err="1"/>
                        <a:t>giá</a:t>
                      </a:r>
                      <a:r>
                        <a:rPr lang="en-US" dirty="0"/>
                        <a:t> </a:t>
                      </a:r>
                      <a:r>
                        <a:rPr lang="en-US" dirty="0" err="1"/>
                        <a:t>từ</a:t>
                      </a:r>
                      <a:r>
                        <a:rPr lang="en-US" dirty="0"/>
                        <a:t> 30k </a:t>
                      </a:r>
                      <a:r>
                        <a:rPr lang="en-US" dirty="0" err="1"/>
                        <a:t>trở</a:t>
                      </a:r>
                      <a:r>
                        <a:rPr lang="en-US" dirty="0"/>
                        <a:t> </a:t>
                      </a:r>
                      <a:r>
                        <a:rPr lang="en-US" dirty="0" err="1"/>
                        <a:t>lên</a:t>
                      </a:r>
                      <a:r>
                        <a:rPr lang="en-US" dirty="0"/>
                        <a:t> </a:t>
                      </a:r>
                      <a:r>
                        <a:rPr lang="en-US" dirty="0" err="1"/>
                        <a:t>nên</a:t>
                      </a:r>
                      <a:r>
                        <a:rPr lang="en-US" dirty="0"/>
                        <a:t> </a:t>
                      </a:r>
                      <a:r>
                        <a:rPr lang="en-US" dirty="0" err="1"/>
                        <a:t>nhập</a:t>
                      </a:r>
                      <a:r>
                        <a:rPr lang="en-US" dirty="0"/>
                        <a:t> </a:t>
                      </a:r>
                      <a:r>
                        <a:rPr lang="en-US" dirty="0" err="1"/>
                        <a:t>xe</a:t>
                      </a:r>
                      <a:r>
                        <a:rPr lang="en-US" dirty="0"/>
                        <a:t> </a:t>
                      </a:r>
                      <a:r>
                        <a:rPr lang="en-US" dirty="0" err="1"/>
                        <a:t>có</a:t>
                      </a:r>
                      <a:r>
                        <a:rPr lang="en-US" dirty="0"/>
                        <a:t> </a:t>
                      </a:r>
                      <a:r>
                        <a:rPr lang="en-US" dirty="0" err="1"/>
                        <a:t>tuổi</a:t>
                      </a:r>
                      <a:r>
                        <a:rPr lang="en-US" dirty="0"/>
                        <a:t> </a:t>
                      </a:r>
                      <a:r>
                        <a:rPr lang="en-US" dirty="0" err="1"/>
                        <a:t>đời</a:t>
                      </a:r>
                      <a:r>
                        <a:rPr lang="en-US" dirty="0"/>
                        <a:t> </a:t>
                      </a:r>
                      <a:r>
                        <a:rPr lang="en-US" dirty="0" err="1"/>
                        <a:t>từ</a:t>
                      </a:r>
                      <a:r>
                        <a:rPr lang="en-US" dirty="0"/>
                        <a:t> 3 </a:t>
                      </a:r>
                      <a:r>
                        <a:rPr lang="en-US" dirty="0" err="1"/>
                        <a:t>năm</a:t>
                      </a:r>
                      <a:r>
                        <a:rPr lang="en-US" dirty="0"/>
                        <a:t> </a:t>
                      </a:r>
                      <a:r>
                        <a:rPr lang="en-US" dirty="0" err="1"/>
                        <a:t>trở</a:t>
                      </a:r>
                      <a:r>
                        <a:rPr lang="en-US" dirty="0"/>
                        <a:t> </a:t>
                      </a:r>
                      <a:r>
                        <a:rPr lang="en-US" dirty="0" err="1"/>
                        <a:t>lại</a:t>
                      </a:r>
                      <a:endParaRPr lang="en-US" dirty="0"/>
                    </a:p>
                  </a:txBody>
                  <a:tcPr/>
                </a:tc>
                <a:extLst>
                  <a:ext uri="{0D108BD9-81ED-4DB2-BD59-A6C34878D82A}">
                    <a16:rowId xmlns:a16="http://schemas.microsoft.com/office/drawing/2014/main" val="3626489553"/>
                  </a:ext>
                </a:extLst>
              </a:tr>
            </a:tbl>
          </a:graphicData>
        </a:graphic>
      </p:graphicFrame>
      <p:pic>
        <p:nvPicPr>
          <p:cNvPr id="11" name="Picture 10">
            <a:extLst>
              <a:ext uri="{FF2B5EF4-FFF2-40B4-BE49-F238E27FC236}">
                <a16:creationId xmlns:a16="http://schemas.microsoft.com/office/drawing/2014/main" id="{E75D5CF5-3299-30A7-8D88-57952F8FF9CA}"/>
              </a:ext>
            </a:extLst>
          </p:cNvPr>
          <p:cNvPicPr>
            <a:picLocks noChangeAspect="1"/>
          </p:cNvPicPr>
          <p:nvPr/>
        </p:nvPicPr>
        <p:blipFill>
          <a:blip r:embed="rId2"/>
          <a:stretch>
            <a:fillRect/>
          </a:stretch>
        </p:blipFill>
        <p:spPr>
          <a:xfrm>
            <a:off x="227868" y="173459"/>
            <a:ext cx="3718657" cy="2195454"/>
          </a:xfrm>
          <a:prstGeom prst="rect">
            <a:avLst/>
          </a:prstGeom>
        </p:spPr>
      </p:pic>
      <p:pic>
        <p:nvPicPr>
          <p:cNvPr id="15" name="Picture 14">
            <a:extLst>
              <a:ext uri="{FF2B5EF4-FFF2-40B4-BE49-F238E27FC236}">
                <a16:creationId xmlns:a16="http://schemas.microsoft.com/office/drawing/2014/main" id="{452C61C4-3EEF-9018-CEF6-A4CE214E4C8D}"/>
              </a:ext>
            </a:extLst>
          </p:cNvPr>
          <p:cNvPicPr>
            <a:picLocks noChangeAspect="1"/>
          </p:cNvPicPr>
          <p:nvPr/>
        </p:nvPicPr>
        <p:blipFill rotWithShape="1">
          <a:blip r:embed="rId3"/>
          <a:srcRect l="1528" t="1398" r="5441" b="9293"/>
          <a:stretch/>
        </p:blipFill>
        <p:spPr>
          <a:xfrm>
            <a:off x="227868" y="2410226"/>
            <a:ext cx="3713039" cy="2216180"/>
          </a:xfrm>
          <a:prstGeom prst="rect">
            <a:avLst/>
          </a:prstGeom>
        </p:spPr>
      </p:pic>
      <p:graphicFrame>
        <p:nvGraphicFramePr>
          <p:cNvPr id="16" name="Table 10">
            <a:extLst>
              <a:ext uri="{FF2B5EF4-FFF2-40B4-BE49-F238E27FC236}">
                <a16:creationId xmlns:a16="http://schemas.microsoft.com/office/drawing/2014/main" id="{98FAFEC5-0483-4923-F4C2-96D1BEC9569E}"/>
              </a:ext>
            </a:extLst>
          </p:cNvPr>
          <p:cNvGraphicFramePr>
            <a:graphicFrameLocks noGrp="1"/>
          </p:cNvGraphicFramePr>
          <p:nvPr>
            <p:extLst>
              <p:ext uri="{D42A27DB-BD31-4B8C-83A1-F6EECF244321}">
                <p14:modId xmlns:p14="http://schemas.microsoft.com/office/powerpoint/2010/main" val="1507395762"/>
              </p:ext>
            </p:extLst>
          </p:nvPr>
        </p:nvGraphicFramePr>
        <p:xfrm>
          <a:off x="3940907" y="2410226"/>
          <a:ext cx="8128000" cy="154296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7390158"/>
                    </a:ext>
                  </a:extLst>
                </a:gridCol>
                <a:gridCol w="4064000">
                  <a:extLst>
                    <a:ext uri="{9D8B030D-6E8A-4147-A177-3AD203B41FA5}">
                      <a16:colId xmlns:a16="http://schemas.microsoft.com/office/drawing/2014/main" val="276105362"/>
                    </a:ext>
                  </a:extLst>
                </a:gridCol>
              </a:tblGrid>
              <a:tr h="1542966">
                <a:tc>
                  <a:txBody>
                    <a:bodyPr/>
                    <a:lstStyle/>
                    <a:p>
                      <a:r>
                        <a:rPr lang="en-US" dirty="0" err="1"/>
                        <a:t>Những</a:t>
                      </a:r>
                      <a:r>
                        <a:rPr lang="en-US" dirty="0"/>
                        <a:t> </a:t>
                      </a:r>
                      <a:r>
                        <a:rPr lang="en-US" dirty="0" err="1"/>
                        <a:t>xe</a:t>
                      </a:r>
                      <a:r>
                        <a:rPr lang="en-US" dirty="0"/>
                        <a:t> </a:t>
                      </a:r>
                      <a:r>
                        <a:rPr lang="en-US" dirty="0" err="1"/>
                        <a:t>có</a:t>
                      </a:r>
                      <a:r>
                        <a:rPr lang="en-US" dirty="0"/>
                        <a:t> </a:t>
                      </a:r>
                      <a:r>
                        <a:rPr lang="en-US" dirty="0" err="1"/>
                        <a:t>phân</a:t>
                      </a:r>
                      <a:r>
                        <a:rPr lang="en-US" dirty="0"/>
                        <a:t> </a:t>
                      </a:r>
                      <a:r>
                        <a:rPr lang="en-US" dirty="0" err="1"/>
                        <a:t>khúc</a:t>
                      </a:r>
                      <a:r>
                        <a:rPr lang="en-US" dirty="0"/>
                        <a:t> </a:t>
                      </a:r>
                      <a:r>
                        <a:rPr lang="en-US" dirty="0" err="1"/>
                        <a:t>giá</a:t>
                      </a:r>
                      <a:r>
                        <a:rPr lang="en-US" dirty="0"/>
                        <a:t> </a:t>
                      </a:r>
                      <a:r>
                        <a:rPr lang="en-US" dirty="0" err="1"/>
                        <a:t>từ</a:t>
                      </a:r>
                      <a:r>
                        <a:rPr lang="en-US" dirty="0"/>
                        <a:t> 30k-50k USD </a:t>
                      </a:r>
                      <a:r>
                        <a:rPr lang="en-US" dirty="0" err="1"/>
                        <a:t>bán</a:t>
                      </a:r>
                      <a:r>
                        <a:rPr lang="en-US" dirty="0"/>
                        <a:t> </a:t>
                      </a:r>
                      <a:r>
                        <a:rPr lang="en-US" dirty="0" err="1"/>
                        <a:t>chạy</a:t>
                      </a:r>
                      <a:r>
                        <a:rPr lang="en-US" dirty="0"/>
                        <a:t> </a:t>
                      </a:r>
                      <a:r>
                        <a:rPr lang="en-US" dirty="0" err="1"/>
                        <a:t>hơn</a:t>
                      </a:r>
                      <a:r>
                        <a:rPr lang="en-US" dirty="0"/>
                        <a:t> </a:t>
                      </a:r>
                      <a:r>
                        <a:rPr lang="en-US" dirty="0" err="1"/>
                        <a:t>nếu</a:t>
                      </a:r>
                      <a:r>
                        <a:rPr lang="en-US" dirty="0"/>
                        <a:t> </a:t>
                      </a:r>
                      <a:r>
                        <a:rPr lang="en-US" dirty="0" err="1"/>
                        <a:t>trong</a:t>
                      </a:r>
                      <a:r>
                        <a:rPr lang="en-US" dirty="0"/>
                        <a:t> </a:t>
                      </a:r>
                      <a:r>
                        <a:rPr lang="en-US" dirty="0" err="1"/>
                        <a:t>tình</a:t>
                      </a:r>
                      <a:r>
                        <a:rPr lang="en-US" dirty="0"/>
                        <a:t> </a:t>
                      </a:r>
                      <a:r>
                        <a:rPr lang="en-US" dirty="0" err="1"/>
                        <a:t>trạng</a:t>
                      </a:r>
                      <a:r>
                        <a:rPr lang="en-US" dirty="0"/>
                        <a:t> </a:t>
                      </a:r>
                      <a:r>
                        <a:rPr lang="en-US" dirty="0" err="1"/>
                        <a:t>xe</a:t>
                      </a:r>
                      <a:r>
                        <a:rPr lang="en-US" dirty="0"/>
                        <a:t> </a:t>
                      </a:r>
                      <a:r>
                        <a:rPr lang="en-US" dirty="0" err="1"/>
                        <a:t>chạy</a:t>
                      </a:r>
                      <a:r>
                        <a:rPr lang="en-US" dirty="0"/>
                        <a:t> </a:t>
                      </a:r>
                      <a:r>
                        <a:rPr lang="en-US" dirty="0" err="1"/>
                        <a:t>dưới</a:t>
                      </a:r>
                      <a:r>
                        <a:rPr lang="en-US" dirty="0"/>
                        <a:t> 30,000 km</a:t>
                      </a:r>
                    </a:p>
                    <a:p>
                      <a:r>
                        <a:rPr lang="en-US" dirty="0"/>
                        <a:t>Like New:&lt; 30k km – Used: 30-70k km</a:t>
                      </a:r>
                    </a:p>
                    <a:p>
                      <a:r>
                        <a:rPr lang="en-US" dirty="0"/>
                        <a:t>Second-hand: 70-120k km – Old:&gt;120k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Xe </a:t>
                      </a:r>
                      <a:r>
                        <a:rPr lang="en-US" dirty="0" err="1"/>
                        <a:t>có</a:t>
                      </a:r>
                      <a:r>
                        <a:rPr lang="en-US" dirty="0"/>
                        <a:t> </a:t>
                      </a:r>
                      <a:r>
                        <a:rPr lang="en-US" dirty="0" err="1"/>
                        <a:t>giá</a:t>
                      </a:r>
                      <a:r>
                        <a:rPr lang="en-US" dirty="0"/>
                        <a:t> </a:t>
                      </a:r>
                      <a:r>
                        <a:rPr lang="en-US" dirty="0" err="1"/>
                        <a:t>từ</a:t>
                      </a:r>
                      <a:r>
                        <a:rPr lang="en-US" dirty="0"/>
                        <a:t> 30k </a:t>
                      </a:r>
                      <a:r>
                        <a:rPr lang="en-US" dirty="0" err="1"/>
                        <a:t>trở</a:t>
                      </a:r>
                      <a:r>
                        <a:rPr lang="en-US" dirty="0"/>
                        <a:t> </a:t>
                      </a:r>
                      <a:r>
                        <a:rPr lang="en-US" dirty="0" err="1"/>
                        <a:t>lên</a:t>
                      </a:r>
                      <a:r>
                        <a:rPr lang="en-US" dirty="0"/>
                        <a:t> </a:t>
                      </a:r>
                      <a:r>
                        <a:rPr lang="en-US" dirty="0" err="1"/>
                        <a:t>nên</a:t>
                      </a:r>
                      <a:r>
                        <a:rPr lang="en-US" dirty="0"/>
                        <a:t> </a:t>
                      </a:r>
                      <a:r>
                        <a:rPr lang="en-US" dirty="0" err="1"/>
                        <a:t>nhập</a:t>
                      </a:r>
                      <a:r>
                        <a:rPr lang="en-US" dirty="0"/>
                        <a:t> </a:t>
                      </a:r>
                      <a:r>
                        <a:rPr lang="en-US" dirty="0" err="1"/>
                        <a:t>xe</a:t>
                      </a:r>
                      <a:r>
                        <a:rPr lang="en-US" dirty="0"/>
                        <a:t> </a:t>
                      </a:r>
                      <a:r>
                        <a:rPr lang="en-US" dirty="0" err="1"/>
                        <a:t>có</a:t>
                      </a:r>
                      <a:r>
                        <a:rPr lang="en-US" dirty="0"/>
                        <a:t> </a:t>
                      </a:r>
                      <a:r>
                        <a:rPr lang="en-US" dirty="0" err="1"/>
                        <a:t>số</a:t>
                      </a:r>
                      <a:r>
                        <a:rPr lang="en-US" dirty="0"/>
                        <a:t> km </a:t>
                      </a:r>
                      <a:r>
                        <a:rPr lang="en-US" dirty="0" err="1"/>
                        <a:t>sử</a:t>
                      </a:r>
                      <a:r>
                        <a:rPr lang="en-US" dirty="0"/>
                        <a:t> </a:t>
                      </a:r>
                      <a:r>
                        <a:rPr lang="en-US" dirty="0" err="1"/>
                        <a:t>dụng</a:t>
                      </a:r>
                      <a:r>
                        <a:rPr lang="en-US" dirty="0"/>
                        <a:t> </a:t>
                      </a:r>
                      <a:r>
                        <a:rPr lang="en-US" dirty="0" err="1"/>
                        <a:t>dưới</a:t>
                      </a:r>
                      <a:r>
                        <a:rPr lang="en-US" dirty="0"/>
                        <a:t> 70k km</a:t>
                      </a:r>
                    </a:p>
                    <a:p>
                      <a:endParaRPr lang="en-US" dirty="0"/>
                    </a:p>
                  </a:txBody>
                  <a:tcPr/>
                </a:tc>
                <a:extLst>
                  <a:ext uri="{0D108BD9-81ED-4DB2-BD59-A6C34878D82A}">
                    <a16:rowId xmlns:a16="http://schemas.microsoft.com/office/drawing/2014/main" val="3626489553"/>
                  </a:ext>
                </a:extLst>
              </a:tr>
            </a:tbl>
          </a:graphicData>
        </a:graphic>
      </p:graphicFrame>
      <p:pic>
        <p:nvPicPr>
          <p:cNvPr id="18" name="Picture 17">
            <a:extLst>
              <a:ext uri="{FF2B5EF4-FFF2-40B4-BE49-F238E27FC236}">
                <a16:creationId xmlns:a16="http://schemas.microsoft.com/office/drawing/2014/main" id="{6D5807AB-8BB2-64A3-D1B0-4E3EC46868DF}"/>
              </a:ext>
            </a:extLst>
          </p:cNvPr>
          <p:cNvPicPr>
            <a:picLocks noChangeAspect="1"/>
          </p:cNvPicPr>
          <p:nvPr/>
        </p:nvPicPr>
        <p:blipFill rotWithShape="1">
          <a:blip r:embed="rId4"/>
          <a:srcRect b="582"/>
          <a:stretch/>
        </p:blipFill>
        <p:spPr>
          <a:xfrm>
            <a:off x="227868" y="4675465"/>
            <a:ext cx="3713038" cy="2162096"/>
          </a:xfrm>
          <a:prstGeom prst="rect">
            <a:avLst/>
          </a:prstGeom>
        </p:spPr>
      </p:pic>
      <p:graphicFrame>
        <p:nvGraphicFramePr>
          <p:cNvPr id="19" name="Table 10">
            <a:extLst>
              <a:ext uri="{FF2B5EF4-FFF2-40B4-BE49-F238E27FC236}">
                <a16:creationId xmlns:a16="http://schemas.microsoft.com/office/drawing/2014/main" id="{E6FB0D5A-0C2B-1CFB-EF9D-BBFADAE81303}"/>
              </a:ext>
            </a:extLst>
          </p:cNvPr>
          <p:cNvGraphicFramePr>
            <a:graphicFrameLocks noGrp="1"/>
          </p:cNvGraphicFramePr>
          <p:nvPr>
            <p:extLst>
              <p:ext uri="{D42A27DB-BD31-4B8C-83A1-F6EECF244321}">
                <p14:modId xmlns:p14="http://schemas.microsoft.com/office/powerpoint/2010/main" val="482878361"/>
              </p:ext>
            </p:extLst>
          </p:nvPr>
        </p:nvGraphicFramePr>
        <p:xfrm>
          <a:off x="3940907" y="4398541"/>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7390158"/>
                    </a:ext>
                  </a:extLst>
                </a:gridCol>
                <a:gridCol w="4064000">
                  <a:extLst>
                    <a:ext uri="{9D8B030D-6E8A-4147-A177-3AD203B41FA5}">
                      <a16:colId xmlns:a16="http://schemas.microsoft.com/office/drawing/2014/main" val="276105362"/>
                    </a:ext>
                  </a:extLst>
                </a:gridCol>
              </a:tblGrid>
              <a:tr h="1542966">
                <a:tc>
                  <a:txBody>
                    <a:bodyPr/>
                    <a:lstStyle/>
                    <a:p>
                      <a:r>
                        <a:rPr lang="en-US" dirty="0" err="1"/>
                        <a:t>Những</a:t>
                      </a:r>
                      <a:r>
                        <a:rPr lang="en-US" dirty="0"/>
                        <a:t> </a:t>
                      </a:r>
                      <a:r>
                        <a:rPr lang="en-US" dirty="0" err="1"/>
                        <a:t>xe</a:t>
                      </a:r>
                      <a:r>
                        <a:rPr lang="en-US" dirty="0"/>
                        <a:t> </a:t>
                      </a:r>
                      <a:r>
                        <a:rPr lang="en-US" dirty="0" err="1"/>
                        <a:t>có</a:t>
                      </a:r>
                      <a:r>
                        <a:rPr lang="en-US" dirty="0"/>
                        <a:t> </a:t>
                      </a:r>
                      <a:r>
                        <a:rPr lang="en-US" dirty="0" err="1"/>
                        <a:t>phân</a:t>
                      </a:r>
                      <a:r>
                        <a:rPr lang="en-US" dirty="0"/>
                        <a:t> </a:t>
                      </a:r>
                      <a:r>
                        <a:rPr lang="en-US" dirty="0" err="1"/>
                        <a:t>khúc</a:t>
                      </a:r>
                      <a:r>
                        <a:rPr lang="en-US" dirty="0"/>
                        <a:t> </a:t>
                      </a:r>
                      <a:r>
                        <a:rPr lang="en-US" dirty="0" err="1"/>
                        <a:t>giá</a:t>
                      </a:r>
                      <a:r>
                        <a:rPr lang="en-US" dirty="0"/>
                        <a:t> </a:t>
                      </a:r>
                      <a:r>
                        <a:rPr lang="en-US" dirty="0" err="1"/>
                        <a:t>từ</a:t>
                      </a:r>
                      <a:r>
                        <a:rPr lang="en-US" dirty="0"/>
                        <a:t> 30k-50k USD </a:t>
                      </a:r>
                      <a:r>
                        <a:rPr lang="en-US" dirty="0" err="1"/>
                        <a:t>và</a:t>
                      </a:r>
                      <a:r>
                        <a:rPr lang="en-US" dirty="0"/>
                        <a:t> </a:t>
                      </a:r>
                      <a:r>
                        <a:rPr lang="en-US" dirty="0" err="1"/>
                        <a:t>có</a:t>
                      </a:r>
                      <a:r>
                        <a:rPr lang="en-US" dirty="0"/>
                        <a:t> </a:t>
                      </a:r>
                      <a:r>
                        <a:rPr lang="en-US" dirty="0" err="1"/>
                        <a:t>mức</a:t>
                      </a:r>
                      <a:r>
                        <a:rPr lang="en-US" dirty="0"/>
                        <a:t> </a:t>
                      </a:r>
                      <a:r>
                        <a:rPr lang="en-US" dirty="0" err="1"/>
                        <a:t>tiêu</a:t>
                      </a:r>
                      <a:r>
                        <a:rPr lang="en-US" dirty="0"/>
                        <a:t> </a:t>
                      </a:r>
                      <a:r>
                        <a:rPr lang="en-US" dirty="0" err="1"/>
                        <a:t>thụ</a:t>
                      </a:r>
                      <a:r>
                        <a:rPr lang="en-US" dirty="0"/>
                        <a:t> </a:t>
                      </a:r>
                      <a:r>
                        <a:rPr lang="en-US" dirty="0" err="1"/>
                        <a:t>nhiên</a:t>
                      </a:r>
                      <a:r>
                        <a:rPr lang="en-US" dirty="0"/>
                        <a:t> </a:t>
                      </a:r>
                      <a:r>
                        <a:rPr lang="en-US" dirty="0" err="1"/>
                        <a:t>liệu</a:t>
                      </a:r>
                      <a:r>
                        <a:rPr lang="en-US" dirty="0"/>
                        <a:t> </a:t>
                      </a:r>
                      <a:r>
                        <a:rPr lang="en-US" dirty="0" err="1"/>
                        <a:t>cao</a:t>
                      </a:r>
                      <a:r>
                        <a:rPr lang="en-US" dirty="0"/>
                        <a:t> </a:t>
                      </a:r>
                      <a:r>
                        <a:rPr lang="en-US" dirty="0" err="1"/>
                        <a:t>thì</a:t>
                      </a:r>
                      <a:r>
                        <a:rPr lang="en-US" dirty="0"/>
                        <a:t> </a:t>
                      </a:r>
                      <a:r>
                        <a:rPr lang="en-US" dirty="0" err="1"/>
                        <a:t>dễ</a:t>
                      </a:r>
                      <a:r>
                        <a:rPr lang="en-US" dirty="0"/>
                        <a:t> </a:t>
                      </a:r>
                      <a:r>
                        <a:rPr lang="en-US" dirty="0" err="1"/>
                        <a:t>bán</a:t>
                      </a:r>
                      <a:r>
                        <a:rPr lang="en-US" dirty="0"/>
                        <a:t> </a:t>
                      </a:r>
                      <a:r>
                        <a:rPr lang="en-US" dirty="0" err="1"/>
                        <a:t>nhất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Những</a:t>
                      </a:r>
                      <a:r>
                        <a:rPr lang="en-US" dirty="0"/>
                        <a:t> </a:t>
                      </a:r>
                      <a:r>
                        <a:rPr lang="en-US" dirty="0" err="1"/>
                        <a:t>xe</a:t>
                      </a:r>
                      <a:r>
                        <a:rPr lang="en-US" dirty="0"/>
                        <a:t> </a:t>
                      </a:r>
                      <a:r>
                        <a:rPr lang="en-US" dirty="0" err="1"/>
                        <a:t>có</a:t>
                      </a:r>
                      <a:r>
                        <a:rPr lang="en-US" dirty="0"/>
                        <a:t> </a:t>
                      </a:r>
                      <a:r>
                        <a:rPr lang="en-US" dirty="0" err="1"/>
                        <a:t>phân</a:t>
                      </a:r>
                      <a:r>
                        <a:rPr lang="en-US" dirty="0"/>
                        <a:t> </a:t>
                      </a:r>
                      <a:r>
                        <a:rPr lang="en-US" dirty="0" err="1"/>
                        <a:t>khúc</a:t>
                      </a:r>
                      <a:r>
                        <a:rPr lang="en-US" dirty="0"/>
                        <a:t> </a:t>
                      </a:r>
                      <a:r>
                        <a:rPr lang="en-US" dirty="0" err="1"/>
                        <a:t>giá</a:t>
                      </a:r>
                      <a:r>
                        <a:rPr lang="en-US" dirty="0"/>
                        <a:t> </a:t>
                      </a:r>
                      <a:r>
                        <a:rPr lang="en-US" dirty="0" err="1"/>
                        <a:t>từ</a:t>
                      </a:r>
                      <a:r>
                        <a:rPr lang="en-US" dirty="0"/>
                        <a:t> </a:t>
                      </a:r>
                      <a:r>
                        <a:rPr lang="en-US" dirty="0" err="1"/>
                        <a:t>hơn</a:t>
                      </a:r>
                      <a:r>
                        <a:rPr lang="en-US" dirty="0"/>
                        <a:t> 50k USD </a:t>
                      </a:r>
                      <a:r>
                        <a:rPr lang="en-US" dirty="0" err="1"/>
                        <a:t>và</a:t>
                      </a:r>
                      <a:r>
                        <a:rPr lang="en-US" dirty="0"/>
                        <a:t> </a:t>
                      </a:r>
                      <a:r>
                        <a:rPr lang="en-US" dirty="0" err="1"/>
                        <a:t>có</a:t>
                      </a:r>
                      <a:r>
                        <a:rPr lang="en-US" dirty="0"/>
                        <a:t> </a:t>
                      </a:r>
                      <a:r>
                        <a:rPr lang="en-US" dirty="0" err="1"/>
                        <a:t>mức</a:t>
                      </a:r>
                      <a:r>
                        <a:rPr lang="en-US" dirty="0"/>
                        <a:t> </a:t>
                      </a:r>
                      <a:r>
                        <a:rPr lang="en-US" dirty="0" err="1"/>
                        <a:t>tiêu</a:t>
                      </a:r>
                      <a:r>
                        <a:rPr lang="en-US" dirty="0"/>
                        <a:t> </a:t>
                      </a:r>
                      <a:r>
                        <a:rPr lang="en-US" dirty="0" err="1"/>
                        <a:t>thụ</a:t>
                      </a:r>
                      <a:r>
                        <a:rPr lang="en-US" dirty="0"/>
                        <a:t> </a:t>
                      </a:r>
                      <a:r>
                        <a:rPr lang="en-US" dirty="0" err="1"/>
                        <a:t>nhiên</a:t>
                      </a:r>
                      <a:r>
                        <a:rPr lang="en-US" dirty="0"/>
                        <a:t> </a:t>
                      </a:r>
                      <a:r>
                        <a:rPr lang="en-US" dirty="0" err="1"/>
                        <a:t>liệu</a:t>
                      </a:r>
                      <a:r>
                        <a:rPr lang="en-US" dirty="0"/>
                        <a:t> </a:t>
                      </a:r>
                      <a:r>
                        <a:rPr lang="en-US" dirty="0" err="1"/>
                        <a:t>thấp</a:t>
                      </a:r>
                      <a:r>
                        <a:rPr lang="en-US" dirty="0"/>
                        <a:t> </a:t>
                      </a:r>
                      <a:r>
                        <a:rPr lang="en-US" dirty="0" err="1"/>
                        <a:t>thì</a:t>
                      </a:r>
                      <a:r>
                        <a:rPr lang="en-US" dirty="0"/>
                        <a:t> </a:t>
                      </a:r>
                      <a:r>
                        <a:rPr lang="en-US" dirty="0" err="1"/>
                        <a:t>bán</a:t>
                      </a:r>
                      <a:r>
                        <a:rPr lang="en-US" dirty="0"/>
                        <a:t> </a:t>
                      </a:r>
                      <a:r>
                        <a:rPr lang="en-US" dirty="0" err="1"/>
                        <a:t>chạy</a:t>
                      </a:r>
                      <a:r>
                        <a:rPr lang="en-US" dirty="0"/>
                        <a:t> </a:t>
                      </a:r>
                      <a:r>
                        <a:rPr lang="en-US" dirty="0" err="1"/>
                        <a:t>nhất</a:t>
                      </a:r>
                      <a:r>
                        <a:rPr lang="en-US" dirty="0"/>
                        <a:t>.</a:t>
                      </a:r>
                    </a:p>
                    <a:p>
                      <a:r>
                        <a:rPr lang="en-US" dirty="0"/>
                        <a:t>Low:&gt; 20mpg– Medium: 16-20 mpg</a:t>
                      </a:r>
                    </a:p>
                    <a:p>
                      <a:r>
                        <a:rPr lang="en-US" dirty="0"/>
                        <a:t>High: &lt;16mpg</a:t>
                      </a:r>
                    </a:p>
                  </a:txBody>
                  <a:tcPr/>
                </a:tc>
                <a:tc>
                  <a:txBody>
                    <a:bodyPr/>
                    <a:lstStyle/>
                    <a:p>
                      <a:r>
                        <a:rPr lang="en-US" dirty="0"/>
                        <a:t>Xe </a:t>
                      </a:r>
                      <a:r>
                        <a:rPr lang="en-US" dirty="0" err="1"/>
                        <a:t>có</a:t>
                      </a:r>
                      <a:r>
                        <a:rPr lang="en-US" dirty="0"/>
                        <a:t> </a:t>
                      </a:r>
                      <a:r>
                        <a:rPr lang="en-US" dirty="0" err="1"/>
                        <a:t>giá</a:t>
                      </a:r>
                      <a:r>
                        <a:rPr lang="en-US" dirty="0"/>
                        <a:t> </a:t>
                      </a:r>
                      <a:r>
                        <a:rPr lang="en-US" dirty="0" err="1"/>
                        <a:t>từ</a:t>
                      </a:r>
                      <a:r>
                        <a:rPr lang="en-US" dirty="0"/>
                        <a:t> 30-50k </a:t>
                      </a:r>
                      <a:r>
                        <a:rPr lang="en-US" dirty="0" err="1"/>
                        <a:t>nên</a:t>
                      </a:r>
                      <a:r>
                        <a:rPr lang="en-US" dirty="0"/>
                        <a:t> </a:t>
                      </a:r>
                      <a:r>
                        <a:rPr lang="en-US" dirty="0" err="1"/>
                        <a:t>nhập</a:t>
                      </a:r>
                      <a:r>
                        <a:rPr lang="en-US" dirty="0"/>
                        <a:t> </a:t>
                      </a:r>
                      <a:r>
                        <a:rPr lang="en-US" dirty="0" err="1"/>
                        <a:t>những</a:t>
                      </a:r>
                      <a:r>
                        <a:rPr lang="en-US" dirty="0"/>
                        <a:t> </a:t>
                      </a:r>
                      <a:r>
                        <a:rPr lang="en-US" dirty="0" err="1"/>
                        <a:t>xe</a:t>
                      </a:r>
                      <a:r>
                        <a:rPr lang="en-US" dirty="0"/>
                        <a:t> </a:t>
                      </a:r>
                      <a:r>
                        <a:rPr lang="en-US" dirty="0" err="1"/>
                        <a:t>có</a:t>
                      </a:r>
                      <a:r>
                        <a:rPr lang="en-US" dirty="0"/>
                        <a:t> </a:t>
                      </a:r>
                      <a:r>
                        <a:rPr lang="en-US" dirty="0" err="1"/>
                        <a:t>cảm</a:t>
                      </a:r>
                      <a:r>
                        <a:rPr lang="en-US" dirty="0"/>
                        <a:t> </a:t>
                      </a:r>
                      <a:r>
                        <a:rPr lang="en-US" dirty="0" err="1"/>
                        <a:t>giác</a:t>
                      </a:r>
                      <a:r>
                        <a:rPr lang="en-US" dirty="0"/>
                        <a:t> </a:t>
                      </a:r>
                      <a:r>
                        <a:rPr lang="en-US" dirty="0" err="1"/>
                        <a:t>lái</a:t>
                      </a:r>
                      <a:r>
                        <a:rPr lang="en-US" dirty="0"/>
                        <a:t> </a:t>
                      </a:r>
                      <a:r>
                        <a:rPr lang="en-US" dirty="0" err="1"/>
                        <a:t>tốt</a:t>
                      </a:r>
                      <a:r>
                        <a:rPr lang="en-US" dirty="0"/>
                        <a:t>, </a:t>
                      </a:r>
                      <a:r>
                        <a:rPr lang="en-US" dirty="0" err="1"/>
                        <a:t>động</a:t>
                      </a:r>
                      <a:r>
                        <a:rPr lang="en-US" dirty="0"/>
                        <a:t> </a:t>
                      </a:r>
                      <a:r>
                        <a:rPr lang="en-US" dirty="0" err="1"/>
                        <a:t>cơ</a:t>
                      </a:r>
                      <a:r>
                        <a:rPr lang="en-US" dirty="0"/>
                        <a:t> </a:t>
                      </a:r>
                      <a:r>
                        <a:rPr lang="en-US" dirty="0" err="1"/>
                        <a:t>bốc</a:t>
                      </a:r>
                      <a:endParaRPr lang="en-US" dirty="0"/>
                    </a:p>
                    <a:p>
                      <a:r>
                        <a:rPr lang="en-US" dirty="0"/>
                        <a:t>Xe </a:t>
                      </a:r>
                      <a:r>
                        <a:rPr lang="en-US" dirty="0" err="1"/>
                        <a:t>từ</a:t>
                      </a:r>
                      <a:r>
                        <a:rPr lang="en-US" dirty="0"/>
                        <a:t> 50k </a:t>
                      </a:r>
                      <a:r>
                        <a:rPr lang="en-US" dirty="0" err="1"/>
                        <a:t>trở</a:t>
                      </a:r>
                      <a:r>
                        <a:rPr lang="en-US" dirty="0"/>
                        <a:t> </a:t>
                      </a:r>
                      <a:r>
                        <a:rPr lang="en-US" dirty="0" err="1"/>
                        <a:t>lên</a:t>
                      </a:r>
                      <a:r>
                        <a:rPr lang="en-US" dirty="0"/>
                        <a:t> </a:t>
                      </a:r>
                      <a:r>
                        <a:rPr lang="en-US" dirty="0" err="1"/>
                        <a:t>nên</a:t>
                      </a:r>
                      <a:r>
                        <a:rPr lang="en-US" dirty="0"/>
                        <a:t> </a:t>
                      </a:r>
                      <a:r>
                        <a:rPr lang="en-US" dirty="0" err="1"/>
                        <a:t>nhập</a:t>
                      </a:r>
                      <a:r>
                        <a:rPr lang="en-US" dirty="0"/>
                        <a:t> </a:t>
                      </a:r>
                      <a:r>
                        <a:rPr lang="en-US" dirty="0" err="1"/>
                        <a:t>những</a:t>
                      </a:r>
                      <a:r>
                        <a:rPr lang="en-US" dirty="0"/>
                        <a:t> </a:t>
                      </a:r>
                      <a:r>
                        <a:rPr lang="en-US" dirty="0" err="1"/>
                        <a:t>xe</a:t>
                      </a:r>
                      <a:r>
                        <a:rPr lang="en-US" dirty="0"/>
                        <a:t> </a:t>
                      </a:r>
                      <a:r>
                        <a:rPr lang="en-US" dirty="0" err="1"/>
                        <a:t>tiết</a:t>
                      </a:r>
                      <a:r>
                        <a:rPr lang="en-US" dirty="0"/>
                        <a:t> </a:t>
                      </a:r>
                      <a:r>
                        <a:rPr lang="en-US" dirty="0" err="1"/>
                        <a:t>kiệm</a:t>
                      </a:r>
                      <a:r>
                        <a:rPr lang="en-US" dirty="0"/>
                        <a:t> </a:t>
                      </a:r>
                      <a:r>
                        <a:rPr lang="en-US" dirty="0" err="1"/>
                        <a:t>nhiên</a:t>
                      </a:r>
                      <a:r>
                        <a:rPr lang="en-US" dirty="0"/>
                        <a:t> </a:t>
                      </a:r>
                      <a:r>
                        <a:rPr lang="en-US" dirty="0" err="1"/>
                        <a:t>liệu</a:t>
                      </a:r>
                      <a:r>
                        <a:rPr lang="en-US" dirty="0"/>
                        <a:t> </a:t>
                      </a:r>
                      <a:r>
                        <a:rPr lang="en-US" dirty="0" err="1"/>
                        <a:t>hoặc</a:t>
                      </a:r>
                      <a:r>
                        <a:rPr lang="en-US" dirty="0"/>
                        <a:t> </a:t>
                      </a:r>
                      <a:r>
                        <a:rPr lang="en-US" dirty="0" err="1"/>
                        <a:t>trang</a:t>
                      </a:r>
                      <a:r>
                        <a:rPr lang="en-US" dirty="0"/>
                        <a:t> </a:t>
                      </a:r>
                      <a:r>
                        <a:rPr lang="en-US" dirty="0" err="1"/>
                        <a:t>bị</a:t>
                      </a:r>
                      <a:r>
                        <a:rPr lang="en-US" dirty="0"/>
                        <a:t> </a:t>
                      </a:r>
                      <a:r>
                        <a:rPr lang="en-US" dirty="0" err="1"/>
                        <a:t>thêm</a:t>
                      </a:r>
                      <a:r>
                        <a:rPr lang="en-US" dirty="0"/>
                        <a:t> </a:t>
                      </a:r>
                      <a:r>
                        <a:rPr lang="en-US" dirty="0" err="1"/>
                        <a:t>mô-tơ</a:t>
                      </a:r>
                      <a:r>
                        <a:rPr lang="en-US" dirty="0"/>
                        <a:t> </a:t>
                      </a:r>
                      <a:r>
                        <a:rPr lang="en-US" dirty="0" err="1"/>
                        <a:t>điện</a:t>
                      </a:r>
                      <a:r>
                        <a:rPr lang="en-US" dirty="0"/>
                        <a:t> (hybrid)</a:t>
                      </a:r>
                    </a:p>
                  </a:txBody>
                  <a:tcPr/>
                </a:tc>
                <a:extLst>
                  <a:ext uri="{0D108BD9-81ED-4DB2-BD59-A6C34878D82A}">
                    <a16:rowId xmlns:a16="http://schemas.microsoft.com/office/drawing/2014/main" val="3626489553"/>
                  </a:ext>
                </a:extLst>
              </a:tr>
            </a:tbl>
          </a:graphicData>
        </a:graphic>
      </p:graphicFrame>
    </p:spTree>
    <p:extLst>
      <p:ext uri="{BB962C8B-B14F-4D97-AF65-F5344CB8AC3E}">
        <p14:creationId xmlns:p14="http://schemas.microsoft.com/office/powerpoint/2010/main" val="3289772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DBE8B3F-4BF6-B7B0-19CA-DA01050E095E}"/>
              </a:ext>
            </a:extLst>
          </p:cNvPr>
          <p:cNvPicPr>
            <a:picLocks noGrp="1" noChangeAspect="1"/>
          </p:cNvPicPr>
          <p:nvPr>
            <p:ph type="pic" sz="quarter" idx="10"/>
          </p:nvPr>
        </p:nvPicPr>
        <p:blipFill>
          <a:blip r:embed="rId2"/>
          <a:srcRect l="12525" r="12525"/>
          <a:stretch>
            <a:fillRect/>
          </a:stretch>
        </p:blipFill>
        <p:spPr/>
      </p:pic>
      <p:sp>
        <p:nvSpPr>
          <p:cNvPr id="2" name="Title 1">
            <a:extLst>
              <a:ext uri="{FF2B5EF4-FFF2-40B4-BE49-F238E27FC236}">
                <a16:creationId xmlns:a16="http://schemas.microsoft.com/office/drawing/2014/main" id="{A29B0E6B-922D-B7A7-4ED4-9682A21AFBEF}"/>
              </a:ext>
            </a:extLst>
          </p:cNvPr>
          <p:cNvSpPr>
            <a:spLocks noGrp="1"/>
          </p:cNvSpPr>
          <p:nvPr>
            <p:ph type="title"/>
          </p:nvPr>
        </p:nvSpPr>
        <p:spPr/>
        <p:txBody>
          <a:bodyPr/>
          <a:lstStyle/>
          <a:p>
            <a:r>
              <a:rPr lang="en-US" dirty="0" err="1"/>
              <a:t>Phân</a:t>
            </a:r>
            <a:r>
              <a:rPr lang="en-US" dirty="0"/>
              <a:t> </a:t>
            </a:r>
            <a:r>
              <a:rPr lang="en-US" dirty="0" err="1"/>
              <a:t>Tích</a:t>
            </a:r>
            <a:r>
              <a:rPr lang="en-US" dirty="0"/>
              <a:t> Theo </a:t>
            </a:r>
            <a:r>
              <a:rPr lang="en-US" dirty="0" err="1"/>
              <a:t>hướng</a:t>
            </a:r>
            <a:r>
              <a:rPr lang="en-US" dirty="0"/>
              <a:t> </a:t>
            </a:r>
            <a:r>
              <a:rPr lang="en-US" dirty="0" err="1"/>
              <a:t>xe</a:t>
            </a:r>
            <a:r>
              <a:rPr lang="en-US" dirty="0"/>
              <a:t> </a:t>
            </a:r>
            <a:r>
              <a:rPr lang="en-US" dirty="0" err="1"/>
              <a:t>Tồn</a:t>
            </a:r>
            <a:r>
              <a:rPr lang="en-US" dirty="0"/>
              <a:t> Kho</a:t>
            </a:r>
          </a:p>
        </p:txBody>
      </p:sp>
      <p:sp>
        <p:nvSpPr>
          <p:cNvPr id="3" name="Slide Number Placeholder 2">
            <a:extLst>
              <a:ext uri="{FF2B5EF4-FFF2-40B4-BE49-F238E27FC236}">
                <a16:creationId xmlns:a16="http://schemas.microsoft.com/office/drawing/2014/main" id="{B5231617-D00A-96E8-CD9D-8026BB407018}"/>
              </a:ext>
            </a:extLst>
          </p:cNvPr>
          <p:cNvSpPr>
            <a:spLocks noGrp="1"/>
          </p:cNvSpPr>
          <p:nvPr>
            <p:ph type="sldNum" sz="quarter" idx="4294967295"/>
          </p:nvPr>
        </p:nvSpPr>
        <p:spPr>
          <a:xfrm>
            <a:off x="11896725" y="6456363"/>
            <a:ext cx="295275" cy="187325"/>
          </a:xfrm>
        </p:spPr>
        <p:txBody>
          <a:bodyPr/>
          <a:lstStyle/>
          <a:p>
            <a:fld id="{9EC71654-96A5-4280-94F3-931C61A9F92C}" type="slidenum">
              <a:rPr lang="en-US" noProof="0" smtClean="0"/>
              <a:pPr/>
              <a:t>28</a:t>
            </a:fld>
            <a:endParaRPr lang="en-US" noProof="0" dirty="0"/>
          </a:p>
        </p:txBody>
      </p:sp>
    </p:spTree>
    <p:extLst>
      <p:ext uri="{BB962C8B-B14F-4D97-AF65-F5344CB8AC3E}">
        <p14:creationId xmlns:p14="http://schemas.microsoft.com/office/powerpoint/2010/main" val="3992123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29</a:t>
            </a:fld>
            <a:endParaRPr lang="en-US" noProof="0" dirty="0"/>
          </a:p>
        </p:txBody>
      </p:sp>
      <p:graphicFrame>
        <p:nvGraphicFramePr>
          <p:cNvPr id="10" name="Table 10">
            <a:extLst>
              <a:ext uri="{FF2B5EF4-FFF2-40B4-BE49-F238E27FC236}">
                <a16:creationId xmlns:a16="http://schemas.microsoft.com/office/drawing/2014/main" id="{83BFF2FB-FBDB-ADBD-8B4E-A277E4A4DBCC}"/>
              </a:ext>
            </a:extLst>
          </p:cNvPr>
          <p:cNvGraphicFramePr>
            <a:graphicFrameLocks noGrp="1"/>
          </p:cNvGraphicFramePr>
          <p:nvPr>
            <p:extLst>
              <p:ext uri="{D42A27DB-BD31-4B8C-83A1-F6EECF244321}">
                <p14:modId xmlns:p14="http://schemas.microsoft.com/office/powerpoint/2010/main" val="1262878549"/>
              </p:ext>
            </p:extLst>
          </p:nvPr>
        </p:nvGraphicFramePr>
        <p:xfrm>
          <a:off x="3940906" y="173459"/>
          <a:ext cx="8128000" cy="154296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7390158"/>
                    </a:ext>
                  </a:extLst>
                </a:gridCol>
                <a:gridCol w="4064000">
                  <a:extLst>
                    <a:ext uri="{9D8B030D-6E8A-4147-A177-3AD203B41FA5}">
                      <a16:colId xmlns:a16="http://schemas.microsoft.com/office/drawing/2014/main" val="276105362"/>
                    </a:ext>
                  </a:extLst>
                </a:gridCol>
              </a:tblGrid>
              <a:tr h="1542966">
                <a:tc>
                  <a:txBody>
                    <a:bodyPr/>
                    <a:lstStyle/>
                    <a:p>
                      <a:r>
                        <a:rPr lang="en-US" dirty="0" err="1"/>
                        <a:t>Số</a:t>
                      </a:r>
                      <a:r>
                        <a:rPr lang="en-US" dirty="0"/>
                        <a:t> </a:t>
                      </a:r>
                      <a:r>
                        <a:rPr lang="en-US" dirty="0" err="1"/>
                        <a:t>lượng</a:t>
                      </a:r>
                      <a:r>
                        <a:rPr lang="en-US" dirty="0"/>
                        <a:t> </a:t>
                      </a:r>
                      <a:r>
                        <a:rPr lang="en-US" dirty="0" err="1"/>
                        <a:t>xe</a:t>
                      </a:r>
                      <a:r>
                        <a:rPr lang="en-US" dirty="0"/>
                        <a:t> </a:t>
                      </a:r>
                      <a:r>
                        <a:rPr lang="en-US" dirty="0" err="1"/>
                        <a:t>có</a:t>
                      </a:r>
                      <a:r>
                        <a:rPr lang="en-US" dirty="0"/>
                        <a:t> </a:t>
                      </a:r>
                      <a:r>
                        <a:rPr lang="en-US" dirty="0" err="1"/>
                        <a:t>động</a:t>
                      </a:r>
                      <a:r>
                        <a:rPr lang="en-US" dirty="0"/>
                        <a:t> </a:t>
                      </a:r>
                      <a:r>
                        <a:rPr lang="en-US" dirty="0" err="1"/>
                        <a:t>cơ</a:t>
                      </a:r>
                      <a:r>
                        <a:rPr lang="en-US" dirty="0"/>
                        <a:t> </a:t>
                      </a:r>
                      <a:r>
                        <a:rPr lang="en-US" dirty="0" err="1"/>
                        <a:t>dưới</a:t>
                      </a:r>
                      <a:r>
                        <a:rPr lang="en-US" dirty="0"/>
                        <a:t> 1.8 </a:t>
                      </a:r>
                      <a:r>
                        <a:rPr lang="en-US" dirty="0" err="1"/>
                        <a:t>tồn</a:t>
                      </a:r>
                      <a:r>
                        <a:rPr lang="en-US" dirty="0"/>
                        <a:t> </a:t>
                      </a:r>
                      <a:r>
                        <a:rPr lang="en-US" dirty="0" err="1"/>
                        <a:t>kho</a:t>
                      </a:r>
                      <a:r>
                        <a:rPr lang="en-US" dirty="0"/>
                        <a:t> </a:t>
                      </a:r>
                      <a:r>
                        <a:rPr lang="en-US" dirty="0" err="1"/>
                        <a:t>rất</a:t>
                      </a:r>
                      <a:r>
                        <a:rPr lang="en-US" dirty="0"/>
                        <a:t> </a:t>
                      </a:r>
                      <a:r>
                        <a:rPr lang="en-US" dirty="0" err="1"/>
                        <a:t>lớn</a:t>
                      </a:r>
                      <a:r>
                        <a:rPr lang="en-US" dirty="0"/>
                        <a:t> </a:t>
                      </a:r>
                      <a:r>
                        <a:rPr lang="en-US" dirty="0" err="1"/>
                        <a:t>lên</a:t>
                      </a:r>
                      <a:r>
                        <a:rPr lang="en-US" dirty="0"/>
                        <a:t> </a:t>
                      </a:r>
                      <a:r>
                        <a:rPr lang="en-US" dirty="0" err="1"/>
                        <a:t>đến</a:t>
                      </a:r>
                      <a:r>
                        <a:rPr lang="en-US" dirty="0"/>
                        <a:t> 4701 </a:t>
                      </a:r>
                      <a:r>
                        <a:rPr lang="en-US" dirty="0" err="1"/>
                        <a:t>chiếc</a:t>
                      </a:r>
                      <a:r>
                        <a:rPr lang="en-US" dirty="0"/>
                        <a:t> – </a:t>
                      </a:r>
                      <a:r>
                        <a:rPr lang="en-US" dirty="0" err="1"/>
                        <a:t>chiếm</a:t>
                      </a:r>
                      <a:r>
                        <a:rPr lang="en-US" dirty="0"/>
                        <a:t> 80% </a:t>
                      </a:r>
                      <a:r>
                        <a:rPr lang="en-US" dirty="0" err="1"/>
                        <a:t>lượng</a:t>
                      </a:r>
                      <a:r>
                        <a:rPr lang="en-US" dirty="0"/>
                        <a:t> </a:t>
                      </a:r>
                      <a:r>
                        <a:rPr lang="en-US" dirty="0" err="1"/>
                        <a:t>xe</a:t>
                      </a:r>
                      <a:r>
                        <a:rPr lang="en-US" dirty="0"/>
                        <a:t> </a:t>
                      </a:r>
                      <a:r>
                        <a:rPr lang="en-US" dirty="0" err="1"/>
                        <a:t>tồn</a:t>
                      </a:r>
                      <a:r>
                        <a:rPr lang="en-US" dirty="0"/>
                        <a:t> </a:t>
                      </a:r>
                      <a:r>
                        <a:rPr lang="en-US" dirty="0" err="1"/>
                        <a:t>kho</a:t>
                      </a:r>
                      <a:endParaRPr lang="en-US" dirty="0"/>
                    </a:p>
                    <a:p>
                      <a:endParaRPr lang="en-US" dirty="0"/>
                    </a:p>
                  </a:txBody>
                  <a:tcPr/>
                </a:tc>
                <a:tc>
                  <a:txBody>
                    <a:bodyPr/>
                    <a:lstStyle/>
                    <a:p>
                      <a:r>
                        <a:rPr lang="en-US" dirty="0" err="1"/>
                        <a:t>Đội</a:t>
                      </a:r>
                      <a:r>
                        <a:rPr lang="en-US" dirty="0"/>
                        <a:t> </a:t>
                      </a:r>
                      <a:r>
                        <a:rPr lang="en-US" dirty="0" err="1"/>
                        <a:t>ngũ</a:t>
                      </a:r>
                      <a:r>
                        <a:rPr lang="en-US" dirty="0"/>
                        <a:t> </a:t>
                      </a:r>
                      <a:r>
                        <a:rPr lang="en-US" dirty="0" err="1"/>
                        <a:t>bán</a:t>
                      </a:r>
                      <a:r>
                        <a:rPr lang="en-US" dirty="0"/>
                        <a:t> </a:t>
                      </a:r>
                      <a:r>
                        <a:rPr lang="en-US" dirty="0" err="1"/>
                        <a:t>hàng</a:t>
                      </a:r>
                      <a:r>
                        <a:rPr lang="en-US" dirty="0"/>
                        <a:t> </a:t>
                      </a:r>
                      <a:r>
                        <a:rPr lang="en-US" dirty="0" err="1"/>
                        <a:t>nhấn</a:t>
                      </a:r>
                      <a:r>
                        <a:rPr lang="en-US" dirty="0"/>
                        <a:t> </a:t>
                      </a:r>
                      <a:r>
                        <a:rPr lang="en-US" dirty="0" err="1"/>
                        <a:t>mạnh</a:t>
                      </a:r>
                      <a:r>
                        <a:rPr lang="en-US" dirty="0"/>
                        <a:t> </a:t>
                      </a:r>
                      <a:r>
                        <a:rPr lang="en-US" dirty="0" err="1"/>
                        <a:t>vào</a:t>
                      </a:r>
                      <a:r>
                        <a:rPr lang="en-US" dirty="0"/>
                        <a:t> </a:t>
                      </a:r>
                      <a:r>
                        <a:rPr lang="en-US" dirty="0" err="1"/>
                        <a:t>đặc</a:t>
                      </a:r>
                      <a:r>
                        <a:rPr lang="en-US" dirty="0"/>
                        <a:t> </a:t>
                      </a:r>
                      <a:r>
                        <a:rPr lang="en-US" dirty="0" err="1"/>
                        <a:t>điểm</a:t>
                      </a:r>
                      <a:r>
                        <a:rPr lang="en-US" dirty="0"/>
                        <a:t> </a:t>
                      </a:r>
                      <a:r>
                        <a:rPr lang="en-US" dirty="0" err="1"/>
                        <a:t>bán</a:t>
                      </a:r>
                      <a:r>
                        <a:rPr lang="en-US" dirty="0"/>
                        <a:t> </a:t>
                      </a:r>
                      <a:r>
                        <a:rPr lang="en-US" dirty="0" err="1"/>
                        <a:t>hàng</a:t>
                      </a:r>
                      <a:r>
                        <a:rPr lang="en-US" dirty="0"/>
                        <a:t>:</a:t>
                      </a:r>
                    </a:p>
                    <a:p>
                      <a:r>
                        <a:rPr lang="en-US" dirty="0" err="1"/>
                        <a:t>Tiết</a:t>
                      </a:r>
                      <a:r>
                        <a:rPr lang="en-US" dirty="0"/>
                        <a:t> </a:t>
                      </a:r>
                      <a:r>
                        <a:rPr lang="en-US" dirty="0" err="1"/>
                        <a:t>kiệm</a:t>
                      </a:r>
                      <a:r>
                        <a:rPr lang="en-US" dirty="0"/>
                        <a:t> </a:t>
                      </a:r>
                      <a:r>
                        <a:rPr lang="en-US" dirty="0" err="1"/>
                        <a:t>nhiên</a:t>
                      </a:r>
                      <a:r>
                        <a:rPr lang="en-US" dirty="0"/>
                        <a:t> </a:t>
                      </a:r>
                      <a:r>
                        <a:rPr lang="en-US" dirty="0" err="1"/>
                        <a:t>liệu</a:t>
                      </a:r>
                      <a:r>
                        <a:rPr lang="en-US" dirty="0"/>
                        <a:t> – Chi </a:t>
                      </a:r>
                      <a:r>
                        <a:rPr lang="en-US" dirty="0" err="1"/>
                        <a:t>phí</a:t>
                      </a:r>
                      <a:r>
                        <a:rPr lang="en-US" dirty="0"/>
                        <a:t> </a:t>
                      </a:r>
                      <a:r>
                        <a:rPr lang="en-US" dirty="0" err="1"/>
                        <a:t>bảo</a:t>
                      </a:r>
                      <a:r>
                        <a:rPr lang="en-US" dirty="0"/>
                        <a:t> </a:t>
                      </a:r>
                      <a:r>
                        <a:rPr lang="en-US" dirty="0" err="1"/>
                        <a:t>trì</a:t>
                      </a:r>
                      <a:r>
                        <a:rPr lang="en-US" dirty="0"/>
                        <a:t> </a:t>
                      </a:r>
                      <a:r>
                        <a:rPr lang="en-US" dirty="0" err="1"/>
                        <a:t>thấp</a:t>
                      </a:r>
                      <a:endParaRPr lang="en-US" dirty="0"/>
                    </a:p>
                  </a:txBody>
                  <a:tcPr/>
                </a:tc>
                <a:extLst>
                  <a:ext uri="{0D108BD9-81ED-4DB2-BD59-A6C34878D82A}">
                    <a16:rowId xmlns:a16="http://schemas.microsoft.com/office/drawing/2014/main" val="3626489553"/>
                  </a:ext>
                </a:extLst>
              </a:tr>
            </a:tbl>
          </a:graphicData>
        </a:graphic>
      </p:graphicFrame>
      <p:graphicFrame>
        <p:nvGraphicFramePr>
          <p:cNvPr id="16" name="Table 10">
            <a:extLst>
              <a:ext uri="{FF2B5EF4-FFF2-40B4-BE49-F238E27FC236}">
                <a16:creationId xmlns:a16="http://schemas.microsoft.com/office/drawing/2014/main" id="{98FAFEC5-0483-4923-F4C2-96D1BEC9569E}"/>
              </a:ext>
            </a:extLst>
          </p:cNvPr>
          <p:cNvGraphicFramePr>
            <a:graphicFrameLocks noGrp="1"/>
          </p:cNvGraphicFramePr>
          <p:nvPr>
            <p:extLst>
              <p:ext uri="{D42A27DB-BD31-4B8C-83A1-F6EECF244321}">
                <p14:modId xmlns:p14="http://schemas.microsoft.com/office/powerpoint/2010/main" val="4208712558"/>
              </p:ext>
            </p:extLst>
          </p:nvPr>
        </p:nvGraphicFramePr>
        <p:xfrm>
          <a:off x="3940907" y="2410226"/>
          <a:ext cx="8128000" cy="154296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7390158"/>
                    </a:ext>
                  </a:extLst>
                </a:gridCol>
                <a:gridCol w="4064000">
                  <a:extLst>
                    <a:ext uri="{9D8B030D-6E8A-4147-A177-3AD203B41FA5}">
                      <a16:colId xmlns:a16="http://schemas.microsoft.com/office/drawing/2014/main" val="276105362"/>
                    </a:ext>
                  </a:extLst>
                </a:gridCol>
              </a:tblGrid>
              <a:tr h="1542966">
                <a:tc>
                  <a:txBody>
                    <a:bodyPr/>
                    <a:lstStyle/>
                    <a:p>
                      <a:r>
                        <a:rPr lang="en-US" dirty="0" err="1"/>
                        <a:t>Số</a:t>
                      </a:r>
                      <a:r>
                        <a:rPr lang="en-US" dirty="0"/>
                        <a:t> </a:t>
                      </a:r>
                      <a:r>
                        <a:rPr lang="en-US" dirty="0" err="1"/>
                        <a:t>lượng</a:t>
                      </a:r>
                      <a:r>
                        <a:rPr lang="en-US" dirty="0"/>
                        <a:t> </a:t>
                      </a:r>
                      <a:r>
                        <a:rPr lang="en-US" dirty="0" err="1"/>
                        <a:t>xe</a:t>
                      </a:r>
                      <a:r>
                        <a:rPr lang="en-US" dirty="0"/>
                        <a:t> </a:t>
                      </a:r>
                      <a:r>
                        <a:rPr lang="en-US" dirty="0" err="1"/>
                        <a:t>có</a:t>
                      </a:r>
                      <a:r>
                        <a:rPr lang="en-US" dirty="0"/>
                        <a:t> </a:t>
                      </a:r>
                      <a:r>
                        <a:rPr lang="en-US" dirty="0" err="1"/>
                        <a:t>tuổi</a:t>
                      </a:r>
                      <a:r>
                        <a:rPr lang="en-US" dirty="0"/>
                        <a:t> </a:t>
                      </a:r>
                      <a:r>
                        <a:rPr lang="en-US" dirty="0" err="1"/>
                        <a:t>đời</a:t>
                      </a:r>
                      <a:r>
                        <a:rPr lang="en-US" dirty="0"/>
                        <a:t> </a:t>
                      </a:r>
                      <a:r>
                        <a:rPr lang="en-US" dirty="0" err="1"/>
                        <a:t>từ</a:t>
                      </a:r>
                      <a:r>
                        <a:rPr lang="en-US" dirty="0"/>
                        <a:t> 3 </a:t>
                      </a:r>
                      <a:r>
                        <a:rPr lang="en-US" dirty="0" err="1"/>
                        <a:t>năm</a:t>
                      </a:r>
                      <a:r>
                        <a:rPr lang="en-US" dirty="0"/>
                        <a:t> </a:t>
                      </a:r>
                      <a:r>
                        <a:rPr lang="en-US" dirty="0" err="1"/>
                        <a:t>trở</a:t>
                      </a:r>
                      <a:r>
                        <a:rPr lang="en-US" dirty="0"/>
                        <a:t> </a:t>
                      </a:r>
                      <a:r>
                        <a:rPr lang="en-US" dirty="0" err="1"/>
                        <a:t>đi</a:t>
                      </a:r>
                      <a:r>
                        <a:rPr lang="en-US" dirty="0"/>
                        <a:t> </a:t>
                      </a:r>
                      <a:r>
                        <a:rPr lang="en-US" dirty="0" err="1"/>
                        <a:t>chiếm</a:t>
                      </a:r>
                      <a:r>
                        <a:rPr lang="en-US" dirty="0"/>
                        <a:t> </a:t>
                      </a:r>
                      <a:r>
                        <a:rPr lang="en-US" dirty="0" err="1"/>
                        <a:t>số</a:t>
                      </a:r>
                      <a:r>
                        <a:rPr lang="en-US" dirty="0"/>
                        <a:t> </a:t>
                      </a:r>
                      <a:r>
                        <a:rPr lang="en-US" dirty="0" err="1"/>
                        <a:t>lượng</a:t>
                      </a:r>
                      <a:r>
                        <a:rPr lang="en-US" dirty="0"/>
                        <a:t> </a:t>
                      </a:r>
                      <a:r>
                        <a:rPr lang="en-US" dirty="0" err="1"/>
                        <a:t>nhiều</a:t>
                      </a:r>
                      <a:r>
                        <a:rPr lang="en-US" dirty="0"/>
                        <a:t> </a:t>
                      </a:r>
                      <a:r>
                        <a:rPr lang="en-US" dirty="0" err="1"/>
                        <a:t>áp</a:t>
                      </a:r>
                      <a:r>
                        <a:rPr lang="en-US" dirty="0"/>
                        <a:t> </a:t>
                      </a:r>
                      <a:r>
                        <a:rPr lang="en-US" dirty="0" err="1"/>
                        <a:t>đảo</a:t>
                      </a:r>
                      <a:r>
                        <a:rPr lang="en-US" dirty="0"/>
                        <a:t> </a:t>
                      </a:r>
                      <a:r>
                        <a:rPr lang="en-US" dirty="0" err="1"/>
                        <a:t>lên</a:t>
                      </a:r>
                      <a:r>
                        <a:rPr lang="en-US" dirty="0"/>
                        <a:t> </a:t>
                      </a:r>
                      <a:r>
                        <a:rPr lang="en-US" dirty="0" err="1"/>
                        <a:t>đến</a:t>
                      </a:r>
                      <a:r>
                        <a:rPr lang="en-US" dirty="0"/>
                        <a:t> 3823 </a:t>
                      </a:r>
                      <a:r>
                        <a:rPr lang="en-US" dirty="0" err="1"/>
                        <a:t>chiếc</a:t>
                      </a:r>
                      <a:endParaRPr lang="en-US" dirty="0"/>
                    </a:p>
                  </a:txBody>
                  <a:tcPr/>
                </a:tc>
                <a:tc>
                  <a:txBody>
                    <a:bodyPr/>
                    <a:lstStyle/>
                    <a:p>
                      <a:r>
                        <a:rPr lang="en-US" dirty="0" err="1"/>
                        <a:t>Đội</a:t>
                      </a:r>
                      <a:r>
                        <a:rPr lang="en-US" dirty="0"/>
                        <a:t> </a:t>
                      </a:r>
                      <a:r>
                        <a:rPr lang="en-US" dirty="0" err="1"/>
                        <a:t>ngũ</a:t>
                      </a:r>
                      <a:r>
                        <a:rPr lang="en-US" dirty="0"/>
                        <a:t> </a:t>
                      </a:r>
                      <a:r>
                        <a:rPr lang="en-US" dirty="0" err="1"/>
                        <a:t>kỹ</a:t>
                      </a:r>
                      <a:r>
                        <a:rPr lang="en-US" dirty="0"/>
                        <a:t> </a:t>
                      </a:r>
                      <a:r>
                        <a:rPr lang="en-US" dirty="0" err="1"/>
                        <a:t>thuật</a:t>
                      </a:r>
                      <a:r>
                        <a:rPr lang="en-US" dirty="0"/>
                        <a:t> </a:t>
                      </a:r>
                      <a:r>
                        <a:rPr lang="en-US" dirty="0" err="1"/>
                        <a:t>kiểm</a:t>
                      </a:r>
                      <a:r>
                        <a:rPr lang="en-US" dirty="0"/>
                        <a:t> </a:t>
                      </a:r>
                      <a:r>
                        <a:rPr lang="en-US" dirty="0" err="1"/>
                        <a:t>tra</a:t>
                      </a:r>
                      <a:r>
                        <a:rPr lang="en-US" dirty="0"/>
                        <a:t> </a:t>
                      </a:r>
                      <a:r>
                        <a:rPr lang="en-US" dirty="0" err="1"/>
                        <a:t>máy</a:t>
                      </a:r>
                      <a:r>
                        <a:rPr lang="en-US" dirty="0"/>
                        <a:t> </a:t>
                      </a:r>
                      <a:r>
                        <a:rPr lang="en-US" dirty="0" err="1"/>
                        <a:t>móc</a:t>
                      </a:r>
                      <a:r>
                        <a:rPr lang="en-US" dirty="0"/>
                        <a:t>, </a:t>
                      </a:r>
                      <a:r>
                        <a:rPr lang="en-US" dirty="0" err="1"/>
                        <a:t>đại</a:t>
                      </a:r>
                      <a:r>
                        <a:rPr lang="en-US" dirty="0"/>
                        <a:t> </a:t>
                      </a:r>
                      <a:r>
                        <a:rPr lang="en-US" dirty="0" err="1"/>
                        <a:t>tu</a:t>
                      </a:r>
                      <a:r>
                        <a:rPr lang="en-US" dirty="0"/>
                        <a:t> </a:t>
                      </a:r>
                      <a:r>
                        <a:rPr lang="en-US" dirty="0" err="1"/>
                        <a:t>động</a:t>
                      </a:r>
                      <a:r>
                        <a:rPr lang="en-US" dirty="0"/>
                        <a:t> </a:t>
                      </a:r>
                      <a:r>
                        <a:rPr lang="en-US" dirty="0" err="1"/>
                        <a:t>cơ</a:t>
                      </a:r>
                      <a:r>
                        <a:rPr lang="en-US" dirty="0"/>
                        <a:t>, </a:t>
                      </a:r>
                      <a:r>
                        <a:rPr lang="en-US" dirty="0" err="1"/>
                        <a:t>tân</a:t>
                      </a:r>
                      <a:r>
                        <a:rPr lang="en-US" dirty="0"/>
                        <a:t> </a:t>
                      </a:r>
                      <a:r>
                        <a:rPr lang="en-US" dirty="0" err="1"/>
                        <a:t>trang</a:t>
                      </a:r>
                      <a:r>
                        <a:rPr lang="en-US" dirty="0"/>
                        <a:t> </a:t>
                      </a:r>
                      <a:r>
                        <a:rPr lang="en-US" dirty="0" err="1"/>
                        <a:t>ngoại</a:t>
                      </a:r>
                      <a:r>
                        <a:rPr lang="en-US" dirty="0"/>
                        <a:t> </a:t>
                      </a:r>
                      <a:r>
                        <a:rPr lang="en-US" dirty="0" err="1"/>
                        <a:t>thất</a:t>
                      </a:r>
                      <a:r>
                        <a:rPr lang="en-US" dirty="0"/>
                        <a:t> </a:t>
                      </a:r>
                      <a:r>
                        <a:rPr lang="en-US" dirty="0" err="1"/>
                        <a:t>để</a:t>
                      </a:r>
                      <a:r>
                        <a:rPr lang="en-US" dirty="0"/>
                        <a:t> </a:t>
                      </a:r>
                      <a:r>
                        <a:rPr lang="en-US" dirty="0" err="1"/>
                        <a:t>cấp</a:t>
                      </a:r>
                      <a:r>
                        <a:rPr lang="en-US" dirty="0"/>
                        <a:t> </a:t>
                      </a:r>
                      <a:r>
                        <a:rPr lang="en-US" dirty="0" err="1"/>
                        <a:t>chứng</a:t>
                      </a:r>
                      <a:r>
                        <a:rPr lang="en-US" dirty="0"/>
                        <a:t> </a:t>
                      </a:r>
                      <a:r>
                        <a:rPr lang="en-US" dirty="0" err="1"/>
                        <a:t>chỉ</a:t>
                      </a:r>
                      <a:r>
                        <a:rPr lang="en-US" dirty="0"/>
                        <a:t> </a:t>
                      </a:r>
                      <a:r>
                        <a:rPr lang="en-US" dirty="0" err="1"/>
                        <a:t>cho</a:t>
                      </a:r>
                      <a:r>
                        <a:rPr lang="en-US" dirty="0"/>
                        <a:t> </a:t>
                      </a:r>
                      <a:r>
                        <a:rPr lang="en-US" dirty="0" err="1"/>
                        <a:t>xe</a:t>
                      </a:r>
                      <a:r>
                        <a:rPr lang="en-US" dirty="0"/>
                        <a:t> </a:t>
                      </a:r>
                      <a:r>
                        <a:rPr lang="en-US" dirty="0" err="1"/>
                        <a:t>cũ</a:t>
                      </a:r>
                      <a:r>
                        <a:rPr lang="en-US" dirty="0"/>
                        <a:t> </a:t>
                      </a:r>
                      <a:r>
                        <a:rPr lang="en-US" dirty="0" err="1"/>
                        <a:t>là</a:t>
                      </a:r>
                      <a:r>
                        <a:rPr lang="en-US" dirty="0"/>
                        <a:t> Re-</a:t>
                      </a:r>
                      <a:r>
                        <a:rPr lang="en-US" dirty="0" err="1"/>
                        <a:t>certifified</a:t>
                      </a:r>
                      <a:r>
                        <a:rPr lang="en-US" dirty="0"/>
                        <a:t> </a:t>
                      </a:r>
                      <a:r>
                        <a:rPr lang="en-US" dirty="0" err="1"/>
                        <a:t>để</a:t>
                      </a:r>
                      <a:r>
                        <a:rPr lang="en-US" dirty="0"/>
                        <a:t> </a:t>
                      </a:r>
                      <a:r>
                        <a:rPr lang="en-US" dirty="0" err="1"/>
                        <a:t>tăng</a:t>
                      </a:r>
                      <a:r>
                        <a:rPr lang="en-US" dirty="0"/>
                        <a:t> </a:t>
                      </a:r>
                      <a:r>
                        <a:rPr lang="en-US" dirty="0" err="1"/>
                        <a:t>tuổi</a:t>
                      </a:r>
                      <a:r>
                        <a:rPr lang="en-US" dirty="0"/>
                        <a:t> </a:t>
                      </a:r>
                      <a:r>
                        <a:rPr lang="en-US" dirty="0" err="1"/>
                        <a:t>đời</a:t>
                      </a:r>
                      <a:r>
                        <a:rPr lang="en-US" dirty="0"/>
                        <a:t> </a:t>
                      </a:r>
                      <a:r>
                        <a:rPr lang="en-US" dirty="0" err="1"/>
                        <a:t>xe</a:t>
                      </a:r>
                      <a:r>
                        <a:rPr lang="en-US" dirty="0"/>
                        <a:t> </a:t>
                      </a:r>
                      <a:r>
                        <a:rPr lang="en-US" dirty="0" err="1"/>
                        <a:t>và</a:t>
                      </a:r>
                      <a:r>
                        <a:rPr lang="en-US" dirty="0"/>
                        <a:t> </a:t>
                      </a:r>
                      <a:r>
                        <a:rPr lang="en-US" dirty="0" err="1"/>
                        <a:t>độ</a:t>
                      </a:r>
                      <a:r>
                        <a:rPr lang="en-US" dirty="0"/>
                        <a:t> tin </a:t>
                      </a:r>
                      <a:r>
                        <a:rPr lang="en-US" dirty="0" err="1"/>
                        <a:t>cậy</a:t>
                      </a:r>
                      <a:r>
                        <a:rPr lang="en-US" dirty="0"/>
                        <a:t> </a:t>
                      </a:r>
                      <a:r>
                        <a:rPr lang="en-US" dirty="0" err="1"/>
                        <a:t>khi</a:t>
                      </a:r>
                      <a:r>
                        <a:rPr lang="en-US" dirty="0"/>
                        <a:t> </a:t>
                      </a:r>
                      <a:r>
                        <a:rPr lang="en-US" dirty="0" err="1"/>
                        <a:t>bán</a:t>
                      </a:r>
                      <a:r>
                        <a:rPr lang="en-US" dirty="0"/>
                        <a:t> </a:t>
                      </a:r>
                      <a:r>
                        <a:rPr lang="en-US" dirty="0" err="1"/>
                        <a:t>cho</a:t>
                      </a:r>
                      <a:r>
                        <a:rPr lang="en-US" dirty="0"/>
                        <a:t> </a:t>
                      </a:r>
                      <a:r>
                        <a:rPr lang="en-US" dirty="0" err="1"/>
                        <a:t>khách</a:t>
                      </a:r>
                      <a:r>
                        <a:rPr lang="en-US" dirty="0"/>
                        <a:t> </a:t>
                      </a:r>
                      <a:r>
                        <a:rPr lang="en-US" dirty="0" err="1"/>
                        <a:t>hàng</a:t>
                      </a:r>
                      <a:endParaRPr lang="en-US" dirty="0"/>
                    </a:p>
                  </a:txBody>
                  <a:tcPr/>
                </a:tc>
                <a:extLst>
                  <a:ext uri="{0D108BD9-81ED-4DB2-BD59-A6C34878D82A}">
                    <a16:rowId xmlns:a16="http://schemas.microsoft.com/office/drawing/2014/main" val="3626489553"/>
                  </a:ext>
                </a:extLst>
              </a:tr>
            </a:tbl>
          </a:graphicData>
        </a:graphic>
      </p:graphicFrame>
      <p:graphicFrame>
        <p:nvGraphicFramePr>
          <p:cNvPr id="19" name="Table 10">
            <a:extLst>
              <a:ext uri="{FF2B5EF4-FFF2-40B4-BE49-F238E27FC236}">
                <a16:creationId xmlns:a16="http://schemas.microsoft.com/office/drawing/2014/main" id="{E6FB0D5A-0C2B-1CFB-EF9D-BBFADAE81303}"/>
              </a:ext>
            </a:extLst>
          </p:cNvPr>
          <p:cNvGraphicFramePr>
            <a:graphicFrameLocks noGrp="1"/>
          </p:cNvGraphicFramePr>
          <p:nvPr>
            <p:extLst>
              <p:ext uri="{D42A27DB-BD31-4B8C-83A1-F6EECF244321}">
                <p14:modId xmlns:p14="http://schemas.microsoft.com/office/powerpoint/2010/main" val="2699303504"/>
              </p:ext>
            </p:extLst>
          </p:nvPr>
        </p:nvGraphicFramePr>
        <p:xfrm>
          <a:off x="3940906" y="4575857"/>
          <a:ext cx="8128000" cy="154296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7390158"/>
                    </a:ext>
                  </a:extLst>
                </a:gridCol>
                <a:gridCol w="4064000">
                  <a:extLst>
                    <a:ext uri="{9D8B030D-6E8A-4147-A177-3AD203B41FA5}">
                      <a16:colId xmlns:a16="http://schemas.microsoft.com/office/drawing/2014/main" val="276105362"/>
                    </a:ext>
                  </a:extLst>
                </a:gridCol>
              </a:tblGrid>
              <a:tr h="1542966">
                <a:tc>
                  <a:txBody>
                    <a:bodyPr/>
                    <a:lstStyle/>
                    <a:p>
                      <a:r>
                        <a:rPr lang="en-US" dirty="0" err="1"/>
                        <a:t>Số</a:t>
                      </a:r>
                      <a:r>
                        <a:rPr lang="en-US" dirty="0"/>
                        <a:t> </a:t>
                      </a:r>
                      <a:r>
                        <a:rPr lang="en-US" dirty="0" err="1"/>
                        <a:t>lượng</a:t>
                      </a:r>
                      <a:r>
                        <a:rPr lang="en-US" dirty="0"/>
                        <a:t> </a:t>
                      </a:r>
                      <a:r>
                        <a:rPr lang="en-US" dirty="0" err="1"/>
                        <a:t>xe</a:t>
                      </a:r>
                      <a:r>
                        <a:rPr lang="en-US" dirty="0"/>
                        <a:t> </a:t>
                      </a:r>
                      <a:r>
                        <a:rPr lang="en-US" dirty="0" err="1"/>
                        <a:t>đã</a:t>
                      </a:r>
                      <a:r>
                        <a:rPr lang="en-US" dirty="0"/>
                        <a:t> </a:t>
                      </a:r>
                      <a:r>
                        <a:rPr lang="en-US" dirty="0" err="1"/>
                        <a:t>sử</a:t>
                      </a:r>
                      <a:r>
                        <a:rPr lang="en-US" dirty="0"/>
                        <a:t> </a:t>
                      </a:r>
                      <a:r>
                        <a:rPr lang="en-US" dirty="0" err="1"/>
                        <a:t>dụng</a:t>
                      </a:r>
                      <a:r>
                        <a:rPr lang="en-US" dirty="0"/>
                        <a:t> </a:t>
                      </a:r>
                      <a:r>
                        <a:rPr lang="en-US" dirty="0" err="1"/>
                        <a:t>vượt</a:t>
                      </a:r>
                      <a:r>
                        <a:rPr lang="en-US" dirty="0"/>
                        <a:t> </a:t>
                      </a:r>
                      <a:r>
                        <a:rPr lang="en-US" dirty="0" err="1"/>
                        <a:t>quá</a:t>
                      </a:r>
                      <a:r>
                        <a:rPr lang="en-US" dirty="0"/>
                        <a:t> 30k km </a:t>
                      </a:r>
                      <a:r>
                        <a:rPr lang="en-US" dirty="0" err="1"/>
                        <a:t>chiếm</a:t>
                      </a:r>
                      <a:r>
                        <a:rPr lang="en-US" dirty="0"/>
                        <a:t> 3726 </a:t>
                      </a:r>
                      <a:r>
                        <a:rPr lang="en-US" dirty="0" err="1"/>
                        <a:t>chiếc</a:t>
                      </a:r>
                      <a:r>
                        <a:rPr lang="en-US" dirty="0"/>
                        <a:t>.</a:t>
                      </a:r>
                    </a:p>
                    <a:p>
                      <a:r>
                        <a:rPr lang="en-US" dirty="0"/>
                        <a:t>Like New:&lt; 30k km – Used: 30-70k km</a:t>
                      </a:r>
                    </a:p>
                    <a:p>
                      <a:r>
                        <a:rPr lang="en-US" dirty="0"/>
                        <a:t>Second-hand: 70-120k km – Old:&gt;120k</a:t>
                      </a:r>
                    </a:p>
                  </a:txBody>
                  <a:tcPr/>
                </a:tc>
                <a:tc>
                  <a:txBody>
                    <a:bodyPr/>
                    <a:lstStyle/>
                    <a:p>
                      <a:r>
                        <a:rPr lang="en-US" dirty="0" err="1"/>
                        <a:t>Đội</a:t>
                      </a:r>
                      <a:r>
                        <a:rPr lang="en-US" dirty="0"/>
                        <a:t> </a:t>
                      </a:r>
                      <a:r>
                        <a:rPr lang="en-US" dirty="0" err="1"/>
                        <a:t>ngũ</a:t>
                      </a:r>
                      <a:r>
                        <a:rPr lang="en-US" dirty="0"/>
                        <a:t> </a:t>
                      </a:r>
                      <a:r>
                        <a:rPr lang="en-US" dirty="0" err="1"/>
                        <a:t>hậu</a:t>
                      </a:r>
                      <a:r>
                        <a:rPr lang="en-US" dirty="0"/>
                        <a:t> </a:t>
                      </a:r>
                      <a:r>
                        <a:rPr lang="en-US" dirty="0" err="1"/>
                        <a:t>mãi</a:t>
                      </a:r>
                      <a:r>
                        <a:rPr lang="en-US" dirty="0"/>
                        <a:t> </a:t>
                      </a:r>
                      <a:r>
                        <a:rPr lang="en-US" dirty="0" err="1"/>
                        <a:t>đưa</a:t>
                      </a:r>
                      <a:r>
                        <a:rPr lang="en-US" dirty="0"/>
                        <a:t> </a:t>
                      </a:r>
                      <a:r>
                        <a:rPr lang="en-US" dirty="0" err="1"/>
                        <a:t>ra</a:t>
                      </a:r>
                      <a:r>
                        <a:rPr lang="en-US" dirty="0"/>
                        <a:t> </a:t>
                      </a:r>
                      <a:r>
                        <a:rPr lang="en-US" dirty="0" err="1"/>
                        <a:t>chính</a:t>
                      </a:r>
                      <a:r>
                        <a:rPr lang="en-US" dirty="0"/>
                        <a:t> </a:t>
                      </a:r>
                      <a:r>
                        <a:rPr lang="en-US" dirty="0" err="1"/>
                        <a:t>sách</a:t>
                      </a:r>
                      <a:r>
                        <a:rPr lang="en-US" dirty="0"/>
                        <a:t> </a:t>
                      </a:r>
                      <a:r>
                        <a:rPr lang="en-US" dirty="0" err="1"/>
                        <a:t>miễn</a:t>
                      </a:r>
                      <a:r>
                        <a:rPr lang="en-US" dirty="0"/>
                        <a:t> </a:t>
                      </a:r>
                      <a:r>
                        <a:rPr lang="en-US" dirty="0" err="1"/>
                        <a:t>phí</a:t>
                      </a:r>
                      <a:r>
                        <a:rPr lang="en-US" dirty="0"/>
                        <a:t> </a:t>
                      </a:r>
                      <a:r>
                        <a:rPr lang="en-US" dirty="0" err="1"/>
                        <a:t>bảo</a:t>
                      </a:r>
                      <a:r>
                        <a:rPr lang="en-US" dirty="0"/>
                        <a:t> </a:t>
                      </a:r>
                      <a:r>
                        <a:rPr lang="en-US" dirty="0" err="1"/>
                        <a:t>trì</a:t>
                      </a:r>
                      <a:r>
                        <a:rPr lang="en-US" dirty="0"/>
                        <a:t> </a:t>
                      </a:r>
                      <a:r>
                        <a:rPr lang="en-US" dirty="0" err="1"/>
                        <a:t>trong</a:t>
                      </a:r>
                      <a:r>
                        <a:rPr lang="en-US" dirty="0"/>
                        <a:t> </a:t>
                      </a:r>
                      <a:r>
                        <a:rPr lang="en-US" dirty="0" err="1"/>
                        <a:t>vòng</a:t>
                      </a:r>
                      <a:r>
                        <a:rPr lang="en-US" dirty="0"/>
                        <a:t> 12 </a:t>
                      </a:r>
                      <a:r>
                        <a:rPr lang="en-US" dirty="0" err="1"/>
                        <a:t>tháng</a:t>
                      </a:r>
                      <a:r>
                        <a:rPr lang="en-US" dirty="0"/>
                        <a:t> so </a:t>
                      </a:r>
                      <a:r>
                        <a:rPr lang="en-US" dirty="0" err="1"/>
                        <a:t>với</a:t>
                      </a:r>
                      <a:r>
                        <a:rPr lang="en-US" dirty="0"/>
                        <a:t> </a:t>
                      </a:r>
                      <a:r>
                        <a:rPr lang="en-US" dirty="0" err="1"/>
                        <a:t>loại</a:t>
                      </a:r>
                      <a:r>
                        <a:rPr lang="en-US" dirty="0"/>
                        <a:t> </a:t>
                      </a:r>
                      <a:r>
                        <a:rPr lang="en-US" dirty="0" err="1"/>
                        <a:t>xe</a:t>
                      </a:r>
                      <a:r>
                        <a:rPr lang="en-US" dirty="0"/>
                        <a:t> USED, 18 </a:t>
                      </a:r>
                      <a:r>
                        <a:rPr lang="en-US" dirty="0" err="1"/>
                        <a:t>tháng</a:t>
                      </a:r>
                      <a:r>
                        <a:rPr lang="en-US" dirty="0"/>
                        <a:t> </a:t>
                      </a:r>
                      <a:r>
                        <a:rPr lang="en-US" dirty="0" err="1"/>
                        <a:t>với</a:t>
                      </a:r>
                      <a:r>
                        <a:rPr lang="en-US" dirty="0"/>
                        <a:t> Second-hand </a:t>
                      </a:r>
                      <a:r>
                        <a:rPr lang="en-US" dirty="0" err="1"/>
                        <a:t>và</a:t>
                      </a:r>
                      <a:r>
                        <a:rPr lang="en-US" dirty="0"/>
                        <a:t> 24 </a:t>
                      </a:r>
                      <a:r>
                        <a:rPr lang="en-US" dirty="0" err="1"/>
                        <a:t>tháng</a:t>
                      </a:r>
                      <a:r>
                        <a:rPr lang="en-US" dirty="0"/>
                        <a:t> </a:t>
                      </a:r>
                      <a:r>
                        <a:rPr lang="en-US" dirty="0" err="1"/>
                        <a:t>với</a:t>
                      </a:r>
                      <a:r>
                        <a:rPr lang="en-US" dirty="0"/>
                        <a:t> OLD</a:t>
                      </a:r>
                    </a:p>
                  </a:txBody>
                  <a:tcPr/>
                </a:tc>
                <a:extLst>
                  <a:ext uri="{0D108BD9-81ED-4DB2-BD59-A6C34878D82A}">
                    <a16:rowId xmlns:a16="http://schemas.microsoft.com/office/drawing/2014/main" val="3626489553"/>
                  </a:ext>
                </a:extLst>
              </a:tr>
            </a:tbl>
          </a:graphicData>
        </a:graphic>
      </p:graphicFrame>
      <p:pic>
        <p:nvPicPr>
          <p:cNvPr id="6" name="Picture 5">
            <a:extLst>
              <a:ext uri="{FF2B5EF4-FFF2-40B4-BE49-F238E27FC236}">
                <a16:creationId xmlns:a16="http://schemas.microsoft.com/office/drawing/2014/main" id="{EDF436BE-2741-7EB1-82DA-2BB43AC52E15}"/>
              </a:ext>
            </a:extLst>
          </p:cNvPr>
          <p:cNvPicPr>
            <a:picLocks noChangeAspect="1"/>
          </p:cNvPicPr>
          <p:nvPr/>
        </p:nvPicPr>
        <p:blipFill>
          <a:blip r:embed="rId2"/>
          <a:stretch>
            <a:fillRect/>
          </a:stretch>
        </p:blipFill>
        <p:spPr>
          <a:xfrm>
            <a:off x="658099" y="2302931"/>
            <a:ext cx="3251978" cy="2147787"/>
          </a:xfrm>
          <a:prstGeom prst="rect">
            <a:avLst/>
          </a:prstGeom>
        </p:spPr>
      </p:pic>
      <p:pic>
        <p:nvPicPr>
          <p:cNvPr id="20" name="Picture 19">
            <a:extLst>
              <a:ext uri="{FF2B5EF4-FFF2-40B4-BE49-F238E27FC236}">
                <a16:creationId xmlns:a16="http://schemas.microsoft.com/office/drawing/2014/main" id="{05B5666E-5FA5-C5ED-8A39-76E77CD0697E}"/>
              </a:ext>
            </a:extLst>
          </p:cNvPr>
          <p:cNvPicPr>
            <a:picLocks noChangeAspect="1"/>
          </p:cNvPicPr>
          <p:nvPr/>
        </p:nvPicPr>
        <p:blipFill>
          <a:blip r:embed="rId3"/>
          <a:stretch>
            <a:fillRect/>
          </a:stretch>
        </p:blipFill>
        <p:spPr>
          <a:xfrm>
            <a:off x="644906" y="105405"/>
            <a:ext cx="3265171" cy="2147787"/>
          </a:xfrm>
          <a:prstGeom prst="rect">
            <a:avLst/>
          </a:prstGeom>
        </p:spPr>
      </p:pic>
      <p:pic>
        <p:nvPicPr>
          <p:cNvPr id="22" name="Picture 21">
            <a:extLst>
              <a:ext uri="{FF2B5EF4-FFF2-40B4-BE49-F238E27FC236}">
                <a16:creationId xmlns:a16="http://schemas.microsoft.com/office/drawing/2014/main" id="{BC72CBB6-82EE-D90B-0B59-780553471635}"/>
              </a:ext>
            </a:extLst>
          </p:cNvPr>
          <p:cNvPicPr>
            <a:picLocks noChangeAspect="1"/>
          </p:cNvPicPr>
          <p:nvPr/>
        </p:nvPicPr>
        <p:blipFill>
          <a:blip r:embed="rId4"/>
          <a:stretch>
            <a:fillRect/>
          </a:stretch>
        </p:blipFill>
        <p:spPr>
          <a:xfrm>
            <a:off x="644906" y="4450719"/>
            <a:ext cx="3265171" cy="2147788"/>
          </a:xfrm>
          <a:prstGeom prst="rect">
            <a:avLst/>
          </a:prstGeom>
        </p:spPr>
      </p:pic>
    </p:spTree>
    <p:extLst>
      <p:ext uri="{BB962C8B-B14F-4D97-AF65-F5344CB8AC3E}">
        <p14:creationId xmlns:p14="http://schemas.microsoft.com/office/powerpoint/2010/main" val="192754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5640533-E999-AF41-F0B4-E5861EA5A0EC}"/>
              </a:ext>
            </a:extLst>
          </p:cNvPr>
          <p:cNvPicPr>
            <a:picLocks noGrp="1" noChangeAspect="1"/>
          </p:cNvPicPr>
          <p:nvPr>
            <p:ph type="pic" sz="quarter" idx="10"/>
          </p:nvPr>
        </p:nvPicPr>
        <p:blipFill>
          <a:blip r:embed="rId2"/>
          <a:srcRect l="22032" r="22032"/>
          <a:stretch>
            <a:fillRect/>
          </a:stretch>
        </p:blipFill>
        <p:spPr/>
      </p:pic>
      <p:sp>
        <p:nvSpPr>
          <p:cNvPr id="3" name="Subtitle 2">
            <a:extLst>
              <a:ext uri="{FF2B5EF4-FFF2-40B4-BE49-F238E27FC236}">
                <a16:creationId xmlns:a16="http://schemas.microsoft.com/office/drawing/2014/main" id="{AF1716A2-72D3-0CFA-BC80-2115B0CA9AE8}"/>
              </a:ext>
            </a:extLst>
          </p:cNvPr>
          <p:cNvSpPr>
            <a:spLocks noGrp="1"/>
          </p:cNvSpPr>
          <p:nvPr>
            <p:ph type="subTitle" idx="4294967295"/>
          </p:nvPr>
        </p:nvSpPr>
        <p:spPr>
          <a:xfrm>
            <a:off x="7002130" y="4484691"/>
            <a:ext cx="4540440" cy="503167"/>
          </a:xfrm>
        </p:spPr>
        <p:txBody>
          <a:bodyPr/>
          <a:lstStyle/>
          <a:p>
            <a:endParaRPr lang="en-US" dirty="0"/>
          </a:p>
        </p:txBody>
      </p:sp>
      <p:sp>
        <p:nvSpPr>
          <p:cNvPr id="4" name="Text Placeholder 3">
            <a:extLst>
              <a:ext uri="{FF2B5EF4-FFF2-40B4-BE49-F238E27FC236}">
                <a16:creationId xmlns:a16="http://schemas.microsoft.com/office/drawing/2014/main" id="{87ED5506-DDE4-640E-82DB-58D401B701AA}"/>
              </a:ext>
            </a:extLst>
          </p:cNvPr>
          <p:cNvSpPr>
            <a:spLocks noGrp="1"/>
          </p:cNvSpPr>
          <p:nvPr>
            <p:ph type="body" sz="quarter" idx="4294967295"/>
          </p:nvPr>
        </p:nvSpPr>
        <p:spPr>
          <a:xfrm>
            <a:off x="7002320" y="5012635"/>
            <a:ext cx="4533900" cy="503238"/>
          </a:xfrm>
        </p:spPr>
        <p:txBody>
          <a:bodyPr/>
          <a:lstStyle/>
          <a:p>
            <a:endParaRPr lang="en-US" dirty="0"/>
          </a:p>
        </p:txBody>
      </p:sp>
      <p:sp>
        <p:nvSpPr>
          <p:cNvPr id="5" name="Title 4">
            <a:extLst>
              <a:ext uri="{FF2B5EF4-FFF2-40B4-BE49-F238E27FC236}">
                <a16:creationId xmlns:a16="http://schemas.microsoft.com/office/drawing/2014/main" id="{E07F960F-5740-E3AD-2F90-1C56EBA3C3F2}"/>
              </a:ext>
            </a:extLst>
          </p:cNvPr>
          <p:cNvSpPr>
            <a:spLocks noGrp="1"/>
          </p:cNvSpPr>
          <p:nvPr>
            <p:ph type="title"/>
          </p:nvPr>
        </p:nvSpPr>
        <p:spPr>
          <a:xfrm>
            <a:off x="6469778" y="2507193"/>
            <a:ext cx="5011410" cy="921807"/>
          </a:xfrm>
        </p:spPr>
        <p:txBody>
          <a:bodyPr/>
          <a:lstStyle/>
          <a:p>
            <a:pPr algn="ctr"/>
            <a:r>
              <a:rPr lang="en-US" sz="6000" dirty="0" err="1"/>
              <a:t>Giới</a:t>
            </a:r>
            <a:r>
              <a:rPr lang="en-US" sz="6000" dirty="0"/>
              <a:t> </a:t>
            </a:r>
            <a:r>
              <a:rPr lang="en-US" sz="6000" dirty="0" err="1"/>
              <a:t>Thiệu</a:t>
            </a:r>
            <a:r>
              <a:rPr lang="en-US" sz="6000" dirty="0"/>
              <a:t> </a:t>
            </a:r>
            <a:r>
              <a:rPr lang="en-US" sz="6000" dirty="0" err="1"/>
              <a:t>Tổng</a:t>
            </a:r>
            <a:r>
              <a:rPr lang="en-US" sz="6000" dirty="0"/>
              <a:t> Quan </a:t>
            </a:r>
            <a:r>
              <a:rPr lang="en-US" sz="6000" dirty="0" err="1"/>
              <a:t>Về</a:t>
            </a:r>
            <a:r>
              <a:rPr lang="en-US" sz="6000" dirty="0"/>
              <a:t> </a:t>
            </a:r>
            <a:r>
              <a:rPr lang="en-US" sz="6000" dirty="0" err="1"/>
              <a:t>Bộ</a:t>
            </a:r>
            <a:r>
              <a:rPr lang="en-US" sz="6000" dirty="0"/>
              <a:t> </a:t>
            </a:r>
            <a:r>
              <a:rPr lang="en-US" sz="6000" dirty="0" err="1"/>
              <a:t>Dữ</a:t>
            </a:r>
            <a:r>
              <a:rPr lang="en-US" sz="6000" dirty="0"/>
              <a:t> </a:t>
            </a:r>
            <a:r>
              <a:rPr lang="en-US" sz="6000" dirty="0" err="1"/>
              <a:t>Liệu</a:t>
            </a:r>
            <a:endParaRPr lang="en-US" sz="6000" dirty="0"/>
          </a:p>
        </p:txBody>
      </p:sp>
    </p:spTree>
    <p:extLst>
      <p:ext uri="{BB962C8B-B14F-4D97-AF65-F5344CB8AC3E}">
        <p14:creationId xmlns:p14="http://schemas.microsoft.com/office/powerpoint/2010/main" val="3028962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5640533-E999-AF41-F0B4-E5861EA5A0EC}"/>
              </a:ext>
            </a:extLst>
          </p:cNvPr>
          <p:cNvPicPr>
            <a:picLocks noGrp="1" noChangeAspect="1"/>
          </p:cNvPicPr>
          <p:nvPr>
            <p:ph type="pic" sz="quarter" idx="10"/>
          </p:nvPr>
        </p:nvPicPr>
        <p:blipFill>
          <a:blip r:embed="rId2"/>
          <a:srcRect l="16694" r="16694"/>
          <a:stretch/>
        </p:blipFill>
        <p:spPr/>
      </p:pic>
      <p:sp>
        <p:nvSpPr>
          <p:cNvPr id="3" name="Subtitle 2">
            <a:extLst>
              <a:ext uri="{FF2B5EF4-FFF2-40B4-BE49-F238E27FC236}">
                <a16:creationId xmlns:a16="http://schemas.microsoft.com/office/drawing/2014/main" id="{AF1716A2-72D3-0CFA-BC80-2115B0CA9AE8}"/>
              </a:ext>
            </a:extLst>
          </p:cNvPr>
          <p:cNvSpPr>
            <a:spLocks noGrp="1"/>
          </p:cNvSpPr>
          <p:nvPr>
            <p:ph type="subTitle" idx="4294967295"/>
          </p:nvPr>
        </p:nvSpPr>
        <p:spPr>
          <a:xfrm>
            <a:off x="7002130" y="4484691"/>
            <a:ext cx="4540440" cy="503167"/>
          </a:xfrm>
        </p:spPr>
        <p:txBody>
          <a:bodyPr/>
          <a:lstStyle/>
          <a:p>
            <a:endParaRPr lang="en-US" dirty="0"/>
          </a:p>
        </p:txBody>
      </p:sp>
      <p:sp>
        <p:nvSpPr>
          <p:cNvPr id="4" name="Text Placeholder 3">
            <a:extLst>
              <a:ext uri="{FF2B5EF4-FFF2-40B4-BE49-F238E27FC236}">
                <a16:creationId xmlns:a16="http://schemas.microsoft.com/office/drawing/2014/main" id="{87ED5506-DDE4-640E-82DB-58D401B701AA}"/>
              </a:ext>
            </a:extLst>
          </p:cNvPr>
          <p:cNvSpPr>
            <a:spLocks noGrp="1"/>
          </p:cNvSpPr>
          <p:nvPr>
            <p:ph type="body" sz="quarter" idx="4294967295"/>
          </p:nvPr>
        </p:nvSpPr>
        <p:spPr>
          <a:xfrm>
            <a:off x="7002320" y="5012635"/>
            <a:ext cx="4533900" cy="503238"/>
          </a:xfrm>
        </p:spPr>
        <p:txBody>
          <a:bodyPr/>
          <a:lstStyle/>
          <a:p>
            <a:endParaRPr lang="en-US" dirty="0"/>
          </a:p>
        </p:txBody>
      </p:sp>
      <p:sp>
        <p:nvSpPr>
          <p:cNvPr id="5" name="Title 4">
            <a:extLst>
              <a:ext uri="{FF2B5EF4-FFF2-40B4-BE49-F238E27FC236}">
                <a16:creationId xmlns:a16="http://schemas.microsoft.com/office/drawing/2014/main" id="{E07F960F-5740-E3AD-2F90-1C56EBA3C3F2}"/>
              </a:ext>
            </a:extLst>
          </p:cNvPr>
          <p:cNvSpPr>
            <a:spLocks noGrp="1"/>
          </p:cNvSpPr>
          <p:nvPr>
            <p:ph type="title"/>
          </p:nvPr>
        </p:nvSpPr>
        <p:spPr>
          <a:xfrm>
            <a:off x="6469778" y="2507193"/>
            <a:ext cx="5011410" cy="921807"/>
          </a:xfrm>
        </p:spPr>
        <p:txBody>
          <a:bodyPr/>
          <a:lstStyle/>
          <a:p>
            <a:r>
              <a:rPr lang="en-US" sz="6000" dirty="0" err="1"/>
              <a:t>Tổng</a:t>
            </a:r>
            <a:r>
              <a:rPr lang="en-US" sz="6000" dirty="0"/>
              <a:t> </a:t>
            </a:r>
            <a:r>
              <a:rPr lang="en-US" sz="6000" dirty="0" err="1"/>
              <a:t>Kết</a:t>
            </a:r>
            <a:r>
              <a:rPr lang="en-US" sz="6000" dirty="0"/>
              <a:t> &amp; </a:t>
            </a:r>
            <a:r>
              <a:rPr lang="en-US" sz="6000" dirty="0" err="1"/>
              <a:t>Đưa</a:t>
            </a:r>
            <a:r>
              <a:rPr lang="en-US" sz="6000" dirty="0"/>
              <a:t> Ra </a:t>
            </a:r>
            <a:r>
              <a:rPr lang="en-US" sz="6000" dirty="0" err="1"/>
              <a:t>Đề</a:t>
            </a:r>
            <a:r>
              <a:rPr lang="en-US" sz="6000" dirty="0"/>
              <a:t> </a:t>
            </a:r>
            <a:r>
              <a:rPr lang="en-US" sz="6000" dirty="0" err="1"/>
              <a:t>Xuất</a:t>
            </a:r>
            <a:endParaRPr lang="en-US" dirty="0"/>
          </a:p>
        </p:txBody>
      </p:sp>
    </p:spTree>
    <p:extLst>
      <p:ext uri="{BB962C8B-B14F-4D97-AF65-F5344CB8AC3E}">
        <p14:creationId xmlns:p14="http://schemas.microsoft.com/office/powerpoint/2010/main" val="1198075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31</a:t>
            </a:fld>
            <a:endParaRPr lang="en-US" noProof="0" dirty="0"/>
          </a:p>
        </p:txBody>
      </p:sp>
      <p:sp>
        <p:nvSpPr>
          <p:cNvPr id="8" name="Content Placeholder 3">
            <a:extLst>
              <a:ext uri="{FF2B5EF4-FFF2-40B4-BE49-F238E27FC236}">
                <a16:creationId xmlns:a16="http://schemas.microsoft.com/office/drawing/2014/main" id="{EDFEF3A6-27D5-21D1-DB81-B12DF8640106}"/>
              </a:ext>
            </a:extLst>
          </p:cNvPr>
          <p:cNvSpPr>
            <a:spLocks noGrp="1"/>
          </p:cNvSpPr>
          <p:nvPr>
            <p:ph sz="half" idx="2"/>
          </p:nvPr>
        </p:nvSpPr>
        <p:spPr>
          <a:xfrm>
            <a:off x="309460" y="1284338"/>
            <a:ext cx="11573079" cy="3684588"/>
          </a:xfrm>
        </p:spPr>
        <p:txBody>
          <a:bodyPr>
            <a:normAutofit/>
          </a:bodyPr>
          <a:lstStyle/>
          <a:p>
            <a:r>
              <a:rPr lang="en-US" dirty="0" err="1"/>
              <a:t>Đối</a:t>
            </a:r>
            <a:r>
              <a:rPr lang="en-US" dirty="0"/>
              <a:t> </a:t>
            </a:r>
            <a:r>
              <a:rPr lang="en-US" dirty="0" err="1"/>
              <a:t>với</a:t>
            </a:r>
            <a:r>
              <a:rPr lang="en-US" dirty="0"/>
              <a:t> </a:t>
            </a:r>
            <a:r>
              <a:rPr lang="en-US" dirty="0" err="1"/>
              <a:t>xe</a:t>
            </a:r>
            <a:r>
              <a:rPr lang="en-US" dirty="0"/>
              <a:t> </a:t>
            </a:r>
            <a:r>
              <a:rPr lang="en-US" dirty="0" err="1"/>
              <a:t>có</a:t>
            </a:r>
            <a:r>
              <a:rPr lang="en-US" dirty="0"/>
              <a:t> </a:t>
            </a:r>
            <a:r>
              <a:rPr lang="en-US" dirty="0" err="1"/>
              <a:t>động</a:t>
            </a:r>
            <a:r>
              <a:rPr lang="en-US" dirty="0"/>
              <a:t> </a:t>
            </a:r>
            <a:r>
              <a:rPr lang="en-US" dirty="0" err="1"/>
              <a:t>cơ</a:t>
            </a:r>
            <a:r>
              <a:rPr lang="en-US" dirty="0"/>
              <a:t> </a:t>
            </a:r>
            <a:r>
              <a:rPr lang="en-US" dirty="0" err="1"/>
              <a:t>dưới</a:t>
            </a:r>
            <a:r>
              <a:rPr lang="en-US" dirty="0"/>
              <a:t> 1.8 </a:t>
            </a:r>
            <a:r>
              <a:rPr lang="en-US" dirty="0" err="1"/>
              <a:t>nhấn</a:t>
            </a:r>
            <a:r>
              <a:rPr lang="en-US" dirty="0"/>
              <a:t> </a:t>
            </a:r>
            <a:r>
              <a:rPr lang="en-US" dirty="0" err="1"/>
              <a:t>mạnh</a:t>
            </a:r>
            <a:r>
              <a:rPr lang="en-US" dirty="0"/>
              <a:t> </a:t>
            </a:r>
            <a:r>
              <a:rPr lang="en-US" dirty="0" err="1"/>
              <a:t>vào</a:t>
            </a:r>
            <a:r>
              <a:rPr lang="en-US" dirty="0"/>
              <a:t> </a:t>
            </a:r>
            <a:r>
              <a:rPr lang="en-US" dirty="0" err="1"/>
              <a:t>đặc</a:t>
            </a:r>
            <a:r>
              <a:rPr lang="en-US" dirty="0"/>
              <a:t> </a:t>
            </a:r>
            <a:r>
              <a:rPr lang="en-US" dirty="0" err="1"/>
              <a:t>điểm</a:t>
            </a:r>
            <a:r>
              <a:rPr lang="en-US" dirty="0"/>
              <a:t> </a:t>
            </a:r>
            <a:r>
              <a:rPr lang="en-US" dirty="0" err="1"/>
              <a:t>bán</a:t>
            </a:r>
            <a:r>
              <a:rPr lang="en-US" dirty="0"/>
              <a:t> </a:t>
            </a:r>
            <a:r>
              <a:rPr lang="en-US" dirty="0" err="1"/>
              <a:t>hàng</a:t>
            </a:r>
            <a:r>
              <a:rPr lang="en-US" dirty="0"/>
              <a:t>: </a:t>
            </a:r>
            <a:r>
              <a:rPr lang="en-US" dirty="0" err="1"/>
              <a:t>Tiết</a:t>
            </a:r>
            <a:r>
              <a:rPr lang="en-US" dirty="0"/>
              <a:t> </a:t>
            </a:r>
            <a:r>
              <a:rPr lang="en-US" dirty="0" err="1"/>
              <a:t>kiệm</a:t>
            </a:r>
            <a:r>
              <a:rPr lang="en-US" dirty="0"/>
              <a:t> </a:t>
            </a:r>
            <a:r>
              <a:rPr lang="en-US" dirty="0" err="1"/>
              <a:t>nhiên</a:t>
            </a:r>
            <a:r>
              <a:rPr lang="en-US" dirty="0"/>
              <a:t> </a:t>
            </a:r>
            <a:r>
              <a:rPr lang="en-US" dirty="0" err="1"/>
              <a:t>liệu</a:t>
            </a:r>
            <a:r>
              <a:rPr lang="en-US" dirty="0"/>
              <a:t> – Chi </a:t>
            </a:r>
            <a:r>
              <a:rPr lang="en-US" dirty="0" err="1"/>
              <a:t>phí</a:t>
            </a:r>
            <a:r>
              <a:rPr lang="en-US" dirty="0"/>
              <a:t> </a:t>
            </a:r>
            <a:r>
              <a:rPr lang="en-US" dirty="0" err="1"/>
              <a:t>bảo</a:t>
            </a:r>
            <a:r>
              <a:rPr lang="en-US" dirty="0"/>
              <a:t> </a:t>
            </a:r>
            <a:r>
              <a:rPr lang="en-US" dirty="0" err="1"/>
              <a:t>trì</a:t>
            </a:r>
            <a:r>
              <a:rPr lang="en-US" dirty="0"/>
              <a:t> </a:t>
            </a:r>
            <a:r>
              <a:rPr lang="en-US" dirty="0" err="1"/>
              <a:t>thấp</a:t>
            </a:r>
            <a:endParaRPr lang="en-US" dirty="0"/>
          </a:p>
          <a:p>
            <a:r>
              <a:rPr lang="en-US" dirty="0" err="1"/>
              <a:t>Thực</a:t>
            </a:r>
            <a:r>
              <a:rPr lang="en-US" dirty="0"/>
              <a:t> </a:t>
            </a:r>
            <a:r>
              <a:rPr lang="en-US" dirty="0" err="1"/>
              <a:t>hiện</a:t>
            </a:r>
            <a:r>
              <a:rPr lang="en-US" dirty="0"/>
              <a:t> Re-</a:t>
            </a:r>
            <a:r>
              <a:rPr lang="en-US" dirty="0" err="1"/>
              <a:t>certifified</a:t>
            </a:r>
            <a:r>
              <a:rPr lang="en-US" dirty="0"/>
              <a:t> </a:t>
            </a:r>
            <a:r>
              <a:rPr lang="en-US" dirty="0" err="1"/>
              <a:t>để</a:t>
            </a:r>
            <a:r>
              <a:rPr lang="en-US" dirty="0"/>
              <a:t> </a:t>
            </a:r>
            <a:r>
              <a:rPr lang="en-US" dirty="0" err="1"/>
              <a:t>tăng</a:t>
            </a:r>
            <a:r>
              <a:rPr lang="en-US" dirty="0"/>
              <a:t> </a:t>
            </a:r>
            <a:r>
              <a:rPr lang="en-US" dirty="0" err="1"/>
              <a:t>tuổi</a:t>
            </a:r>
            <a:r>
              <a:rPr lang="en-US" dirty="0"/>
              <a:t> </a:t>
            </a:r>
            <a:r>
              <a:rPr lang="en-US" dirty="0" err="1"/>
              <a:t>đời</a:t>
            </a:r>
            <a:r>
              <a:rPr lang="en-US" dirty="0"/>
              <a:t> </a:t>
            </a:r>
            <a:r>
              <a:rPr lang="en-US" dirty="0" err="1"/>
              <a:t>xe</a:t>
            </a:r>
            <a:r>
              <a:rPr lang="en-US" dirty="0"/>
              <a:t> </a:t>
            </a:r>
            <a:r>
              <a:rPr lang="en-US" dirty="0" err="1"/>
              <a:t>và</a:t>
            </a:r>
            <a:r>
              <a:rPr lang="en-US" dirty="0"/>
              <a:t> </a:t>
            </a:r>
            <a:r>
              <a:rPr lang="en-US" dirty="0" err="1"/>
              <a:t>độ</a:t>
            </a:r>
            <a:r>
              <a:rPr lang="en-US" dirty="0"/>
              <a:t> tin </a:t>
            </a:r>
            <a:r>
              <a:rPr lang="en-US" dirty="0" err="1"/>
              <a:t>cậy</a:t>
            </a:r>
            <a:r>
              <a:rPr lang="en-US" dirty="0"/>
              <a:t> </a:t>
            </a:r>
            <a:r>
              <a:rPr lang="en-US" dirty="0" err="1"/>
              <a:t>khi</a:t>
            </a:r>
            <a:r>
              <a:rPr lang="en-US" dirty="0"/>
              <a:t> </a:t>
            </a:r>
            <a:r>
              <a:rPr lang="en-US" dirty="0" err="1"/>
              <a:t>bán</a:t>
            </a:r>
            <a:r>
              <a:rPr lang="en-US" dirty="0"/>
              <a:t> </a:t>
            </a:r>
            <a:r>
              <a:rPr lang="en-US" dirty="0" err="1"/>
              <a:t>cho</a:t>
            </a:r>
            <a:r>
              <a:rPr lang="en-US" dirty="0"/>
              <a:t> </a:t>
            </a:r>
            <a:r>
              <a:rPr lang="en-US" dirty="0" err="1"/>
              <a:t>khách</a:t>
            </a:r>
            <a:r>
              <a:rPr lang="en-US" dirty="0"/>
              <a:t> </a:t>
            </a:r>
            <a:r>
              <a:rPr lang="en-US" dirty="0" err="1"/>
              <a:t>hàng</a:t>
            </a:r>
            <a:endParaRPr lang="en-US" dirty="0"/>
          </a:p>
          <a:p>
            <a:r>
              <a:rPr lang="en-US" dirty="0" err="1"/>
              <a:t>Đưa</a:t>
            </a:r>
            <a:r>
              <a:rPr lang="en-US" dirty="0"/>
              <a:t> </a:t>
            </a:r>
            <a:r>
              <a:rPr lang="en-US" dirty="0" err="1"/>
              <a:t>ra</a:t>
            </a:r>
            <a:r>
              <a:rPr lang="en-US" dirty="0"/>
              <a:t> </a:t>
            </a:r>
            <a:r>
              <a:rPr lang="en-US" dirty="0" err="1"/>
              <a:t>chính</a:t>
            </a:r>
            <a:r>
              <a:rPr lang="en-US" dirty="0"/>
              <a:t> </a:t>
            </a:r>
            <a:r>
              <a:rPr lang="en-US" dirty="0" err="1"/>
              <a:t>sách</a:t>
            </a:r>
            <a:r>
              <a:rPr lang="en-US" dirty="0"/>
              <a:t> </a:t>
            </a:r>
            <a:r>
              <a:rPr lang="en-US" dirty="0" err="1"/>
              <a:t>miễn</a:t>
            </a:r>
            <a:r>
              <a:rPr lang="en-US" dirty="0"/>
              <a:t> </a:t>
            </a:r>
            <a:r>
              <a:rPr lang="en-US" dirty="0" err="1"/>
              <a:t>phí</a:t>
            </a:r>
            <a:r>
              <a:rPr lang="en-US" dirty="0"/>
              <a:t> </a:t>
            </a:r>
            <a:r>
              <a:rPr lang="en-US" dirty="0" err="1"/>
              <a:t>bảo</a:t>
            </a:r>
            <a:r>
              <a:rPr lang="en-US" dirty="0"/>
              <a:t> </a:t>
            </a:r>
            <a:r>
              <a:rPr lang="en-US" dirty="0" err="1"/>
              <a:t>trì</a:t>
            </a:r>
            <a:r>
              <a:rPr lang="en-US" dirty="0"/>
              <a:t> </a:t>
            </a:r>
            <a:r>
              <a:rPr lang="en-US" dirty="0" err="1"/>
              <a:t>trong</a:t>
            </a:r>
            <a:r>
              <a:rPr lang="en-US" dirty="0"/>
              <a:t> </a:t>
            </a:r>
            <a:r>
              <a:rPr lang="en-US" dirty="0" err="1"/>
              <a:t>vòng</a:t>
            </a:r>
            <a:r>
              <a:rPr lang="en-US" dirty="0"/>
              <a:t> 12 </a:t>
            </a:r>
            <a:r>
              <a:rPr lang="en-US" dirty="0" err="1"/>
              <a:t>tháng</a:t>
            </a:r>
            <a:r>
              <a:rPr lang="en-US" dirty="0"/>
              <a:t> so </a:t>
            </a:r>
            <a:r>
              <a:rPr lang="en-US" dirty="0" err="1"/>
              <a:t>với</a:t>
            </a:r>
            <a:r>
              <a:rPr lang="en-US" dirty="0"/>
              <a:t> </a:t>
            </a:r>
            <a:r>
              <a:rPr lang="en-US" dirty="0" err="1"/>
              <a:t>loại</a:t>
            </a:r>
            <a:r>
              <a:rPr lang="en-US" dirty="0"/>
              <a:t> </a:t>
            </a:r>
            <a:r>
              <a:rPr lang="en-US" dirty="0" err="1"/>
              <a:t>xe</a:t>
            </a:r>
            <a:r>
              <a:rPr lang="en-US" dirty="0"/>
              <a:t> USED, 18 </a:t>
            </a:r>
            <a:r>
              <a:rPr lang="en-US" dirty="0" err="1"/>
              <a:t>tháng</a:t>
            </a:r>
            <a:r>
              <a:rPr lang="en-US" dirty="0"/>
              <a:t> </a:t>
            </a:r>
            <a:r>
              <a:rPr lang="en-US" dirty="0" err="1"/>
              <a:t>với</a:t>
            </a:r>
            <a:r>
              <a:rPr lang="en-US" dirty="0"/>
              <a:t> Second-hand </a:t>
            </a:r>
            <a:r>
              <a:rPr lang="en-US" dirty="0" err="1"/>
              <a:t>và</a:t>
            </a:r>
            <a:r>
              <a:rPr lang="en-US" dirty="0"/>
              <a:t> 24 </a:t>
            </a:r>
            <a:r>
              <a:rPr lang="en-US" dirty="0" err="1"/>
              <a:t>tháng</a:t>
            </a:r>
            <a:r>
              <a:rPr lang="en-US" dirty="0"/>
              <a:t> </a:t>
            </a:r>
            <a:r>
              <a:rPr lang="en-US" dirty="0" err="1"/>
              <a:t>với</a:t>
            </a:r>
            <a:r>
              <a:rPr lang="en-US" dirty="0"/>
              <a:t> OLD</a:t>
            </a:r>
          </a:p>
          <a:p>
            <a:r>
              <a:rPr lang="en-US" dirty="0" err="1"/>
              <a:t>Đưa</a:t>
            </a:r>
            <a:r>
              <a:rPr lang="en-US" dirty="0"/>
              <a:t> </a:t>
            </a:r>
            <a:r>
              <a:rPr lang="en-US" dirty="0" err="1"/>
              <a:t>ra</a:t>
            </a:r>
            <a:r>
              <a:rPr lang="en-US" dirty="0"/>
              <a:t> </a:t>
            </a:r>
            <a:r>
              <a:rPr lang="en-US" dirty="0" err="1"/>
              <a:t>chính</a:t>
            </a:r>
            <a:r>
              <a:rPr lang="en-US" dirty="0"/>
              <a:t> </a:t>
            </a:r>
            <a:r>
              <a:rPr lang="en-US" dirty="0" err="1"/>
              <a:t>sách</a:t>
            </a:r>
            <a:r>
              <a:rPr lang="en-US" dirty="0"/>
              <a:t> </a:t>
            </a:r>
            <a:r>
              <a:rPr lang="en-US" dirty="0" err="1"/>
              <a:t>ưu</a:t>
            </a:r>
            <a:r>
              <a:rPr lang="en-US" dirty="0"/>
              <a:t> </a:t>
            </a:r>
            <a:r>
              <a:rPr lang="en-US" dirty="0" err="1"/>
              <a:t>đãi</a:t>
            </a:r>
            <a:r>
              <a:rPr lang="en-US" dirty="0"/>
              <a:t> </a:t>
            </a:r>
            <a:r>
              <a:rPr lang="en-US" dirty="0" err="1"/>
              <a:t>bán</a:t>
            </a:r>
            <a:r>
              <a:rPr lang="en-US" dirty="0"/>
              <a:t> </a:t>
            </a:r>
            <a:r>
              <a:rPr lang="en-US" dirty="0" err="1"/>
              <a:t>hàng</a:t>
            </a:r>
            <a:r>
              <a:rPr lang="en-US" dirty="0"/>
              <a:t> </a:t>
            </a:r>
            <a:r>
              <a:rPr lang="en-US" dirty="0" err="1"/>
              <a:t>cho</a:t>
            </a:r>
            <a:r>
              <a:rPr lang="en-US" dirty="0"/>
              <a:t> </a:t>
            </a:r>
            <a:r>
              <a:rPr lang="en-US" dirty="0" err="1"/>
              <a:t>doanh</a:t>
            </a:r>
            <a:r>
              <a:rPr lang="en-US" dirty="0"/>
              <a:t> </a:t>
            </a:r>
            <a:r>
              <a:rPr lang="en-US" dirty="0" err="1"/>
              <a:t>nghiệp</a:t>
            </a:r>
            <a:r>
              <a:rPr lang="en-US" dirty="0"/>
              <a:t> </a:t>
            </a:r>
            <a:r>
              <a:rPr lang="en-US" dirty="0" err="1"/>
              <a:t>kinh</a:t>
            </a:r>
            <a:r>
              <a:rPr lang="en-US" dirty="0"/>
              <a:t> </a:t>
            </a:r>
            <a:r>
              <a:rPr lang="en-US" dirty="0" err="1"/>
              <a:t>doanh</a:t>
            </a:r>
            <a:r>
              <a:rPr lang="en-US" dirty="0"/>
              <a:t> Taxi </a:t>
            </a:r>
            <a:r>
              <a:rPr lang="en-US" dirty="0" err="1"/>
              <a:t>để</a:t>
            </a:r>
            <a:r>
              <a:rPr lang="en-US" dirty="0"/>
              <a:t> </a:t>
            </a:r>
            <a:r>
              <a:rPr lang="en-US" dirty="0" err="1"/>
              <a:t>bán</a:t>
            </a:r>
            <a:r>
              <a:rPr lang="en-US" dirty="0"/>
              <a:t> </a:t>
            </a:r>
            <a:r>
              <a:rPr lang="en-US" dirty="0" err="1"/>
              <a:t>những</a:t>
            </a:r>
            <a:r>
              <a:rPr lang="en-US" dirty="0"/>
              <a:t> </a:t>
            </a:r>
            <a:r>
              <a:rPr lang="en-US" dirty="0" err="1"/>
              <a:t>xe</a:t>
            </a:r>
            <a:r>
              <a:rPr lang="en-US" dirty="0"/>
              <a:t> </a:t>
            </a:r>
            <a:r>
              <a:rPr lang="en-US" dirty="0" err="1"/>
              <a:t>động</a:t>
            </a:r>
            <a:r>
              <a:rPr lang="en-US" dirty="0"/>
              <a:t> </a:t>
            </a:r>
            <a:r>
              <a:rPr lang="en-US" dirty="0" err="1"/>
              <a:t>cơ</a:t>
            </a:r>
            <a:r>
              <a:rPr lang="en-US" dirty="0"/>
              <a:t> </a:t>
            </a:r>
            <a:r>
              <a:rPr lang="en-US" dirty="0" err="1"/>
              <a:t>dưới</a:t>
            </a:r>
            <a:r>
              <a:rPr lang="en-US" dirty="0"/>
              <a:t> 1.8.</a:t>
            </a:r>
          </a:p>
          <a:p>
            <a:endParaRPr lang="en-US" dirty="0"/>
          </a:p>
          <a:p>
            <a:endParaRPr lang="en-US" dirty="0"/>
          </a:p>
          <a:p>
            <a:endParaRPr lang="en-US" dirty="0"/>
          </a:p>
        </p:txBody>
      </p:sp>
      <p:sp>
        <p:nvSpPr>
          <p:cNvPr id="9" name="Text Placeholder 2">
            <a:extLst>
              <a:ext uri="{FF2B5EF4-FFF2-40B4-BE49-F238E27FC236}">
                <a16:creationId xmlns:a16="http://schemas.microsoft.com/office/drawing/2014/main" id="{09DC5B37-AEB6-2FF8-6264-1B54A25772C6}"/>
              </a:ext>
            </a:extLst>
          </p:cNvPr>
          <p:cNvSpPr>
            <a:spLocks noGrp="1"/>
          </p:cNvSpPr>
          <p:nvPr>
            <p:ph type="body" idx="1"/>
          </p:nvPr>
        </p:nvSpPr>
        <p:spPr>
          <a:xfrm>
            <a:off x="309461" y="460426"/>
            <a:ext cx="5157787" cy="823912"/>
          </a:xfrm>
        </p:spPr>
        <p:txBody>
          <a:bodyPr anchor="t"/>
          <a:lstStyle/>
          <a:p>
            <a:r>
              <a:rPr lang="en-US" dirty="0" err="1"/>
              <a:t>Xử</a:t>
            </a:r>
            <a:r>
              <a:rPr lang="en-US" dirty="0"/>
              <a:t> Lý </a:t>
            </a:r>
            <a:r>
              <a:rPr lang="en-US" dirty="0" err="1"/>
              <a:t>Vấn</a:t>
            </a:r>
            <a:r>
              <a:rPr lang="en-US" dirty="0"/>
              <a:t> </a:t>
            </a:r>
            <a:r>
              <a:rPr lang="en-US" dirty="0" err="1"/>
              <a:t>Đề</a:t>
            </a:r>
            <a:r>
              <a:rPr lang="en-US" dirty="0"/>
              <a:t> Xe </a:t>
            </a:r>
            <a:r>
              <a:rPr lang="en-US" dirty="0" err="1"/>
              <a:t>Tồn</a:t>
            </a:r>
            <a:r>
              <a:rPr lang="en-US" dirty="0"/>
              <a:t> – </a:t>
            </a:r>
            <a:r>
              <a:rPr lang="en-US" dirty="0" err="1"/>
              <a:t>Hiện</a:t>
            </a:r>
            <a:r>
              <a:rPr lang="en-US" dirty="0"/>
              <a:t> </a:t>
            </a:r>
            <a:r>
              <a:rPr lang="en-US" dirty="0" err="1"/>
              <a:t>Tại</a:t>
            </a:r>
            <a:endParaRPr lang="en-US" dirty="0"/>
          </a:p>
        </p:txBody>
      </p:sp>
    </p:spTree>
    <p:extLst>
      <p:ext uri="{BB962C8B-B14F-4D97-AF65-F5344CB8AC3E}">
        <p14:creationId xmlns:p14="http://schemas.microsoft.com/office/powerpoint/2010/main" val="3841728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F13AA1-22A2-6FF9-408A-17A01EA5228A}"/>
              </a:ext>
            </a:extLst>
          </p:cNvPr>
          <p:cNvSpPr>
            <a:spLocks noGrp="1"/>
          </p:cNvSpPr>
          <p:nvPr>
            <p:ph type="sldNum" sz="quarter" idx="12"/>
          </p:nvPr>
        </p:nvSpPr>
        <p:spPr/>
        <p:txBody>
          <a:bodyPr/>
          <a:lstStyle/>
          <a:p>
            <a:fld id="{9EC71654-96A5-4280-94F3-931C61A9F92C}" type="slidenum">
              <a:rPr lang="en-US" noProof="0" smtClean="0"/>
              <a:pPr/>
              <a:t>32</a:t>
            </a:fld>
            <a:endParaRPr lang="en-US" noProof="0" dirty="0"/>
          </a:p>
        </p:txBody>
      </p:sp>
      <p:sp>
        <p:nvSpPr>
          <p:cNvPr id="5" name="Text Placeholder 4">
            <a:extLst>
              <a:ext uri="{FF2B5EF4-FFF2-40B4-BE49-F238E27FC236}">
                <a16:creationId xmlns:a16="http://schemas.microsoft.com/office/drawing/2014/main" id="{50A3452C-F4A3-4D81-4884-4D964789AAD9}"/>
              </a:ext>
            </a:extLst>
          </p:cNvPr>
          <p:cNvSpPr>
            <a:spLocks noGrp="1"/>
          </p:cNvSpPr>
          <p:nvPr>
            <p:ph type="body" sz="quarter" idx="3"/>
          </p:nvPr>
        </p:nvSpPr>
        <p:spPr>
          <a:xfrm>
            <a:off x="287593" y="416182"/>
            <a:ext cx="5183188" cy="823912"/>
          </a:xfrm>
        </p:spPr>
        <p:txBody>
          <a:bodyPr vert="horz" lIns="91440" tIns="45720" rIns="91440" bIns="45720" rtlCol="0" anchor="t">
            <a:normAutofit/>
          </a:bodyPr>
          <a:lstStyle/>
          <a:p>
            <a:r>
              <a:rPr lang="en-US" dirty="0" err="1">
                <a:solidFill>
                  <a:schemeClr val="accent1"/>
                </a:solidFill>
              </a:rPr>
              <a:t>Đề</a:t>
            </a:r>
            <a:r>
              <a:rPr lang="en-US" dirty="0">
                <a:solidFill>
                  <a:schemeClr val="accent1"/>
                </a:solidFill>
              </a:rPr>
              <a:t> </a:t>
            </a:r>
            <a:r>
              <a:rPr lang="en-US" dirty="0" err="1">
                <a:solidFill>
                  <a:schemeClr val="accent1"/>
                </a:solidFill>
              </a:rPr>
              <a:t>Xuất</a:t>
            </a:r>
            <a:r>
              <a:rPr lang="en-US" dirty="0">
                <a:solidFill>
                  <a:schemeClr val="accent1"/>
                </a:solidFill>
              </a:rPr>
              <a:t> </a:t>
            </a:r>
            <a:r>
              <a:rPr lang="en-US" dirty="0" err="1">
                <a:solidFill>
                  <a:schemeClr val="accent1"/>
                </a:solidFill>
              </a:rPr>
              <a:t>Kinh</a:t>
            </a:r>
            <a:r>
              <a:rPr lang="en-US" dirty="0">
                <a:solidFill>
                  <a:schemeClr val="accent1"/>
                </a:solidFill>
              </a:rPr>
              <a:t> </a:t>
            </a:r>
            <a:r>
              <a:rPr lang="en-US" dirty="0" err="1">
                <a:solidFill>
                  <a:schemeClr val="accent1"/>
                </a:solidFill>
              </a:rPr>
              <a:t>Doanh</a:t>
            </a:r>
            <a:r>
              <a:rPr lang="en-US" dirty="0">
                <a:solidFill>
                  <a:schemeClr val="accent1"/>
                </a:solidFill>
              </a:rPr>
              <a:t> – </a:t>
            </a:r>
            <a:r>
              <a:rPr lang="en-US" dirty="0" err="1">
                <a:solidFill>
                  <a:schemeClr val="accent1"/>
                </a:solidFill>
              </a:rPr>
              <a:t>Tương</a:t>
            </a:r>
            <a:r>
              <a:rPr lang="en-US" dirty="0">
                <a:solidFill>
                  <a:schemeClr val="accent1"/>
                </a:solidFill>
              </a:rPr>
              <a:t> Lai</a:t>
            </a:r>
          </a:p>
        </p:txBody>
      </p:sp>
      <p:sp>
        <p:nvSpPr>
          <p:cNvPr id="6" name="Content Placeholder 5">
            <a:extLst>
              <a:ext uri="{FF2B5EF4-FFF2-40B4-BE49-F238E27FC236}">
                <a16:creationId xmlns:a16="http://schemas.microsoft.com/office/drawing/2014/main" id="{798977CE-AF56-A029-15F7-773E5D059BB9}"/>
              </a:ext>
            </a:extLst>
          </p:cNvPr>
          <p:cNvSpPr>
            <a:spLocks noGrp="1"/>
          </p:cNvSpPr>
          <p:nvPr>
            <p:ph sz="quarter" idx="4"/>
          </p:nvPr>
        </p:nvSpPr>
        <p:spPr>
          <a:xfrm>
            <a:off x="287593" y="1083580"/>
            <a:ext cx="11904407" cy="5487014"/>
          </a:xfrm>
        </p:spPr>
        <p:txBody>
          <a:bodyPr>
            <a:normAutofit/>
          </a:bodyPr>
          <a:lstStyle/>
          <a:p>
            <a:r>
              <a:rPr lang="en-US" sz="2400" dirty="0" err="1"/>
              <a:t>Tìm</a:t>
            </a:r>
            <a:r>
              <a:rPr lang="en-US" sz="2400" dirty="0"/>
              <a:t> nguồn xe nhập tại các thành phố: New York, Los Angeles, Seattle, Chicago, Boston, Washington</a:t>
            </a:r>
          </a:p>
          <a:p>
            <a:r>
              <a:rPr lang="en-US" sz="2400" dirty="0" err="1"/>
              <a:t>Chỉ</a:t>
            </a:r>
            <a:r>
              <a:rPr lang="en-US" sz="2400" dirty="0"/>
              <a:t> </a:t>
            </a:r>
            <a:r>
              <a:rPr lang="en-US" sz="2400" dirty="0" err="1"/>
              <a:t>nhập</a:t>
            </a:r>
            <a:r>
              <a:rPr lang="en-US" sz="2400" dirty="0"/>
              <a:t> </a:t>
            </a:r>
            <a:r>
              <a:rPr lang="en-US" sz="2400" dirty="0" err="1"/>
              <a:t>hàng</a:t>
            </a:r>
            <a:r>
              <a:rPr lang="en-US" sz="2400" dirty="0"/>
              <a:t> </a:t>
            </a:r>
            <a:r>
              <a:rPr lang="en-US" sz="2400" dirty="0" err="1"/>
              <a:t>từ</a:t>
            </a:r>
            <a:r>
              <a:rPr lang="en-US" sz="2400" dirty="0"/>
              <a:t> Trusted Dealer, </a:t>
            </a:r>
            <a:r>
              <a:rPr lang="en-US" sz="2400" dirty="0" err="1"/>
              <a:t>nếu</a:t>
            </a:r>
            <a:r>
              <a:rPr lang="en-US" sz="2400" dirty="0"/>
              <a:t> </a:t>
            </a:r>
            <a:r>
              <a:rPr lang="en-US" sz="2400" dirty="0" err="1"/>
              <a:t>thiếu</a:t>
            </a:r>
            <a:r>
              <a:rPr lang="en-US" sz="2400" dirty="0"/>
              <a:t> </a:t>
            </a:r>
            <a:r>
              <a:rPr lang="en-US" sz="2400" dirty="0" err="1"/>
              <a:t>xe</a:t>
            </a:r>
            <a:r>
              <a:rPr lang="en-US" sz="2400" dirty="0"/>
              <a:t> </a:t>
            </a:r>
            <a:r>
              <a:rPr lang="en-US" sz="2400" dirty="0" err="1"/>
              <a:t>thì</a:t>
            </a:r>
            <a:r>
              <a:rPr lang="en-US" sz="2400" dirty="0"/>
              <a:t> </a:t>
            </a:r>
            <a:r>
              <a:rPr lang="en-US" sz="2400" dirty="0" err="1"/>
              <a:t>có</a:t>
            </a:r>
            <a:r>
              <a:rPr lang="en-US" sz="2400" dirty="0"/>
              <a:t> </a:t>
            </a:r>
            <a:r>
              <a:rPr lang="en-US" sz="2400" dirty="0" err="1"/>
              <a:t>thể</a:t>
            </a:r>
            <a:r>
              <a:rPr lang="en-US" sz="2400" dirty="0"/>
              <a:t> </a:t>
            </a:r>
            <a:r>
              <a:rPr lang="en-US" sz="2400" dirty="0" err="1"/>
              <a:t>cân</a:t>
            </a:r>
            <a:r>
              <a:rPr lang="en-US" sz="2400" dirty="0"/>
              <a:t> </a:t>
            </a:r>
            <a:r>
              <a:rPr lang="en-US" sz="2400" dirty="0" err="1"/>
              <a:t>nhắc</a:t>
            </a:r>
            <a:r>
              <a:rPr lang="en-US" sz="2400" dirty="0"/>
              <a:t> </a:t>
            </a:r>
            <a:r>
              <a:rPr lang="en-US" sz="2400" dirty="0" err="1"/>
              <a:t>tới</a:t>
            </a:r>
            <a:r>
              <a:rPr lang="en-US" sz="2400" dirty="0"/>
              <a:t> Dealer. </a:t>
            </a:r>
            <a:r>
              <a:rPr lang="en-US" sz="2400" dirty="0" err="1"/>
              <a:t>Không</a:t>
            </a:r>
            <a:r>
              <a:rPr lang="en-US" sz="2400" dirty="0"/>
              <a:t> </a:t>
            </a:r>
            <a:r>
              <a:rPr lang="en-US" sz="2400" dirty="0" err="1"/>
              <a:t>nhập</a:t>
            </a:r>
            <a:r>
              <a:rPr lang="en-US" sz="2400" dirty="0"/>
              <a:t> </a:t>
            </a:r>
            <a:r>
              <a:rPr lang="en-US" sz="2400" dirty="0" err="1"/>
              <a:t>xe</a:t>
            </a:r>
            <a:r>
              <a:rPr lang="en-US" sz="2400" dirty="0"/>
              <a:t> Test Drive</a:t>
            </a:r>
          </a:p>
          <a:p>
            <a:r>
              <a:rPr lang="en-US" sz="2400" dirty="0" err="1"/>
              <a:t>Hạn</a:t>
            </a:r>
            <a:r>
              <a:rPr lang="en-US" sz="2400" dirty="0"/>
              <a:t> </a:t>
            </a:r>
            <a:r>
              <a:rPr lang="en-US" sz="2400" dirty="0" err="1"/>
              <a:t>chế</a:t>
            </a:r>
            <a:r>
              <a:rPr lang="en-US" sz="2400" dirty="0"/>
              <a:t> </a:t>
            </a:r>
            <a:r>
              <a:rPr lang="en-US" sz="2400" dirty="0" err="1"/>
              <a:t>nhập</a:t>
            </a:r>
            <a:r>
              <a:rPr lang="en-US" sz="2400" dirty="0"/>
              <a:t> </a:t>
            </a:r>
            <a:r>
              <a:rPr lang="en-US" sz="2400" dirty="0" err="1"/>
              <a:t>xe</a:t>
            </a:r>
            <a:r>
              <a:rPr lang="en-US" sz="2400" dirty="0"/>
              <a:t> </a:t>
            </a:r>
            <a:r>
              <a:rPr lang="en-US" sz="2400" dirty="0" err="1"/>
              <a:t>giá</a:t>
            </a:r>
            <a:r>
              <a:rPr lang="en-US" sz="2400" dirty="0"/>
              <a:t> </a:t>
            </a:r>
            <a:r>
              <a:rPr lang="en-US" sz="2400" dirty="0" err="1"/>
              <a:t>rẻ</a:t>
            </a:r>
            <a:r>
              <a:rPr lang="en-US" sz="2400" dirty="0"/>
              <a:t> </a:t>
            </a:r>
            <a:r>
              <a:rPr lang="en-US" sz="2400" dirty="0" err="1"/>
              <a:t>dưới</a:t>
            </a:r>
            <a:r>
              <a:rPr lang="en-US" sz="2400" dirty="0"/>
              <a:t> 15k USD, </a:t>
            </a:r>
            <a:r>
              <a:rPr lang="en-US" sz="2400" dirty="0" err="1"/>
              <a:t>thay</a:t>
            </a:r>
            <a:r>
              <a:rPr lang="en-US" sz="2400" dirty="0"/>
              <a:t> </a:t>
            </a:r>
            <a:r>
              <a:rPr lang="en-US" sz="2400" dirty="0" err="1"/>
              <a:t>vào</a:t>
            </a:r>
            <a:r>
              <a:rPr lang="en-US" sz="2400" dirty="0"/>
              <a:t> </a:t>
            </a:r>
            <a:r>
              <a:rPr lang="en-US" sz="2400" dirty="0" err="1"/>
              <a:t>đó</a:t>
            </a:r>
            <a:r>
              <a:rPr lang="en-US" sz="2400" dirty="0"/>
              <a:t> </a:t>
            </a:r>
            <a:r>
              <a:rPr lang="en-US" sz="2400" dirty="0" err="1"/>
              <a:t>tập</a:t>
            </a:r>
            <a:r>
              <a:rPr lang="en-US" sz="2400" dirty="0"/>
              <a:t> </a:t>
            </a:r>
            <a:r>
              <a:rPr lang="en-US" sz="2400" dirty="0" err="1"/>
              <a:t>trung</a:t>
            </a:r>
            <a:r>
              <a:rPr lang="en-US" sz="2400" dirty="0"/>
              <a:t> </a:t>
            </a:r>
            <a:r>
              <a:rPr lang="en-US" sz="2400" dirty="0" err="1"/>
              <a:t>nhập</a:t>
            </a:r>
            <a:r>
              <a:rPr lang="en-US" sz="2400" dirty="0"/>
              <a:t> </a:t>
            </a:r>
            <a:r>
              <a:rPr lang="en-US" sz="2400" dirty="0" err="1"/>
              <a:t>xe</a:t>
            </a:r>
            <a:r>
              <a:rPr lang="en-US" sz="2400" dirty="0"/>
              <a:t> </a:t>
            </a:r>
            <a:r>
              <a:rPr lang="en-US" sz="2400" dirty="0" err="1"/>
              <a:t>từ</a:t>
            </a:r>
            <a:r>
              <a:rPr lang="en-US" sz="2400" dirty="0"/>
              <a:t> 30k USD </a:t>
            </a:r>
            <a:r>
              <a:rPr lang="en-US" sz="2400" dirty="0" err="1"/>
              <a:t>với</a:t>
            </a:r>
            <a:r>
              <a:rPr lang="en-US" sz="2400" dirty="0"/>
              <a:t> </a:t>
            </a:r>
            <a:r>
              <a:rPr lang="en-US" sz="2400" dirty="0" err="1"/>
              <a:t>số</a:t>
            </a:r>
            <a:r>
              <a:rPr lang="en-US" sz="2400" dirty="0"/>
              <a:t> </a:t>
            </a:r>
            <a:r>
              <a:rPr lang="en-US" sz="2400" dirty="0" err="1"/>
              <a:t>tuổi</a:t>
            </a:r>
            <a:r>
              <a:rPr lang="en-US" sz="2400" dirty="0"/>
              <a:t> </a:t>
            </a:r>
            <a:r>
              <a:rPr lang="en-US" sz="2400" dirty="0" err="1"/>
              <a:t>đời</a:t>
            </a:r>
            <a:r>
              <a:rPr lang="en-US" sz="2400" dirty="0"/>
              <a:t> </a:t>
            </a:r>
            <a:r>
              <a:rPr lang="en-US" sz="2400" dirty="0" err="1"/>
              <a:t>xe</a:t>
            </a:r>
            <a:r>
              <a:rPr lang="en-US" sz="2400" dirty="0"/>
              <a:t> </a:t>
            </a:r>
            <a:r>
              <a:rPr lang="en-US" sz="2400" dirty="0" err="1"/>
              <a:t>thấp</a:t>
            </a:r>
            <a:r>
              <a:rPr lang="en-US" sz="2400" dirty="0"/>
              <a:t> </a:t>
            </a:r>
            <a:r>
              <a:rPr lang="en-US" sz="2400" dirty="0" err="1"/>
              <a:t>hơn</a:t>
            </a:r>
            <a:r>
              <a:rPr lang="en-US" sz="2400" dirty="0"/>
              <a:t> 3 </a:t>
            </a:r>
            <a:r>
              <a:rPr lang="en-US" sz="2400" dirty="0" err="1"/>
              <a:t>năm</a:t>
            </a:r>
            <a:endParaRPr lang="en-US" sz="2400" dirty="0"/>
          </a:p>
          <a:p>
            <a:r>
              <a:rPr lang="en-US" sz="2400" dirty="0" err="1"/>
              <a:t>Không</a:t>
            </a:r>
            <a:r>
              <a:rPr lang="en-US" sz="2400" dirty="0"/>
              <a:t> </a:t>
            </a:r>
            <a:r>
              <a:rPr lang="en-US" sz="2400" dirty="0" err="1"/>
              <a:t>nhập</a:t>
            </a:r>
            <a:r>
              <a:rPr lang="en-US" sz="2400" dirty="0"/>
              <a:t> </a:t>
            </a:r>
            <a:r>
              <a:rPr lang="en-US" sz="2400" dirty="0" err="1"/>
              <a:t>các</a:t>
            </a:r>
            <a:r>
              <a:rPr lang="en-US" sz="2400" dirty="0"/>
              <a:t> </a:t>
            </a:r>
            <a:r>
              <a:rPr lang="en-US" sz="2400" dirty="0" err="1"/>
              <a:t>hãng</a:t>
            </a:r>
            <a:r>
              <a:rPr lang="en-US" sz="2400" dirty="0"/>
              <a:t> </a:t>
            </a:r>
            <a:r>
              <a:rPr lang="en-US" sz="2400" dirty="0" err="1"/>
              <a:t>xe</a:t>
            </a:r>
            <a:r>
              <a:rPr lang="en-US" sz="2400" dirty="0"/>
              <a:t> </a:t>
            </a:r>
            <a:r>
              <a:rPr lang="en-US" sz="2400" dirty="0" err="1"/>
              <a:t>chưa</a:t>
            </a:r>
            <a:r>
              <a:rPr lang="en-US" sz="2400" dirty="0"/>
              <a:t> </a:t>
            </a:r>
            <a:r>
              <a:rPr lang="en-US" sz="2400" dirty="0" err="1"/>
              <a:t>bán</a:t>
            </a:r>
            <a:r>
              <a:rPr lang="en-US" sz="2400" dirty="0"/>
              <a:t> </a:t>
            </a:r>
            <a:r>
              <a:rPr lang="en-US" sz="2400" dirty="0" err="1"/>
              <a:t>được</a:t>
            </a:r>
            <a:r>
              <a:rPr lang="en-US" sz="2400" dirty="0"/>
              <a:t> </a:t>
            </a:r>
            <a:r>
              <a:rPr lang="en-US" sz="2400" dirty="0" err="1"/>
              <a:t>sản</a:t>
            </a:r>
            <a:r>
              <a:rPr lang="en-US" sz="2400" dirty="0"/>
              <a:t> </a:t>
            </a:r>
            <a:r>
              <a:rPr lang="en-US" sz="2400" dirty="0" err="1"/>
              <a:t>phẩm</a:t>
            </a:r>
            <a:r>
              <a:rPr lang="en-US" sz="2400" dirty="0"/>
              <a:t> </a:t>
            </a:r>
            <a:r>
              <a:rPr lang="en-US" sz="2400" dirty="0" err="1"/>
              <a:t>nào</a:t>
            </a:r>
            <a:r>
              <a:rPr lang="en-US" sz="2400" dirty="0"/>
              <a:t>: Isuzu, Ambassador, Ashok, Opel</a:t>
            </a:r>
          </a:p>
          <a:p>
            <a:r>
              <a:rPr lang="en-US" sz="2400" dirty="0" err="1"/>
              <a:t>Không</a:t>
            </a:r>
            <a:r>
              <a:rPr lang="en-US" sz="2400" dirty="0"/>
              <a:t> </a:t>
            </a:r>
            <a:r>
              <a:rPr lang="en-US" sz="2400" dirty="0" err="1"/>
              <a:t>nhập</a:t>
            </a:r>
            <a:r>
              <a:rPr lang="en-US" sz="2400" dirty="0"/>
              <a:t> </a:t>
            </a:r>
            <a:r>
              <a:rPr lang="en-US" sz="2400" dirty="0" err="1"/>
              <a:t>các</a:t>
            </a:r>
            <a:r>
              <a:rPr lang="en-US" sz="2400" dirty="0"/>
              <a:t> </a:t>
            </a:r>
            <a:r>
              <a:rPr lang="en-US" sz="2400" dirty="0" err="1"/>
              <a:t>hãng</a:t>
            </a:r>
            <a:r>
              <a:rPr lang="en-US" sz="2400" dirty="0"/>
              <a:t> </a:t>
            </a:r>
            <a:r>
              <a:rPr lang="en-US" sz="2400" dirty="0" err="1"/>
              <a:t>xe</a:t>
            </a:r>
            <a:r>
              <a:rPr lang="en-US" sz="2400" dirty="0"/>
              <a:t> </a:t>
            </a:r>
            <a:r>
              <a:rPr lang="en-US" sz="2400" dirty="0" err="1"/>
              <a:t>bán</a:t>
            </a:r>
            <a:r>
              <a:rPr lang="en-US" sz="2400" dirty="0"/>
              <a:t> </a:t>
            </a:r>
            <a:r>
              <a:rPr lang="en-US" sz="2400" dirty="0" err="1"/>
              <a:t>chậm</a:t>
            </a:r>
            <a:r>
              <a:rPr lang="en-US" sz="2400" dirty="0"/>
              <a:t>: Skoda, Fiat</a:t>
            </a:r>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F63E26DF-83E3-7036-E8E5-24538C639AA7}"/>
              </a:ext>
            </a:extLst>
          </p:cNvPr>
          <p:cNvGraphicFramePr>
            <a:graphicFrameLocks noGrp="1"/>
          </p:cNvGraphicFramePr>
          <p:nvPr>
            <p:extLst>
              <p:ext uri="{D42A27DB-BD31-4B8C-83A1-F6EECF244321}">
                <p14:modId xmlns:p14="http://schemas.microsoft.com/office/powerpoint/2010/main" val="1656839231"/>
              </p:ext>
            </p:extLst>
          </p:nvPr>
        </p:nvGraphicFramePr>
        <p:xfrm>
          <a:off x="3411593" y="4847320"/>
          <a:ext cx="5368813" cy="1854200"/>
        </p:xfrm>
        <a:graphic>
          <a:graphicData uri="http://schemas.openxmlformats.org/drawingml/2006/table">
            <a:tbl>
              <a:tblPr firstRow="1" bandRow="1">
                <a:tableStyleId>{5C22544A-7EE6-4342-B048-85BDC9FD1C3A}</a:tableStyleId>
              </a:tblPr>
              <a:tblGrid>
                <a:gridCol w="2353181">
                  <a:extLst>
                    <a:ext uri="{9D8B030D-6E8A-4147-A177-3AD203B41FA5}">
                      <a16:colId xmlns:a16="http://schemas.microsoft.com/office/drawing/2014/main" val="3949411065"/>
                    </a:ext>
                  </a:extLst>
                </a:gridCol>
                <a:gridCol w="3015632">
                  <a:extLst>
                    <a:ext uri="{9D8B030D-6E8A-4147-A177-3AD203B41FA5}">
                      <a16:colId xmlns:a16="http://schemas.microsoft.com/office/drawing/2014/main" val="4118890597"/>
                    </a:ext>
                  </a:extLst>
                </a:gridCol>
              </a:tblGrid>
              <a:tr h="370840">
                <a:tc>
                  <a:txBody>
                    <a:bodyPr/>
                    <a:lstStyle/>
                    <a:p>
                      <a:pPr algn="ctr"/>
                      <a:r>
                        <a:rPr lang="en-US" dirty="0" err="1"/>
                        <a:t>Phân</a:t>
                      </a:r>
                      <a:r>
                        <a:rPr lang="en-US" dirty="0"/>
                        <a:t> </a:t>
                      </a:r>
                      <a:r>
                        <a:rPr lang="en-US" dirty="0" err="1"/>
                        <a:t>Khúc</a:t>
                      </a:r>
                      <a:r>
                        <a:rPr lang="en-US" dirty="0"/>
                        <a:t> </a:t>
                      </a:r>
                      <a:r>
                        <a:rPr lang="en-US" dirty="0" err="1"/>
                        <a:t>Giá</a:t>
                      </a:r>
                      <a:r>
                        <a:rPr lang="en-US" dirty="0"/>
                        <a:t> (USD)</a:t>
                      </a:r>
                    </a:p>
                  </a:txBody>
                  <a:tcPr/>
                </a:tc>
                <a:tc>
                  <a:txBody>
                    <a:bodyPr/>
                    <a:lstStyle/>
                    <a:p>
                      <a:pPr algn="ctr"/>
                      <a:r>
                        <a:rPr lang="en-US" dirty="0" err="1"/>
                        <a:t>Thương</a:t>
                      </a:r>
                      <a:r>
                        <a:rPr lang="en-US" dirty="0"/>
                        <a:t> </a:t>
                      </a:r>
                      <a:r>
                        <a:rPr lang="en-US" dirty="0" err="1"/>
                        <a:t>Hiệu</a:t>
                      </a:r>
                      <a:r>
                        <a:rPr lang="en-US" dirty="0"/>
                        <a:t> Xe</a:t>
                      </a:r>
                    </a:p>
                  </a:txBody>
                  <a:tcPr/>
                </a:tc>
                <a:extLst>
                  <a:ext uri="{0D108BD9-81ED-4DB2-BD59-A6C34878D82A}">
                    <a16:rowId xmlns:a16="http://schemas.microsoft.com/office/drawing/2014/main" val="3377036579"/>
                  </a:ext>
                </a:extLst>
              </a:tr>
              <a:tr h="370840">
                <a:tc>
                  <a:txBody>
                    <a:bodyPr/>
                    <a:lstStyle/>
                    <a:p>
                      <a:pPr algn="ctr"/>
                      <a:r>
                        <a:rPr lang="en-US" dirty="0"/>
                        <a:t>&lt;15k</a:t>
                      </a:r>
                    </a:p>
                  </a:txBody>
                  <a:tcPr/>
                </a:tc>
                <a:tc>
                  <a:txBody>
                    <a:bodyPr/>
                    <a:lstStyle/>
                    <a:p>
                      <a:pPr algn="ctr"/>
                      <a:r>
                        <a:rPr lang="en-US" dirty="0"/>
                        <a:t>Mahindra, Nissan, Honda</a:t>
                      </a:r>
                    </a:p>
                  </a:txBody>
                  <a:tcPr/>
                </a:tc>
                <a:extLst>
                  <a:ext uri="{0D108BD9-81ED-4DB2-BD59-A6C34878D82A}">
                    <a16:rowId xmlns:a16="http://schemas.microsoft.com/office/drawing/2014/main" val="3982066360"/>
                  </a:ext>
                </a:extLst>
              </a:tr>
              <a:tr h="370840">
                <a:tc>
                  <a:txBody>
                    <a:bodyPr/>
                    <a:lstStyle/>
                    <a:p>
                      <a:pPr algn="ctr"/>
                      <a:r>
                        <a:rPr lang="en-US" dirty="0"/>
                        <a:t>15k-30k</a:t>
                      </a:r>
                    </a:p>
                  </a:txBody>
                  <a:tcPr/>
                </a:tc>
                <a:tc>
                  <a:txBody>
                    <a:bodyPr/>
                    <a:lstStyle/>
                    <a:p>
                      <a:pPr algn="ctr"/>
                      <a:r>
                        <a:rPr lang="en-US" dirty="0"/>
                        <a:t>Toyota, </a:t>
                      </a:r>
                      <a:r>
                        <a:rPr lang="en-US" dirty="0" err="1"/>
                        <a:t>Huyndai</a:t>
                      </a:r>
                      <a:r>
                        <a:rPr lang="en-US" dirty="0"/>
                        <a:t>, Tata</a:t>
                      </a:r>
                    </a:p>
                  </a:txBody>
                  <a:tcPr/>
                </a:tc>
                <a:extLst>
                  <a:ext uri="{0D108BD9-81ED-4DB2-BD59-A6C34878D82A}">
                    <a16:rowId xmlns:a16="http://schemas.microsoft.com/office/drawing/2014/main" val="3561976950"/>
                  </a:ext>
                </a:extLst>
              </a:tr>
              <a:tr h="370840">
                <a:tc>
                  <a:txBody>
                    <a:bodyPr/>
                    <a:lstStyle/>
                    <a:p>
                      <a:pPr algn="ctr"/>
                      <a:r>
                        <a:rPr lang="en-US" dirty="0"/>
                        <a:t>30k-50k</a:t>
                      </a:r>
                    </a:p>
                  </a:txBody>
                  <a:tcPr/>
                </a:tc>
                <a:tc>
                  <a:txBody>
                    <a:bodyPr/>
                    <a:lstStyle/>
                    <a:p>
                      <a:pPr algn="ctr"/>
                      <a:r>
                        <a:rPr lang="en-US" dirty="0"/>
                        <a:t>Mercedes, Audi, Volvo</a:t>
                      </a:r>
                    </a:p>
                  </a:txBody>
                  <a:tcPr/>
                </a:tc>
                <a:extLst>
                  <a:ext uri="{0D108BD9-81ED-4DB2-BD59-A6C34878D82A}">
                    <a16:rowId xmlns:a16="http://schemas.microsoft.com/office/drawing/2014/main" val="1170300729"/>
                  </a:ext>
                </a:extLst>
              </a:tr>
              <a:tr h="370840">
                <a:tc>
                  <a:txBody>
                    <a:bodyPr/>
                    <a:lstStyle/>
                    <a:p>
                      <a:pPr algn="ctr"/>
                      <a:r>
                        <a:rPr lang="en-US" dirty="0"/>
                        <a:t>&gt;50k</a:t>
                      </a:r>
                    </a:p>
                  </a:txBody>
                  <a:tcPr/>
                </a:tc>
                <a:tc>
                  <a:txBody>
                    <a:bodyPr/>
                    <a:lstStyle/>
                    <a:p>
                      <a:pPr algn="ctr"/>
                      <a:r>
                        <a:rPr lang="en-US" dirty="0"/>
                        <a:t>BMW, Lexus, Toyota</a:t>
                      </a:r>
                    </a:p>
                  </a:txBody>
                  <a:tcPr/>
                </a:tc>
                <a:extLst>
                  <a:ext uri="{0D108BD9-81ED-4DB2-BD59-A6C34878D82A}">
                    <a16:rowId xmlns:a16="http://schemas.microsoft.com/office/drawing/2014/main" val="1595102274"/>
                  </a:ext>
                </a:extLst>
              </a:tr>
            </a:tbl>
          </a:graphicData>
        </a:graphic>
      </p:graphicFrame>
    </p:spTree>
    <p:extLst>
      <p:ext uri="{BB962C8B-B14F-4D97-AF65-F5344CB8AC3E}">
        <p14:creationId xmlns:p14="http://schemas.microsoft.com/office/powerpoint/2010/main" val="1171256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1FFD8C3-80B3-F18B-B701-AC5770EEC639}"/>
              </a:ext>
            </a:extLst>
          </p:cNvPr>
          <p:cNvPicPr>
            <a:picLocks noGrp="1" noChangeAspect="1"/>
          </p:cNvPicPr>
          <p:nvPr>
            <p:ph type="pic" sz="quarter" idx="10"/>
          </p:nvPr>
        </p:nvPicPr>
        <p:blipFill>
          <a:blip r:embed="rId2"/>
          <a:srcRect l="11448" r="11448"/>
          <a:stretch>
            <a:fillRect/>
          </a:stretch>
        </p:blipFill>
        <p:spPr>
          <a:xfrm>
            <a:off x="863213" y="1242896"/>
            <a:ext cx="4165988" cy="4165988"/>
          </a:xfrm>
        </p:spPr>
      </p:pic>
      <p:sp>
        <p:nvSpPr>
          <p:cNvPr id="3" name="Title 2">
            <a:extLst>
              <a:ext uri="{FF2B5EF4-FFF2-40B4-BE49-F238E27FC236}">
                <a16:creationId xmlns:a16="http://schemas.microsoft.com/office/drawing/2014/main" id="{C9B91903-8C39-AEAA-69EA-E8465D7CB8D4}"/>
              </a:ext>
            </a:extLst>
          </p:cNvPr>
          <p:cNvSpPr>
            <a:spLocks noGrp="1"/>
          </p:cNvSpPr>
          <p:nvPr>
            <p:ph type="title"/>
          </p:nvPr>
        </p:nvSpPr>
        <p:spPr>
          <a:xfrm>
            <a:off x="5641103" y="602765"/>
            <a:ext cx="5011410" cy="921807"/>
          </a:xfrm>
        </p:spPr>
        <p:txBody>
          <a:bodyPr/>
          <a:lstStyle/>
          <a:p>
            <a:r>
              <a:rPr lang="en-US" dirty="0"/>
              <a:t>References</a:t>
            </a:r>
          </a:p>
        </p:txBody>
      </p:sp>
      <p:graphicFrame>
        <p:nvGraphicFramePr>
          <p:cNvPr id="6" name="Table 10">
            <a:extLst>
              <a:ext uri="{FF2B5EF4-FFF2-40B4-BE49-F238E27FC236}">
                <a16:creationId xmlns:a16="http://schemas.microsoft.com/office/drawing/2014/main" id="{A2287143-FD91-B8DF-B4EA-7342EBE695C3}"/>
              </a:ext>
            </a:extLst>
          </p:cNvPr>
          <p:cNvGraphicFramePr>
            <a:graphicFrameLocks noGrp="1"/>
          </p:cNvGraphicFramePr>
          <p:nvPr>
            <p:extLst>
              <p:ext uri="{D42A27DB-BD31-4B8C-83A1-F6EECF244321}">
                <p14:modId xmlns:p14="http://schemas.microsoft.com/office/powerpoint/2010/main" val="3549214574"/>
              </p:ext>
            </p:extLst>
          </p:nvPr>
        </p:nvGraphicFramePr>
        <p:xfrm>
          <a:off x="5179154" y="1954374"/>
          <a:ext cx="6822345" cy="2743032"/>
        </p:xfrm>
        <a:graphic>
          <a:graphicData uri="http://schemas.openxmlformats.org/drawingml/2006/table">
            <a:tbl>
              <a:tblPr firstRow="1" bandRow="1">
                <a:tableStyleId>{2D5ABB26-0587-4C30-8999-92F81FD0307C}</a:tableStyleId>
              </a:tblPr>
              <a:tblGrid>
                <a:gridCol w="1261158">
                  <a:extLst>
                    <a:ext uri="{9D8B030D-6E8A-4147-A177-3AD203B41FA5}">
                      <a16:colId xmlns:a16="http://schemas.microsoft.com/office/drawing/2014/main" val="1807390158"/>
                    </a:ext>
                  </a:extLst>
                </a:gridCol>
                <a:gridCol w="5561187">
                  <a:extLst>
                    <a:ext uri="{9D8B030D-6E8A-4147-A177-3AD203B41FA5}">
                      <a16:colId xmlns:a16="http://schemas.microsoft.com/office/drawing/2014/main" val="276105362"/>
                    </a:ext>
                  </a:extLst>
                </a:gridCol>
              </a:tblGrid>
              <a:tr h="428583">
                <a:tc>
                  <a:txBody>
                    <a:bodyPr/>
                    <a:lstStyle/>
                    <a:p>
                      <a:pPr algn="ctr"/>
                      <a:r>
                        <a:rPr lang="en-US" b="1" dirty="0">
                          <a:solidFill>
                            <a:schemeClr val="bg1"/>
                          </a:solidFill>
                        </a:rPr>
                        <a:t>Source</a:t>
                      </a:r>
                    </a:p>
                  </a:txBody>
                  <a:tcPr anchor="ctr">
                    <a:solidFill>
                      <a:schemeClr val="accent1"/>
                    </a:solidFill>
                  </a:tcPr>
                </a:tc>
                <a:tc>
                  <a:txBody>
                    <a:bodyPr/>
                    <a:lstStyle/>
                    <a:p>
                      <a:pPr algn="ctr"/>
                      <a:r>
                        <a:rPr lang="en-US" b="1" dirty="0">
                          <a:solidFill>
                            <a:schemeClr val="bg1"/>
                          </a:solidFill>
                        </a:rPr>
                        <a:t>Link</a:t>
                      </a:r>
                    </a:p>
                  </a:txBody>
                  <a:tcPr anchor="ctr">
                    <a:solidFill>
                      <a:schemeClr val="accent1"/>
                    </a:solidFill>
                  </a:tcPr>
                </a:tc>
                <a:extLst>
                  <a:ext uri="{0D108BD9-81ED-4DB2-BD59-A6C34878D82A}">
                    <a16:rowId xmlns:a16="http://schemas.microsoft.com/office/drawing/2014/main" val="3626489553"/>
                  </a:ext>
                </a:extLst>
              </a:tr>
              <a:tr h="771483">
                <a:tc>
                  <a:txBody>
                    <a:bodyPr/>
                    <a:lstStyle/>
                    <a:p>
                      <a:pPr marL="0" algn="ctr" defTabSz="914400" rtl="0" eaLnBrk="1" latinLnBrk="0" hangingPunct="1"/>
                      <a:r>
                        <a:rPr lang="en-US" sz="1800" b="1" kern="1200" dirty="0">
                          <a:solidFill>
                            <a:schemeClr val="bg1"/>
                          </a:solidFill>
                        </a:rPr>
                        <a:t>Dataset</a:t>
                      </a:r>
                      <a:endParaRPr lang="en-US" sz="1800" b="1" kern="1200" dirty="0">
                        <a:solidFill>
                          <a:schemeClr val="bg1"/>
                        </a:solidFill>
                        <a:latin typeface="+mn-lt"/>
                        <a:ea typeface="+mn-ea"/>
                        <a:cs typeface="+mn-cs"/>
                      </a:endParaRPr>
                    </a:p>
                  </a:txBody>
                  <a:tcPr anchor="ctr">
                    <a:solidFill>
                      <a:schemeClr val="accent1"/>
                    </a:solidFill>
                  </a:tcPr>
                </a:tc>
                <a:tc>
                  <a:txBody>
                    <a:bodyPr/>
                    <a:lstStyle/>
                    <a:p>
                      <a:pPr marL="0" algn="l" defTabSz="914400" rtl="0" eaLnBrk="1" latinLnBrk="0" hangingPunct="1"/>
                      <a:r>
                        <a:rPr lang="en-US" sz="1800" b="1" kern="1200" dirty="0" smtClean="0">
                          <a:solidFill>
                            <a:schemeClr val="bg1"/>
                          </a:solidFill>
                          <a:latin typeface="+mn-lt"/>
                          <a:ea typeface="+mn-ea"/>
                          <a:cs typeface="+mn-cs"/>
                        </a:rPr>
                        <a:t>https://www.kaggle.com/datasets/shubham1kumar/usedcar-data</a:t>
                      </a:r>
                      <a:endParaRPr lang="en-US" sz="1800" b="1" kern="1200" dirty="0">
                        <a:solidFill>
                          <a:schemeClr val="bg1"/>
                        </a:solidFill>
                        <a:latin typeface="+mn-lt"/>
                        <a:ea typeface="+mn-ea"/>
                        <a:cs typeface="+mn-cs"/>
                      </a:endParaRPr>
                    </a:p>
                  </a:txBody>
                  <a:tcPr>
                    <a:solidFill>
                      <a:schemeClr val="accent1"/>
                    </a:solidFill>
                  </a:tcPr>
                </a:tc>
                <a:extLst>
                  <a:ext uri="{0D108BD9-81ED-4DB2-BD59-A6C34878D82A}">
                    <a16:rowId xmlns:a16="http://schemas.microsoft.com/office/drawing/2014/main" val="2772685934"/>
                  </a:ext>
                </a:extLst>
              </a:tr>
              <a:tr h="771483">
                <a:tc>
                  <a:txBody>
                    <a:bodyPr/>
                    <a:lstStyle/>
                    <a:p>
                      <a:pPr marL="0" algn="ctr" defTabSz="914400" rtl="0" eaLnBrk="1" latinLnBrk="0" hangingPunct="1"/>
                      <a:r>
                        <a:rPr lang="en-US" sz="1800" b="1" kern="1200" dirty="0">
                          <a:solidFill>
                            <a:schemeClr val="bg1"/>
                          </a:solidFill>
                          <a:latin typeface="+mn-lt"/>
                          <a:ea typeface="+mn-ea"/>
                          <a:cs typeface="+mn-cs"/>
                        </a:rPr>
                        <a:t>Python</a:t>
                      </a:r>
                    </a:p>
                  </a:txBody>
                  <a:tcPr anchor="ctr">
                    <a:solidFill>
                      <a:schemeClr val="accent1"/>
                    </a:solidFill>
                  </a:tcPr>
                </a:tc>
                <a:tc>
                  <a:txBody>
                    <a:bodyPr/>
                    <a:lstStyle/>
                    <a:p>
                      <a:pPr marL="0" algn="l" defTabSz="914400" rtl="0" eaLnBrk="1" latinLnBrk="0" hangingPunct="1"/>
                      <a:r>
                        <a:rPr lang="en-US" sz="1800" b="1" kern="1200" dirty="0" smtClean="0">
                          <a:solidFill>
                            <a:schemeClr val="bg1"/>
                          </a:solidFill>
                          <a:latin typeface="+mn-lt"/>
                          <a:ea typeface="+mn-ea"/>
                          <a:cs typeface="+mn-cs"/>
                        </a:rPr>
                        <a:t>https://drive.google.com/drive/folders/1RYZfijSuHxALm_1_SbX6PEallgdeI1ZW</a:t>
                      </a:r>
                      <a:endParaRPr lang="en-US" sz="1800" b="1" kern="1200" dirty="0">
                        <a:solidFill>
                          <a:schemeClr val="bg1"/>
                        </a:solidFill>
                        <a:latin typeface="+mn-lt"/>
                        <a:ea typeface="+mn-ea"/>
                        <a:cs typeface="+mn-cs"/>
                      </a:endParaRPr>
                    </a:p>
                  </a:txBody>
                  <a:tcPr>
                    <a:solidFill>
                      <a:schemeClr val="accent1"/>
                    </a:solidFill>
                  </a:tcPr>
                </a:tc>
                <a:extLst>
                  <a:ext uri="{0D108BD9-81ED-4DB2-BD59-A6C34878D82A}">
                    <a16:rowId xmlns:a16="http://schemas.microsoft.com/office/drawing/2014/main" val="151849205"/>
                  </a:ext>
                </a:extLst>
              </a:tr>
              <a:tr h="771483">
                <a:tc>
                  <a:txBody>
                    <a:bodyPr/>
                    <a:lstStyle/>
                    <a:p>
                      <a:pPr marL="0" algn="ctr" defTabSz="914400" rtl="0" eaLnBrk="1" latinLnBrk="0" hangingPunct="1"/>
                      <a:r>
                        <a:rPr lang="en-US" sz="1800" b="1" kern="1200" dirty="0">
                          <a:solidFill>
                            <a:schemeClr val="bg1"/>
                          </a:solidFill>
                          <a:latin typeface="+mn-lt"/>
                          <a:ea typeface="+mn-ea"/>
                          <a:cs typeface="+mn-cs"/>
                        </a:rPr>
                        <a:t>Power BI</a:t>
                      </a:r>
                    </a:p>
                  </a:txBody>
                  <a:tcPr anchor="ctr">
                    <a:solidFill>
                      <a:schemeClr val="accent1"/>
                    </a:solidFill>
                  </a:tcPr>
                </a:tc>
                <a:tc>
                  <a:txBody>
                    <a:bodyPr/>
                    <a:lstStyle/>
                    <a:p>
                      <a:pPr marL="0" algn="l" defTabSz="914400" rtl="0" eaLnBrk="1" latinLnBrk="0" hangingPunct="1"/>
                      <a:r>
                        <a:rPr lang="en-US" sz="1800" b="1" kern="1200" dirty="0" smtClean="0">
                          <a:solidFill>
                            <a:schemeClr val="bg1"/>
                          </a:solidFill>
                          <a:latin typeface="+mn-lt"/>
                          <a:ea typeface="+mn-ea"/>
                          <a:cs typeface="+mn-cs"/>
                        </a:rPr>
                        <a:t>https://drive.google.com/drive/folders/1RYZfijSuHxALm_1_SbX6PEallgdeI1ZW</a:t>
                      </a:r>
                      <a:endParaRPr lang="en-US" sz="1800" b="1" kern="1200" dirty="0">
                        <a:solidFill>
                          <a:schemeClr val="bg1"/>
                        </a:solidFill>
                        <a:latin typeface="+mn-lt"/>
                        <a:ea typeface="+mn-ea"/>
                        <a:cs typeface="+mn-cs"/>
                      </a:endParaRPr>
                    </a:p>
                  </a:txBody>
                  <a:tcPr>
                    <a:solidFill>
                      <a:schemeClr val="accent1"/>
                    </a:solidFill>
                  </a:tcPr>
                </a:tc>
                <a:extLst>
                  <a:ext uri="{0D108BD9-81ED-4DB2-BD59-A6C34878D82A}">
                    <a16:rowId xmlns:a16="http://schemas.microsoft.com/office/drawing/2014/main" val="1109415193"/>
                  </a:ext>
                </a:extLst>
              </a:tr>
            </a:tbl>
          </a:graphicData>
        </a:graphic>
      </p:graphicFrame>
    </p:spTree>
    <p:extLst>
      <p:ext uri="{BB962C8B-B14F-4D97-AF65-F5344CB8AC3E}">
        <p14:creationId xmlns:p14="http://schemas.microsoft.com/office/powerpoint/2010/main" val="199244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14895"/>
            <a:ext cx="12192000" cy="7387219"/>
          </a:xfrm>
          <a:prstGeom prst="rect">
            <a:avLst/>
          </a:prstGeom>
          <a:solidFill>
            <a:schemeClr val="accent3">
              <a:lumMod val="10000"/>
              <a:lumOff val="9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A33F8F16-0041-9214-3E9F-E608BF0657F0}"/>
              </a:ext>
            </a:extLst>
          </p:cNvPr>
          <p:cNvSpPr>
            <a:spLocks noGrp="1"/>
          </p:cNvSpPr>
          <p:nvPr>
            <p:ph type="title"/>
          </p:nvPr>
        </p:nvSpPr>
        <p:spPr>
          <a:xfrm>
            <a:off x="213096" y="520940"/>
            <a:ext cx="11150600" cy="920336"/>
          </a:xfrm>
        </p:spPr>
        <p:txBody>
          <a:bodyPr anchor="t"/>
          <a:lstStyle/>
          <a:p>
            <a:r>
              <a:rPr lang="en-US" sz="3200" dirty="0"/>
              <a:t>Giới Thiệu Tổng Quan</a:t>
            </a:r>
            <a:br>
              <a:rPr lang="en-US" sz="3200" dirty="0"/>
            </a:br>
            <a:endParaRPr lang="en-US" dirty="0"/>
          </a:p>
        </p:txBody>
      </p:sp>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5" name="TextBox 4"/>
          <p:cNvSpPr txBox="1"/>
          <p:nvPr/>
        </p:nvSpPr>
        <p:spPr>
          <a:xfrm>
            <a:off x="708532" y="2946162"/>
            <a:ext cx="5656217" cy="1477328"/>
          </a:xfrm>
          <a:prstGeom prst="rect">
            <a:avLst/>
          </a:prstGeom>
          <a:noFill/>
        </p:spPr>
        <p:txBody>
          <a:bodyPr wrap="square" rtlCol="0">
            <a:spAutoFit/>
          </a:bodyPr>
          <a:lstStyle/>
          <a:p>
            <a:pPr algn="just"/>
            <a:r>
              <a:rPr lang="en-US" b="1" dirty="0"/>
              <a:t>CÔNG TY ĐẾN TỪ ẤN ĐỘ NHẬP CÁC XE  ĐÃ QUA SỬ DỤNG TỪ THỊ TRƯỜNG MỸ VỀ ĐỂ BÁN LẠI CHO KHÁCH HÀNG Ở KHU VỰC CỦA HỌ, BỘ DỮ LIỆU CUNG CẤP CÁC THÔNG TIN CỦA XE ĐÃ NHẬP VỀ VÀ CÁC SỐ KỸ THUẬT THEO XE.</a:t>
            </a:r>
            <a:endParaRPr lang="vi-VN" b="1" dirty="0"/>
          </a:p>
        </p:txBody>
      </p:sp>
      <p:pic>
        <p:nvPicPr>
          <p:cNvPr id="6" name="Picture 5" descr="Learning Outcomes | &lt;strong&gt;Introduction&lt;/strong&gt; to Business [Deprec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694" y="1499181"/>
            <a:ext cx="1471368" cy="926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Find out How V2V And V2I Technology In &lt;strong&gt;Automobile Industry&lt;/strong&gt; Will Creat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027" y="981108"/>
            <a:ext cx="4994695" cy="43224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962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p:cNvSpPr/>
          <p:nvPr/>
        </p:nvSpPr>
        <p:spPr>
          <a:xfrm>
            <a:off x="1545970" y="2124682"/>
            <a:ext cx="406458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Tên</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hãng</a:t>
            </a:r>
            <a:r>
              <a:rPr lang="en-US" dirty="0">
                <a:solidFill>
                  <a:schemeClr val="bg1"/>
                </a:solidFill>
              </a:rPr>
              <a:t> </a:t>
            </a:r>
            <a:r>
              <a:rPr lang="en-US" dirty="0" err="1">
                <a:solidFill>
                  <a:schemeClr val="bg1"/>
                </a:solidFill>
              </a:rPr>
              <a:t>xe</a:t>
            </a:r>
            <a:endParaRPr lang="vi-VN" dirty="0">
              <a:solidFill>
                <a:schemeClr val="bg1"/>
              </a:solidFill>
            </a:endParaRPr>
          </a:p>
        </p:txBody>
      </p:sp>
      <p:sp>
        <p:nvSpPr>
          <p:cNvPr id="125" name="Rectangle 124"/>
          <p:cNvSpPr/>
          <p:nvPr/>
        </p:nvSpPr>
        <p:spPr>
          <a:xfrm>
            <a:off x="1523505" y="2807325"/>
            <a:ext cx="406458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Năm</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sản</a:t>
            </a:r>
            <a:r>
              <a:rPr lang="en-US" dirty="0">
                <a:solidFill>
                  <a:schemeClr val="bg1"/>
                </a:solidFill>
              </a:rPr>
              <a:t> </a:t>
            </a:r>
            <a:r>
              <a:rPr lang="en-US" dirty="0" err="1">
                <a:solidFill>
                  <a:schemeClr val="bg1"/>
                </a:solidFill>
              </a:rPr>
              <a:t>xuất</a:t>
            </a:r>
            <a:endParaRPr lang="vi-VN" dirty="0">
              <a:solidFill>
                <a:schemeClr val="bg1"/>
              </a:solidFill>
            </a:endParaRPr>
          </a:p>
        </p:txBody>
      </p:sp>
      <p:sp>
        <p:nvSpPr>
          <p:cNvPr id="126" name="Rectangle 125"/>
          <p:cNvSpPr/>
          <p:nvPr/>
        </p:nvSpPr>
        <p:spPr>
          <a:xfrm>
            <a:off x="1537114" y="3470812"/>
            <a:ext cx="406458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Số</a:t>
            </a:r>
            <a:r>
              <a:rPr lang="en-US" dirty="0">
                <a:solidFill>
                  <a:schemeClr val="bg1"/>
                </a:solidFill>
              </a:rPr>
              <a:t> km </a:t>
            </a:r>
            <a:r>
              <a:rPr lang="en-US" dirty="0" err="1">
                <a:solidFill>
                  <a:schemeClr val="bg1"/>
                </a:solidFill>
              </a:rPr>
              <a:t>mà</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được</a:t>
            </a:r>
            <a:endParaRPr lang="vi-VN" dirty="0">
              <a:solidFill>
                <a:schemeClr val="bg1"/>
              </a:solidFill>
            </a:endParaRPr>
          </a:p>
        </p:txBody>
      </p:sp>
      <p:sp>
        <p:nvSpPr>
          <p:cNvPr id="127" name="Rectangle 126"/>
          <p:cNvSpPr/>
          <p:nvPr/>
        </p:nvSpPr>
        <p:spPr>
          <a:xfrm>
            <a:off x="1566824" y="4065466"/>
            <a:ext cx="4064584" cy="505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Mức</a:t>
            </a:r>
            <a:r>
              <a:rPr lang="en-US" dirty="0">
                <a:solidFill>
                  <a:schemeClr val="bg1"/>
                </a:solidFill>
              </a:rPr>
              <a:t> </a:t>
            </a:r>
            <a:r>
              <a:rPr lang="en-US" dirty="0" err="1">
                <a:solidFill>
                  <a:schemeClr val="bg1"/>
                </a:solidFill>
              </a:rPr>
              <a:t>giá</a:t>
            </a:r>
            <a:r>
              <a:rPr lang="en-US" dirty="0">
                <a:solidFill>
                  <a:schemeClr val="bg1"/>
                </a:solidFill>
              </a:rPr>
              <a:t> </a:t>
            </a:r>
            <a:r>
              <a:rPr lang="en-US" dirty="0" err="1">
                <a:solidFill>
                  <a:schemeClr val="bg1"/>
                </a:solidFill>
              </a:rPr>
              <a:t>bán</a:t>
            </a:r>
            <a:r>
              <a:rPr lang="en-US" dirty="0">
                <a:solidFill>
                  <a:schemeClr val="bg1"/>
                </a:solidFill>
              </a:rPr>
              <a:t> </a:t>
            </a:r>
            <a:r>
              <a:rPr lang="en-US" dirty="0" err="1">
                <a:solidFill>
                  <a:schemeClr val="bg1"/>
                </a:solidFill>
              </a:rPr>
              <a:t>ra</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nhập</a:t>
            </a:r>
            <a:r>
              <a:rPr lang="en-US" dirty="0">
                <a:solidFill>
                  <a:schemeClr val="bg1"/>
                </a:solidFill>
              </a:rPr>
              <a:t> </a:t>
            </a:r>
            <a:r>
              <a:rPr lang="en-US" dirty="0" err="1">
                <a:solidFill>
                  <a:schemeClr val="bg1"/>
                </a:solidFill>
              </a:rPr>
              <a:t>về</a:t>
            </a:r>
            <a:endParaRPr lang="vi-VN" dirty="0">
              <a:solidFill>
                <a:schemeClr val="bg1"/>
              </a:solidFill>
            </a:endParaRPr>
          </a:p>
        </p:txBody>
      </p:sp>
      <p:sp>
        <p:nvSpPr>
          <p:cNvPr id="128" name="Rectangle 127"/>
          <p:cNvSpPr/>
          <p:nvPr/>
        </p:nvSpPr>
        <p:spPr>
          <a:xfrm>
            <a:off x="1566824" y="4669866"/>
            <a:ext cx="4064584" cy="505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Khu</a:t>
            </a:r>
            <a:r>
              <a:rPr lang="en-US" dirty="0">
                <a:solidFill>
                  <a:schemeClr val="bg1"/>
                </a:solidFill>
              </a:rPr>
              <a:t> </a:t>
            </a:r>
            <a:r>
              <a:rPr lang="en-US" dirty="0" err="1">
                <a:solidFill>
                  <a:schemeClr val="bg1"/>
                </a:solidFill>
              </a:rPr>
              <a:t>vực</a:t>
            </a:r>
            <a:r>
              <a:rPr lang="en-US" dirty="0">
                <a:solidFill>
                  <a:schemeClr val="bg1"/>
                </a:solidFill>
              </a:rPr>
              <a:t> </a:t>
            </a:r>
            <a:r>
              <a:rPr lang="en-US" dirty="0" err="1">
                <a:solidFill>
                  <a:schemeClr val="bg1"/>
                </a:solidFill>
              </a:rPr>
              <a:t>mà</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dụng</a:t>
            </a:r>
            <a:endParaRPr lang="vi-VN" dirty="0">
              <a:solidFill>
                <a:schemeClr val="bg1"/>
              </a:solidFill>
            </a:endParaRPr>
          </a:p>
        </p:txBody>
      </p:sp>
      <p:sp>
        <p:nvSpPr>
          <p:cNvPr id="129" name="Rectangle 128"/>
          <p:cNvSpPr/>
          <p:nvPr/>
        </p:nvSpPr>
        <p:spPr>
          <a:xfrm>
            <a:off x="1566824" y="5352731"/>
            <a:ext cx="4064584" cy="57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Bang </a:t>
            </a:r>
            <a:r>
              <a:rPr lang="en-US" dirty="0" err="1">
                <a:solidFill>
                  <a:schemeClr val="bg1"/>
                </a:solidFill>
              </a:rPr>
              <a:t>trong</a:t>
            </a:r>
            <a:r>
              <a:rPr lang="en-US" dirty="0">
                <a:solidFill>
                  <a:schemeClr val="bg1"/>
                </a:solidFill>
              </a:rPr>
              <a:t> </a:t>
            </a:r>
            <a:r>
              <a:rPr lang="en-US" dirty="0" err="1">
                <a:solidFill>
                  <a:schemeClr val="bg1"/>
                </a:solidFill>
              </a:rPr>
              <a:t>khu</a:t>
            </a:r>
            <a:r>
              <a:rPr lang="en-US" dirty="0">
                <a:solidFill>
                  <a:schemeClr val="bg1"/>
                </a:solidFill>
              </a:rPr>
              <a:t> </a:t>
            </a:r>
            <a:r>
              <a:rPr lang="en-US" dirty="0" err="1">
                <a:solidFill>
                  <a:schemeClr val="bg1"/>
                </a:solidFill>
              </a:rPr>
              <a:t>vực</a:t>
            </a:r>
            <a:r>
              <a:rPr lang="en-US" dirty="0">
                <a:solidFill>
                  <a:schemeClr val="bg1"/>
                </a:solidFill>
              </a:rPr>
              <a:t> </a:t>
            </a:r>
            <a:r>
              <a:rPr lang="en-US" dirty="0" err="1">
                <a:solidFill>
                  <a:schemeClr val="bg1"/>
                </a:solidFill>
              </a:rPr>
              <a:t>mà</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dụng</a:t>
            </a:r>
            <a:endParaRPr lang="vi-VN" dirty="0">
              <a:solidFill>
                <a:schemeClr val="bg1"/>
              </a:solidFill>
            </a:endParaRPr>
          </a:p>
        </p:txBody>
      </p:sp>
      <p:sp>
        <p:nvSpPr>
          <p:cNvPr id="130" name="Rectangle 129"/>
          <p:cNvSpPr/>
          <p:nvPr/>
        </p:nvSpPr>
        <p:spPr>
          <a:xfrm>
            <a:off x="1590503" y="6005695"/>
            <a:ext cx="4040905" cy="574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Thành </a:t>
            </a:r>
            <a:r>
              <a:rPr lang="en-US" dirty="0" err="1">
                <a:solidFill>
                  <a:schemeClr val="bg1"/>
                </a:solidFill>
              </a:rPr>
              <a:t>phố</a:t>
            </a:r>
            <a:r>
              <a:rPr lang="en-US" dirty="0">
                <a:solidFill>
                  <a:schemeClr val="bg1"/>
                </a:solidFill>
              </a:rPr>
              <a:t> </a:t>
            </a:r>
            <a:r>
              <a:rPr lang="en-US" dirty="0" err="1">
                <a:solidFill>
                  <a:schemeClr val="bg1"/>
                </a:solidFill>
              </a:rPr>
              <a:t>trong</a:t>
            </a:r>
            <a:r>
              <a:rPr lang="en-US" dirty="0">
                <a:solidFill>
                  <a:schemeClr val="bg1"/>
                </a:solidFill>
              </a:rPr>
              <a:t> bang </a:t>
            </a:r>
            <a:r>
              <a:rPr lang="en-US" dirty="0" err="1">
                <a:solidFill>
                  <a:schemeClr val="bg1"/>
                </a:solidFill>
              </a:rPr>
              <a:t>mà</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dụng</a:t>
            </a:r>
            <a:endParaRPr lang="vi-VN" dirty="0">
              <a:solidFill>
                <a:schemeClr val="bg1"/>
              </a:solidFill>
            </a:endParaRPr>
          </a:p>
        </p:txBody>
      </p:sp>
      <p:sp>
        <p:nvSpPr>
          <p:cNvPr id="131" name="Rectangle 130"/>
          <p:cNvSpPr/>
          <p:nvPr/>
        </p:nvSpPr>
        <p:spPr>
          <a:xfrm>
            <a:off x="7953037" y="1400358"/>
            <a:ext cx="412271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Loại</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sở</a:t>
            </a:r>
            <a:r>
              <a:rPr lang="en-US" dirty="0">
                <a:solidFill>
                  <a:schemeClr val="bg1"/>
                </a:solidFill>
              </a:rPr>
              <a:t> </a:t>
            </a:r>
            <a:r>
              <a:rPr lang="en-US" dirty="0" err="1">
                <a:solidFill>
                  <a:schemeClr val="bg1"/>
                </a:solidFill>
              </a:rPr>
              <a:t>hữu</a:t>
            </a:r>
            <a:r>
              <a:rPr lang="en-US" dirty="0">
                <a:solidFill>
                  <a:schemeClr val="bg1"/>
                </a:solidFill>
              </a:rPr>
              <a:t> </a:t>
            </a:r>
            <a:r>
              <a:rPr lang="en-US" dirty="0" err="1">
                <a:solidFill>
                  <a:schemeClr val="bg1"/>
                </a:solidFill>
              </a:rPr>
              <a:t>cũ</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nhập</a:t>
            </a:r>
            <a:endParaRPr lang="vi-VN" dirty="0">
              <a:solidFill>
                <a:schemeClr val="bg1"/>
              </a:solidFill>
            </a:endParaRPr>
          </a:p>
        </p:txBody>
      </p:sp>
      <p:sp>
        <p:nvSpPr>
          <p:cNvPr id="132" name="Rectangle 131"/>
          <p:cNvSpPr/>
          <p:nvPr/>
        </p:nvSpPr>
        <p:spPr>
          <a:xfrm>
            <a:off x="7971328" y="2052633"/>
            <a:ext cx="412271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Loại</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bán</a:t>
            </a:r>
            <a:r>
              <a:rPr lang="en-US" dirty="0">
                <a:solidFill>
                  <a:schemeClr val="bg1"/>
                </a:solidFill>
              </a:rPr>
              <a:t> </a:t>
            </a:r>
            <a:r>
              <a:rPr lang="en-US" dirty="0" err="1">
                <a:solidFill>
                  <a:schemeClr val="bg1"/>
                </a:solidFill>
              </a:rPr>
              <a:t>ra</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nhập</a:t>
            </a:r>
            <a:endParaRPr lang="vi-VN" dirty="0">
              <a:solidFill>
                <a:schemeClr val="bg1"/>
              </a:solidFill>
            </a:endParaRPr>
          </a:p>
        </p:txBody>
      </p:sp>
      <p:sp>
        <p:nvSpPr>
          <p:cNvPr id="133" name="Rectangle 132"/>
          <p:cNvSpPr/>
          <p:nvPr/>
        </p:nvSpPr>
        <p:spPr>
          <a:xfrm>
            <a:off x="7977081" y="2641390"/>
            <a:ext cx="412271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Loại</a:t>
            </a:r>
            <a:r>
              <a:rPr lang="en-US" dirty="0">
                <a:solidFill>
                  <a:schemeClr val="bg1"/>
                </a:solidFill>
              </a:rPr>
              <a:t> </a:t>
            </a:r>
            <a:r>
              <a:rPr lang="en-US" dirty="0" err="1">
                <a:solidFill>
                  <a:schemeClr val="bg1"/>
                </a:solidFill>
              </a:rPr>
              <a:t>hộp</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nhập</a:t>
            </a:r>
            <a:endParaRPr lang="vi-VN" dirty="0">
              <a:solidFill>
                <a:schemeClr val="bg1"/>
              </a:solidFill>
            </a:endParaRPr>
          </a:p>
        </p:txBody>
      </p:sp>
      <p:sp>
        <p:nvSpPr>
          <p:cNvPr id="134" name="Rectangle 133"/>
          <p:cNvSpPr/>
          <p:nvPr/>
        </p:nvSpPr>
        <p:spPr>
          <a:xfrm>
            <a:off x="7986308" y="3253447"/>
            <a:ext cx="412271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Loại</a:t>
            </a:r>
            <a:r>
              <a:rPr lang="en-US" dirty="0">
                <a:solidFill>
                  <a:schemeClr val="bg1"/>
                </a:solidFill>
              </a:rPr>
              <a:t> </a:t>
            </a:r>
            <a:r>
              <a:rPr lang="en-US" dirty="0" err="1">
                <a:solidFill>
                  <a:schemeClr val="bg1"/>
                </a:solidFill>
              </a:rPr>
              <a:t>nhiên</a:t>
            </a:r>
            <a:r>
              <a:rPr lang="en-US" dirty="0">
                <a:solidFill>
                  <a:schemeClr val="bg1"/>
                </a:solidFill>
              </a:rPr>
              <a:t> </a:t>
            </a:r>
            <a:r>
              <a:rPr lang="en-US" dirty="0" err="1">
                <a:solidFill>
                  <a:schemeClr val="bg1"/>
                </a:solidFill>
              </a:rPr>
              <a:t>liệu</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dụng</a:t>
            </a:r>
            <a:endParaRPr lang="vi-VN" dirty="0">
              <a:solidFill>
                <a:schemeClr val="bg1"/>
              </a:solidFill>
            </a:endParaRPr>
          </a:p>
        </p:txBody>
      </p:sp>
      <p:sp>
        <p:nvSpPr>
          <p:cNvPr id="135" name="Rectangle 134"/>
          <p:cNvSpPr/>
          <p:nvPr/>
        </p:nvSpPr>
        <p:spPr>
          <a:xfrm>
            <a:off x="7986308" y="3846972"/>
            <a:ext cx="412271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Số</a:t>
            </a:r>
            <a:r>
              <a:rPr lang="en-US" dirty="0">
                <a:solidFill>
                  <a:schemeClr val="bg1"/>
                </a:solidFill>
              </a:rPr>
              <a:t> </a:t>
            </a:r>
            <a:r>
              <a:rPr lang="en-US" dirty="0" err="1">
                <a:solidFill>
                  <a:schemeClr val="bg1"/>
                </a:solidFill>
              </a:rPr>
              <a:t>chỗ</a:t>
            </a:r>
            <a:r>
              <a:rPr lang="en-US" dirty="0">
                <a:solidFill>
                  <a:schemeClr val="bg1"/>
                </a:solidFill>
              </a:rPr>
              <a:t> </a:t>
            </a:r>
            <a:r>
              <a:rPr lang="en-US" dirty="0" err="1">
                <a:solidFill>
                  <a:schemeClr val="bg1"/>
                </a:solidFill>
              </a:rPr>
              <a:t>ngoài</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xe</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nhập</a:t>
            </a:r>
            <a:endParaRPr lang="vi-VN" dirty="0">
              <a:solidFill>
                <a:schemeClr val="bg1"/>
              </a:solidFill>
            </a:endParaRPr>
          </a:p>
        </p:txBody>
      </p:sp>
      <p:sp>
        <p:nvSpPr>
          <p:cNvPr id="136" name="Rectangle 135"/>
          <p:cNvSpPr/>
          <p:nvPr/>
        </p:nvSpPr>
        <p:spPr>
          <a:xfrm>
            <a:off x="7986308" y="4438169"/>
            <a:ext cx="412271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Dung </a:t>
            </a:r>
            <a:r>
              <a:rPr lang="en-US" dirty="0" err="1">
                <a:solidFill>
                  <a:schemeClr val="bg1"/>
                </a:solidFill>
              </a:rPr>
              <a:t>tích</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cơ</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xe</a:t>
            </a:r>
            <a:endParaRPr lang="vi-VN" dirty="0">
              <a:solidFill>
                <a:schemeClr val="bg1"/>
              </a:solidFill>
            </a:endParaRPr>
          </a:p>
        </p:txBody>
      </p:sp>
      <p:sp>
        <p:nvSpPr>
          <p:cNvPr id="137" name="Rectangle 136"/>
          <p:cNvSpPr/>
          <p:nvPr/>
        </p:nvSpPr>
        <p:spPr>
          <a:xfrm>
            <a:off x="7986308" y="5042663"/>
            <a:ext cx="412271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Mức</a:t>
            </a:r>
            <a:r>
              <a:rPr lang="en-US" dirty="0">
                <a:solidFill>
                  <a:schemeClr val="bg1"/>
                </a:solidFill>
              </a:rPr>
              <a:t> </a:t>
            </a:r>
            <a:r>
              <a:rPr lang="en-US" dirty="0" err="1">
                <a:solidFill>
                  <a:schemeClr val="bg1"/>
                </a:solidFill>
              </a:rPr>
              <a:t>độ</a:t>
            </a:r>
            <a:r>
              <a:rPr lang="en-US" dirty="0">
                <a:solidFill>
                  <a:schemeClr val="bg1"/>
                </a:solidFill>
              </a:rPr>
              <a:t> </a:t>
            </a:r>
            <a:r>
              <a:rPr lang="en-US" dirty="0" err="1">
                <a:solidFill>
                  <a:schemeClr val="bg1"/>
                </a:solidFill>
              </a:rPr>
              <a:t>tiêu</a:t>
            </a:r>
            <a:r>
              <a:rPr lang="en-US" dirty="0">
                <a:solidFill>
                  <a:schemeClr val="bg1"/>
                </a:solidFill>
              </a:rPr>
              <a:t> </a:t>
            </a:r>
            <a:r>
              <a:rPr lang="en-US" dirty="0" err="1">
                <a:solidFill>
                  <a:schemeClr val="bg1"/>
                </a:solidFill>
              </a:rPr>
              <a:t>thụ</a:t>
            </a:r>
            <a:r>
              <a:rPr lang="en-US" dirty="0">
                <a:solidFill>
                  <a:schemeClr val="bg1"/>
                </a:solidFill>
              </a:rPr>
              <a:t> </a:t>
            </a:r>
            <a:r>
              <a:rPr lang="en-US" dirty="0" err="1">
                <a:solidFill>
                  <a:schemeClr val="bg1"/>
                </a:solidFill>
              </a:rPr>
              <a:t>nhiên</a:t>
            </a:r>
            <a:r>
              <a:rPr lang="en-US" dirty="0">
                <a:solidFill>
                  <a:schemeClr val="bg1"/>
                </a:solidFill>
              </a:rPr>
              <a:t> </a:t>
            </a:r>
            <a:r>
              <a:rPr lang="en-US" dirty="0" err="1">
                <a:solidFill>
                  <a:schemeClr val="bg1"/>
                </a:solidFill>
              </a:rPr>
              <a:t>liệu</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xe</a:t>
            </a:r>
            <a:endParaRPr lang="vi-VN" dirty="0">
              <a:solidFill>
                <a:schemeClr val="bg1"/>
              </a:solidFill>
            </a:endParaRPr>
          </a:p>
        </p:txBody>
      </p:sp>
      <p:sp>
        <p:nvSpPr>
          <p:cNvPr id="138" name="Rectangle 137"/>
          <p:cNvSpPr/>
          <p:nvPr/>
        </p:nvSpPr>
        <p:spPr>
          <a:xfrm>
            <a:off x="7986308" y="5615829"/>
            <a:ext cx="412271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Công</a:t>
            </a:r>
            <a:r>
              <a:rPr lang="en-US" dirty="0">
                <a:solidFill>
                  <a:schemeClr val="bg1"/>
                </a:solidFill>
              </a:rPr>
              <a:t> </a:t>
            </a:r>
            <a:r>
              <a:rPr lang="en-US" dirty="0" err="1">
                <a:solidFill>
                  <a:schemeClr val="bg1"/>
                </a:solidFill>
              </a:rPr>
              <a:t>suất</a:t>
            </a:r>
            <a:r>
              <a:rPr lang="en-US" dirty="0">
                <a:solidFill>
                  <a:schemeClr val="bg1"/>
                </a:solidFill>
              </a:rPr>
              <a:t> </a:t>
            </a:r>
            <a:r>
              <a:rPr lang="en-US" dirty="0" err="1">
                <a:solidFill>
                  <a:schemeClr val="bg1"/>
                </a:solidFill>
              </a:rPr>
              <a:t>cực</a:t>
            </a:r>
            <a:r>
              <a:rPr lang="en-US" dirty="0">
                <a:solidFill>
                  <a:schemeClr val="bg1"/>
                </a:solidFill>
              </a:rPr>
              <a:t> </a:t>
            </a:r>
            <a:r>
              <a:rPr lang="en-US" dirty="0" err="1">
                <a:solidFill>
                  <a:schemeClr val="bg1"/>
                </a:solidFill>
              </a:rPr>
              <a:t>đại</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xe</a:t>
            </a:r>
            <a:endParaRPr lang="vi-VN" dirty="0">
              <a:solidFill>
                <a:schemeClr val="bg1"/>
              </a:solidFill>
            </a:endParaRPr>
          </a:p>
        </p:txBody>
      </p:sp>
      <p:sp>
        <p:nvSpPr>
          <p:cNvPr id="122" name="Rectangle 121"/>
          <p:cNvSpPr/>
          <p:nvPr/>
        </p:nvSpPr>
        <p:spPr>
          <a:xfrm>
            <a:off x="1537114" y="1436004"/>
            <a:ext cx="406458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Số</a:t>
            </a:r>
            <a:r>
              <a:rPr lang="en-US" dirty="0">
                <a:solidFill>
                  <a:schemeClr val="bg1"/>
                </a:solidFill>
              </a:rPr>
              <a:t> order </a:t>
            </a:r>
            <a:r>
              <a:rPr lang="en-US" dirty="0" err="1">
                <a:solidFill>
                  <a:schemeClr val="bg1"/>
                </a:solidFill>
              </a:rPr>
              <a:t>nhập</a:t>
            </a:r>
            <a:r>
              <a:rPr lang="en-US" dirty="0">
                <a:solidFill>
                  <a:schemeClr val="bg1"/>
                </a:solidFill>
              </a:rPr>
              <a:t> </a:t>
            </a:r>
            <a:r>
              <a:rPr lang="en-US" dirty="0" err="1">
                <a:solidFill>
                  <a:schemeClr val="bg1"/>
                </a:solidFill>
              </a:rPr>
              <a:t>về</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từng</a:t>
            </a:r>
            <a:r>
              <a:rPr lang="en-US" dirty="0">
                <a:solidFill>
                  <a:schemeClr val="bg1"/>
                </a:solidFill>
              </a:rPr>
              <a:t> </a:t>
            </a:r>
            <a:r>
              <a:rPr lang="en-US" dirty="0" err="1">
                <a:solidFill>
                  <a:schemeClr val="bg1"/>
                </a:solidFill>
              </a:rPr>
              <a:t>xe</a:t>
            </a:r>
            <a:endParaRPr lang="vi-VN" dirty="0">
              <a:solidFill>
                <a:schemeClr val="bg1"/>
              </a:solidFill>
            </a:endParaRPr>
          </a:p>
        </p:txBody>
      </p:sp>
      <p:sp>
        <p:nvSpPr>
          <p:cNvPr id="4" name="Title 1">
            <a:extLst>
              <a:ext uri="{FF2B5EF4-FFF2-40B4-BE49-F238E27FC236}">
                <a16:creationId xmlns:a16="http://schemas.microsoft.com/office/drawing/2014/main" id="{A33F8F16-0041-9214-3E9F-E608BF0657F0}"/>
              </a:ext>
            </a:extLst>
          </p:cNvPr>
          <p:cNvSpPr>
            <a:spLocks noGrp="1"/>
          </p:cNvSpPr>
          <p:nvPr>
            <p:ph type="title"/>
          </p:nvPr>
        </p:nvSpPr>
        <p:spPr>
          <a:xfrm>
            <a:off x="2981927" y="132560"/>
            <a:ext cx="11150600" cy="920336"/>
          </a:xfrm>
        </p:spPr>
        <p:txBody>
          <a:bodyPr anchor="t"/>
          <a:lstStyle/>
          <a:p>
            <a:r>
              <a:rPr lang="en-US" dirty="0"/>
              <a:t>THÔNG TIN</a:t>
            </a:r>
            <a:r>
              <a:rPr lang="en-US" sz="3200" dirty="0"/>
              <a:t> Tổng Quan Về Bộ Dữ Liệu</a:t>
            </a:r>
            <a:br>
              <a:rPr lang="en-US" sz="3200" dirty="0"/>
            </a:br>
            <a:endParaRPr lang="en-US" dirty="0"/>
          </a:p>
        </p:txBody>
      </p:sp>
      <p:sp>
        <p:nvSpPr>
          <p:cNvPr id="5" name="Rounded Rectangle 4"/>
          <p:cNvSpPr/>
          <p:nvPr/>
        </p:nvSpPr>
        <p:spPr>
          <a:xfrm>
            <a:off x="527821" y="623342"/>
            <a:ext cx="4454434" cy="535577"/>
          </a:xfrm>
          <a:prstGeom prst="roundRect">
            <a:avLst/>
          </a:prstGeom>
          <a:ln>
            <a:solidFill>
              <a:schemeClr val="accent2">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TABLE</a:t>
            </a:r>
            <a:endParaRPr lang="vi-VN" dirty="0"/>
          </a:p>
        </p:txBody>
      </p:sp>
      <p:sp>
        <p:nvSpPr>
          <p:cNvPr id="6" name="Rounded Rectangle 5"/>
          <p:cNvSpPr/>
          <p:nvPr/>
        </p:nvSpPr>
        <p:spPr>
          <a:xfrm>
            <a:off x="6303386" y="623342"/>
            <a:ext cx="5511380" cy="535577"/>
          </a:xfrm>
          <a:prstGeom prst="roundRect">
            <a:avLst/>
          </a:prstGeom>
          <a:ln>
            <a:solidFill>
              <a:schemeClr val="accent2">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 COLUMNS</a:t>
            </a:r>
            <a:endParaRPr lang="vi-VN" dirty="0"/>
          </a:p>
        </p:txBody>
      </p:sp>
      <p:sp>
        <p:nvSpPr>
          <p:cNvPr id="39" name="Rounded Rectangle 38"/>
          <p:cNvSpPr/>
          <p:nvPr/>
        </p:nvSpPr>
        <p:spPr>
          <a:xfrm>
            <a:off x="6294269" y="3297508"/>
            <a:ext cx="1528353" cy="340658"/>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Fuel</a:t>
            </a:r>
          </a:p>
        </p:txBody>
      </p:sp>
      <p:sp>
        <p:nvSpPr>
          <p:cNvPr id="40" name="Rounded Rectangle 39"/>
          <p:cNvSpPr/>
          <p:nvPr/>
        </p:nvSpPr>
        <p:spPr>
          <a:xfrm>
            <a:off x="6294268" y="2124682"/>
            <a:ext cx="1528353" cy="331257"/>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Seller type</a:t>
            </a:r>
          </a:p>
        </p:txBody>
      </p:sp>
      <p:sp>
        <p:nvSpPr>
          <p:cNvPr id="41" name="Rounded Rectangle 40"/>
          <p:cNvSpPr/>
          <p:nvPr/>
        </p:nvSpPr>
        <p:spPr>
          <a:xfrm>
            <a:off x="6303386" y="2752453"/>
            <a:ext cx="1519236" cy="315412"/>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Transmission</a:t>
            </a:r>
          </a:p>
        </p:txBody>
      </p:sp>
      <p:sp>
        <p:nvSpPr>
          <p:cNvPr id="42" name="Rounded Rectangle 41"/>
          <p:cNvSpPr/>
          <p:nvPr/>
        </p:nvSpPr>
        <p:spPr>
          <a:xfrm>
            <a:off x="6294268" y="5092335"/>
            <a:ext cx="1528353" cy="328754"/>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Mileage</a:t>
            </a:r>
          </a:p>
        </p:txBody>
      </p:sp>
      <p:sp>
        <p:nvSpPr>
          <p:cNvPr id="43" name="Rounded Rectangle 42"/>
          <p:cNvSpPr/>
          <p:nvPr/>
        </p:nvSpPr>
        <p:spPr>
          <a:xfrm>
            <a:off x="6294268" y="4514965"/>
            <a:ext cx="1528353" cy="340112"/>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Engine</a:t>
            </a:r>
          </a:p>
        </p:txBody>
      </p:sp>
      <p:sp>
        <p:nvSpPr>
          <p:cNvPr id="44" name="Rounded Rectangle 43"/>
          <p:cNvSpPr/>
          <p:nvPr/>
        </p:nvSpPr>
        <p:spPr>
          <a:xfrm>
            <a:off x="6294268" y="5679824"/>
            <a:ext cx="1528353" cy="328754"/>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 Power</a:t>
            </a:r>
          </a:p>
        </p:txBody>
      </p:sp>
      <p:sp>
        <p:nvSpPr>
          <p:cNvPr id="45" name="Rounded Rectangle 44"/>
          <p:cNvSpPr/>
          <p:nvPr/>
        </p:nvSpPr>
        <p:spPr>
          <a:xfrm>
            <a:off x="6294269" y="3940860"/>
            <a:ext cx="1528353" cy="289061"/>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Seats</a:t>
            </a:r>
          </a:p>
        </p:txBody>
      </p:sp>
      <p:sp>
        <p:nvSpPr>
          <p:cNvPr id="46" name="Rounded Rectangle 45"/>
          <p:cNvSpPr/>
          <p:nvPr/>
        </p:nvSpPr>
        <p:spPr>
          <a:xfrm>
            <a:off x="22466" y="1511460"/>
            <a:ext cx="1421480" cy="333151"/>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ID</a:t>
            </a:r>
            <a:endParaRPr lang="vi-VN" dirty="0"/>
          </a:p>
        </p:txBody>
      </p:sp>
      <p:sp>
        <p:nvSpPr>
          <p:cNvPr id="47" name="Rounded Rectangle 46"/>
          <p:cNvSpPr/>
          <p:nvPr/>
        </p:nvSpPr>
        <p:spPr>
          <a:xfrm>
            <a:off x="-4847" y="2215180"/>
            <a:ext cx="1421481" cy="298349"/>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endParaRPr lang="vi-VN" dirty="0"/>
          </a:p>
        </p:txBody>
      </p:sp>
      <p:sp>
        <p:nvSpPr>
          <p:cNvPr id="48" name="Rounded Rectangle 47"/>
          <p:cNvSpPr/>
          <p:nvPr/>
        </p:nvSpPr>
        <p:spPr>
          <a:xfrm flipH="1">
            <a:off x="22466" y="2859869"/>
            <a:ext cx="1421482" cy="333151"/>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a:t>
            </a:r>
            <a:endParaRPr lang="vi-VN" dirty="0"/>
          </a:p>
        </p:txBody>
      </p:sp>
      <p:sp>
        <p:nvSpPr>
          <p:cNvPr id="49" name="Rounded Rectangle 48"/>
          <p:cNvSpPr/>
          <p:nvPr/>
        </p:nvSpPr>
        <p:spPr>
          <a:xfrm>
            <a:off x="-11837" y="4118219"/>
            <a:ext cx="1426328" cy="333151"/>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Selling Price</a:t>
            </a:r>
            <a:endParaRPr lang="vi-VN" sz="1600" dirty="0"/>
          </a:p>
        </p:txBody>
      </p:sp>
      <p:sp>
        <p:nvSpPr>
          <p:cNvPr id="50" name="Rounded Rectangle 49"/>
          <p:cNvSpPr/>
          <p:nvPr/>
        </p:nvSpPr>
        <p:spPr>
          <a:xfrm>
            <a:off x="28850" y="3492468"/>
            <a:ext cx="1403863" cy="316890"/>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KM_DRIVEN</a:t>
            </a:r>
          </a:p>
        </p:txBody>
      </p:sp>
      <p:sp>
        <p:nvSpPr>
          <p:cNvPr id="51" name="Rounded Rectangle 50"/>
          <p:cNvSpPr/>
          <p:nvPr/>
        </p:nvSpPr>
        <p:spPr>
          <a:xfrm>
            <a:off x="0" y="4760231"/>
            <a:ext cx="1419628" cy="333490"/>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Region</a:t>
            </a:r>
          </a:p>
        </p:txBody>
      </p:sp>
      <p:sp>
        <p:nvSpPr>
          <p:cNvPr id="52" name="Rounded Rectangle 51"/>
          <p:cNvSpPr/>
          <p:nvPr/>
        </p:nvSpPr>
        <p:spPr>
          <a:xfrm>
            <a:off x="14213" y="5336723"/>
            <a:ext cx="1403863" cy="590611"/>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State or Province</a:t>
            </a:r>
          </a:p>
        </p:txBody>
      </p:sp>
      <p:sp>
        <p:nvSpPr>
          <p:cNvPr id="53" name="Rounded Rectangle 52"/>
          <p:cNvSpPr/>
          <p:nvPr/>
        </p:nvSpPr>
        <p:spPr>
          <a:xfrm>
            <a:off x="17618" y="6102242"/>
            <a:ext cx="1426328" cy="380463"/>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4" name="Rounded Rectangle 53"/>
          <p:cNvSpPr/>
          <p:nvPr/>
        </p:nvSpPr>
        <p:spPr>
          <a:xfrm>
            <a:off x="6294274" y="1520330"/>
            <a:ext cx="1528353" cy="315412"/>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Owner</a:t>
            </a:r>
          </a:p>
        </p:txBody>
      </p:sp>
      <p:sp>
        <p:nvSpPr>
          <p:cNvPr id="2" name="Rectangle 1">
            <a:extLst>
              <a:ext uri="{FF2B5EF4-FFF2-40B4-BE49-F238E27FC236}">
                <a16:creationId xmlns:a16="http://schemas.microsoft.com/office/drawing/2014/main" id="{DA306A1D-7A19-D2E2-B21D-33728563C213}"/>
              </a:ext>
            </a:extLst>
          </p:cNvPr>
          <p:cNvSpPr/>
          <p:nvPr/>
        </p:nvSpPr>
        <p:spPr>
          <a:xfrm>
            <a:off x="7986308" y="6186740"/>
            <a:ext cx="412271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Momen </a:t>
            </a:r>
            <a:r>
              <a:rPr lang="en-US" dirty="0" err="1">
                <a:solidFill>
                  <a:schemeClr val="bg1"/>
                </a:solidFill>
              </a:rPr>
              <a:t>và</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vòng</a:t>
            </a:r>
            <a:r>
              <a:rPr lang="en-US" dirty="0">
                <a:solidFill>
                  <a:schemeClr val="bg1"/>
                </a:solidFill>
              </a:rPr>
              <a:t> </a:t>
            </a:r>
            <a:r>
              <a:rPr lang="en-US" dirty="0" err="1">
                <a:solidFill>
                  <a:schemeClr val="bg1"/>
                </a:solidFill>
              </a:rPr>
              <a:t>xoay</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cơ</a:t>
            </a:r>
            <a:endParaRPr lang="vi-VN" dirty="0">
              <a:solidFill>
                <a:schemeClr val="bg1"/>
              </a:solidFill>
            </a:endParaRPr>
          </a:p>
        </p:txBody>
      </p:sp>
      <p:sp>
        <p:nvSpPr>
          <p:cNvPr id="7" name="Slide Number Placeholder 2">
            <a:extLst>
              <a:ext uri="{FF2B5EF4-FFF2-40B4-BE49-F238E27FC236}">
                <a16:creationId xmlns:a16="http://schemas.microsoft.com/office/drawing/2014/main" id="{706A57D3-A718-55FD-19C1-7EE0F6E95EDB}"/>
              </a:ext>
            </a:extLst>
          </p:cNvPr>
          <p:cNvSpPr txBox="1">
            <a:spLocks/>
          </p:cNvSpPr>
          <p:nvPr/>
        </p:nvSpPr>
        <p:spPr>
          <a:xfrm>
            <a:off x="11363696" y="6519381"/>
            <a:ext cx="294460" cy="187367"/>
          </a:xfrm>
          <a:prstGeom prst="rect">
            <a:avLst/>
          </a:prstGeom>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US" smtClean="0"/>
              <a:pPr/>
              <a:t>5</a:t>
            </a:fld>
            <a:endParaRPr lang="en-US" dirty="0"/>
          </a:p>
        </p:txBody>
      </p:sp>
      <p:sp>
        <p:nvSpPr>
          <p:cNvPr id="8" name="Rounded Rectangle 43">
            <a:extLst>
              <a:ext uri="{FF2B5EF4-FFF2-40B4-BE49-F238E27FC236}">
                <a16:creationId xmlns:a16="http://schemas.microsoft.com/office/drawing/2014/main" id="{4BF4E37F-9E9E-2184-20FD-024DB298EFC5}"/>
              </a:ext>
            </a:extLst>
          </p:cNvPr>
          <p:cNvSpPr/>
          <p:nvPr/>
        </p:nvSpPr>
        <p:spPr>
          <a:xfrm>
            <a:off x="6294268" y="6250735"/>
            <a:ext cx="1528353" cy="328754"/>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rpm</a:t>
            </a:r>
          </a:p>
        </p:txBody>
      </p:sp>
    </p:spTree>
    <p:extLst>
      <p:ext uri="{BB962C8B-B14F-4D97-AF65-F5344CB8AC3E}">
        <p14:creationId xmlns:p14="http://schemas.microsoft.com/office/powerpoint/2010/main" val="448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5640533-E999-AF41-F0B4-E5861EA5A0EC}"/>
              </a:ext>
            </a:extLst>
          </p:cNvPr>
          <p:cNvPicPr>
            <a:picLocks noGrp="1" noChangeAspect="1"/>
          </p:cNvPicPr>
          <p:nvPr>
            <p:ph type="pic" sz="quarter" idx="10"/>
          </p:nvPr>
        </p:nvPicPr>
        <p:blipFill>
          <a:blip r:embed="rId2"/>
          <a:srcRect l="30443" r="30443"/>
          <a:stretch/>
        </p:blipFill>
        <p:spPr>
          <a:xfrm>
            <a:off x="710812" y="728545"/>
            <a:ext cx="5304663" cy="5304663"/>
          </a:xfrm>
        </p:spPr>
      </p:pic>
      <p:sp>
        <p:nvSpPr>
          <p:cNvPr id="5" name="Title 4">
            <a:extLst>
              <a:ext uri="{FF2B5EF4-FFF2-40B4-BE49-F238E27FC236}">
                <a16:creationId xmlns:a16="http://schemas.microsoft.com/office/drawing/2014/main" id="{E07F960F-5740-E3AD-2F90-1C56EBA3C3F2}"/>
              </a:ext>
            </a:extLst>
          </p:cNvPr>
          <p:cNvSpPr>
            <a:spLocks noGrp="1"/>
          </p:cNvSpPr>
          <p:nvPr>
            <p:ph type="title"/>
          </p:nvPr>
        </p:nvSpPr>
        <p:spPr>
          <a:xfrm>
            <a:off x="6469778" y="2507193"/>
            <a:ext cx="5011410" cy="921807"/>
          </a:xfrm>
        </p:spPr>
        <p:txBody>
          <a:bodyPr/>
          <a:lstStyle/>
          <a:p>
            <a:pPr algn="ctr"/>
            <a:r>
              <a:rPr lang="en-US" sz="6000" dirty="0" err="1"/>
              <a:t>Xử</a:t>
            </a:r>
            <a:r>
              <a:rPr lang="en-US" sz="6000" dirty="0"/>
              <a:t> Lý </a:t>
            </a:r>
            <a:r>
              <a:rPr lang="en-US" sz="6000" dirty="0" err="1"/>
              <a:t>Dữ</a:t>
            </a:r>
            <a:r>
              <a:rPr lang="en-US" sz="6000" dirty="0"/>
              <a:t> </a:t>
            </a:r>
            <a:r>
              <a:rPr lang="en-US" sz="6000" dirty="0" err="1"/>
              <a:t>Liệu</a:t>
            </a:r>
            <a:endParaRPr lang="en-US" sz="6000" dirty="0"/>
          </a:p>
        </p:txBody>
      </p:sp>
      <p:pic>
        <p:nvPicPr>
          <p:cNvPr id="2050" name="Picture 2" descr="pandas (software) - Wikipedia">
            <a:extLst>
              <a:ext uri="{FF2B5EF4-FFF2-40B4-BE49-F238E27FC236}">
                <a16:creationId xmlns:a16="http://schemas.microsoft.com/office/drawing/2014/main" id="{DA30C10F-03A1-85F9-AF84-E3B198BD5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3" y="3811265"/>
            <a:ext cx="2499934" cy="101272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Power BI là gì? Tại sao các doanh nghiệp nên sử dụng">
            <a:extLst>
              <a:ext uri="{FF2B5EF4-FFF2-40B4-BE49-F238E27FC236}">
                <a16:creationId xmlns:a16="http://schemas.microsoft.com/office/drawing/2014/main" id="{ABDF419E-7F4F-96CD-1F4B-0B2224DC9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3263" y="3811265"/>
            <a:ext cx="1800393" cy="101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63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8F16-0041-9214-3E9F-E608BF0657F0}"/>
              </a:ext>
            </a:extLst>
          </p:cNvPr>
          <p:cNvSpPr>
            <a:spLocks noGrp="1"/>
          </p:cNvSpPr>
          <p:nvPr>
            <p:ph type="title"/>
          </p:nvPr>
        </p:nvSpPr>
        <p:spPr/>
        <p:txBody>
          <a:bodyPr anchor="t"/>
          <a:lstStyle/>
          <a:p>
            <a:r>
              <a:rPr lang="en-US" sz="3200" dirty="0" err="1"/>
              <a:t>Xử</a:t>
            </a:r>
            <a:r>
              <a:rPr lang="en-US" sz="3200" dirty="0"/>
              <a:t> Lý </a:t>
            </a:r>
            <a:r>
              <a:rPr lang="en-US" sz="3200" dirty="0" err="1"/>
              <a:t>Dữ</a:t>
            </a:r>
            <a:r>
              <a:rPr lang="en-US" sz="3200" dirty="0"/>
              <a:t> </a:t>
            </a:r>
            <a:r>
              <a:rPr lang="en-US" sz="3200" dirty="0" err="1"/>
              <a:t>Liệu</a:t>
            </a:r>
            <a:endParaRPr lang="en-US" sz="3200" dirty="0"/>
          </a:p>
        </p:txBody>
      </p:sp>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a:xfrm>
            <a:off x="11406327" y="6773853"/>
            <a:ext cx="294460" cy="187367"/>
          </a:xfrm>
        </p:spPr>
        <p:txBody>
          <a:bodyPr/>
          <a:lstStyle/>
          <a:p>
            <a:fld id="{9EC71654-96A5-4280-94F3-931C61A9F92C}" type="slidenum">
              <a:rPr lang="en-US" noProof="0" smtClean="0"/>
              <a:pPr/>
              <a:t>7</a:t>
            </a:fld>
            <a:endParaRPr lang="en-US" noProof="0" dirty="0"/>
          </a:p>
        </p:txBody>
      </p:sp>
      <p:grpSp>
        <p:nvGrpSpPr>
          <p:cNvPr id="6" name="Group 5">
            <a:extLst>
              <a:ext uri="{FF2B5EF4-FFF2-40B4-BE49-F238E27FC236}">
                <a16:creationId xmlns:a16="http://schemas.microsoft.com/office/drawing/2014/main" id="{3E38C870-68A0-9061-2B2A-35CE649E7495}"/>
              </a:ext>
            </a:extLst>
          </p:cNvPr>
          <p:cNvGrpSpPr/>
          <p:nvPr/>
        </p:nvGrpSpPr>
        <p:grpSpPr>
          <a:xfrm>
            <a:off x="249556" y="706789"/>
            <a:ext cx="3636612" cy="578840"/>
            <a:chOff x="515938" y="939568"/>
            <a:chExt cx="3636612" cy="578840"/>
          </a:xfrm>
        </p:grpSpPr>
        <p:sp>
          <p:nvSpPr>
            <p:cNvPr id="4" name="Oval 3">
              <a:extLst>
                <a:ext uri="{FF2B5EF4-FFF2-40B4-BE49-F238E27FC236}">
                  <a16:creationId xmlns:a16="http://schemas.microsoft.com/office/drawing/2014/main" id="{481794E3-CE1D-D250-4577-8865B6ADF4A2}"/>
                </a:ext>
              </a:extLst>
            </p:cNvPr>
            <p:cNvSpPr/>
            <p:nvPr/>
          </p:nvSpPr>
          <p:spPr>
            <a:xfrm>
              <a:off x="515938" y="939568"/>
              <a:ext cx="596211" cy="5788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5" name="Rectangle: Rounded Corners 4">
              <a:extLst>
                <a:ext uri="{FF2B5EF4-FFF2-40B4-BE49-F238E27FC236}">
                  <a16:creationId xmlns:a16="http://schemas.microsoft.com/office/drawing/2014/main" id="{5B1416B2-5DD6-A286-BDCE-61B3DAEF934C}"/>
                </a:ext>
              </a:extLst>
            </p:cNvPr>
            <p:cNvSpPr/>
            <p:nvPr/>
          </p:nvSpPr>
          <p:spPr>
            <a:xfrm>
              <a:off x="1246573" y="939568"/>
              <a:ext cx="2905977" cy="578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Kiểm</a:t>
              </a:r>
              <a:r>
                <a:rPr lang="en-US" altLang="zh-CN" dirty="0"/>
                <a:t> </a:t>
              </a:r>
              <a:r>
                <a:rPr lang="en-US" altLang="zh-CN" dirty="0" err="1"/>
                <a:t>Tra</a:t>
              </a:r>
              <a:r>
                <a:rPr lang="en-US" altLang="zh-CN" dirty="0"/>
                <a:t> </a:t>
              </a:r>
              <a:r>
                <a:rPr lang="en-US" altLang="zh-CN" dirty="0" err="1"/>
                <a:t>Giá</a:t>
              </a:r>
              <a:r>
                <a:rPr lang="en-US" altLang="zh-CN" dirty="0"/>
                <a:t> </a:t>
              </a:r>
              <a:r>
                <a:rPr lang="en-US" altLang="zh-CN" dirty="0" err="1"/>
                <a:t>Trị</a:t>
              </a:r>
              <a:r>
                <a:rPr lang="en-US" altLang="zh-CN" dirty="0"/>
                <a:t> Null</a:t>
              </a:r>
              <a:endParaRPr lang="en-US" dirty="0"/>
            </a:p>
          </p:txBody>
        </p:sp>
      </p:grpSp>
      <p:grpSp>
        <p:nvGrpSpPr>
          <p:cNvPr id="7" name="Group 6">
            <a:extLst>
              <a:ext uri="{FF2B5EF4-FFF2-40B4-BE49-F238E27FC236}">
                <a16:creationId xmlns:a16="http://schemas.microsoft.com/office/drawing/2014/main" id="{71BC400E-2186-4070-8503-467B49D813A2}"/>
              </a:ext>
            </a:extLst>
          </p:cNvPr>
          <p:cNvGrpSpPr/>
          <p:nvPr/>
        </p:nvGrpSpPr>
        <p:grpSpPr>
          <a:xfrm>
            <a:off x="5140580" y="702305"/>
            <a:ext cx="3636612" cy="578840"/>
            <a:chOff x="515938" y="939568"/>
            <a:chExt cx="3636612" cy="578840"/>
          </a:xfrm>
        </p:grpSpPr>
        <p:sp>
          <p:nvSpPr>
            <p:cNvPr id="8" name="Oval 7">
              <a:extLst>
                <a:ext uri="{FF2B5EF4-FFF2-40B4-BE49-F238E27FC236}">
                  <a16:creationId xmlns:a16="http://schemas.microsoft.com/office/drawing/2014/main" id="{7E1B0F55-38CA-FA40-71C6-9476FF908316}"/>
                </a:ext>
              </a:extLst>
            </p:cNvPr>
            <p:cNvSpPr/>
            <p:nvPr/>
          </p:nvSpPr>
          <p:spPr>
            <a:xfrm>
              <a:off x="515938" y="939568"/>
              <a:ext cx="596211" cy="5788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9" name="Rectangle: Rounded Corners 8">
              <a:extLst>
                <a:ext uri="{FF2B5EF4-FFF2-40B4-BE49-F238E27FC236}">
                  <a16:creationId xmlns:a16="http://schemas.microsoft.com/office/drawing/2014/main" id="{F874662F-EB4F-AAFA-871D-E2091FF9D91A}"/>
                </a:ext>
              </a:extLst>
            </p:cNvPr>
            <p:cNvSpPr/>
            <p:nvPr/>
          </p:nvSpPr>
          <p:spPr>
            <a:xfrm>
              <a:off x="1246573" y="939568"/>
              <a:ext cx="2905977" cy="578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Tạo</a:t>
              </a:r>
              <a:r>
                <a:rPr lang="en-US" dirty="0"/>
                <a:t> 2 </a:t>
              </a:r>
              <a:r>
                <a:rPr lang="en-US" dirty="0" err="1"/>
                <a:t>dataframe</a:t>
              </a:r>
              <a:r>
                <a:rPr lang="en-US" dirty="0"/>
                <a:t> </a:t>
              </a:r>
              <a:r>
                <a:rPr lang="en-US" dirty="0" err="1"/>
                <a:t>riêng</a:t>
              </a:r>
              <a:r>
                <a:rPr lang="en-US" dirty="0"/>
                <a:t> </a:t>
              </a:r>
              <a:r>
                <a:rPr lang="en-US" dirty="0" err="1"/>
                <a:t>theo</a:t>
              </a:r>
              <a:r>
                <a:rPr lang="en-US" dirty="0"/>
                <a:t> </a:t>
              </a:r>
              <a:r>
                <a:rPr lang="en-US" dirty="0" err="1"/>
                <a:t>đơn</a:t>
              </a:r>
              <a:r>
                <a:rPr lang="en-US" dirty="0"/>
                <a:t> </a:t>
              </a:r>
              <a:r>
                <a:rPr lang="en-US" dirty="0" err="1"/>
                <a:t>vị</a:t>
              </a:r>
              <a:r>
                <a:rPr lang="en-US" dirty="0"/>
                <a:t> “</a:t>
              </a:r>
              <a:r>
                <a:rPr lang="en-US" dirty="0" err="1"/>
                <a:t>kgm</a:t>
              </a:r>
              <a:r>
                <a:rPr lang="en-US" dirty="0"/>
                <a:t>” &amp; “Nm”</a:t>
              </a:r>
            </a:p>
          </p:txBody>
        </p:sp>
      </p:grpSp>
      <p:pic>
        <p:nvPicPr>
          <p:cNvPr id="11" name="Picture 10">
            <a:extLst>
              <a:ext uri="{FF2B5EF4-FFF2-40B4-BE49-F238E27FC236}">
                <a16:creationId xmlns:a16="http://schemas.microsoft.com/office/drawing/2014/main" id="{F8E20236-4FB4-F9C9-EA62-53992B4811C9}"/>
              </a:ext>
            </a:extLst>
          </p:cNvPr>
          <p:cNvPicPr>
            <a:picLocks noChangeAspect="1"/>
          </p:cNvPicPr>
          <p:nvPr/>
        </p:nvPicPr>
        <p:blipFill>
          <a:blip r:embed="rId2"/>
          <a:stretch>
            <a:fillRect/>
          </a:stretch>
        </p:blipFill>
        <p:spPr>
          <a:xfrm>
            <a:off x="980191" y="1285629"/>
            <a:ext cx="3004580" cy="2625332"/>
          </a:xfrm>
          <a:prstGeom prst="rect">
            <a:avLst/>
          </a:prstGeom>
        </p:spPr>
      </p:pic>
      <p:pic>
        <p:nvPicPr>
          <p:cNvPr id="13" name="Picture 12">
            <a:extLst>
              <a:ext uri="{FF2B5EF4-FFF2-40B4-BE49-F238E27FC236}">
                <a16:creationId xmlns:a16="http://schemas.microsoft.com/office/drawing/2014/main" id="{9B884022-4D3C-B34D-F2B9-16A35BABA608}"/>
              </a:ext>
            </a:extLst>
          </p:cNvPr>
          <p:cNvPicPr>
            <a:picLocks noChangeAspect="1"/>
          </p:cNvPicPr>
          <p:nvPr/>
        </p:nvPicPr>
        <p:blipFill>
          <a:blip r:embed="rId3"/>
          <a:stretch>
            <a:fillRect/>
          </a:stretch>
        </p:blipFill>
        <p:spPr>
          <a:xfrm>
            <a:off x="7600600" y="5831800"/>
            <a:ext cx="2848373" cy="323895"/>
          </a:xfrm>
          <a:prstGeom prst="rect">
            <a:avLst/>
          </a:prstGeom>
        </p:spPr>
      </p:pic>
      <p:pic>
        <p:nvPicPr>
          <p:cNvPr id="14" name="Picture 13">
            <a:extLst>
              <a:ext uri="{FF2B5EF4-FFF2-40B4-BE49-F238E27FC236}">
                <a16:creationId xmlns:a16="http://schemas.microsoft.com/office/drawing/2014/main" id="{7FA13221-2B47-7215-59B1-1B7B906CEB09}"/>
              </a:ext>
            </a:extLst>
          </p:cNvPr>
          <p:cNvPicPr>
            <a:picLocks noChangeAspect="1"/>
          </p:cNvPicPr>
          <p:nvPr/>
        </p:nvPicPr>
        <p:blipFill>
          <a:blip r:embed="rId4"/>
          <a:stretch>
            <a:fillRect/>
          </a:stretch>
        </p:blipFill>
        <p:spPr>
          <a:xfrm>
            <a:off x="5711332" y="1485071"/>
            <a:ext cx="4991797" cy="3734321"/>
          </a:xfrm>
          <a:prstGeom prst="rect">
            <a:avLst/>
          </a:prstGeom>
        </p:spPr>
      </p:pic>
      <p:sp>
        <p:nvSpPr>
          <p:cNvPr id="15" name="Rectangle 14">
            <a:extLst>
              <a:ext uri="{FF2B5EF4-FFF2-40B4-BE49-F238E27FC236}">
                <a16:creationId xmlns:a16="http://schemas.microsoft.com/office/drawing/2014/main" id="{EE57FC1B-C125-96EA-979C-6F35EDEF8D97}"/>
              </a:ext>
            </a:extLst>
          </p:cNvPr>
          <p:cNvSpPr/>
          <p:nvPr/>
        </p:nvSpPr>
        <p:spPr>
          <a:xfrm>
            <a:off x="8083703" y="1829647"/>
            <a:ext cx="1568741" cy="3502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A93F0B-6E9A-B079-5CEE-45E036FC3DFF}"/>
              </a:ext>
            </a:extLst>
          </p:cNvPr>
          <p:cNvSpPr/>
          <p:nvPr/>
        </p:nvSpPr>
        <p:spPr>
          <a:xfrm>
            <a:off x="7992822" y="2442215"/>
            <a:ext cx="1568741" cy="3502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19F03326-DF94-C892-8A6C-76EB187152E7}"/>
              </a:ext>
            </a:extLst>
          </p:cNvPr>
          <p:cNvCxnSpPr>
            <a:stCxn id="15" idx="3"/>
          </p:cNvCxnSpPr>
          <p:nvPr/>
        </p:nvCxnSpPr>
        <p:spPr>
          <a:xfrm>
            <a:off x="9652444" y="2004759"/>
            <a:ext cx="1308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B90CBE-151C-2C4A-1ECC-0AAD5C0B271F}"/>
              </a:ext>
            </a:extLst>
          </p:cNvPr>
          <p:cNvCxnSpPr>
            <a:stCxn id="16" idx="3"/>
          </p:cNvCxnSpPr>
          <p:nvPr/>
        </p:nvCxnSpPr>
        <p:spPr>
          <a:xfrm>
            <a:off x="9561563" y="2617327"/>
            <a:ext cx="1391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C8E4E12-932F-4A04-F48A-C8E0BFF99AAD}"/>
              </a:ext>
            </a:extLst>
          </p:cNvPr>
          <p:cNvSpPr txBox="1"/>
          <p:nvPr/>
        </p:nvSpPr>
        <p:spPr>
          <a:xfrm>
            <a:off x="11038983" y="1829647"/>
            <a:ext cx="881973" cy="369332"/>
          </a:xfrm>
          <a:prstGeom prst="rect">
            <a:avLst/>
          </a:prstGeom>
          <a:noFill/>
        </p:spPr>
        <p:txBody>
          <a:bodyPr wrap="none" rtlCol="0">
            <a:spAutoFit/>
          </a:bodyPr>
          <a:lstStyle/>
          <a:p>
            <a:r>
              <a:rPr lang="en-US" dirty="0" err="1"/>
              <a:t>Đv</a:t>
            </a:r>
            <a:r>
              <a:rPr lang="en-US" dirty="0"/>
              <a:t>: Nm</a:t>
            </a:r>
          </a:p>
        </p:txBody>
      </p:sp>
      <p:sp>
        <p:nvSpPr>
          <p:cNvPr id="20" name="TextBox 19">
            <a:extLst>
              <a:ext uri="{FF2B5EF4-FFF2-40B4-BE49-F238E27FC236}">
                <a16:creationId xmlns:a16="http://schemas.microsoft.com/office/drawing/2014/main" id="{608F41DB-2EE3-A787-7B27-106A6C885659}"/>
              </a:ext>
            </a:extLst>
          </p:cNvPr>
          <p:cNvSpPr txBox="1"/>
          <p:nvPr/>
        </p:nvSpPr>
        <p:spPr>
          <a:xfrm>
            <a:off x="11038982" y="2373660"/>
            <a:ext cx="946093" cy="369332"/>
          </a:xfrm>
          <a:prstGeom prst="rect">
            <a:avLst/>
          </a:prstGeom>
          <a:noFill/>
        </p:spPr>
        <p:txBody>
          <a:bodyPr wrap="none" rtlCol="0">
            <a:spAutoFit/>
          </a:bodyPr>
          <a:lstStyle/>
          <a:p>
            <a:r>
              <a:rPr lang="en-US" dirty="0" err="1"/>
              <a:t>Đv</a:t>
            </a:r>
            <a:r>
              <a:rPr lang="en-US" dirty="0"/>
              <a:t>: </a:t>
            </a:r>
            <a:r>
              <a:rPr lang="en-US" dirty="0" err="1"/>
              <a:t>kgm</a:t>
            </a:r>
            <a:endParaRPr lang="en-US" dirty="0"/>
          </a:p>
        </p:txBody>
      </p:sp>
      <p:sp>
        <p:nvSpPr>
          <p:cNvPr id="21" name="Arrow: Bent 20">
            <a:extLst>
              <a:ext uri="{FF2B5EF4-FFF2-40B4-BE49-F238E27FC236}">
                <a16:creationId xmlns:a16="http://schemas.microsoft.com/office/drawing/2014/main" id="{74A8499B-02C6-5CCB-6ABE-3A17382AE953}"/>
              </a:ext>
            </a:extLst>
          </p:cNvPr>
          <p:cNvSpPr/>
          <p:nvPr/>
        </p:nvSpPr>
        <p:spPr>
          <a:xfrm rot="10800000">
            <a:off x="10505348" y="3070504"/>
            <a:ext cx="946092" cy="3157359"/>
          </a:xfrm>
          <a:prstGeom prst="bentArrow">
            <a:avLst>
              <a:gd name="adj1" fmla="val 30833"/>
              <a:gd name="adj2" fmla="val 25000"/>
              <a:gd name="adj3" fmla="val 25000"/>
              <a:gd name="adj4" fmla="val 429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Rounded Corners 21">
            <a:extLst>
              <a:ext uri="{FF2B5EF4-FFF2-40B4-BE49-F238E27FC236}">
                <a16:creationId xmlns:a16="http://schemas.microsoft.com/office/drawing/2014/main" id="{95EBAD27-7505-5295-2FB1-2D68AECF8C40}"/>
              </a:ext>
            </a:extLst>
          </p:cNvPr>
          <p:cNvSpPr/>
          <p:nvPr/>
        </p:nvSpPr>
        <p:spPr>
          <a:xfrm>
            <a:off x="4574617" y="5727514"/>
            <a:ext cx="2905977" cy="8980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Tách</a:t>
            </a:r>
            <a:r>
              <a:rPr lang="en-US" altLang="zh-CN" dirty="0"/>
              <a:t> </a:t>
            </a:r>
            <a:r>
              <a:rPr lang="en-US" altLang="zh-CN" dirty="0" err="1"/>
              <a:t>ra</a:t>
            </a:r>
            <a:r>
              <a:rPr lang="en-US" altLang="zh-CN" dirty="0"/>
              <a:t> 2 DF</a:t>
            </a:r>
          </a:p>
          <a:p>
            <a:pPr marL="285750" indent="-285750" algn="ctr">
              <a:buFont typeface="Arial" panose="020B0604020202020204" pitchFamily="34" charset="0"/>
              <a:buChar char="•"/>
            </a:pPr>
            <a:r>
              <a:rPr lang="en-US" dirty="0"/>
              <a:t>DF1 </a:t>
            </a:r>
            <a:r>
              <a:rPr lang="en-US" dirty="0" err="1"/>
              <a:t>theo</a:t>
            </a:r>
            <a:r>
              <a:rPr lang="en-US" dirty="0"/>
              <a:t> </a:t>
            </a:r>
            <a:r>
              <a:rPr lang="en-US" dirty="0" err="1"/>
              <a:t>đơn</a:t>
            </a:r>
            <a:r>
              <a:rPr lang="en-US" dirty="0"/>
              <a:t> </a:t>
            </a:r>
            <a:r>
              <a:rPr lang="en-US" dirty="0" err="1"/>
              <a:t>vị</a:t>
            </a:r>
            <a:r>
              <a:rPr lang="en-US" dirty="0"/>
              <a:t> </a:t>
            </a:r>
            <a:r>
              <a:rPr lang="en-US" dirty="0" err="1"/>
              <a:t>kgm</a:t>
            </a:r>
            <a:endParaRPr lang="en-US" dirty="0"/>
          </a:p>
          <a:p>
            <a:pPr marL="285750" indent="-285750" algn="ctr">
              <a:buFont typeface="Arial" panose="020B0604020202020204" pitchFamily="34" charset="0"/>
              <a:buChar char="•"/>
            </a:pPr>
            <a:r>
              <a:rPr lang="en-US" dirty="0"/>
              <a:t>DF2 </a:t>
            </a:r>
            <a:r>
              <a:rPr lang="en-US" dirty="0" err="1"/>
              <a:t>theo</a:t>
            </a:r>
            <a:r>
              <a:rPr lang="en-US" dirty="0"/>
              <a:t> </a:t>
            </a:r>
            <a:r>
              <a:rPr lang="en-US" dirty="0" err="1"/>
              <a:t>đơn</a:t>
            </a:r>
            <a:r>
              <a:rPr lang="en-US" dirty="0"/>
              <a:t> </a:t>
            </a:r>
            <a:r>
              <a:rPr lang="en-US" dirty="0" err="1"/>
              <a:t>vị</a:t>
            </a:r>
            <a:r>
              <a:rPr lang="en-US" dirty="0"/>
              <a:t> Nm</a:t>
            </a:r>
          </a:p>
        </p:txBody>
      </p:sp>
      <p:pic>
        <p:nvPicPr>
          <p:cNvPr id="24" name="Picture 23">
            <a:extLst>
              <a:ext uri="{FF2B5EF4-FFF2-40B4-BE49-F238E27FC236}">
                <a16:creationId xmlns:a16="http://schemas.microsoft.com/office/drawing/2014/main" id="{744D9B54-FD36-A3D4-CCD4-912442CC5904}"/>
              </a:ext>
            </a:extLst>
          </p:cNvPr>
          <p:cNvPicPr>
            <a:picLocks noChangeAspect="1"/>
          </p:cNvPicPr>
          <p:nvPr/>
        </p:nvPicPr>
        <p:blipFill>
          <a:blip r:embed="rId5"/>
          <a:stretch>
            <a:fillRect/>
          </a:stretch>
        </p:blipFill>
        <p:spPr>
          <a:xfrm>
            <a:off x="7617384" y="6227864"/>
            <a:ext cx="3343742" cy="352474"/>
          </a:xfrm>
          <a:prstGeom prst="rect">
            <a:avLst/>
          </a:prstGeom>
        </p:spPr>
      </p:pic>
    </p:spTree>
    <p:extLst>
      <p:ext uri="{BB962C8B-B14F-4D97-AF65-F5344CB8AC3E}">
        <p14:creationId xmlns:p14="http://schemas.microsoft.com/office/powerpoint/2010/main" val="328274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8F16-0041-9214-3E9F-E608BF0657F0}"/>
              </a:ext>
            </a:extLst>
          </p:cNvPr>
          <p:cNvSpPr>
            <a:spLocks noGrp="1"/>
          </p:cNvSpPr>
          <p:nvPr>
            <p:ph type="title"/>
          </p:nvPr>
        </p:nvSpPr>
        <p:spPr/>
        <p:txBody>
          <a:bodyPr anchor="t"/>
          <a:lstStyle/>
          <a:p>
            <a:r>
              <a:rPr lang="en-US" sz="3200" dirty="0" err="1"/>
              <a:t>Xử</a:t>
            </a:r>
            <a:r>
              <a:rPr lang="en-US" sz="3200" dirty="0"/>
              <a:t> Lý </a:t>
            </a:r>
            <a:r>
              <a:rPr lang="en-US" sz="3200" dirty="0" err="1"/>
              <a:t>Dữ</a:t>
            </a:r>
            <a:r>
              <a:rPr lang="en-US" sz="3200" dirty="0"/>
              <a:t> </a:t>
            </a:r>
            <a:r>
              <a:rPr lang="en-US" sz="3200" dirty="0" err="1"/>
              <a:t>Liệu</a:t>
            </a:r>
            <a:endParaRPr lang="en-US" sz="3200" dirty="0"/>
          </a:p>
        </p:txBody>
      </p:sp>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grpSp>
        <p:nvGrpSpPr>
          <p:cNvPr id="6" name="Group 5">
            <a:extLst>
              <a:ext uri="{FF2B5EF4-FFF2-40B4-BE49-F238E27FC236}">
                <a16:creationId xmlns:a16="http://schemas.microsoft.com/office/drawing/2014/main" id="{3E38C870-68A0-9061-2B2A-35CE649E7495}"/>
              </a:ext>
            </a:extLst>
          </p:cNvPr>
          <p:cNvGrpSpPr/>
          <p:nvPr/>
        </p:nvGrpSpPr>
        <p:grpSpPr>
          <a:xfrm>
            <a:off x="249556" y="706789"/>
            <a:ext cx="6033798" cy="578840"/>
            <a:chOff x="515938" y="939568"/>
            <a:chExt cx="6033798" cy="578840"/>
          </a:xfrm>
        </p:grpSpPr>
        <p:sp>
          <p:nvSpPr>
            <p:cNvPr id="4" name="Oval 3">
              <a:extLst>
                <a:ext uri="{FF2B5EF4-FFF2-40B4-BE49-F238E27FC236}">
                  <a16:creationId xmlns:a16="http://schemas.microsoft.com/office/drawing/2014/main" id="{481794E3-CE1D-D250-4577-8865B6ADF4A2}"/>
                </a:ext>
              </a:extLst>
            </p:cNvPr>
            <p:cNvSpPr/>
            <p:nvPr/>
          </p:nvSpPr>
          <p:spPr>
            <a:xfrm>
              <a:off x="515938" y="939568"/>
              <a:ext cx="596211" cy="5788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
          <p:nvSpPr>
            <p:cNvPr id="5" name="Rectangle: Rounded Corners 4">
              <a:extLst>
                <a:ext uri="{FF2B5EF4-FFF2-40B4-BE49-F238E27FC236}">
                  <a16:creationId xmlns:a16="http://schemas.microsoft.com/office/drawing/2014/main" id="{5B1416B2-5DD6-A286-BDCE-61B3DAEF934C}"/>
                </a:ext>
              </a:extLst>
            </p:cNvPr>
            <p:cNvSpPr/>
            <p:nvPr/>
          </p:nvSpPr>
          <p:spPr>
            <a:xfrm>
              <a:off x="1246573" y="939568"/>
              <a:ext cx="5303163" cy="578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Xử</a:t>
              </a:r>
              <a:r>
                <a:rPr lang="en-US" altLang="zh-CN" dirty="0"/>
                <a:t> Lý &amp; </a:t>
              </a:r>
              <a:r>
                <a:rPr lang="en-US" altLang="zh-CN" dirty="0" err="1"/>
                <a:t>Làm</a:t>
              </a:r>
              <a:r>
                <a:rPr lang="en-US" altLang="zh-CN" dirty="0"/>
                <a:t> </a:t>
              </a:r>
              <a:r>
                <a:rPr lang="en-US" altLang="zh-CN" dirty="0" err="1"/>
                <a:t>Sạch</a:t>
              </a:r>
              <a:r>
                <a:rPr lang="en-US" altLang="zh-CN" dirty="0"/>
                <a:t> </a:t>
              </a:r>
              <a:r>
                <a:rPr lang="en-US" altLang="zh-CN" dirty="0" err="1"/>
                <a:t>Dữ</a:t>
              </a:r>
              <a:r>
                <a:rPr lang="en-US" altLang="zh-CN" dirty="0"/>
                <a:t> </a:t>
              </a:r>
              <a:r>
                <a:rPr lang="en-US" altLang="zh-CN" dirty="0" err="1"/>
                <a:t>Liệu</a:t>
              </a:r>
              <a:r>
                <a:rPr lang="en-US" altLang="zh-CN" dirty="0"/>
                <a:t> DF1</a:t>
              </a:r>
              <a:endParaRPr lang="en-US" dirty="0"/>
            </a:p>
          </p:txBody>
        </p:sp>
      </p:grpSp>
      <p:sp>
        <p:nvSpPr>
          <p:cNvPr id="24" name="Rectangle: Rounded Corners 23">
            <a:extLst>
              <a:ext uri="{FF2B5EF4-FFF2-40B4-BE49-F238E27FC236}">
                <a16:creationId xmlns:a16="http://schemas.microsoft.com/office/drawing/2014/main" id="{2A4B99A7-1F92-0B3B-400C-EEF21C83180A}"/>
              </a:ext>
            </a:extLst>
          </p:cNvPr>
          <p:cNvSpPr/>
          <p:nvPr/>
        </p:nvSpPr>
        <p:spPr>
          <a:xfrm>
            <a:off x="980191" y="1399456"/>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Xóa</a:t>
            </a:r>
            <a:r>
              <a:rPr lang="en-US" altLang="zh-CN" dirty="0"/>
              <a:t> </a:t>
            </a:r>
            <a:r>
              <a:rPr lang="en-US" altLang="zh-CN" dirty="0" err="1"/>
              <a:t>ký</a:t>
            </a:r>
            <a:r>
              <a:rPr lang="en-US" altLang="zh-CN" dirty="0"/>
              <a:t> </a:t>
            </a:r>
            <a:r>
              <a:rPr lang="en-US" altLang="zh-CN" dirty="0" err="1"/>
              <a:t>tự</a:t>
            </a:r>
            <a:r>
              <a:rPr lang="en-US" altLang="zh-CN" dirty="0"/>
              <a:t> “(</a:t>
            </a:r>
            <a:r>
              <a:rPr lang="en-US" altLang="zh-CN" dirty="0" err="1"/>
              <a:t>kgm</a:t>
            </a:r>
            <a:r>
              <a:rPr lang="en-US" altLang="zh-CN" dirty="0"/>
              <a:t>@ rpm)" </a:t>
            </a:r>
            <a:r>
              <a:rPr lang="en-US" altLang="zh-CN" dirty="0" err="1"/>
              <a:t>trong</a:t>
            </a:r>
            <a:r>
              <a:rPr lang="en-US" altLang="zh-CN" dirty="0"/>
              <a:t> </a:t>
            </a:r>
            <a:r>
              <a:rPr lang="en-US" altLang="zh-CN" dirty="0" err="1"/>
              <a:t>cột</a:t>
            </a:r>
            <a:r>
              <a:rPr lang="en-US" altLang="zh-CN" dirty="0"/>
              <a:t> torque</a:t>
            </a:r>
            <a:endParaRPr lang="en-US" dirty="0"/>
          </a:p>
        </p:txBody>
      </p:sp>
      <p:pic>
        <p:nvPicPr>
          <p:cNvPr id="26" name="Picture 25">
            <a:extLst>
              <a:ext uri="{FF2B5EF4-FFF2-40B4-BE49-F238E27FC236}">
                <a16:creationId xmlns:a16="http://schemas.microsoft.com/office/drawing/2014/main" id="{30A2FEE2-87AB-5C1E-322E-7431E939B615}"/>
              </a:ext>
            </a:extLst>
          </p:cNvPr>
          <p:cNvPicPr>
            <a:picLocks noChangeAspect="1"/>
          </p:cNvPicPr>
          <p:nvPr/>
        </p:nvPicPr>
        <p:blipFill>
          <a:blip r:embed="rId2"/>
          <a:stretch>
            <a:fillRect/>
          </a:stretch>
        </p:blipFill>
        <p:spPr>
          <a:xfrm>
            <a:off x="5652915" y="1531860"/>
            <a:ext cx="4963218" cy="190527"/>
          </a:xfrm>
          <a:prstGeom prst="rect">
            <a:avLst/>
          </a:prstGeom>
        </p:spPr>
      </p:pic>
      <p:sp>
        <p:nvSpPr>
          <p:cNvPr id="27" name="Rectangle: Rounded Corners 26">
            <a:extLst>
              <a:ext uri="{FF2B5EF4-FFF2-40B4-BE49-F238E27FC236}">
                <a16:creationId xmlns:a16="http://schemas.microsoft.com/office/drawing/2014/main" id="{7BB5A36C-F211-603F-FE74-F55C33FD2BF7}"/>
              </a:ext>
            </a:extLst>
          </p:cNvPr>
          <p:cNvSpPr/>
          <p:nvPr/>
        </p:nvSpPr>
        <p:spPr>
          <a:xfrm>
            <a:off x="980191" y="2087290"/>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Xóa</a:t>
            </a:r>
            <a:r>
              <a:rPr lang="en-US" altLang="zh-CN" dirty="0"/>
              <a:t> </a:t>
            </a:r>
            <a:r>
              <a:rPr lang="en-US" altLang="zh-CN" dirty="0" err="1"/>
              <a:t>ký</a:t>
            </a:r>
            <a:r>
              <a:rPr lang="en-US" altLang="zh-CN" dirty="0"/>
              <a:t> </a:t>
            </a:r>
            <a:r>
              <a:rPr lang="en-US" altLang="zh-CN" dirty="0" err="1"/>
              <a:t>tự</a:t>
            </a:r>
            <a:r>
              <a:rPr lang="en-US" altLang="zh-CN" dirty="0"/>
              <a:t> "</a:t>
            </a:r>
            <a:r>
              <a:rPr lang="en-US" altLang="zh-CN" dirty="0" err="1"/>
              <a:t>kgm</a:t>
            </a:r>
            <a:r>
              <a:rPr lang="en-US" altLang="zh-CN" dirty="0"/>
              <a:t>" </a:t>
            </a:r>
            <a:r>
              <a:rPr lang="en-US" altLang="zh-CN" dirty="0" err="1"/>
              <a:t>trong</a:t>
            </a:r>
            <a:r>
              <a:rPr lang="en-US" altLang="zh-CN" dirty="0"/>
              <a:t> </a:t>
            </a:r>
            <a:r>
              <a:rPr lang="en-US" altLang="zh-CN" dirty="0" err="1"/>
              <a:t>cột</a:t>
            </a:r>
            <a:r>
              <a:rPr lang="en-US" altLang="zh-CN" dirty="0"/>
              <a:t> torque</a:t>
            </a:r>
            <a:endParaRPr lang="en-US" dirty="0"/>
          </a:p>
        </p:txBody>
      </p:sp>
      <p:pic>
        <p:nvPicPr>
          <p:cNvPr id="29" name="Picture 28">
            <a:extLst>
              <a:ext uri="{FF2B5EF4-FFF2-40B4-BE49-F238E27FC236}">
                <a16:creationId xmlns:a16="http://schemas.microsoft.com/office/drawing/2014/main" id="{6F4B21EB-0AE8-4688-E9CE-395929D985F4}"/>
              </a:ext>
            </a:extLst>
          </p:cNvPr>
          <p:cNvPicPr>
            <a:picLocks noChangeAspect="1"/>
          </p:cNvPicPr>
          <p:nvPr/>
        </p:nvPicPr>
        <p:blipFill>
          <a:blip r:embed="rId3"/>
          <a:stretch>
            <a:fillRect/>
          </a:stretch>
        </p:blipFill>
        <p:spPr>
          <a:xfrm>
            <a:off x="5652915" y="2210169"/>
            <a:ext cx="4505954" cy="209579"/>
          </a:xfrm>
          <a:prstGeom prst="rect">
            <a:avLst/>
          </a:prstGeom>
        </p:spPr>
      </p:pic>
      <p:sp>
        <p:nvSpPr>
          <p:cNvPr id="30" name="Rectangle: Rounded Corners 29">
            <a:extLst>
              <a:ext uri="{FF2B5EF4-FFF2-40B4-BE49-F238E27FC236}">
                <a16:creationId xmlns:a16="http://schemas.microsoft.com/office/drawing/2014/main" id="{24C28A44-90BB-BB4E-2B6A-9B0BF930C021}"/>
              </a:ext>
            </a:extLst>
          </p:cNvPr>
          <p:cNvSpPr/>
          <p:nvPr/>
        </p:nvSpPr>
        <p:spPr>
          <a:xfrm>
            <a:off x="980191" y="3337133"/>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Thay</a:t>
            </a:r>
            <a:r>
              <a:rPr lang="en-US" altLang="zh-CN" dirty="0"/>
              <a:t> </a:t>
            </a:r>
            <a:r>
              <a:rPr lang="en-US" altLang="zh-CN" dirty="0" err="1"/>
              <a:t>ký</a:t>
            </a:r>
            <a:r>
              <a:rPr lang="en-US" altLang="zh-CN" dirty="0"/>
              <a:t> </a:t>
            </a:r>
            <a:r>
              <a:rPr lang="en-US" altLang="zh-CN" dirty="0" err="1"/>
              <a:t>tự</a:t>
            </a:r>
            <a:r>
              <a:rPr lang="en-US" altLang="zh-CN" dirty="0"/>
              <a:t>  “at“ </a:t>
            </a:r>
            <a:r>
              <a:rPr lang="en-US" altLang="zh-CN" dirty="0" err="1"/>
              <a:t>thành</a:t>
            </a:r>
            <a:r>
              <a:rPr lang="en-US" altLang="zh-CN" dirty="0"/>
              <a:t> “@” </a:t>
            </a:r>
            <a:r>
              <a:rPr lang="en-US" altLang="zh-CN" dirty="0" err="1"/>
              <a:t>trong</a:t>
            </a:r>
            <a:r>
              <a:rPr lang="en-US" altLang="zh-CN" dirty="0"/>
              <a:t> </a:t>
            </a:r>
            <a:r>
              <a:rPr lang="en-US" altLang="zh-CN" dirty="0" err="1"/>
              <a:t>cột</a:t>
            </a:r>
            <a:r>
              <a:rPr lang="en-US" altLang="zh-CN" dirty="0"/>
              <a:t> torque</a:t>
            </a:r>
            <a:endParaRPr lang="en-US" dirty="0"/>
          </a:p>
        </p:txBody>
      </p:sp>
      <p:pic>
        <p:nvPicPr>
          <p:cNvPr id="8" name="Picture 7">
            <a:extLst>
              <a:ext uri="{FF2B5EF4-FFF2-40B4-BE49-F238E27FC236}">
                <a16:creationId xmlns:a16="http://schemas.microsoft.com/office/drawing/2014/main" id="{38162971-0AF1-85C1-7A83-2F4785553E03}"/>
              </a:ext>
            </a:extLst>
          </p:cNvPr>
          <p:cNvPicPr>
            <a:picLocks noChangeAspect="1"/>
          </p:cNvPicPr>
          <p:nvPr/>
        </p:nvPicPr>
        <p:blipFill>
          <a:blip r:embed="rId4"/>
          <a:stretch>
            <a:fillRect/>
          </a:stretch>
        </p:blipFill>
        <p:spPr>
          <a:xfrm>
            <a:off x="5652915" y="3469537"/>
            <a:ext cx="4572638" cy="190527"/>
          </a:xfrm>
          <a:prstGeom prst="rect">
            <a:avLst/>
          </a:prstGeom>
        </p:spPr>
      </p:pic>
      <p:pic>
        <p:nvPicPr>
          <p:cNvPr id="10" name="Picture 9">
            <a:extLst>
              <a:ext uri="{FF2B5EF4-FFF2-40B4-BE49-F238E27FC236}">
                <a16:creationId xmlns:a16="http://schemas.microsoft.com/office/drawing/2014/main" id="{049859B8-10F4-B4A2-CA8E-D3BEC71D6063}"/>
              </a:ext>
            </a:extLst>
          </p:cNvPr>
          <p:cNvPicPr>
            <a:picLocks noChangeAspect="1"/>
          </p:cNvPicPr>
          <p:nvPr/>
        </p:nvPicPr>
        <p:blipFill>
          <a:blip r:embed="rId5"/>
          <a:stretch>
            <a:fillRect/>
          </a:stretch>
        </p:blipFill>
        <p:spPr>
          <a:xfrm>
            <a:off x="5652915" y="2865926"/>
            <a:ext cx="4629796" cy="181000"/>
          </a:xfrm>
          <a:prstGeom prst="rect">
            <a:avLst/>
          </a:prstGeom>
        </p:spPr>
      </p:pic>
      <p:sp>
        <p:nvSpPr>
          <p:cNvPr id="11" name="Rectangle: Rounded Corners 10">
            <a:extLst>
              <a:ext uri="{FF2B5EF4-FFF2-40B4-BE49-F238E27FC236}">
                <a16:creationId xmlns:a16="http://schemas.microsoft.com/office/drawing/2014/main" id="{792C5652-1F23-E75B-D620-F8E770A62974}"/>
              </a:ext>
            </a:extLst>
          </p:cNvPr>
          <p:cNvSpPr/>
          <p:nvPr/>
        </p:nvSpPr>
        <p:spPr>
          <a:xfrm>
            <a:off x="980191" y="2728758"/>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Xóa</a:t>
            </a:r>
            <a:r>
              <a:rPr lang="en-US" altLang="zh-CN" dirty="0"/>
              <a:t> </a:t>
            </a:r>
            <a:r>
              <a:rPr lang="en-US" altLang="zh-CN" dirty="0" err="1"/>
              <a:t>ký</a:t>
            </a:r>
            <a:r>
              <a:rPr lang="en-US" altLang="zh-CN" dirty="0"/>
              <a:t> </a:t>
            </a:r>
            <a:r>
              <a:rPr lang="en-US" altLang="zh-CN" dirty="0" err="1"/>
              <a:t>tự</a:t>
            </a:r>
            <a:r>
              <a:rPr lang="en-US" altLang="zh-CN" dirty="0"/>
              <a:t> “rpm" </a:t>
            </a:r>
            <a:r>
              <a:rPr lang="en-US" altLang="zh-CN" dirty="0" err="1"/>
              <a:t>trong</a:t>
            </a:r>
            <a:r>
              <a:rPr lang="en-US" altLang="zh-CN" dirty="0"/>
              <a:t> </a:t>
            </a:r>
            <a:r>
              <a:rPr lang="en-US" altLang="zh-CN" dirty="0" err="1"/>
              <a:t>cột</a:t>
            </a:r>
            <a:r>
              <a:rPr lang="en-US" altLang="zh-CN" dirty="0"/>
              <a:t> torque</a:t>
            </a:r>
            <a:endParaRPr lang="en-US" dirty="0"/>
          </a:p>
        </p:txBody>
      </p:sp>
      <p:sp>
        <p:nvSpPr>
          <p:cNvPr id="12" name="Rectangle: Rounded Corners 11">
            <a:extLst>
              <a:ext uri="{FF2B5EF4-FFF2-40B4-BE49-F238E27FC236}">
                <a16:creationId xmlns:a16="http://schemas.microsoft.com/office/drawing/2014/main" id="{3F0C1516-7A7F-C199-408D-4B10B38079F1}"/>
              </a:ext>
            </a:extLst>
          </p:cNvPr>
          <p:cNvSpPr/>
          <p:nvPr/>
        </p:nvSpPr>
        <p:spPr>
          <a:xfrm>
            <a:off x="980191" y="3972604"/>
            <a:ext cx="4292546" cy="5982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Tách</a:t>
            </a:r>
            <a:r>
              <a:rPr lang="en-US" altLang="zh-CN" dirty="0"/>
              <a:t> </a:t>
            </a:r>
            <a:r>
              <a:rPr lang="en-US" altLang="zh-CN" dirty="0" err="1"/>
              <a:t>ra</a:t>
            </a:r>
            <a:r>
              <a:rPr lang="en-US" altLang="zh-CN" dirty="0"/>
              <a:t> 2 </a:t>
            </a:r>
            <a:r>
              <a:rPr lang="en-US" altLang="zh-CN" dirty="0" err="1"/>
              <a:t>cột</a:t>
            </a:r>
            <a:r>
              <a:rPr lang="en-US" altLang="zh-CN" dirty="0"/>
              <a:t> </a:t>
            </a:r>
            <a:r>
              <a:rPr lang="en-US" altLang="zh-CN" dirty="0" err="1"/>
              <a:t>trong</a:t>
            </a:r>
            <a:r>
              <a:rPr lang="en-US" altLang="zh-CN" dirty="0"/>
              <a:t> torque </a:t>
            </a:r>
            <a:r>
              <a:rPr lang="en-US" altLang="zh-CN" dirty="0" err="1"/>
              <a:t>thành</a:t>
            </a:r>
            <a:r>
              <a:rPr lang="en-US" altLang="zh-CN" dirty="0"/>
              <a:t> “torque1” &amp; “rpm”</a:t>
            </a:r>
            <a:endParaRPr lang="en-US" dirty="0"/>
          </a:p>
        </p:txBody>
      </p:sp>
      <p:pic>
        <p:nvPicPr>
          <p:cNvPr id="14" name="Picture 13">
            <a:extLst>
              <a:ext uri="{FF2B5EF4-FFF2-40B4-BE49-F238E27FC236}">
                <a16:creationId xmlns:a16="http://schemas.microsoft.com/office/drawing/2014/main" id="{44FE111D-ECE3-F023-9327-F05EB404439D}"/>
              </a:ext>
            </a:extLst>
          </p:cNvPr>
          <p:cNvPicPr>
            <a:picLocks noChangeAspect="1"/>
          </p:cNvPicPr>
          <p:nvPr/>
        </p:nvPicPr>
        <p:blipFill>
          <a:blip r:embed="rId6"/>
          <a:stretch>
            <a:fillRect/>
          </a:stretch>
        </p:blipFill>
        <p:spPr>
          <a:xfrm>
            <a:off x="5652915" y="4079211"/>
            <a:ext cx="4829849" cy="257211"/>
          </a:xfrm>
          <a:prstGeom prst="rect">
            <a:avLst/>
          </a:prstGeom>
        </p:spPr>
      </p:pic>
      <p:sp>
        <p:nvSpPr>
          <p:cNvPr id="7" name="Rectangle: Rounded Corners 6">
            <a:extLst>
              <a:ext uri="{FF2B5EF4-FFF2-40B4-BE49-F238E27FC236}">
                <a16:creationId xmlns:a16="http://schemas.microsoft.com/office/drawing/2014/main" id="{967FDB5E-F20D-6B4C-E269-BF75B2F34C3D}"/>
              </a:ext>
            </a:extLst>
          </p:cNvPr>
          <p:cNvSpPr/>
          <p:nvPr/>
        </p:nvSpPr>
        <p:spPr>
          <a:xfrm>
            <a:off x="980191" y="4750968"/>
            <a:ext cx="4292546" cy="5982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Xóa</a:t>
            </a:r>
            <a:r>
              <a:rPr lang="en-US" altLang="zh-CN" dirty="0"/>
              <a:t> </a:t>
            </a:r>
            <a:r>
              <a:rPr lang="en-US" altLang="zh-CN" dirty="0" err="1"/>
              <a:t>cột</a:t>
            </a:r>
            <a:r>
              <a:rPr lang="en-US" altLang="zh-CN" dirty="0"/>
              <a:t> “torque” </a:t>
            </a:r>
            <a:r>
              <a:rPr lang="en-US" altLang="zh-CN" dirty="0" err="1"/>
              <a:t>và</a:t>
            </a:r>
            <a:r>
              <a:rPr lang="en-US" altLang="zh-CN" dirty="0"/>
              <a:t> </a:t>
            </a:r>
            <a:r>
              <a:rPr lang="en-US" altLang="zh-CN" dirty="0" err="1"/>
              <a:t>đổi</a:t>
            </a:r>
            <a:r>
              <a:rPr lang="en-US" altLang="zh-CN" dirty="0"/>
              <a:t> </a:t>
            </a:r>
            <a:r>
              <a:rPr lang="en-US" altLang="zh-CN" dirty="0" err="1"/>
              <a:t>định</a:t>
            </a:r>
            <a:r>
              <a:rPr lang="en-US" altLang="zh-CN" dirty="0"/>
              <a:t> </a:t>
            </a:r>
            <a:r>
              <a:rPr lang="en-US" altLang="zh-CN" dirty="0" err="1"/>
              <a:t>dạng</a:t>
            </a:r>
            <a:r>
              <a:rPr lang="en-US" altLang="zh-CN" dirty="0"/>
              <a:t> “torque1” </a:t>
            </a:r>
            <a:r>
              <a:rPr lang="en-US" altLang="zh-CN" dirty="0" err="1"/>
              <a:t>thành</a:t>
            </a:r>
            <a:r>
              <a:rPr lang="en-US" altLang="zh-CN" dirty="0"/>
              <a:t> float</a:t>
            </a:r>
            <a:endParaRPr lang="en-US" dirty="0"/>
          </a:p>
        </p:txBody>
      </p:sp>
      <p:pic>
        <p:nvPicPr>
          <p:cNvPr id="13" name="Picture 12">
            <a:extLst>
              <a:ext uri="{FF2B5EF4-FFF2-40B4-BE49-F238E27FC236}">
                <a16:creationId xmlns:a16="http://schemas.microsoft.com/office/drawing/2014/main" id="{CDA3AF4C-151F-3F43-DFDB-6DA3ADA3221D}"/>
              </a:ext>
            </a:extLst>
          </p:cNvPr>
          <p:cNvPicPr>
            <a:picLocks noChangeAspect="1"/>
          </p:cNvPicPr>
          <p:nvPr/>
        </p:nvPicPr>
        <p:blipFill>
          <a:blip r:embed="rId7"/>
          <a:stretch>
            <a:fillRect/>
          </a:stretch>
        </p:blipFill>
        <p:spPr>
          <a:xfrm>
            <a:off x="5652915" y="4967662"/>
            <a:ext cx="3210373" cy="247685"/>
          </a:xfrm>
          <a:prstGeom prst="rect">
            <a:avLst/>
          </a:prstGeom>
        </p:spPr>
      </p:pic>
      <p:pic>
        <p:nvPicPr>
          <p:cNvPr id="16" name="Picture 15">
            <a:extLst>
              <a:ext uri="{FF2B5EF4-FFF2-40B4-BE49-F238E27FC236}">
                <a16:creationId xmlns:a16="http://schemas.microsoft.com/office/drawing/2014/main" id="{C67B5BD3-1707-D892-E5D8-BF0BEF1460F7}"/>
              </a:ext>
            </a:extLst>
          </p:cNvPr>
          <p:cNvPicPr>
            <a:picLocks noChangeAspect="1"/>
          </p:cNvPicPr>
          <p:nvPr/>
        </p:nvPicPr>
        <p:blipFill>
          <a:blip r:embed="rId8"/>
          <a:stretch>
            <a:fillRect/>
          </a:stretch>
        </p:blipFill>
        <p:spPr>
          <a:xfrm>
            <a:off x="5652915" y="4739030"/>
            <a:ext cx="2467319" cy="228632"/>
          </a:xfrm>
          <a:prstGeom prst="rect">
            <a:avLst/>
          </a:prstGeom>
        </p:spPr>
      </p:pic>
      <p:sp>
        <p:nvSpPr>
          <p:cNvPr id="17" name="Rectangle: Rounded Corners 16">
            <a:extLst>
              <a:ext uri="{FF2B5EF4-FFF2-40B4-BE49-F238E27FC236}">
                <a16:creationId xmlns:a16="http://schemas.microsoft.com/office/drawing/2014/main" id="{9FD2E45E-071D-7ECC-28D8-E7817755427A}"/>
              </a:ext>
            </a:extLst>
          </p:cNvPr>
          <p:cNvSpPr/>
          <p:nvPr/>
        </p:nvSpPr>
        <p:spPr>
          <a:xfrm>
            <a:off x="980191" y="5529332"/>
            <a:ext cx="4292546" cy="85437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t>Tại</a:t>
            </a:r>
            <a:r>
              <a:rPr lang="en-US" dirty="0"/>
              <a:t> </a:t>
            </a:r>
            <a:r>
              <a:rPr lang="en-US" dirty="0" err="1"/>
              <a:t>cột</a:t>
            </a:r>
            <a:r>
              <a:rPr lang="en-US" dirty="0"/>
              <a:t> “torque1”,đổi </a:t>
            </a:r>
            <a:r>
              <a:rPr lang="en-US" dirty="0" err="1"/>
              <a:t>giá</a:t>
            </a:r>
            <a:r>
              <a:rPr lang="en-US" dirty="0"/>
              <a:t> </a:t>
            </a:r>
            <a:r>
              <a:rPr lang="en-US" dirty="0" err="1"/>
              <a:t>trị</a:t>
            </a:r>
            <a:r>
              <a:rPr lang="en-US" dirty="0"/>
              <a:t> </a:t>
            </a:r>
            <a:r>
              <a:rPr lang="en-US" dirty="0" err="1"/>
              <a:t>từ</a:t>
            </a:r>
            <a:r>
              <a:rPr lang="en-US" dirty="0"/>
              <a:t> </a:t>
            </a:r>
            <a:r>
              <a:rPr lang="en-US" dirty="0" err="1"/>
              <a:t>kgm</a:t>
            </a:r>
            <a:r>
              <a:rPr lang="en-US" dirty="0"/>
              <a:t> sang Nm </a:t>
            </a:r>
            <a:r>
              <a:rPr lang="en-US" dirty="0" err="1"/>
              <a:t>bằng</a:t>
            </a:r>
            <a:r>
              <a:rPr lang="en-US" dirty="0"/>
              <a:t> </a:t>
            </a:r>
            <a:r>
              <a:rPr lang="en-US" dirty="0" err="1"/>
              <a:t>cách</a:t>
            </a:r>
            <a:r>
              <a:rPr lang="en-US" dirty="0"/>
              <a:t> </a:t>
            </a:r>
            <a:r>
              <a:rPr lang="en-US" dirty="0" err="1"/>
              <a:t>nhân</a:t>
            </a:r>
            <a:r>
              <a:rPr lang="en-US" dirty="0"/>
              <a:t> </a:t>
            </a:r>
            <a:r>
              <a:rPr lang="en-US" dirty="0" err="1"/>
              <a:t>với</a:t>
            </a:r>
            <a:r>
              <a:rPr lang="en-US" dirty="0"/>
              <a:t> 9.8 </a:t>
            </a:r>
            <a:r>
              <a:rPr lang="en-US" dirty="0" err="1"/>
              <a:t>và</a:t>
            </a:r>
            <a:r>
              <a:rPr lang="en-US" dirty="0"/>
              <a:t> </a:t>
            </a:r>
            <a:r>
              <a:rPr lang="en-US" dirty="0" err="1"/>
              <a:t>đổi</a:t>
            </a:r>
            <a:r>
              <a:rPr lang="en-US" dirty="0"/>
              <a:t> </a:t>
            </a:r>
            <a:r>
              <a:rPr lang="en-US" dirty="0" err="1"/>
              <a:t>tên</a:t>
            </a:r>
            <a:r>
              <a:rPr lang="en-US" dirty="0"/>
              <a:t> </a:t>
            </a:r>
            <a:r>
              <a:rPr lang="en-US" dirty="0" err="1"/>
              <a:t>cột</a:t>
            </a:r>
            <a:r>
              <a:rPr lang="en-US" dirty="0"/>
              <a:t> </a:t>
            </a:r>
            <a:r>
              <a:rPr lang="en-US" dirty="0" err="1"/>
              <a:t>thành</a:t>
            </a:r>
            <a:r>
              <a:rPr lang="en-US" dirty="0"/>
              <a:t> “torque”</a:t>
            </a:r>
          </a:p>
        </p:txBody>
      </p:sp>
      <p:pic>
        <p:nvPicPr>
          <p:cNvPr id="19" name="Picture 18">
            <a:extLst>
              <a:ext uri="{FF2B5EF4-FFF2-40B4-BE49-F238E27FC236}">
                <a16:creationId xmlns:a16="http://schemas.microsoft.com/office/drawing/2014/main" id="{8AFA4EC6-AD8C-C3E9-F40E-7E524AD49855}"/>
              </a:ext>
            </a:extLst>
          </p:cNvPr>
          <p:cNvPicPr>
            <a:picLocks noChangeAspect="1"/>
          </p:cNvPicPr>
          <p:nvPr/>
        </p:nvPicPr>
        <p:blipFill>
          <a:blip r:embed="rId9"/>
          <a:stretch>
            <a:fillRect/>
          </a:stretch>
        </p:blipFill>
        <p:spPr>
          <a:xfrm>
            <a:off x="5652915" y="5597264"/>
            <a:ext cx="2553056" cy="209579"/>
          </a:xfrm>
          <a:prstGeom prst="rect">
            <a:avLst/>
          </a:prstGeom>
        </p:spPr>
      </p:pic>
      <p:pic>
        <p:nvPicPr>
          <p:cNvPr id="21" name="Picture 20">
            <a:extLst>
              <a:ext uri="{FF2B5EF4-FFF2-40B4-BE49-F238E27FC236}">
                <a16:creationId xmlns:a16="http://schemas.microsoft.com/office/drawing/2014/main" id="{B5B9F8EB-BB40-F7BA-7188-83D87D4E1614}"/>
              </a:ext>
            </a:extLst>
          </p:cNvPr>
          <p:cNvPicPr>
            <a:picLocks noChangeAspect="1"/>
          </p:cNvPicPr>
          <p:nvPr/>
        </p:nvPicPr>
        <p:blipFill>
          <a:blip r:embed="rId10"/>
          <a:stretch>
            <a:fillRect/>
          </a:stretch>
        </p:blipFill>
        <p:spPr>
          <a:xfrm>
            <a:off x="5652915" y="5845052"/>
            <a:ext cx="3305636" cy="219106"/>
          </a:xfrm>
          <a:prstGeom prst="rect">
            <a:avLst/>
          </a:prstGeom>
        </p:spPr>
      </p:pic>
    </p:spTree>
    <p:extLst>
      <p:ext uri="{BB962C8B-B14F-4D97-AF65-F5344CB8AC3E}">
        <p14:creationId xmlns:p14="http://schemas.microsoft.com/office/powerpoint/2010/main" val="6041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8F16-0041-9214-3E9F-E608BF0657F0}"/>
              </a:ext>
            </a:extLst>
          </p:cNvPr>
          <p:cNvSpPr>
            <a:spLocks noGrp="1"/>
          </p:cNvSpPr>
          <p:nvPr>
            <p:ph type="title"/>
          </p:nvPr>
        </p:nvSpPr>
        <p:spPr/>
        <p:txBody>
          <a:bodyPr anchor="t"/>
          <a:lstStyle/>
          <a:p>
            <a:r>
              <a:rPr lang="en-US" sz="3200" dirty="0" err="1"/>
              <a:t>Xử</a:t>
            </a:r>
            <a:r>
              <a:rPr lang="en-US" sz="3200" dirty="0"/>
              <a:t> Lý </a:t>
            </a:r>
            <a:r>
              <a:rPr lang="en-US" sz="3200" dirty="0" err="1"/>
              <a:t>Dữ</a:t>
            </a:r>
            <a:r>
              <a:rPr lang="en-US" sz="3200" dirty="0"/>
              <a:t> </a:t>
            </a:r>
            <a:r>
              <a:rPr lang="en-US" sz="3200" dirty="0" err="1"/>
              <a:t>Liệu</a:t>
            </a:r>
            <a:endParaRPr lang="en-US" sz="3200" dirty="0"/>
          </a:p>
        </p:txBody>
      </p:sp>
      <p:sp>
        <p:nvSpPr>
          <p:cNvPr id="3" name="Slide Number Placeholder 2">
            <a:extLst>
              <a:ext uri="{FF2B5EF4-FFF2-40B4-BE49-F238E27FC236}">
                <a16:creationId xmlns:a16="http://schemas.microsoft.com/office/drawing/2014/main" id="{076083CC-411F-6493-0585-C2CB4A1F4271}"/>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grpSp>
        <p:nvGrpSpPr>
          <p:cNvPr id="6" name="Group 5">
            <a:extLst>
              <a:ext uri="{FF2B5EF4-FFF2-40B4-BE49-F238E27FC236}">
                <a16:creationId xmlns:a16="http://schemas.microsoft.com/office/drawing/2014/main" id="{3E38C870-68A0-9061-2B2A-35CE649E7495}"/>
              </a:ext>
            </a:extLst>
          </p:cNvPr>
          <p:cNvGrpSpPr/>
          <p:nvPr/>
        </p:nvGrpSpPr>
        <p:grpSpPr>
          <a:xfrm>
            <a:off x="249556" y="706789"/>
            <a:ext cx="6151244" cy="578840"/>
            <a:chOff x="515938" y="939568"/>
            <a:chExt cx="6151244" cy="578840"/>
          </a:xfrm>
        </p:grpSpPr>
        <p:sp>
          <p:nvSpPr>
            <p:cNvPr id="4" name="Oval 3">
              <a:extLst>
                <a:ext uri="{FF2B5EF4-FFF2-40B4-BE49-F238E27FC236}">
                  <a16:creationId xmlns:a16="http://schemas.microsoft.com/office/drawing/2014/main" id="{481794E3-CE1D-D250-4577-8865B6ADF4A2}"/>
                </a:ext>
              </a:extLst>
            </p:cNvPr>
            <p:cNvSpPr/>
            <p:nvPr/>
          </p:nvSpPr>
          <p:spPr>
            <a:xfrm>
              <a:off x="515938" y="939568"/>
              <a:ext cx="596211" cy="5788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
          <p:nvSpPr>
            <p:cNvPr id="5" name="Rectangle: Rounded Corners 4">
              <a:extLst>
                <a:ext uri="{FF2B5EF4-FFF2-40B4-BE49-F238E27FC236}">
                  <a16:creationId xmlns:a16="http://schemas.microsoft.com/office/drawing/2014/main" id="{5B1416B2-5DD6-A286-BDCE-61B3DAEF934C}"/>
                </a:ext>
              </a:extLst>
            </p:cNvPr>
            <p:cNvSpPr/>
            <p:nvPr/>
          </p:nvSpPr>
          <p:spPr>
            <a:xfrm>
              <a:off x="1246573" y="939568"/>
              <a:ext cx="5420609" cy="578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Xử</a:t>
              </a:r>
              <a:r>
                <a:rPr lang="en-US" altLang="zh-CN" dirty="0"/>
                <a:t> Lý &amp; </a:t>
              </a:r>
              <a:r>
                <a:rPr lang="en-US" altLang="zh-CN" dirty="0" err="1"/>
                <a:t>Làm</a:t>
              </a:r>
              <a:r>
                <a:rPr lang="en-US" altLang="zh-CN" dirty="0"/>
                <a:t> </a:t>
              </a:r>
              <a:r>
                <a:rPr lang="en-US" altLang="zh-CN" dirty="0" err="1"/>
                <a:t>Sạch</a:t>
              </a:r>
              <a:r>
                <a:rPr lang="en-US" altLang="zh-CN" dirty="0"/>
                <a:t> </a:t>
              </a:r>
              <a:r>
                <a:rPr lang="en-US" altLang="zh-CN" dirty="0" err="1"/>
                <a:t>Dữ</a:t>
              </a:r>
              <a:r>
                <a:rPr lang="en-US" altLang="zh-CN" dirty="0"/>
                <a:t> </a:t>
              </a:r>
              <a:r>
                <a:rPr lang="en-US" altLang="zh-CN" dirty="0" err="1"/>
                <a:t>Liệu</a:t>
              </a:r>
              <a:r>
                <a:rPr lang="en-US" altLang="zh-CN" dirty="0"/>
                <a:t> DF2</a:t>
              </a:r>
              <a:endParaRPr lang="en-US" dirty="0"/>
            </a:p>
          </p:txBody>
        </p:sp>
      </p:grpSp>
      <p:sp>
        <p:nvSpPr>
          <p:cNvPr id="24" name="Rectangle: Rounded Corners 23">
            <a:extLst>
              <a:ext uri="{FF2B5EF4-FFF2-40B4-BE49-F238E27FC236}">
                <a16:creationId xmlns:a16="http://schemas.microsoft.com/office/drawing/2014/main" id="{2A4B99A7-1F92-0B3B-400C-EEF21C83180A}"/>
              </a:ext>
            </a:extLst>
          </p:cNvPr>
          <p:cNvSpPr/>
          <p:nvPr/>
        </p:nvSpPr>
        <p:spPr>
          <a:xfrm>
            <a:off x="980191" y="1627125"/>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Xóa</a:t>
            </a:r>
            <a:r>
              <a:rPr lang="en-US" altLang="zh-CN" dirty="0"/>
              <a:t> </a:t>
            </a:r>
            <a:r>
              <a:rPr lang="en-US" altLang="zh-CN" dirty="0" err="1"/>
              <a:t>ký</a:t>
            </a:r>
            <a:r>
              <a:rPr lang="en-US" altLang="zh-CN" dirty="0"/>
              <a:t> </a:t>
            </a:r>
            <a:r>
              <a:rPr lang="en-US" altLang="zh-CN" dirty="0" err="1"/>
              <a:t>tự</a:t>
            </a:r>
            <a:r>
              <a:rPr lang="en-US" altLang="zh-CN" dirty="0"/>
              <a:t> “NM </a:t>
            </a:r>
            <a:r>
              <a:rPr lang="en-US" altLang="zh-CN" dirty="0" err="1"/>
              <a:t>và</a:t>
            </a:r>
            <a:r>
              <a:rPr lang="en-US" altLang="zh-CN" dirty="0"/>
              <a:t> Nm" </a:t>
            </a:r>
            <a:r>
              <a:rPr lang="en-US" altLang="zh-CN" dirty="0" err="1"/>
              <a:t>trong</a:t>
            </a:r>
            <a:r>
              <a:rPr lang="en-US" altLang="zh-CN" dirty="0"/>
              <a:t> </a:t>
            </a:r>
            <a:r>
              <a:rPr lang="en-US" altLang="zh-CN" dirty="0" err="1"/>
              <a:t>cột</a:t>
            </a:r>
            <a:r>
              <a:rPr lang="en-US" altLang="zh-CN" dirty="0"/>
              <a:t> torque</a:t>
            </a:r>
            <a:endParaRPr lang="en-US" dirty="0"/>
          </a:p>
        </p:txBody>
      </p:sp>
      <p:sp>
        <p:nvSpPr>
          <p:cNvPr id="27" name="Rectangle: Rounded Corners 26">
            <a:extLst>
              <a:ext uri="{FF2B5EF4-FFF2-40B4-BE49-F238E27FC236}">
                <a16:creationId xmlns:a16="http://schemas.microsoft.com/office/drawing/2014/main" id="{7BB5A36C-F211-603F-FE74-F55C33FD2BF7}"/>
              </a:ext>
            </a:extLst>
          </p:cNvPr>
          <p:cNvSpPr/>
          <p:nvPr/>
        </p:nvSpPr>
        <p:spPr>
          <a:xfrm>
            <a:off x="980191" y="2314959"/>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Xóa</a:t>
            </a:r>
            <a:r>
              <a:rPr lang="en-US" altLang="zh-CN" dirty="0"/>
              <a:t> </a:t>
            </a:r>
            <a:r>
              <a:rPr lang="en-US" altLang="zh-CN" dirty="0" err="1"/>
              <a:t>ký</a:t>
            </a:r>
            <a:r>
              <a:rPr lang="en-US" altLang="zh-CN" dirty="0"/>
              <a:t> </a:t>
            </a:r>
            <a:r>
              <a:rPr lang="en-US" altLang="zh-CN" dirty="0" err="1"/>
              <a:t>tự</a:t>
            </a:r>
            <a:r>
              <a:rPr lang="en-US" altLang="zh-CN" dirty="0"/>
              <a:t> “rpm" </a:t>
            </a:r>
            <a:r>
              <a:rPr lang="en-US" altLang="zh-CN" dirty="0" err="1"/>
              <a:t>trong</a:t>
            </a:r>
            <a:r>
              <a:rPr lang="en-US" altLang="zh-CN" dirty="0"/>
              <a:t> </a:t>
            </a:r>
            <a:r>
              <a:rPr lang="en-US" altLang="zh-CN" dirty="0" err="1"/>
              <a:t>cột</a:t>
            </a:r>
            <a:r>
              <a:rPr lang="en-US" altLang="zh-CN" dirty="0"/>
              <a:t> torque</a:t>
            </a:r>
            <a:endParaRPr lang="en-US" dirty="0"/>
          </a:p>
        </p:txBody>
      </p:sp>
      <p:sp>
        <p:nvSpPr>
          <p:cNvPr id="30" name="Rectangle: Rounded Corners 29">
            <a:extLst>
              <a:ext uri="{FF2B5EF4-FFF2-40B4-BE49-F238E27FC236}">
                <a16:creationId xmlns:a16="http://schemas.microsoft.com/office/drawing/2014/main" id="{24C28A44-90BB-BB4E-2B6A-9B0BF930C021}"/>
              </a:ext>
            </a:extLst>
          </p:cNvPr>
          <p:cNvSpPr/>
          <p:nvPr/>
        </p:nvSpPr>
        <p:spPr>
          <a:xfrm>
            <a:off x="980191" y="3564802"/>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Tách</a:t>
            </a:r>
            <a:r>
              <a:rPr lang="en-US" altLang="zh-CN" dirty="0"/>
              <a:t> </a:t>
            </a:r>
            <a:r>
              <a:rPr lang="en-US" altLang="zh-CN" dirty="0" err="1"/>
              <a:t>ra</a:t>
            </a:r>
            <a:r>
              <a:rPr lang="en-US" altLang="zh-CN" dirty="0"/>
              <a:t> 2 </a:t>
            </a:r>
            <a:r>
              <a:rPr lang="en-US" altLang="zh-CN" dirty="0" err="1"/>
              <a:t>cột</a:t>
            </a:r>
            <a:r>
              <a:rPr lang="en-US" altLang="zh-CN" dirty="0"/>
              <a:t> </a:t>
            </a:r>
            <a:r>
              <a:rPr lang="en-US" altLang="zh-CN" dirty="0" err="1"/>
              <a:t>trong</a:t>
            </a:r>
            <a:r>
              <a:rPr lang="en-US" altLang="zh-CN" dirty="0"/>
              <a:t> torque </a:t>
            </a:r>
            <a:r>
              <a:rPr lang="en-US" altLang="zh-CN" dirty="0" err="1"/>
              <a:t>thành</a:t>
            </a:r>
            <a:r>
              <a:rPr lang="en-US" altLang="zh-CN" dirty="0"/>
              <a:t> “torque1” &amp; “rpm”</a:t>
            </a:r>
            <a:endParaRPr lang="en-US" dirty="0"/>
          </a:p>
        </p:txBody>
      </p:sp>
      <p:sp>
        <p:nvSpPr>
          <p:cNvPr id="11" name="Rectangle: Rounded Corners 10">
            <a:extLst>
              <a:ext uri="{FF2B5EF4-FFF2-40B4-BE49-F238E27FC236}">
                <a16:creationId xmlns:a16="http://schemas.microsoft.com/office/drawing/2014/main" id="{792C5652-1F23-E75B-D620-F8E770A62974}"/>
              </a:ext>
            </a:extLst>
          </p:cNvPr>
          <p:cNvSpPr/>
          <p:nvPr/>
        </p:nvSpPr>
        <p:spPr>
          <a:xfrm>
            <a:off x="980191" y="2956427"/>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err="1"/>
              <a:t>Thay</a:t>
            </a:r>
            <a:r>
              <a:rPr lang="en-US" altLang="zh-CN" dirty="0"/>
              <a:t> </a:t>
            </a:r>
            <a:r>
              <a:rPr lang="en-US" altLang="zh-CN" dirty="0" err="1"/>
              <a:t>ký</a:t>
            </a:r>
            <a:r>
              <a:rPr lang="en-US" altLang="zh-CN" dirty="0"/>
              <a:t> </a:t>
            </a:r>
            <a:r>
              <a:rPr lang="en-US" altLang="zh-CN" dirty="0" err="1"/>
              <a:t>tự</a:t>
            </a:r>
            <a:r>
              <a:rPr lang="en-US" altLang="zh-CN" dirty="0"/>
              <a:t>  “at“ </a:t>
            </a:r>
            <a:r>
              <a:rPr lang="en-US" altLang="zh-CN" dirty="0" err="1"/>
              <a:t>thành</a:t>
            </a:r>
            <a:r>
              <a:rPr lang="en-US" altLang="zh-CN" dirty="0"/>
              <a:t> “@” </a:t>
            </a:r>
            <a:r>
              <a:rPr lang="en-US" altLang="zh-CN" dirty="0" err="1"/>
              <a:t>trong</a:t>
            </a:r>
            <a:r>
              <a:rPr lang="en-US" altLang="zh-CN" dirty="0"/>
              <a:t> </a:t>
            </a:r>
            <a:r>
              <a:rPr lang="en-US" altLang="zh-CN" dirty="0" err="1"/>
              <a:t>cột</a:t>
            </a:r>
            <a:r>
              <a:rPr lang="en-US" altLang="zh-CN" dirty="0"/>
              <a:t> torque</a:t>
            </a:r>
            <a:endParaRPr lang="en-US" dirty="0"/>
          </a:p>
        </p:txBody>
      </p:sp>
      <p:pic>
        <p:nvPicPr>
          <p:cNvPr id="18" name="Picture 17">
            <a:extLst>
              <a:ext uri="{FF2B5EF4-FFF2-40B4-BE49-F238E27FC236}">
                <a16:creationId xmlns:a16="http://schemas.microsoft.com/office/drawing/2014/main" id="{6C60208D-E960-79C4-88CF-1814F845C680}"/>
              </a:ext>
            </a:extLst>
          </p:cNvPr>
          <p:cNvPicPr>
            <a:picLocks noChangeAspect="1"/>
          </p:cNvPicPr>
          <p:nvPr/>
        </p:nvPicPr>
        <p:blipFill>
          <a:blip r:embed="rId2"/>
          <a:stretch>
            <a:fillRect/>
          </a:stretch>
        </p:blipFill>
        <p:spPr>
          <a:xfrm>
            <a:off x="5652915" y="1671206"/>
            <a:ext cx="4372585" cy="190527"/>
          </a:xfrm>
          <a:prstGeom prst="rect">
            <a:avLst/>
          </a:prstGeom>
        </p:spPr>
      </p:pic>
      <p:pic>
        <p:nvPicPr>
          <p:cNvPr id="20" name="Picture 19">
            <a:extLst>
              <a:ext uri="{FF2B5EF4-FFF2-40B4-BE49-F238E27FC236}">
                <a16:creationId xmlns:a16="http://schemas.microsoft.com/office/drawing/2014/main" id="{9A6191CA-38F4-223A-7AFC-747CD2ED488B}"/>
              </a:ext>
            </a:extLst>
          </p:cNvPr>
          <p:cNvPicPr>
            <a:picLocks noChangeAspect="1"/>
          </p:cNvPicPr>
          <p:nvPr/>
        </p:nvPicPr>
        <p:blipFill>
          <a:blip r:embed="rId3"/>
          <a:stretch>
            <a:fillRect/>
          </a:stretch>
        </p:blipFill>
        <p:spPr>
          <a:xfrm>
            <a:off x="5605283" y="1861733"/>
            <a:ext cx="4420217" cy="238158"/>
          </a:xfrm>
          <a:prstGeom prst="rect">
            <a:avLst/>
          </a:prstGeom>
        </p:spPr>
      </p:pic>
      <p:pic>
        <p:nvPicPr>
          <p:cNvPr id="22" name="Picture 21">
            <a:extLst>
              <a:ext uri="{FF2B5EF4-FFF2-40B4-BE49-F238E27FC236}">
                <a16:creationId xmlns:a16="http://schemas.microsoft.com/office/drawing/2014/main" id="{5DE602C5-AC63-4378-4C87-C4C26F941A71}"/>
              </a:ext>
            </a:extLst>
          </p:cNvPr>
          <p:cNvPicPr>
            <a:picLocks noChangeAspect="1"/>
          </p:cNvPicPr>
          <p:nvPr/>
        </p:nvPicPr>
        <p:blipFill>
          <a:blip r:embed="rId4"/>
          <a:stretch>
            <a:fillRect/>
          </a:stretch>
        </p:blipFill>
        <p:spPr>
          <a:xfrm>
            <a:off x="5652915" y="2447363"/>
            <a:ext cx="4505954" cy="190527"/>
          </a:xfrm>
          <a:prstGeom prst="rect">
            <a:avLst/>
          </a:prstGeom>
        </p:spPr>
      </p:pic>
      <p:pic>
        <p:nvPicPr>
          <p:cNvPr id="25" name="Picture 24">
            <a:extLst>
              <a:ext uri="{FF2B5EF4-FFF2-40B4-BE49-F238E27FC236}">
                <a16:creationId xmlns:a16="http://schemas.microsoft.com/office/drawing/2014/main" id="{777D78CD-60D4-703E-5837-8CF1FE4F16EB}"/>
              </a:ext>
            </a:extLst>
          </p:cNvPr>
          <p:cNvPicPr>
            <a:picLocks noChangeAspect="1"/>
          </p:cNvPicPr>
          <p:nvPr/>
        </p:nvPicPr>
        <p:blipFill>
          <a:blip r:embed="rId5"/>
          <a:stretch>
            <a:fillRect/>
          </a:stretch>
        </p:blipFill>
        <p:spPr>
          <a:xfrm>
            <a:off x="5652915" y="3687680"/>
            <a:ext cx="5725324" cy="209579"/>
          </a:xfrm>
          <a:prstGeom prst="rect">
            <a:avLst/>
          </a:prstGeom>
        </p:spPr>
      </p:pic>
      <p:pic>
        <p:nvPicPr>
          <p:cNvPr id="31" name="Picture 30">
            <a:extLst>
              <a:ext uri="{FF2B5EF4-FFF2-40B4-BE49-F238E27FC236}">
                <a16:creationId xmlns:a16="http://schemas.microsoft.com/office/drawing/2014/main" id="{E9CFBE93-C19A-0332-A5F9-9DD9665D7319}"/>
              </a:ext>
            </a:extLst>
          </p:cNvPr>
          <p:cNvPicPr>
            <a:picLocks noChangeAspect="1"/>
          </p:cNvPicPr>
          <p:nvPr/>
        </p:nvPicPr>
        <p:blipFill>
          <a:blip r:embed="rId6"/>
          <a:stretch>
            <a:fillRect/>
          </a:stretch>
        </p:blipFill>
        <p:spPr>
          <a:xfrm>
            <a:off x="5652915" y="3070293"/>
            <a:ext cx="4496427" cy="200053"/>
          </a:xfrm>
          <a:prstGeom prst="rect">
            <a:avLst/>
          </a:prstGeom>
        </p:spPr>
      </p:pic>
      <p:sp>
        <p:nvSpPr>
          <p:cNvPr id="32" name="Arrow: Right 31">
            <a:extLst>
              <a:ext uri="{FF2B5EF4-FFF2-40B4-BE49-F238E27FC236}">
                <a16:creationId xmlns:a16="http://schemas.microsoft.com/office/drawing/2014/main" id="{AACCBD82-0F9E-97EC-86BB-7878AABC18AA}"/>
              </a:ext>
            </a:extLst>
          </p:cNvPr>
          <p:cNvSpPr/>
          <p:nvPr/>
        </p:nvSpPr>
        <p:spPr>
          <a:xfrm>
            <a:off x="192530" y="4336884"/>
            <a:ext cx="646816" cy="4617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72014047-951C-D978-8F33-B7F26276C952}"/>
              </a:ext>
            </a:extLst>
          </p:cNvPr>
          <p:cNvSpPr/>
          <p:nvPr/>
        </p:nvSpPr>
        <p:spPr>
          <a:xfrm>
            <a:off x="980191" y="4375516"/>
            <a:ext cx="4292546" cy="4553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t>Tạo</a:t>
            </a:r>
            <a:r>
              <a:rPr lang="en-US" dirty="0"/>
              <a:t> 1 DF3 </a:t>
            </a:r>
            <a:r>
              <a:rPr lang="en-US" dirty="0" err="1"/>
              <a:t>từ</a:t>
            </a:r>
            <a:r>
              <a:rPr lang="en-US" dirty="0"/>
              <a:t> DF 2 </a:t>
            </a:r>
            <a:r>
              <a:rPr lang="en-US" dirty="0" err="1"/>
              <a:t>chứa</a:t>
            </a:r>
            <a:r>
              <a:rPr lang="en-US" dirty="0"/>
              <a:t> </a:t>
            </a:r>
            <a:r>
              <a:rPr lang="en-US" dirty="0" err="1"/>
              <a:t>dữ</a:t>
            </a:r>
            <a:r>
              <a:rPr lang="en-US" dirty="0"/>
              <a:t> </a:t>
            </a:r>
            <a:r>
              <a:rPr lang="en-US" dirty="0" err="1"/>
              <a:t>liệu</a:t>
            </a:r>
            <a:r>
              <a:rPr lang="en-US" dirty="0"/>
              <a:t> ko </a:t>
            </a:r>
            <a:r>
              <a:rPr lang="en-US" dirty="0" err="1"/>
              <a:t>có</a:t>
            </a:r>
            <a:r>
              <a:rPr lang="en-US" dirty="0"/>
              <a:t> </a:t>
            </a:r>
            <a:r>
              <a:rPr lang="en-US" dirty="0" err="1"/>
              <a:t>ký</a:t>
            </a:r>
            <a:r>
              <a:rPr lang="en-US" dirty="0"/>
              <a:t> </a:t>
            </a:r>
            <a:r>
              <a:rPr lang="en-US" dirty="0" err="1"/>
              <a:t>tự</a:t>
            </a:r>
            <a:r>
              <a:rPr lang="en-US" dirty="0"/>
              <a:t> “@”</a:t>
            </a:r>
          </a:p>
        </p:txBody>
      </p:sp>
      <p:pic>
        <p:nvPicPr>
          <p:cNvPr id="39" name="Picture 38">
            <a:extLst>
              <a:ext uri="{FF2B5EF4-FFF2-40B4-BE49-F238E27FC236}">
                <a16:creationId xmlns:a16="http://schemas.microsoft.com/office/drawing/2014/main" id="{140F4EC4-FB4D-CB6A-E0B8-552AB47CD44D}"/>
              </a:ext>
            </a:extLst>
          </p:cNvPr>
          <p:cNvPicPr>
            <a:picLocks noChangeAspect="1"/>
          </p:cNvPicPr>
          <p:nvPr/>
        </p:nvPicPr>
        <p:blipFill>
          <a:blip r:embed="rId7"/>
          <a:stretch>
            <a:fillRect/>
          </a:stretch>
        </p:blipFill>
        <p:spPr>
          <a:xfrm>
            <a:off x="5652915" y="4520587"/>
            <a:ext cx="3591426" cy="200053"/>
          </a:xfrm>
          <a:prstGeom prst="rect">
            <a:avLst/>
          </a:prstGeom>
        </p:spPr>
      </p:pic>
      <p:sp>
        <p:nvSpPr>
          <p:cNvPr id="40" name="Rectangle: Rounded Corners 39">
            <a:extLst>
              <a:ext uri="{FF2B5EF4-FFF2-40B4-BE49-F238E27FC236}">
                <a16:creationId xmlns:a16="http://schemas.microsoft.com/office/drawing/2014/main" id="{E00972D4-A959-42AA-4FA7-6BABDFC4A332}"/>
              </a:ext>
            </a:extLst>
          </p:cNvPr>
          <p:cNvSpPr/>
          <p:nvPr/>
        </p:nvSpPr>
        <p:spPr>
          <a:xfrm>
            <a:off x="980191" y="5182997"/>
            <a:ext cx="4292546" cy="84632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Ở DF2, </a:t>
            </a:r>
            <a:r>
              <a:rPr lang="en-US" altLang="zh-CN" dirty="0" err="1"/>
              <a:t>Xóa</a:t>
            </a:r>
            <a:r>
              <a:rPr lang="en-US" altLang="zh-CN" dirty="0"/>
              <a:t> </a:t>
            </a:r>
            <a:r>
              <a:rPr lang="en-US" altLang="zh-CN" dirty="0" err="1"/>
              <a:t>cột</a:t>
            </a:r>
            <a:r>
              <a:rPr lang="en-US" altLang="zh-CN" dirty="0"/>
              <a:t> “torque” </a:t>
            </a:r>
            <a:r>
              <a:rPr lang="en-US" altLang="zh-CN" dirty="0" err="1"/>
              <a:t>và</a:t>
            </a:r>
            <a:r>
              <a:rPr lang="en-US" altLang="zh-CN" dirty="0"/>
              <a:t> </a:t>
            </a:r>
            <a:r>
              <a:rPr lang="en-US" altLang="zh-CN" dirty="0" err="1"/>
              <a:t>đổi</a:t>
            </a:r>
            <a:r>
              <a:rPr lang="en-US" altLang="zh-CN" dirty="0"/>
              <a:t> </a:t>
            </a:r>
            <a:r>
              <a:rPr lang="en-US" altLang="zh-CN" dirty="0" err="1"/>
              <a:t>định</a:t>
            </a:r>
            <a:r>
              <a:rPr lang="en-US" altLang="zh-CN" dirty="0"/>
              <a:t> </a:t>
            </a:r>
            <a:r>
              <a:rPr lang="en-US" altLang="zh-CN" dirty="0" err="1"/>
              <a:t>dạng</a:t>
            </a:r>
            <a:r>
              <a:rPr lang="en-US" altLang="zh-CN" dirty="0"/>
              <a:t> “torque1” </a:t>
            </a:r>
            <a:r>
              <a:rPr lang="en-US" altLang="zh-CN" dirty="0" err="1"/>
              <a:t>thành</a:t>
            </a:r>
            <a:r>
              <a:rPr lang="en-US" altLang="zh-CN" dirty="0"/>
              <a:t> float, </a:t>
            </a:r>
            <a:r>
              <a:rPr lang="en-US" altLang="zh-CN" dirty="0" err="1"/>
              <a:t>sau</a:t>
            </a:r>
            <a:r>
              <a:rPr lang="en-US" altLang="zh-CN" dirty="0"/>
              <a:t> </a:t>
            </a:r>
            <a:r>
              <a:rPr lang="en-US" altLang="zh-CN" dirty="0" err="1"/>
              <a:t>đó</a:t>
            </a:r>
            <a:r>
              <a:rPr lang="en-US" altLang="zh-CN" dirty="0"/>
              <a:t> </a:t>
            </a:r>
            <a:r>
              <a:rPr lang="en-US" altLang="zh-CN" dirty="0" err="1"/>
              <a:t>đổi</a:t>
            </a:r>
            <a:r>
              <a:rPr lang="en-US" altLang="zh-CN" dirty="0"/>
              <a:t> </a:t>
            </a:r>
            <a:r>
              <a:rPr lang="en-US" altLang="zh-CN" dirty="0" err="1"/>
              <a:t>tên</a:t>
            </a:r>
            <a:r>
              <a:rPr lang="en-US" altLang="zh-CN" dirty="0"/>
              <a:t> </a:t>
            </a:r>
            <a:r>
              <a:rPr lang="en-US" altLang="zh-CN" dirty="0" err="1"/>
              <a:t>thành</a:t>
            </a:r>
            <a:r>
              <a:rPr lang="en-US" altLang="zh-CN" dirty="0"/>
              <a:t> “torque”</a:t>
            </a:r>
            <a:endParaRPr lang="en-US" dirty="0"/>
          </a:p>
        </p:txBody>
      </p:sp>
      <p:pic>
        <p:nvPicPr>
          <p:cNvPr id="42" name="Picture 41">
            <a:extLst>
              <a:ext uri="{FF2B5EF4-FFF2-40B4-BE49-F238E27FC236}">
                <a16:creationId xmlns:a16="http://schemas.microsoft.com/office/drawing/2014/main" id="{1E9F4BE4-B232-CBC2-8FDF-2233464D97C4}"/>
              </a:ext>
            </a:extLst>
          </p:cNvPr>
          <p:cNvPicPr>
            <a:picLocks noChangeAspect="1"/>
          </p:cNvPicPr>
          <p:nvPr/>
        </p:nvPicPr>
        <p:blipFill>
          <a:blip r:embed="rId8"/>
          <a:stretch>
            <a:fillRect/>
          </a:stretch>
        </p:blipFill>
        <p:spPr>
          <a:xfrm>
            <a:off x="5652915" y="5255751"/>
            <a:ext cx="2486372" cy="181000"/>
          </a:xfrm>
          <a:prstGeom prst="rect">
            <a:avLst/>
          </a:prstGeom>
        </p:spPr>
      </p:pic>
      <p:pic>
        <p:nvPicPr>
          <p:cNvPr id="44" name="Picture 43">
            <a:extLst>
              <a:ext uri="{FF2B5EF4-FFF2-40B4-BE49-F238E27FC236}">
                <a16:creationId xmlns:a16="http://schemas.microsoft.com/office/drawing/2014/main" id="{FBD90529-1A83-E3A7-BD02-E992E39F6C4B}"/>
              </a:ext>
            </a:extLst>
          </p:cNvPr>
          <p:cNvPicPr>
            <a:picLocks noChangeAspect="1"/>
          </p:cNvPicPr>
          <p:nvPr/>
        </p:nvPicPr>
        <p:blipFill>
          <a:blip r:embed="rId9"/>
          <a:stretch>
            <a:fillRect/>
          </a:stretch>
        </p:blipFill>
        <p:spPr>
          <a:xfrm>
            <a:off x="5652915" y="5686279"/>
            <a:ext cx="3296110" cy="209579"/>
          </a:xfrm>
          <a:prstGeom prst="rect">
            <a:avLst/>
          </a:prstGeom>
        </p:spPr>
      </p:pic>
      <p:pic>
        <p:nvPicPr>
          <p:cNvPr id="46" name="Picture 45">
            <a:extLst>
              <a:ext uri="{FF2B5EF4-FFF2-40B4-BE49-F238E27FC236}">
                <a16:creationId xmlns:a16="http://schemas.microsoft.com/office/drawing/2014/main" id="{759C68AC-6361-17ED-B7DF-9889BF36137E}"/>
              </a:ext>
            </a:extLst>
          </p:cNvPr>
          <p:cNvPicPr>
            <a:picLocks noChangeAspect="1"/>
          </p:cNvPicPr>
          <p:nvPr/>
        </p:nvPicPr>
        <p:blipFill>
          <a:blip r:embed="rId10"/>
          <a:stretch>
            <a:fillRect/>
          </a:stretch>
        </p:blipFill>
        <p:spPr>
          <a:xfrm>
            <a:off x="5652915" y="5483508"/>
            <a:ext cx="3315163" cy="181000"/>
          </a:xfrm>
          <a:prstGeom prst="rect">
            <a:avLst/>
          </a:prstGeom>
        </p:spPr>
      </p:pic>
    </p:spTree>
    <p:extLst>
      <p:ext uri="{BB962C8B-B14F-4D97-AF65-F5344CB8AC3E}">
        <p14:creationId xmlns:p14="http://schemas.microsoft.com/office/powerpoint/2010/main" val="212270267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1065</TotalTime>
  <Words>2738</Words>
  <Application>Microsoft Office PowerPoint</Application>
  <PresentationFormat>Widescreen</PresentationFormat>
  <Paragraphs>229</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Corbel</vt:lpstr>
      <vt:lpstr>Tahoma</vt:lpstr>
      <vt:lpstr>Office Theme</vt:lpstr>
      <vt:lpstr>Phân Tích Bộ Dữ Liệu Xe Hơi Cũ Tại Thị Trường Ấn Độ</vt:lpstr>
      <vt:lpstr>Mục Lục</vt:lpstr>
      <vt:lpstr>Giới Thiệu Tổng Quan Về Bộ Dữ Liệu</vt:lpstr>
      <vt:lpstr>Giới Thiệu Tổng Quan </vt:lpstr>
      <vt:lpstr>THÔNG TIN Tổng Quan Về Bộ Dữ Liệu </vt:lpstr>
      <vt:lpstr>Xử Lý Dữ Liệu</vt:lpstr>
      <vt:lpstr>Xử Lý Dữ Liệu</vt:lpstr>
      <vt:lpstr>Xử Lý Dữ Liệu</vt:lpstr>
      <vt:lpstr>Xử Lý Dữ Liệu</vt:lpstr>
      <vt:lpstr>Xử Lý Dữ Liệu</vt:lpstr>
      <vt:lpstr>Xử Lý Dữ Liệu</vt:lpstr>
      <vt:lpstr>Phân Tích Dữ Liệu</vt:lpstr>
      <vt:lpstr>PowerPoint Presentation</vt:lpstr>
      <vt:lpstr>PowerPoint Presentation</vt:lpstr>
      <vt:lpstr>Phân Tích Theo Đời Xe, Hãng Xe &amp; Doanh Thu</vt:lpstr>
      <vt:lpstr>PowerPoint Presentation</vt:lpstr>
      <vt:lpstr>PowerPoint Presentation</vt:lpstr>
      <vt:lpstr>PowerPoint Presentation</vt:lpstr>
      <vt:lpstr>PowerPoint Presentation</vt:lpstr>
      <vt:lpstr>Khách Hàng Quan Tâm</vt:lpstr>
      <vt:lpstr>Phân Tích Theo Hướng Nhân Khẩu Học</vt:lpstr>
      <vt:lpstr>PowerPoint Presentation</vt:lpstr>
      <vt:lpstr>PowerPoint Presentation</vt:lpstr>
      <vt:lpstr>PowerPoint Presentation</vt:lpstr>
      <vt:lpstr>PowerPoint Presentation</vt:lpstr>
      <vt:lpstr>Phân Tích Theo đặc tính của xe</vt:lpstr>
      <vt:lpstr>PowerPoint Presentation</vt:lpstr>
      <vt:lpstr>Phân Tích Theo hướng xe Tồn Kho</vt:lpstr>
      <vt:lpstr>PowerPoint Presentation</vt:lpstr>
      <vt:lpstr>Tổng Kết &amp; Đưa Ra Đề Xuất</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Bộ Dữ Liệu Thị Trường Xe Hơi Cũ Tại Ấn Độ</dc:title>
  <dc:creator>Vu Nguyen</dc:creator>
  <cp:lastModifiedBy>MAYTINH</cp:lastModifiedBy>
  <cp:revision>47</cp:revision>
  <dcterms:created xsi:type="dcterms:W3CDTF">2023-09-25T08:58:07Z</dcterms:created>
  <dcterms:modified xsi:type="dcterms:W3CDTF">2023-10-05T09:57:27Z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