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5" r:id="rId9"/>
    <p:sldId id="264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9FEDF-8193-41CD-9435-4A6D16DBB8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33DE65-C641-40BC-8B79-22D9543F9D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02575-DE2D-4C6F-9BF8-75681D103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C643F-DA38-42CF-87A8-D64DD96A8D97}" type="datetimeFigureOut">
              <a:rPr lang="en-GB" smtClean="0"/>
              <a:t>12/10/2020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DCA14C-EF66-40E2-8A4C-582D3FE00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23C048-3E2C-4A78-B6D3-68DAD2963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3D6A7-760C-4100-A45F-A791535303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9547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9372D-0D76-4D7F-A38E-2EBE41462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180703-46D0-44ED-9D5F-37E75B63F8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9A96EC-8942-4DAD-AACB-32BB5D918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C643F-DA38-42CF-87A8-D64DD96A8D97}" type="datetimeFigureOut">
              <a:rPr lang="en-GB" smtClean="0"/>
              <a:t>12/10/2020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65BE78-A56B-4BAD-AA72-275757C6F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3F697C-FD9F-4E7E-90E1-71C015A36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3D6A7-760C-4100-A45F-A791535303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236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21A821-C5BE-4D9F-8D8E-1EE74752D9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89A2C-332A-437B-95FA-3A0E452DE8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23FD17-49C1-4537-8462-E2D28981C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C643F-DA38-42CF-87A8-D64DD96A8D97}" type="datetimeFigureOut">
              <a:rPr lang="en-GB" smtClean="0"/>
              <a:t>12/10/2020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7CDBE0-FBF6-4C04-9EB0-20DECC5B8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F976C7-9CDC-41B3-A4C9-ABACACE0D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3D6A7-760C-4100-A45F-A791535303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8121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36098-254E-4336-AC3A-E822A90B9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513063-06A9-48FD-B311-FEE1B6E0E2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EFDF25-11AC-4D5C-A2B3-DB8776514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C643F-DA38-42CF-87A8-D64DD96A8D97}" type="datetimeFigureOut">
              <a:rPr lang="en-GB" smtClean="0"/>
              <a:t>12/10/2020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5D33F4-F882-4682-8C4F-D74167C3D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AA2F4B-9E7A-405B-A21E-513CEC720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3D6A7-760C-4100-A45F-A791535303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9945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317C3-788C-4A46-817A-C3DB6E1EA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6C2736-9C70-4BB8-8EA3-4768CA3D02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8650E5-5FDA-479D-9F94-57AF6D05B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C643F-DA38-42CF-87A8-D64DD96A8D97}" type="datetimeFigureOut">
              <a:rPr lang="en-GB" smtClean="0"/>
              <a:t>12/10/2020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18B04E-A2C2-47A8-B66F-C7C8045B7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160E73-EB82-4AC4-B1E1-5DEA6AC32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3D6A7-760C-4100-A45F-A791535303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7359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2AC13-930F-4E39-8119-7505290B0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36E73A-325D-46D8-AD4C-BB54574F8D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776872-4F8D-4FE6-9B45-0652EA9387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57370A-DAE8-41D3-B025-0D13E58A5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C643F-DA38-42CF-87A8-D64DD96A8D97}" type="datetimeFigureOut">
              <a:rPr lang="en-GB" smtClean="0"/>
              <a:t>12/10/2020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E46DE0-2854-4FB9-AD02-A809C6222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51C1E-6F21-48CF-866C-CAD3017A8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3D6A7-760C-4100-A45F-A791535303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0108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3E253-2BAB-4465-BCE6-085FD076F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1BC65D-294B-4B61-AE4C-64EDCA28BD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D8BD23-A170-46E1-9DFD-2A6B7DABBF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7C71FB-C3A3-4A93-9E95-8A310538DC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760704-B403-40F0-9D5B-DFDBAA505C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E74463-DCA0-4C6B-B824-E3BEFAA25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C643F-DA38-42CF-87A8-D64DD96A8D97}" type="datetimeFigureOut">
              <a:rPr lang="en-GB" smtClean="0"/>
              <a:t>12/10/2020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18E85F-F0EC-4CBB-AC3F-1823836F4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DA302B-3CC5-4DB2-8142-2210192B8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3D6A7-760C-4100-A45F-A791535303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533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139C5-BCB7-4DD2-89F4-30DB407DF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1F6876-5AF4-4D02-91BB-D88D71264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C643F-DA38-42CF-87A8-D64DD96A8D97}" type="datetimeFigureOut">
              <a:rPr lang="en-GB" smtClean="0"/>
              <a:t>12/10/2020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D33C33-EEDC-44AD-AEAB-537D03223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4D391C-5B17-4C9A-97CD-78BF8F2AF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3D6A7-760C-4100-A45F-A791535303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1002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1FB087-A3EF-43FD-94E2-EDE1E3EF8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C643F-DA38-42CF-87A8-D64DD96A8D97}" type="datetimeFigureOut">
              <a:rPr lang="en-GB" smtClean="0"/>
              <a:t>12/10/2020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BCD685-963F-499D-AE57-C02141A09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69AA73-DF0C-4010-80F2-B5FF96DDD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3D6A7-760C-4100-A45F-A791535303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1171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9F714-8A08-4674-897A-75453651C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D3D353-73A1-4982-8B6E-B5729F3C1D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0FF75E-7905-411A-B17E-A2DDBC4382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AE9728-D177-4479-B601-D8C77978C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C643F-DA38-42CF-87A8-D64DD96A8D97}" type="datetimeFigureOut">
              <a:rPr lang="en-GB" smtClean="0"/>
              <a:t>12/10/2020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76C624-0D7A-4BBF-8C46-FD2B829B9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CC3428-4517-4981-8EE8-B8D8F782B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3D6A7-760C-4100-A45F-A791535303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1103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F22BF-A24D-480D-891F-684F6A4CF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E408A1-52D2-4816-8265-A5EBB3B4A8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C4A991-C2C8-4FA6-AF3D-1CA62CB54E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A9A430-442E-44F8-BFD6-78B5AF9EC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C643F-DA38-42CF-87A8-D64DD96A8D97}" type="datetimeFigureOut">
              <a:rPr lang="en-GB" smtClean="0"/>
              <a:t>12/10/2020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096D4F-A02C-452A-B1B5-FE8CB1130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03661F-E173-41D5-A5E7-F35B1DCA3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3D6A7-760C-4100-A45F-A791535303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9401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CF198C-7878-44CA-9B63-67E5BD713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51AEEF-A1A5-437A-8D32-3DC05D76A4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B6F4C-69D3-4D1B-B62F-41C956AF0B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3C643F-DA38-42CF-87A8-D64DD96A8D97}" type="datetimeFigureOut">
              <a:rPr lang="en-GB" smtClean="0"/>
              <a:t>12/10/2020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E9ED39-BD62-4D00-B473-D5D4973093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24A69D-D98A-4555-B8BB-1132FE2BEB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03D6A7-760C-4100-A45F-A791535303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8237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mpi4py.readthedocs.io/en/stable/" TargetMode="External"/><Relationship Id="rId2" Type="http://schemas.openxmlformats.org/officeDocument/2006/relationships/hyperlink" Target="https://docs.python.org/2/library/multiprocessing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athema.tician.de/software/pycuda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python-course.eu/python3_history_and_philosophy.php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B6A81-8D24-470D-ABEE-6DD947C564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8281" y="1438882"/>
            <a:ext cx="10132381" cy="1917577"/>
          </a:xfrm>
        </p:spPr>
        <p:txBody>
          <a:bodyPr/>
          <a:lstStyle/>
          <a:p>
            <a:r>
              <a:rPr lang="en-GB" b="1" dirty="0">
                <a:latin typeface="+mn-lt"/>
              </a:rPr>
              <a:t>Python</a:t>
            </a:r>
            <a:r>
              <a:rPr lang="zh-CN" altLang="en-US" b="1" dirty="0">
                <a:latin typeface="+mn-lt"/>
              </a:rPr>
              <a:t>概论与应用</a:t>
            </a:r>
            <a:endParaRPr lang="en-GB" b="1" dirty="0">
              <a:latin typeface="+mn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242B17-BDFC-4E7A-8DED-CDD108CD54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472" y="4143800"/>
            <a:ext cx="12192000" cy="955962"/>
          </a:xfrm>
        </p:spPr>
        <p:txBody>
          <a:bodyPr>
            <a:normAutofit/>
          </a:bodyPr>
          <a:lstStyle/>
          <a:p>
            <a:r>
              <a:rPr lang="zh-CN" altLang="en-US" b="1" dirty="0"/>
              <a:t>陈 锋 （博士）</a:t>
            </a:r>
            <a:endParaRPr lang="en-US" altLang="zh-CN" b="1" dirty="0"/>
          </a:p>
          <a:p>
            <a:r>
              <a:rPr lang="zh-CN" altLang="en-US" b="1" dirty="0"/>
              <a:t>机械与运载工程学院</a:t>
            </a:r>
            <a:endParaRPr lang="en-GB" b="1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BE911AD5-9814-43CF-A6EB-79B88F4A023E}"/>
              </a:ext>
            </a:extLst>
          </p:cNvPr>
          <p:cNvSpPr txBox="1">
            <a:spLocks/>
          </p:cNvSpPr>
          <p:nvPr/>
        </p:nvSpPr>
        <p:spPr>
          <a:xfrm>
            <a:off x="0" y="6286367"/>
            <a:ext cx="6096000" cy="5716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GB" i="1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856FC0B2-156D-48D0-8525-574E3A6C0C77}"/>
              </a:ext>
            </a:extLst>
          </p:cNvPr>
          <p:cNvSpPr txBox="1">
            <a:spLocks/>
          </p:cNvSpPr>
          <p:nvPr/>
        </p:nvSpPr>
        <p:spPr>
          <a:xfrm>
            <a:off x="6096000" y="6474691"/>
            <a:ext cx="6096000" cy="3833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sz="2000" dirty="0"/>
              <a:t>2020</a:t>
            </a:r>
            <a:r>
              <a:rPr lang="zh-CN" altLang="en-US" sz="2000" dirty="0"/>
              <a:t>年</a:t>
            </a:r>
            <a:r>
              <a:rPr lang="en-US" altLang="zh-CN" sz="2000" dirty="0"/>
              <a:t>10</a:t>
            </a:r>
            <a:r>
              <a:rPr lang="zh-CN" altLang="en-US" sz="2000" dirty="0"/>
              <a:t>月</a:t>
            </a:r>
            <a:r>
              <a:rPr lang="en-US" altLang="zh-CN" sz="2000" dirty="0"/>
              <a:t>12</a:t>
            </a:r>
            <a:r>
              <a:rPr lang="zh-CN" altLang="en-US" sz="2000" dirty="0"/>
              <a:t>日 星期一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728454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17EB4-14C8-457D-B3FA-C8932EB85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20931"/>
          </a:xfrm>
          <a:solidFill>
            <a:srgbClr val="7030A0">
              <a:alpha val="60000"/>
            </a:srgbClr>
          </a:solidFill>
        </p:spPr>
        <p:txBody>
          <a:bodyPr/>
          <a:lstStyle/>
          <a:p>
            <a:r>
              <a:rPr lang="zh-CN" altLang="en-US" b="1" dirty="0"/>
              <a:t>推荐阅读</a:t>
            </a:r>
            <a:endParaRPr lang="en-GB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10FD2B-F6A1-45F8-B4F4-59D889753B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1020932"/>
            <a:ext cx="7210229" cy="5778893"/>
          </a:xfrm>
        </p:spPr>
        <p:txBody>
          <a:bodyPr>
            <a:normAutofit/>
          </a:bodyPr>
          <a:lstStyle/>
          <a:p>
            <a:pPr marL="914400" lvl="2" indent="0">
              <a:lnSpc>
                <a:spcPct val="100000"/>
              </a:lnSpc>
              <a:buNone/>
            </a:pPr>
            <a:endParaRPr lang="en-US" altLang="zh-CN" sz="2800" b="1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/>
              <a:t> </a:t>
            </a:r>
            <a:r>
              <a:rPr lang="zh-CN" altLang="en-US" dirty="0"/>
              <a:t>初级阅读：</a:t>
            </a:r>
            <a:r>
              <a:rPr lang="en-US" altLang="zh-CN" dirty="0"/>
              <a:t>《Think Python》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/>
              <a:t> </a:t>
            </a:r>
            <a:r>
              <a:rPr lang="zh-CN" altLang="en-US" dirty="0"/>
              <a:t>进阶阅读：</a:t>
            </a:r>
            <a:r>
              <a:rPr lang="en-US" altLang="zh-CN" dirty="0"/>
              <a:t>《High Performance Python</a:t>
            </a:r>
            <a:r>
              <a:rPr lang="zh-CN" altLang="en-US" dirty="0"/>
              <a:t>：</a:t>
            </a:r>
            <a:r>
              <a:rPr lang="en-US" altLang="zh-CN" dirty="0"/>
              <a:t>Practical Performant Programming for Humans》</a:t>
            </a:r>
            <a:r>
              <a:rPr lang="zh-CN" altLang="en-US" dirty="0"/>
              <a:t>，</a:t>
            </a:r>
            <a:r>
              <a:rPr lang="en-US" altLang="zh-CN" dirty="0"/>
              <a:t>《Scientific Python》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136267"/>
            <a:ext cx="65" cy="184666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8919472-F2FD-4060-97BD-2AC6F33A07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3656" y="1212850"/>
            <a:ext cx="3753469" cy="4924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059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17EB4-14C8-457D-B3FA-C8932EB85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20931"/>
          </a:xfrm>
          <a:solidFill>
            <a:srgbClr val="7030A0">
              <a:alpha val="60000"/>
            </a:srgbClr>
          </a:solidFill>
        </p:spPr>
        <p:txBody>
          <a:bodyPr/>
          <a:lstStyle/>
          <a:p>
            <a:r>
              <a:rPr lang="zh-CN" altLang="en-US" b="1" dirty="0">
                <a:latin typeface="+mn-lt"/>
              </a:rPr>
              <a:t>课程简介</a:t>
            </a:r>
            <a:endParaRPr lang="en-GB" b="1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10FD2B-F6A1-45F8-B4F4-59D889753B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20932"/>
            <a:ext cx="12192000" cy="5837068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zh-CN" altLang="en-US" b="1" dirty="0"/>
              <a:t>目标：</a:t>
            </a:r>
            <a:endParaRPr lang="en-US" altLang="zh-CN" b="1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/>
              <a:t>    学习编程的过程中学会</a:t>
            </a:r>
            <a:r>
              <a:rPr lang="en-US" altLang="zh-CN" dirty="0"/>
              <a:t>Python</a:t>
            </a:r>
            <a:r>
              <a:rPr lang="zh-CN" altLang="en-US" dirty="0"/>
              <a:t>，反之则不然</a:t>
            </a:r>
            <a:endParaRPr lang="en-US" altLang="zh-CN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/>
              <a:t>    能利用</a:t>
            </a:r>
            <a:r>
              <a:rPr lang="en-US" altLang="zh-CN" dirty="0"/>
              <a:t>Python</a:t>
            </a:r>
            <a:r>
              <a:rPr lang="zh-CN" altLang="en-US" dirty="0"/>
              <a:t>解决实际问题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b="1" dirty="0"/>
              <a:t>授课方式：</a:t>
            </a:r>
            <a:r>
              <a:rPr lang="zh-CN" altLang="en-US" dirty="0"/>
              <a:t>课堂教学</a:t>
            </a:r>
            <a:r>
              <a:rPr lang="en-US" altLang="zh-CN" dirty="0"/>
              <a:t>+</a:t>
            </a:r>
            <a:r>
              <a:rPr lang="zh-CN" altLang="en-US" dirty="0"/>
              <a:t>上机实践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b="1" dirty="0"/>
              <a:t>主要内容：</a:t>
            </a:r>
            <a:endParaRPr lang="en-US" altLang="zh-CN" b="1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/>
              <a:t>    Python</a:t>
            </a:r>
            <a:r>
              <a:rPr lang="zh-CN" altLang="en-US" dirty="0"/>
              <a:t>语法，如数据类型、变量、函数和类等</a:t>
            </a:r>
            <a:endParaRPr lang="en-US" altLang="zh-CN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/>
              <a:t>    </a:t>
            </a:r>
            <a:r>
              <a:rPr lang="zh-CN" altLang="en-US" dirty="0"/>
              <a:t>通用库介绍，如</a:t>
            </a:r>
            <a:r>
              <a:rPr lang="en-US" altLang="zh-CN" dirty="0" err="1"/>
              <a:t>numpy</a:t>
            </a:r>
            <a:r>
              <a:rPr lang="zh-CN" altLang="en-US" dirty="0"/>
              <a:t>、</a:t>
            </a:r>
            <a:r>
              <a:rPr lang="en-US" altLang="zh-CN" dirty="0" err="1"/>
              <a:t>scipy</a:t>
            </a:r>
            <a:r>
              <a:rPr lang="zh-CN" altLang="en-US" dirty="0"/>
              <a:t>、</a:t>
            </a:r>
            <a:r>
              <a:rPr lang="en-US" altLang="zh-CN" dirty="0"/>
              <a:t>matplotlib</a:t>
            </a:r>
            <a:r>
              <a:rPr lang="zh-CN" altLang="en-US" dirty="0"/>
              <a:t>、</a:t>
            </a:r>
            <a:r>
              <a:rPr lang="en-US" altLang="zh-CN" dirty="0"/>
              <a:t>panda</a:t>
            </a:r>
            <a:r>
              <a:rPr lang="zh-CN" altLang="en-US" dirty="0"/>
              <a:t>、</a:t>
            </a:r>
            <a:r>
              <a:rPr lang="en-US" altLang="zh-CN" dirty="0" err="1"/>
              <a:t>pytorch</a:t>
            </a:r>
            <a:r>
              <a:rPr lang="zh-CN" altLang="en-US" dirty="0"/>
              <a:t>等</a:t>
            </a:r>
            <a:endParaRPr lang="en-US" altLang="zh-CN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/>
              <a:t>    应用领域介绍，包括文本和文件处理、数据处理、科学计算、可视化、机器学习等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b="1" dirty="0"/>
              <a:t>考核方式：</a:t>
            </a:r>
            <a:r>
              <a:rPr lang="zh-CN" altLang="zh-CN" dirty="0"/>
              <a:t>考勤</a:t>
            </a:r>
            <a:r>
              <a:rPr lang="en-US" altLang="zh-CN" dirty="0"/>
              <a:t>+</a:t>
            </a:r>
            <a:r>
              <a:rPr lang="zh-CN" altLang="zh-CN" dirty="0"/>
              <a:t>平时作业 </a:t>
            </a:r>
            <a:r>
              <a:rPr lang="en-US" altLang="zh-CN" dirty="0"/>
              <a:t>50%</a:t>
            </a:r>
            <a:r>
              <a:rPr lang="zh-CN" altLang="zh-CN" dirty="0"/>
              <a:t>； 上机实践</a:t>
            </a:r>
            <a:r>
              <a:rPr lang="en-US" altLang="zh-CN" dirty="0"/>
              <a:t> 20%</a:t>
            </a:r>
            <a:r>
              <a:rPr lang="zh-CN" altLang="zh-CN" dirty="0"/>
              <a:t>； 大作业</a:t>
            </a:r>
            <a:r>
              <a:rPr lang="en-US" altLang="zh-CN" dirty="0"/>
              <a:t>30%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73880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17EB4-14C8-457D-B3FA-C8932EB85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20931"/>
          </a:xfrm>
          <a:solidFill>
            <a:srgbClr val="7030A0">
              <a:alpha val="60000"/>
            </a:srgbClr>
          </a:solidFill>
        </p:spPr>
        <p:txBody>
          <a:bodyPr/>
          <a:lstStyle/>
          <a:p>
            <a:r>
              <a:rPr lang="zh-CN" altLang="en-US" b="1" dirty="0"/>
              <a:t>为什么要学习编程？</a:t>
            </a:r>
            <a:endParaRPr lang="en-GB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10FD2B-F6A1-45F8-B4F4-59D889753B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62074"/>
            <a:ext cx="12192000" cy="5495925"/>
          </a:xfrm>
        </p:spPr>
        <p:txBody>
          <a:bodyPr/>
          <a:lstStyle/>
          <a:p>
            <a:pPr lvl="2">
              <a:lnSpc>
                <a:spcPct val="150000"/>
              </a:lnSpc>
            </a:pPr>
            <a:r>
              <a:rPr lang="zh-CN" altLang="en-US" sz="3200" dirty="0"/>
              <a:t>利用编程思维来解决实际问题，即问题程序化</a:t>
            </a:r>
            <a:endParaRPr lang="en-US" altLang="zh-CN" sz="3200" dirty="0"/>
          </a:p>
          <a:p>
            <a:pPr lvl="2">
              <a:lnSpc>
                <a:spcPct val="150000"/>
              </a:lnSpc>
            </a:pPr>
            <a:r>
              <a:rPr lang="zh-CN" altLang="en-US" sz="3200" dirty="0"/>
              <a:t>培养良好的编程思维和习惯，如</a:t>
            </a:r>
            <a:r>
              <a:rPr lang="en-US" altLang="zh-CN" sz="3200" dirty="0"/>
              <a:t>Don’t Repeat Yourself (</a:t>
            </a:r>
            <a:r>
              <a:rPr lang="en-US" altLang="zh-CN" sz="3200" b="1" dirty="0"/>
              <a:t>DRY</a:t>
            </a:r>
            <a:r>
              <a:rPr lang="en-US" altLang="zh-CN" sz="3200" dirty="0"/>
              <a:t>)</a:t>
            </a:r>
          </a:p>
          <a:p>
            <a:pPr lvl="2">
              <a:lnSpc>
                <a:spcPct val="150000"/>
              </a:lnSpc>
            </a:pPr>
            <a:r>
              <a:rPr lang="zh-CN" altLang="en-US" sz="3200" dirty="0"/>
              <a:t>提高效率 （白天编程，晚上计算）</a:t>
            </a:r>
            <a:endParaRPr lang="en-US" altLang="zh-CN" sz="3200" dirty="0"/>
          </a:p>
          <a:p>
            <a:pPr lvl="2">
              <a:lnSpc>
                <a:spcPct val="150000"/>
              </a:lnSpc>
            </a:pPr>
            <a:r>
              <a:rPr lang="zh-CN" altLang="en-US" sz="3200" dirty="0"/>
              <a:t>解决方案的可重复性 </a:t>
            </a:r>
            <a:r>
              <a:rPr lang="en-US" altLang="zh-CN" sz="3200" dirty="0"/>
              <a:t>(</a:t>
            </a:r>
            <a:r>
              <a:rPr lang="en-US" altLang="zh-CN" sz="3200" b="1" dirty="0"/>
              <a:t>R</a:t>
            </a:r>
            <a:r>
              <a:rPr lang="en-GB" altLang="zh-CN" sz="3200" b="1" dirty="0" err="1"/>
              <a:t>eproducibility</a:t>
            </a:r>
            <a:r>
              <a:rPr lang="en-GB" altLang="zh-CN" sz="3200" b="1" dirty="0"/>
              <a:t> </a:t>
            </a:r>
            <a:r>
              <a:rPr lang="en-US" altLang="zh-CN" sz="3200" b="1" dirty="0"/>
              <a:t>and R</a:t>
            </a:r>
            <a:r>
              <a:rPr lang="en-GB" altLang="zh-CN" sz="3200" b="1" dirty="0" err="1"/>
              <a:t>eplicability</a:t>
            </a:r>
            <a:r>
              <a:rPr lang="en-US" altLang="zh-CN" sz="3200" dirty="0"/>
              <a:t>)</a:t>
            </a:r>
          </a:p>
          <a:p>
            <a:pPr lvl="2">
              <a:lnSpc>
                <a:spcPct val="150000"/>
              </a:lnSpc>
            </a:pPr>
            <a:r>
              <a:rPr lang="zh-CN" altLang="en-US" sz="3200" dirty="0"/>
              <a:t>问题</a:t>
            </a:r>
            <a:r>
              <a:rPr lang="en-US" altLang="zh-CN" sz="3200" dirty="0"/>
              <a:t>+</a:t>
            </a:r>
            <a:r>
              <a:rPr lang="zh-CN" altLang="en-US" sz="3200" dirty="0"/>
              <a:t>挑战</a:t>
            </a:r>
            <a:r>
              <a:rPr lang="en-US" altLang="zh-CN" sz="3200" dirty="0"/>
              <a:t>+</a:t>
            </a:r>
            <a:r>
              <a:rPr lang="zh-CN" altLang="en-US" sz="3200" dirty="0"/>
              <a:t>创造</a:t>
            </a:r>
            <a:r>
              <a:rPr lang="en-US" altLang="zh-CN" sz="3200" dirty="0"/>
              <a:t>+</a:t>
            </a:r>
            <a:r>
              <a:rPr lang="zh-CN" altLang="en-US" sz="3200" dirty="0"/>
              <a:t>解决方案 </a:t>
            </a:r>
            <a:r>
              <a:rPr lang="en-US" altLang="zh-CN" sz="3200" dirty="0"/>
              <a:t>= </a:t>
            </a:r>
            <a:r>
              <a:rPr lang="zh-CN" altLang="en-US" sz="3200" dirty="0"/>
              <a:t>有趣</a:t>
            </a:r>
            <a:r>
              <a:rPr lang="en-US" altLang="zh-CN" sz="3200" dirty="0"/>
              <a:t>+</a:t>
            </a:r>
            <a:r>
              <a:rPr lang="zh-CN" altLang="en-US" sz="3200" dirty="0"/>
              <a:t>成就感</a:t>
            </a:r>
            <a:endParaRPr lang="en-US" altLang="zh-CN" sz="3200" dirty="0"/>
          </a:p>
          <a:p>
            <a:pPr lvl="2">
              <a:lnSpc>
                <a:spcPct val="150000"/>
              </a:lnSpc>
            </a:pPr>
            <a:endParaRPr lang="en-US" altLang="zh-CN" sz="28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730154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17EB4-14C8-457D-B3FA-C8932EB85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20931"/>
          </a:xfrm>
          <a:solidFill>
            <a:srgbClr val="7030A0">
              <a:alpha val="60000"/>
            </a:srgbClr>
          </a:solidFill>
        </p:spPr>
        <p:txBody>
          <a:bodyPr/>
          <a:lstStyle/>
          <a:p>
            <a:r>
              <a:rPr lang="zh-CN" altLang="en-US" b="1" dirty="0"/>
              <a:t>为什么学习</a:t>
            </a:r>
            <a:r>
              <a:rPr lang="en-US" altLang="zh-CN" b="1" dirty="0"/>
              <a:t>Python</a:t>
            </a:r>
            <a:r>
              <a:rPr lang="zh-CN" altLang="en-US" b="1" dirty="0"/>
              <a:t>？</a:t>
            </a:r>
            <a:endParaRPr lang="en-GB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10FD2B-F6A1-45F8-B4F4-59D889753B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79106"/>
            <a:ext cx="12192000" cy="5778893"/>
          </a:xfrm>
        </p:spPr>
        <p:txBody>
          <a:bodyPr>
            <a:normAutofit/>
          </a:bodyPr>
          <a:lstStyle/>
          <a:p>
            <a:pPr marL="457200" lvl="1" indent="0">
              <a:lnSpc>
                <a:spcPct val="100000"/>
              </a:lnSpc>
              <a:buNone/>
            </a:pPr>
            <a:r>
              <a:rPr lang="en-US" altLang="zh-CN" sz="2800" dirty="0"/>
              <a:t>Python </a:t>
            </a:r>
            <a:r>
              <a:rPr lang="zh-CN" altLang="en-US" sz="2800" dirty="0"/>
              <a:t>是一种现代的、简单易学的、通用的高级解释型语言，支持多种编程范式，例如面向对象和功能编程。言而总之，</a:t>
            </a:r>
            <a:r>
              <a:rPr lang="zh-CN" altLang="en-US" sz="2800" b="1" dirty="0"/>
              <a:t>简单、实用</a:t>
            </a:r>
            <a:r>
              <a:rPr lang="zh-CN" altLang="en-US" sz="2800" dirty="0"/>
              <a:t>和</a:t>
            </a:r>
            <a:r>
              <a:rPr lang="zh-CN" altLang="en-US" sz="2800" b="1" dirty="0"/>
              <a:t>流行</a:t>
            </a:r>
            <a:r>
              <a:rPr lang="zh-CN" altLang="en-US" sz="2800" dirty="0"/>
              <a:t>。</a:t>
            </a:r>
            <a:endParaRPr lang="en-US" altLang="zh-CN" sz="2800" dirty="0"/>
          </a:p>
          <a:p>
            <a:pPr marL="457200" lvl="1" indent="0">
              <a:lnSpc>
                <a:spcPct val="100000"/>
              </a:lnSpc>
              <a:buNone/>
            </a:pPr>
            <a:endParaRPr lang="en-US" altLang="zh-CN" sz="2800" dirty="0"/>
          </a:p>
          <a:p>
            <a:pPr lvl="2">
              <a:lnSpc>
                <a:spcPct val="100000"/>
              </a:lnSpc>
            </a:pPr>
            <a:r>
              <a:rPr lang="zh-CN" altLang="en-US" sz="2400" b="1" dirty="0"/>
              <a:t>简单易学</a:t>
            </a:r>
            <a:r>
              <a:rPr lang="zh-CN" altLang="en-US" sz="2400" dirty="0"/>
              <a:t>：用多的时间思考问题，少的时间编程</a:t>
            </a:r>
            <a:endParaRPr lang="en-US" altLang="zh-CN" sz="2400" dirty="0"/>
          </a:p>
          <a:p>
            <a:pPr lvl="2">
              <a:lnSpc>
                <a:spcPct val="150000"/>
              </a:lnSpc>
            </a:pPr>
            <a:r>
              <a:rPr lang="zh-CN" altLang="en-US" sz="2400" b="1" dirty="0"/>
              <a:t>无需定义变量和内存管理</a:t>
            </a:r>
            <a:r>
              <a:rPr lang="zh-CN" altLang="en-US" sz="2400" dirty="0"/>
              <a:t>：编程简单化，省时省力</a:t>
            </a:r>
            <a:endParaRPr lang="en-US" altLang="zh-CN" sz="2400" dirty="0"/>
          </a:p>
          <a:p>
            <a:pPr lvl="2">
              <a:lnSpc>
                <a:spcPct val="150000"/>
              </a:lnSpc>
            </a:pPr>
            <a:r>
              <a:rPr lang="zh-CN" altLang="en-US" sz="2400" b="1" dirty="0"/>
              <a:t>代码简洁</a:t>
            </a:r>
            <a:r>
              <a:rPr lang="zh-CN" altLang="en-US" sz="2400" dirty="0"/>
              <a:t>，</a:t>
            </a:r>
            <a:r>
              <a:rPr lang="zh-CN" altLang="en-US" sz="2400" b="1" dirty="0"/>
              <a:t>可读性强</a:t>
            </a:r>
            <a:r>
              <a:rPr lang="zh-CN" altLang="en-US" sz="2400" dirty="0"/>
              <a:t>：</a:t>
            </a:r>
            <a:endParaRPr lang="en-US" altLang="zh-CN" sz="2400" dirty="0"/>
          </a:p>
          <a:p>
            <a:pPr marL="914400" lvl="2" indent="0">
              <a:lnSpc>
                <a:spcPct val="150000"/>
              </a:lnSpc>
              <a:buNone/>
            </a:pPr>
            <a:r>
              <a:rPr lang="zh-CN" altLang="zh-CN" sz="1800" dirty="0">
                <a:latin typeface="+mn-ea"/>
              </a:rPr>
              <a:t>persons</a:t>
            </a:r>
            <a:r>
              <a:rPr lang="zh-CN" altLang="zh-CN" sz="1800" dirty="0">
                <a:solidFill>
                  <a:srgbClr val="333333"/>
                </a:solidFill>
                <a:latin typeface="+mn-ea"/>
                <a:cs typeface="Courier New" panose="02070309020205020404" pitchFamily="49" charset="0"/>
              </a:rPr>
              <a:t> </a:t>
            </a:r>
            <a:r>
              <a:rPr lang="zh-CN" altLang="zh-CN" sz="1800" dirty="0">
                <a:solidFill>
                  <a:srgbClr val="666666"/>
                </a:solidFill>
                <a:latin typeface="+mn-ea"/>
              </a:rPr>
              <a:t>=</a:t>
            </a:r>
            <a:r>
              <a:rPr lang="zh-CN" altLang="zh-CN" sz="1800" dirty="0">
                <a:solidFill>
                  <a:srgbClr val="333333"/>
                </a:solidFill>
                <a:latin typeface="+mn-ea"/>
                <a:cs typeface="Courier New" panose="02070309020205020404" pitchFamily="49" charset="0"/>
              </a:rPr>
              <a:t> [</a:t>
            </a:r>
            <a:r>
              <a:rPr lang="zh-CN" altLang="zh-CN" sz="1800" dirty="0">
                <a:latin typeface="+mn-ea"/>
              </a:rPr>
              <a:t>name</a:t>
            </a:r>
            <a:r>
              <a:rPr lang="zh-CN" altLang="zh-CN" sz="1800" dirty="0">
                <a:solidFill>
                  <a:srgbClr val="333333"/>
                </a:solidFill>
                <a:latin typeface="+mn-ea"/>
                <a:cs typeface="Courier New" panose="02070309020205020404" pitchFamily="49" charset="0"/>
              </a:rPr>
              <a:t> </a:t>
            </a:r>
            <a:r>
              <a:rPr lang="zh-CN" altLang="zh-CN" sz="1800" b="1" dirty="0">
                <a:solidFill>
                  <a:srgbClr val="008000"/>
                </a:solidFill>
                <a:latin typeface="+mn-ea"/>
                <a:cs typeface="Courier New" panose="02070309020205020404" pitchFamily="49" charset="0"/>
              </a:rPr>
              <a:t>for</a:t>
            </a:r>
            <a:r>
              <a:rPr lang="zh-CN" altLang="zh-CN" sz="1800" dirty="0">
                <a:solidFill>
                  <a:srgbClr val="333333"/>
                </a:solidFill>
                <a:latin typeface="+mn-ea"/>
                <a:cs typeface="Courier New" panose="02070309020205020404" pitchFamily="49" charset="0"/>
              </a:rPr>
              <a:t> </a:t>
            </a:r>
            <a:r>
              <a:rPr lang="zh-CN" altLang="zh-CN" sz="1800" dirty="0">
                <a:latin typeface="+mn-ea"/>
              </a:rPr>
              <a:t>name</a:t>
            </a:r>
            <a:r>
              <a:rPr lang="zh-CN" altLang="zh-CN" sz="1800" dirty="0">
                <a:solidFill>
                  <a:srgbClr val="333333"/>
                </a:solidFill>
                <a:latin typeface="+mn-ea"/>
                <a:cs typeface="Courier New" panose="02070309020205020404" pitchFamily="49" charset="0"/>
              </a:rPr>
              <a:t> </a:t>
            </a:r>
            <a:r>
              <a:rPr lang="zh-CN" altLang="zh-CN" sz="1800" b="1" dirty="0">
                <a:solidFill>
                  <a:srgbClr val="AA22FF"/>
                </a:solidFill>
                <a:latin typeface="+mn-ea"/>
                <a:cs typeface="Courier New" panose="02070309020205020404" pitchFamily="49" charset="0"/>
              </a:rPr>
              <a:t>in</a:t>
            </a:r>
            <a:r>
              <a:rPr lang="zh-CN" altLang="zh-CN" sz="1800" dirty="0">
                <a:solidFill>
                  <a:srgbClr val="333333"/>
                </a:solidFill>
                <a:latin typeface="+mn-ea"/>
                <a:cs typeface="Courier New" panose="02070309020205020404" pitchFamily="49" charset="0"/>
              </a:rPr>
              <a:t> [</a:t>
            </a:r>
            <a:r>
              <a:rPr lang="zh-CN" altLang="zh-CN" sz="1800" dirty="0">
                <a:solidFill>
                  <a:srgbClr val="BA2121"/>
                </a:solidFill>
                <a:latin typeface="+mn-ea"/>
                <a:cs typeface="Courier New" panose="02070309020205020404" pitchFamily="49" charset="0"/>
              </a:rPr>
              <a:t>"Adam"</a:t>
            </a:r>
            <a:r>
              <a:rPr lang="zh-CN" altLang="zh-CN" sz="1800" dirty="0">
                <a:solidFill>
                  <a:srgbClr val="333333"/>
                </a:solidFill>
                <a:latin typeface="+mn-ea"/>
                <a:cs typeface="Courier New" panose="02070309020205020404" pitchFamily="49" charset="0"/>
              </a:rPr>
              <a:t>, </a:t>
            </a:r>
            <a:r>
              <a:rPr lang="zh-CN" altLang="zh-CN" sz="1800" dirty="0">
                <a:solidFill>
                  <a:srgbClr val="BA2121"/>
                </a:solidFill>
                <a:latin typeface="+mn-ea"/>
                <a:cs typeface="Courier New" panose="02070309020205020404" pitchFamily="49" charset="0"/>
              </a:rPr>
              <a:t>"James"</a:t>
            </a:r>
            <a:r>
              <a:rPr lang="zh-CN" altLang="zh-CN" sz="1800" dirty="0">
                <a:solidFill>
                  <a:srgbClr val="333333"/>
                </a:solidFill>
                <a:latin typeface="+mn-ea"/>
                <a:cs typeface="Courier New" panose="02070309020205020404" pitchFamily="49" charset="0"/>
              </a:rPr>
              <a:t>, </a:t>
            </a:r>
            <a:r>
              <a:rPr lang="zh-CN" altLang="zh-CN" sz="1800" dirty="0">
                <a:solidFill>
                  <a:srgbClr val="BA2121"/>
                </a:solidFill>
                <a:latin typeface="+mn-ea"/>
                <a:cs typeface="Courier New" panose="02070309020205020404" pitchFamily="49" charset="0"/>
              </a:rPr>
              <a:t>"Dan"</a:t>
            </a:r>
            <a:r>
              <a:rPr lang="zh-CN" altLang="zh-CN" sz="1800" dirty="0">
                <a:solidFill>
                  <a:srgbClr val="333333"/>
                </a:solidFill>
                <a:latin typeface="+mn-ea"/>
                <a:cs typeface="Courier New" panose="02070309020205020404" pitchFamily="49" charset="0"/>
              </a:rPr>
              <a:t>, </a:t>
            </a:r>
            <a:r>
              <a:rPr lang="zh-CN" altLang="zh-CN" sz="1800" dirty="0">
                <a:solidFill>
                  <a:srgbClr val="BA2121"/>
                </a:solidFill>
                <a:latin typeface="+mn-ea"/>
                <a:cs typeface="Courier New" panose="02070309020205020404" pitchFamily="49" charset="0"/>
              </a:rPr>
              <a:t>"Smith"</a:t>
            </a:r>
            <a:r>
              <a:rPr lang="zh-CN" altLang="zh-CN" sz="1800" dirty="0">
                <a:solidFill>
                  <a:srgbClr val="333333"/>
                </a:solidFill>
                <a:latin typeface="+mn-ea"/>
                <a:cs typeface="Courier New" panose="02070309020205020404" pitchFamily="49" charset="0"/>
              </a:rPr>
              <a:t>] </a:t>
            </a:r>
            <a:r>
              <a:rPr lang="zh-CN" altLang="zh-CN" sz="1800" b="1" dirty="0">
                <a:solidFill>
                  <a:srgbClr val="008000"/>
                </a:solidFill>
                <a:latin typeface="+mn-ea"/>
                <a:cs typeface="Courier New" panose="02070309020205020404" pitchFamily="49" charset="0"/>
              </a:rPr>
              <a:t>if</a:t>
            </a:r>
            <a:r>
              <a:rPr lang="zh-CN" altLang="zh-CN" sz="1800" dirty="0">
                <a:solidFill>
                  <a:srgbClr val="333333"/>
                </a:solidFill>
                <a:latin typeface="+mn-ea"/>
                <a:cs typeface="Courier New" panose="02070309020205020404" pitchFamily="49" charset="0"/>
              </a:rPr>
              <a:t> </a:t>
            </a:r>
            <a:r>
              <a:rPr lang="zh-CN" altLang="zh-CN" sz="1800" dirty="0">
                <a:latin typeface="+mn-ea"/>
              </a:rPr>
              <a:t>name</a:t>
            </a:r>
            <a:r>
              <a:rPr lang="zh-CN" altLang="zh-CN" sz="1800" dirty="0">
                <a:solidFill>
                  <a:srgbClr val="666666"/>
                </a:solidFill>
                <a:latin typeface="+mn-ea"/>
              </a:rPr>
              <a:t>.</a:t>
            </a:r>
            <a:r>
              <a:rPr lang="zh-CN" altLang="zh-CN" sz="1800" dirty="0">
                <a:latin typeface="+mn-ea"/>
              </a:rPr>
              <a:t>startswith</a:t>
            </a:r>
            <a:r>
              <a:rPr lang="zh-CN" altLang="zh-CN" sz="1800" dirty="0">
                <a:solidFill>
                  <a:srgbClr val="333333"/>
                </a:solidFill>
                <a:latin typeface="+mn-ea"/>
                <a:cs typeface="Courier New" panose="02070309020205020404" pitchFamily="49" charset="0"/>
              </a:rPr>
              <a:t>(</a:t>
            </a:r>
            <a:r>
              <a:rPr lang="zh-CN" altLang="zh-CN" sz="1800" dirty="0">
                <a:solidFill>
                  <a:srgbClr val="BA2121"/>
                </a:solidFill>
                <a:latin typeface="+mn-ea"/>
                <a:cs typeface="Courier New" panose="02070309020205020404" pitchFamily="49" charset="0"/>
              </a:rPr>
              <a:t>"A"</a:t>
            </a:r>
            <a:r>
              <a:rPr lang="zh-CN" altLang="zh-CN" sz="1800" dirty="0">
                <a:solidFill>
                  <a:srgbClr val="333333"/>
                </a:solidFill>
                <a:latin typeface="+mn-ea"/>
                <a:cs typeface="Courier New" panose="02070309020205020404" pitchFamily="49" charset="0"/>
              </a:rPr>
              <a:t>) </a:t>
            </a:r>
            <a:r>
              <a:rPr lang="zh-CN" altLang="zh-CN" sz="1800" b="1" dirty="0">
                <a:solidFill>
                  <a:srgbClr val="AA22FF"/>
                </a:solidFill>
                <a:latin typeface="+mn-ea"/>
                <a:cs typeface="Courier New" panose="02070309020205020404" pitchFamily="49" charset="0"/>
              </a:rPr>
              <a:t>or</a:t>
            </a:r>
            <a:r>
              <a:rPr lang="zh-CN" altLang="zh-CN" sz="1800" dirty="0">
                <a:solidFill>
                  <a:srgbClr val="333333"/>
                </a:solidFill>
                <a:latin typeface="+mn-ea"/>
                <a:cs typeface="Courier New" panose="02070309020205020404" pitchFamily="49" charset="0"/>
              </a:rPr>
              <a:t> </a:t>
            </a:r>
            <a:r>
              <a:rPr lang="zh-CN" altLang="zh-CN" sz="1800" dirty="0">
                <a:latin typeface="+mn-ea"/>
              </a:rPr>
              <a:t>name</a:t>
            </a:r>
            <a:r>
              <a:rPr lang="zh-CN" altLang="zh-CN" sz="1800" dirty="0">
                <a:solidFill>
                  <a:srgbClr val="666666"/>
                </a:solidFill>
                <a:latin typeface="+mn-ea"/>
              </a:rPr>
              <a:t>.</a:t>
            </a:r>
            <a:r>
              <a:rPr lang="zh-CN" altLang="zh-CN" sz="1800" dirty="0">
                <a:latin typeface="+mn-ea"/>
              </a:rPr>
              <a:t>endswith</a:t>
            </a:r>
            <a:r>
              <a:rPr lang="zh-CN" altLang="zh-CN" sz="1800" dirty="0">
                <a:solidFill>
                  <a:srgbClr val="333333"/>
                </a:solidFill>
                <a:latin typeface="+mn-ea"/>
                <a:cs typeface="Courier New" panose="02070309020205020404" pitchFamily="49" charset="0"/>
              </a:rPr>
              <a:t>(</a:t>
            </a:r>
            <a:r>
              <a:rPr lang="zh-CN" altLang="zh-CN" sz="1800" dirty="0">
                <a:solidFill>
                  <a:srgbClr val="BA2121"/>
                </a:solidFill>
                <a:latin typeface="+mn-ea"/>
                <a:cs typeface="Courier New" panose="02070309020205020404" pitchFamily="49" charset="0"/>
              </a:rPr>
              <a:t>"s"</a:t>
            </a:r>
            <a:r>
              <a:rPr lang="zh-CN" altLang="zh-CN" sz="1800" dirty="0">
                <a:solidFill>
                  <a:srgbClr val="333333"/>
                </a:solidFill>
                <a:latin typeface="+mn-ea"/>
                <a:cs typeface="Courier New" panose="02070309020205020404" pitchFamily="49" charset="0"/>
              </a:rPr>
              <a:t>)]</a:t>
            </a:r>
            <a:r>
              <a:rPr lang="zh-CN" altLang="zh-CN" sz="2600" dirty="0">
                <a:latin typeface="+mn-ea"/>
              </a:rPr>
              <a:t> </a:t>
            </a:r>
          </a:p>
          <a:p>
            <a:pPr lvl="2">
              <a:lnSpc>
                <a:spcPct val="150000"/>
              </a:lnSpc>
            </a:pPr>
            <a:r>
              <a:rPr lang="zh-CN" altLang="en-US" sz="2400" b="1" dirty="0"/>
              <a:t>无数的库和框架</a:t>
            </a:r>
            <a:r>
              <a:rPr lang="zh-CN" altLang="en-US" sz="2400" dirty="0"/>
              <a:t>：</a:t>
            </a:r>
            <a:endParaRPr lang="en-US" altLang="zh-CN" sz="2400" dirty="0"/>
          </a:p>
          <a:p>
            <a:pPr lvl="3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/>
              <a:t>大量开源的代码和库可直接使用</a:t>
            </a:r>
            <a:endParaRPr lang="en-US" altLang="zh-CN" sz="2000" dirty="0"/>
          </a:p>
          <a:p>
            <a:pPr lvl="3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/>
              <a:t>包罗万象，涵盖众多领域</a:t>
            </a:r>
            <a:endParaRPr lang="en-US" altLang="zh-CN" sz="2600" dirty="0"/>
          </a:p>
          <a:p>
            <a:pPr lvl="2">
              <a:lnSpc>
                <a:spcPct val="100000"/>
              </a:lnSpc>
            </a:pPr>
            <a:endParaRPr lang="en-US" altLang="zh-CN" sz="3200" dirty="0"/>
          </a:p>
          <a:p>
            <a:pPr lvl="2">
              <a:lnSpc>
                <a:spcPct val="100000"/>
              </a:lnSpc>
            </a:pPr>
            <a:endParaRPr lang="en-US" altLang="zh-CN" sz="3200" dirty="0"/>
          </a:p>
          <a:p>
            <a:pPr lvl="2">
              <a:lnSpc>
                <a:spcPct val="100000"/>
              </a:lnSpc>
            </a:pPr>
            <a:endParaRPr lang="en-US" altLang="zh-CN" sz="2800" dirty="0"/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US" altLang="zh-CN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136267"/>
            <a:ext cx="65" cy="184666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34497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17EB4-14C8-457D-B3FA-C8932EB85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20931"/>
          </a:xfrm>
          <a:solidFill>
            <a:srgbClr val="7030A0">
              <a:alpha val="60000"/>
            </a:srgbClr>
          </a:solidFill>
        </p:spPr>
        <p:txBody>
          <a:bodyPr/>
          <a:lstStyle/>
          <a:p>
            <a:r>
              <a:rPr lang="zh-CN" altLang="en-US" b="1" dirty="0"/>
              <a:t>为什么学习</a:t>
            </a:r>
            <a:r>
              <a:rPr lang="en-US" altLang="zh-CN" b="1" dirty="0"/>
              <a:t>Python</a:t>
            </a:r>
            <a:r>
              <a:rPr lang="zh-CN" altLang="en-US" b="1" dirty="0"/>
              <a:t>？</a:t>
            </a:r>
            <a:endParaRPr lang="en-GB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10FD2B-F6A1-45F8-B4F4-59D889753B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79106"/>
            <a:ext cx="12192000" cy="5778893"/>
          </a:xfrm>
        </p:spPr>
        <p:txBody>
          <a:bodyPr>
            <a:normAutofit/>
          </a:bodyPr>
          <a:lstStyle/>
          <a:p>
            <a:pPr marL="914400" lvl="2" indent="0">
              <a:lnSpc>
                <a:spcPct val="100000"/>
              </a:lnSpc>
              <a:buNone/>
            </a:pPr>
            <a:endParaRPr lang="en-US" altLang="zh-CN" sz="2800" b="1" dirty="0"/>
          </a:p>
          <a:p>
            <a:pPr lvl="2">
              <a:lnSpc>
                <a:spcPct val="100000"/>
              </a:lnSpc>
            </a:pPr>
            <a:r>
              <a:rPr lang="zh-CN" altLang="en-US" sz="2800" b="1" dirty="0"/>
              <a:t>丰富的开发环境</a:t>
            </a:r>
            <a:r>
              <a:rPr lang="zh-CN" altLang="en-US" sz="2800" dirty="0"/>
              <a:t>：</a:t>
            </a:r>
            <a:endParaRPr lang="en-US" altLang="zh-CN" sz="2800" dirty="0"/>
          </a:p>
          <a:p>
            <a:pPr lvl="3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altLang="zh-CN" sz="2600" dirty="0"/>
              <a:t> </a:t>
            </a:r>
            <a:r>
              <a:rPr lang="zh-CN" altLang="en-US" sz="2600" dirty="0"/>
              <a:t>交互式：</a:t>
            </a:r>
            <a:r>
              <a:rPr lang="en-US" altLang="zh-CN" sz="2600" dirty="0" err="1"/>
              <a:t>IPython</a:t>
            </a:r>
            <a:r>
              <a:rPr lang="zh-CN" altLang="en-US" sz="2600" dirty="0"/>
              <a:t>，</a:t>
            </a:r>
            <a:r>
              <a:rPr lang="en-US" altLang="zh-CN" sz="2600" dirty="0" err="1"/>
              <a:t>Jupyter</a:t>
            </a:r>
            <a:r>
              <a:rPr lang="en-US" altLang="zh-CN" sz="2600" dirty="0"/>
              <a:t> notebook</a:t>
            </a:r>
          </a:p>
          <a:p>
            <a:pPr lvl="3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altLang="zh-CN" sz="2600" dirty="0"/>
              <a:t> IDE</a:t>
            </a:r>
            <a:r>
              <a:rPr lang="zh-CN" altLang="en-US" sz="2600" dirty="0"/>
              <a:t>：</a:t>
            </a:r>
            <a:r>
              <a:rPr lang="en-US" altLang="zh-CN" sz="2600" dirty="0" err="1"/>
              <a:t>Pycharm</a:t>
            </a:r>
            <a:r>
              <a:rPr lang="zh-CN" altLang="en-US" sz="2600" dirty="0"/>
              <a:t>，</a:t>
            </a:r>
            <a:r>
              <a:rPr lang="en-US" altLang="zh-CN" sz="2600" dirty="0" err="1"/>
              <a:t>Spyder</a:t>
            </a:r>
            <a:r>
              <a:rPr lang="zh-CN" altLang="en-US" sz="2600" dirty="0"/>
              <a:t>，</a:t>
            </a:r>
            <a:r>
              <a:rPr lang="en-US" altLang="zh-CN" sz="2600" dirty="0"/>
              <a:t>Eclipse</a:t>
            </a:r>
          </a:p>
          <a:p>
            <a:pPr lvl="2">
              <a:lnSpc>
                <a:spcPct val="100000"/>
              </a:lnSpc>
            </a:pPr>
            <a:r>
              <a:rPr lang="zh-CN" altLang="en-US" sz="2800" b="1" dirty="0"/>
              <a:t>与低级语言的高互通性</a:t>
            </a:r>
            <a:r>
              <a:rPr lang="zh-CN" altLang="en-US" sz="2800" dirty="0"/>
              <a:t>：如</a:t>
            </a:r>
            <a:r>
              <a:rPr lang="en-GB" altLang="zh-CN" sz="2800" dirty="0"/>
              <a:t>C/C++/Fortran</a:t>
            </a:r>
            <a:r>
              <a:rPr lang="zh-CN" altLang="en-US" sz="2800" dirty="0"/>
              <a:t>。低级语言用于繁重的计算，</a:t>
            </a:r>
            <a:r>
              <a:rPr lang="en-US" altLang="zh-CN" sz="2800" dirty="0"/>
              <a:t>Python</a:t>
            </a:r>
            <a:r>
              <a:rPr lang="zh-CN" altLang="en-US" sz="2800" dirty="0"/>
              <a:t>用于对外调用的接口（</a:t>
            </a:r>
            <a:r>
              <a:rPr lang="en-US" altLang="zh-CN" sz="2800" dirty="0"/>
              <a:t>known as </a:t>
            </a:r>
            <a:r>
              <a:rPr lang="zh-CN" altLang="en-US" sz="2800" dirty="0"/>
              <a:t>“</a:t>
            </a:r>
            <a:r>
              <a:rPr lang="en-US" altLang="zh-CN" sz="2800" dirty="0"/>
              <a:t>wrapper</a:t>
            </a:r>
            <a:r>
              <a:rPr lang="zh-CN" altLang="en-US" sz="2800" dirty="0"/>
              <a:t>”）</a:t>
            </a:r>
            <a:endParaRPr lang="en-US" altLang="zh-CN" sz="2800" dirty="0"/>
          </a:p>
          <a:p>
            <a:pPr lvl="2">
              <a:lnSpc>
                <a:spcPct val="100000"/>
              </a:lnSpc>
            </a:pPr>
            <a:r>
              <a:rPr lang="zh-CN" altLang="en-US" sz="2800" b="1" dirty="0"/>
              <a:t>支持并行计算</a:t>
            </a:r>
            <a:r>
              <a:rPr lang="zh-CN" altLang="en-US" sz="2800" dirty="0"/>
              <a:t>：</a:t>
            </a:r>
            <a:endParaRPr lang="en-US" altLang="zh-CN" sz="2800" dirty="0"/>
          </a:p>
          <a:p>
            <a:pPr lvl="3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altLang="zh-CN" sz="2600" dirty="0"/>
              <a:t> </a:t>
            </a:r>
            <a:r>
              <a:rPr lang="zh-CN" altLang="en-US" sz="2600" dirty="0"/>
              <a:t>多线程并行（</a:t>
            </a:r>
            <a:r>
              <a:rPr lang="en-GB" altLang="zh-CN" sz="2800" u="sng" dirty="0">
                <a:hlinkClick r:id="rId2"/>
              </a:rPr>
              <a:t> Multiprocessing </a:t>
            </a:r>
            <a:r>
              <a:rPr lang="zh-CN" altLang="en-US" sz="2600" dirty="0"/>
              <a:t>）</a:t>
            </a:r>
            <a:endParaRPr lang="en-US" altLang="zh-CN" sz="2600" dirty="0"/>
          </a:p>
          <a:p>
            <a:pPr lvl="3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altLang="zh-CN" sz="2600" dirty="0"/>
              <a:t> </a:t>
            </a:r>
            <a:r>
              <a:rPr lang="zh-CN" altLang="en-US" sz="2600" dirty="0"/>
              <a:t>分布式系统的多核并行 （</a:t>
            </a:r>
            <a:r>
              <a:rPr lang="en-GB" altLang="zh-CN" sz="2800" dirty="0"/>
              <a:t>  </a:t>
            </a:r>
            <a:r>
              <a:rPr lang="en-GB" altLang="zh-CN" sz="2800" u="sng" dirty="0">
                <a:hlinkClick r:id="rId3"/>
              </a:rPr>
              <a:t>MPI4Py </a:t>
            </a:r>
            <a:r>
              <a:rPr lang="zh-CN" altLang="en-US" sz="2600" dirty="0"/>
              <a:t>）</a:t>
            </a:r>
            <a:endParaRPr lang="en-US" altLang="zh-CN" sz="2600" dirty="0"/>
          </a:p>
          <a:p>
            <a:pPr lvl="3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altLang="zh-CN" sz="2600" dirty="0"/>
              <a:t> GPU</a:t>
            </a:r>
            <a:r>
              <a:rPr lang="zh-CN" altLang="en-US" sz="2600" dirty="0"/>
              <a:t>并行 （</a:t>
            </a:r>
            <a:r>
              <a:rPr lang="en-GB" altLang="zh-CN" sz="2800" dirty="0"/>
              <a:t>  </a:t>
            </a:r>
            <a:r>
              <a:rPr lang="en-GB" altLang="zh-CN" sz="2800" u="sng" dirty="0" err="1">
                <a:hlinkClick r:id="rId4"/>
              </a:rPr>
              <a:t>PyCUDA</a:t>
            </a:r>
            <a:r>
              <a:rPr lang="en-GB" altLang="zh-CN" sz="2800" u="sng" dirty="0">
                <a:hlinkClick r:id="rId4"/>
              </a:rPr>
              <a:t> </a:t>
            </a:r>
            <a:r>
              <a:rPr lang="zh-CN" altLang="en-US" sz="2600" dirty="0"/>
              <a:t>）</a:t>
            </a:r>
            <a:endParaRPr lang="en-US" altLang="zh-CN" sz="2600" dirty="0"/>
          </a:p>
          <a:p>
            <a:pPr lvl="2">
              <a:lnSpc>
                <a:spcPct val="100000"/>
              </a:lnSpc>
            </a:pPr>
            <a:r>
              <a:rPr lang="zh-CN" altLang="en-US" sz="2800" b="1" dirty="0"/>
              <a:t>免费、开源、强大的生态圈和交流社区</a:t>
            </a:r>
            <a:r>
              <a:rPr lang="zh-CN" altLang="en-US" sz="2800" dirty="0"/>
              <a:t>：你的问题别人已碰到无数次！</a:t>
            </a:r>
            <a:endParaRPr lang="en-US" altLang="zh-CN" sz="2800" dirty="0"/>
          </a:p>
          <a:p>
            <a:pPr lvl="2">
              <a:lnSpc>
                <a:spcPct val="100000"/>
              </a:lnSpc>
            </a:pPr>
            <a:endParaRPr lang="en-US" altLang="zh-CN" sz="3200" dirty="0"/>
          </a:p>
          <a:p>
            <a:pPr lvl="2">
              <a:lnSpc>
                <a:spcPct val="100000"/>
              </a:lnSpc>
            </a:pPr>
            <a:endParaRPr lang="en-US" altLang="zh-CN" sz="2800" dirty="0"/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US" altLang="zh-CN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136267"/>
            <a:ext cx="65" cy="184666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45510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17EB4-14C8-457D-B3FA-C8932EB85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20931"/>
          </a:xfrm>
          <a:solidFill>
            <a:srgbClr val="7030A0">
              <a:alpha val="60000"/>
            </a:srgbClr>
          </a:solidFill>
        </p:spPr>
        <p:txBody>
          <a:bodyPr/>
          <a:lstStyle/>
          <a:p>
            <a:r>
              <a:rPr lang="en-US" altLang="zh-CN" b="1" dirty="0"/>
              <a:t>Python</a:t>
            </a:r>
            <a:r>
              <a:rPr lang="zh-CN" altLang="en-US" b="1" dirty="0"/>
              <a:t>的应用场景</a:t>
            </a:r>
            <a:endParaRPr lang="en-GB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10FD2B-F6A1-45F8-B4F4-59D889753B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79106"/>
            <a:ext cx="12192000" cy="5778893"/>
          </a:xfrm>
        </p:spPr>
        <p:txBody>
          <a:bodyPr>
            <a:normAutofit/>
          </a:bodyPr>
          <a:lstStyle/>
          <a:p>
            <a:pPr lvl="2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/>
              <a:t>   科学计算</a:t>
            </a:r>
            <a:r>
              <a:rPr lang="zh-CN" altLang="en-US" sz="2400" dirty="0"/>
              <a:t>：</a:t>
            </a:r>
            <a:r>
              <a:rPr lang="en-US" altLang="zh-CN" sz="2400" dirty="0"/>
              <a:t>Python / C / C++ / Fortran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/>
              <a:t>   机器学习</a:t>
            </a:r>
            <a:r>
              <a:rPr lang="zh-CN" altLang="en-US" sz="2400" dirty="0"/>
              <a:t>：</a:t>
            </a:r>
            <a:r>
              <a:rPr lang="en-US" altLang="zh-CN" sz="2400" dirty="0"/>
              <a:t>Python + C/C++ / Java / R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/>
              <a:t>   数据分析与挖掘</a:t>
            </a:r>
            <a:r>
              <a:rPr lang="zh-CN" altLang="en-US" sz="2400" dirty="0"/>
              <a:t>：</a:t>
            </a:r>
            <a:r>
              <a:rPr lang="en-US" altLang="zh-CN" sz="2400" dirty="0"/>
              <a:t>Python / </a:t>
            </a:r>
            <a:r>
              <a:rPr lang="en-US" altLang="zh-CN" sz="2400" dirty="0" err="1"/>
              <a:t>Matlab</a:t>
            </a:r>
            <a:r>
              <a:rPr lang="en-US" altLang="zh-CN" sz="2400" dirty="0"/>
              <a:t> / R / Scala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b="1" dirty="0"/>
              <a:t>   Web</a:t>
            </a:r>
            <a:r>
              <a:rPr lang="zh-CN" altLang="en-US" sz="2400" dirty="0"/>
              <a:t>：</a:t>
            </a:r>
            <a:r>
              <a:rPr lang="en-US" altLang="zh-CN" sz="2400" dirty="0"/>
              <a:t>Python / PHP / Java / </a:t>
            </a:r>
            <a:r>
              <a:rPr lang="en-US" altLang="zh-CN" sz="2400" dirty="0" err="1"/>
              <a:t>Javascript</a:t>
            </a:r>
            <a:endParaRPr lang="en-US" altLang="zh-CN" sz="2400" dirty="0"/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/>
              <a:t>   可视化</a:t>
            </a:r>
            <a:r>
              <a:rPr lang="zh-CN" altLang="en-US" sz="2400" dirty="0"/>
              <a:t>：</a:t>
            </a:r>
            <a:r>
              <a:rPr lang="en-US" altLang="zh-CN" sz="2400" dirty="0"/>
              <a:t>Python / </a:t>
            </a:r>
            <a:r>
              <a:rPr lang="en-US" altLang="zh-CN" sz="2400" dirty="0" err="1"/>
              <a:t>Matlab</a:t>
            </a:r>
            <a:endParaRPr lang="en-US" altLang="zh-CN" sz="2400" dirty="0"/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/>
              <a:t>   云基础设施</a:t>
            </a:r>
            <a:r>
              <a:rPr lang="zh-CN" altLang="en-US" sz="2400" dirty="0"/>
              <a:t>：</a:t>
            </a:r>
            <a:r>
              <a:rPr lang="en-US" altLang="zh-CN" sz="2400" dirty="0"/>
              <a:t>Python / Java / Go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/>
              <a:t>   网络爬虫</a:t>
            </a:r>
            <a:r>
              <a:rPr lang="zh-CN" altLang="en-US" sz="2400" dirty="0"/>
              <a:t>：</a:t>
            </a:r>
            <a:r>
              <a:rPr lang="en-US" altLang="zh-CN" sz="2400" dirty="0"/>
              <a:t>Python / PHP / C++</a:t>
            </a:r>
          </a:p>
          <a:p>
            <a:pPr marL="91440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400" dirty="0"/>
              <a:t>           </a:t>
            </a:r>
            <a:r>
              <a:rPr lang="zh-CN" altLang="en-US" sz="800" dirty="0"/>
              <a:t>●</a:t>
            </a:r>
            <a:endParaRPr lang="en-US" altLang="zh-CN" sz="800" dirty="0"/>
          </a:p>
          <a:p>
            <a:pPr marL="91440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800" dirty="0"/>
              <a:t>                                  </a:t>
            </a:r>
            <a:r>
              <a:rPr lang="zh-CN" altLang="en-US" sz="800" dirty="0"/>
              <a:t>●</a:t>
            </a:r>
            <a:endParaRPr lang="en-US" altLang="zh-CN" sz="800" dirty="0"/>
          </a:p>
          <a:p>
            <a:pPr marL="91440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800" dirty="0"/>
              <a:t>                                  </a:t>
            </a:r>
            <a:r>
              <a:rPr lang="zh-CN" altLang="en-US" sz="800" dirty="0"/>
              <a:t>●</a:t>
            </a:r>
            <a:endParaRPr lang="en-US" altLang="zh-CN" sz="800" dirty="0"/>
          </a:p>
          <a:p>
            <a:pPr marL="91440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800" dirty="0"/>
              <a:t>                                  </a:t>
            </a:r>
            <a:r>
              <a:rPr lang="zh-CN" altLang="en-US" sz="800" dirty="0"/>
              <a:t>●</a:t>
            </a:r>
            <a:endParaRPr lang="en-US" altLang="zh-CN" sz="800" dirty="0"/>
          </a:p>
          <a:p>
            <a:pPr marL="91440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800" dirty="0"/>
              <a:t>                                  </a:t>
            </a:r>
            <a:r>
              <a:rPr lang="zh-CN" altLang="en-US" sz="800" dirty="0"/>
              <a:t>●</a:t>
            </a:r>
            <a:endParaRPr lang="en-US" altLang="zh-CN" sz="800" dirty="0"/>
          </a:p>
          <a:p>
            <a:pPr marL="91440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800" dirty="0"/>
              <a:t>                                  </a:t>
            </a:r>
            <a:r>
              <a:rPr lang="zh-CN" altLang="en-US" sz="800" dirty="0"/>
              <a:t>●</a:t>
            </a:r>
            <a:endParaRPr lang="en-US" altLang="zh-CN" sz="800" dirty="0"/>
          </a:p>
          <a:p>
            <a:pPr marL="914400" lvl="2" indent="0">
              <a:lnSpc>
                <a:spcPct val="150000"/>
              </a:lnSpc>
              <a:buNone/>
            </a:pPr>
            <a:endParaRPr lang="en-US" altLang="zh-CN" sz="800" dirty="0"/>
          </a:p>
          <a:p>
            <a:pPr marL="914400" lvl="2" indent="0">
              <a:lnSpc>
                <a:spcPct val="100000"/>
              </a:lnSpc>
              <a:buNone/>
            </a:pPr>
            <a:endParaRPr lang="en-US" altLang="zh-CN" sz="800" dirty="0"/>
          </a:p>
          <a:p>
            <a:pPr lvl="2">
              <a:lnSpc>
                <a:spcPct val="100000"/>
              </a:lnSpc>
            </a:pPr>
            <a:endParaRPr lang="en-US" altLang="zh-CN" sz="2400" dirty="0"/>
          </a:p>
          <a:p>
            <a:pPr lvl="2">
              <a:lnSpc>
                <a:spcPct val="100000"/>
              </a:lnSpc>
            </a:pPr>
            <a:endParaRPr lang="en-US" altLang="zh-CN" sz="2400" dirty="0"/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US" altLang="zh-CN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136267"/>
            <a:ext cx="65" cy="184666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25660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17EB4-14C8-457D-B3FA-C8932EB85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20931"/>
          </a:xfrm>
          <a:solidFill>
            <a:srgbClr val="7030A0">
              <a:alpha val="60000"/>
            </a:srgbClr>
          </a:solidFill>
        </p:spPr>
        <p:txBody>
          <a:bodyPr/>
          <a:lstStyle/>
          <a:p>
            <a:r>
              <a:rPr lang="en-US" b="1" dirty="0"/>
              <a:t>Python</a:t>
            </a:r>
            <a:r>
              <a:rPr lang="zh-CN" altLang="en-US" b="1" dirty="0"/>
              <a:t>完美吗？</a:t>
            </a:r>
            <a:endParaRPr lang="en-GB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10FD2B-F6A1-45F8-B4F4-59D889753B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79106"/>
            <a:ext cx="12192000" cy="5778893"/>
          </a:xfrm>
        </p:spPr>
        <p:txBody>
          <a:bodyPr>
            <a:normAutofit/>
          </a:bodyPr>
          <a:lstStyle/>
          <a:p>
            <a:pPr marL="914400" lvl="2" indent="0">
              <a:lnSpc>
                <a:spcPct val="100000"/>
              </a:lnSpc>
              <a:buNone/>
            </a:pPr>
            <a:endParaRPr lang="en-US" altLang="zh-CN" sz="2800" b="1" dirty="0"/>
          </a:p>
          <a:p>
            <a:pPr lvl="2">
              <a:lnSpc>
                <a:spcPct val="100000"/>
              </a:lnSpc>
            </a:pPr>
            <a:endParaRPr lang="en-US" altLang="zh-CN" sz="3200" dirty="0"/>
          </a:p>
          <a:p>
            <a:pPr lvl="2">
              <a:lnSpc>
                <a:spcPct val="100000"/>
              </a:lnSpc>
            </a:pPr>
            <a:endParaRPr lang="en-US" altLang="zh-CN" sz="2800" dirty="0"/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US" altLang="zh-CN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136267"/>
            <a:ext cx="65" cy="184666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4" name="表格 5">
            <a:extLst>
              <a:ext uri="{FF2B5EF4-FFF2-40B4-BE49-F238E27FC236}">
                <a16:creationId xmlns:a16="http://schemas.microsoft.com/office/drawing/2014/main" id="{4C09A52E-FA73-4C28-908E-38A1BCC4DF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4265419"/>
              </p:ext>
            </p:extLst>
          </p:nvPr>
        </p:nvGraphicFramePr>
        <p:xfrm>
          <a:off x="3862388" y="1967441"/>
          <a:ext cx="7034210" cy="32617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3050">
                  <a:extLst>
                    <a:ext uri="{9D8B030D-6E8A-4147-A177-3AD203B41FA5}">
                      <a16:colId xmlns:a16="http://schemas.microsoft.com/office/drawing/2014/main" val="30714386"/>
                    </a:ext>
                  </a:extLst>
                </a:gridCol>
                <a:gridCol w="1395410">
                  <a:extLst>
                    <a:ext uri="{9D8B030D-6E8A-4147-A177-3AD203B41FA5}">
                      <a16:colId xmlns:a16="http://schemas.microsoft.com/office/drawing/2014/main" val="685218468"/>
                    </a:ext>
                  </a:extLst>
                </a:gridCol>
                <a:gridCol w="1122760">
                  <a:extLst>
                    <a:ext uri="{9D8B030D-6E8A-4147-A177-3AD203B41FA5}">
                      <a16:colId xmlns:a16="http://schemas.microsoft.com/office/drawing/2014/main" val="3339474202"/>
                    </a:ext>
                  </a:extLst>
                </a:gridCol>
                <a:gridCol w="1353740">
                  <a:extLst>
                    <a:ext uri="{9D8B030D-6E8A-4147-A177-3AD203B41FA5}">
                      <a16:colId xmlns:a16="http://schemas.microsoft.com/office/drawing/2014/main" val="1370224747"/>
                    </a:ext>
                  </a:extLst>
                </a:gridCol>
                <a:gridCol w="1619250">
                  <a:extLst>
                    <a:ext uri="{9D8B030D-6E8A-4147-A177-3AD203B41FA5}">
                      <a16:colId xmlns:a16="http://schemas.microsoft.com/office/drawing/2014/main" val="1764525732"/>
                    </a:ext>
                  </a:extLst>
                </a:gridCol>
              </a:tblGrid>
              <a:tr h="815446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语言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编译类型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运行速度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代码量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学习难易程度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5588807"/>
                  </a:ext>
                </a:extLst>
              </a:tr>
              <a:tr h="81544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C/C++/Fortran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机器码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非常快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非常多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63368825"/>
                  </a:ext>
                </a:extLst>
              </a:tr>
              <a:tr h="81544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Java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字节码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快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多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中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8514346"/>
                  </a:ext>
                </a:extLst>
              </a:tr>
              <a:tr h="81544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Python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解释执行</a:t>
                      </a:r>
                      <a:endParaRPr lang="en-US" altLang="zh-CN" dirty="0"/>
                    </a:p>
                    <a:p>
                      <a:pPr algn="ctr"/>
                      <a:r>
                        <a:rPr lang="zh-CN" altLang="en-US" dirty="0"/>
                        <a:t>（</a:t>
                      </a:r>
                      <a:r>
                        <a:rPr lang="en-US" altLang="zh-CN" dirty="0"/>
                        <a:t>Interpret</a:t>
                      </a:r>
                      <a:r>
                        <a:rPr lang="zh-CN" altLang="en-US" dirty="0"/>
                        <a:t>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/>
                        <a:t>慢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低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1480909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698E156B-9C51-4FE6-86F4-B201C59A4172}"/>
              </a:ext>
            </a:extLst>
          </p:cNvPr>
          <p:cNvSpPr txBox="1"/>
          <p:nvPr/>
        </p:nvSpPr>
        <p:spPr>
          <a:xfrm>
            <a:off x="233362" y="1967441"/>
            <a:ext cx="33956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b="1" dirty="0"/>
              <a:t>速度慢</a:t>
            </a:r>
            <a:endParaRPr lang="en-US" altLang="zh-CN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b="1" dirty="0"/>
              <a:t>由于是动态型语言，不够安全，错误需要运行时才能检查出</a:t>
            </a:r>
            <a:endParaRPr lang="en-US" altLang="zh-CN" b="1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583292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17EB4-14C8-457D-B3FA-C8932EB85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20931"/>
          </a:xfrm>
          <a:solidFill>
            <a:srgbClr val="7030A0">
              <a:alpha val="60000"/>
            </a:srgbClr>
          </a:solidFill>
        </p:spPr>
        <p:txBody>
          <a:bodyPr/>
          <a:lstStyle/>
          <a:p>
            <a:r>
              <a:rPr lang="zh-CN" altLang="en-US" b="1" dirty="0"/>
              <a:t>怎么样学好编程</a:t>
            </a:r>
            <a:endParaRPr lang="en-GB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10FD2B-F6A1-45F8-B4F4-59D889753B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79106"/>
            <a:ext cx="12192000" cy="5778893"/>
          </a:xfrm>
        </p:spPr>
        <p:txBody>
          <a:bodyPr>
            <a:normAutofit/>
          </a:bodyPr>
          <a:lstStyle/>
          <a:p>
            <a:pPr lvl="2">
              <a:lnSpc>
                <a:spcPct val="150000"/>
              </a:lnSpc>
            </a:pPr>
            <a:r>
              <a:rPr lang="zh-CN" altLang="en-US" sz="2400" b="1" dirty="0"/>
              <a:t>  基础</a:t>
            </a:r>
            <a:r>
              <a:rPr lang="zh-CN" altLang="en-US" sz="2400" dirty="0"/>
              <a:t>：熟悉和掌握</a:t>
            </a:r>
            <a:r>
              <a:rPr lang="en-US" altLang="zh-CN" sz="2400" dirty="0"/>
              <a:t>Python</a:t>
            </a:r>
            <a:r>
              <a:rPr lang="zh-CN" altLang="en-US" sz="2400" dirty="0"/>
              <a:t>语言的语法、各类特征和经典用法 </a:t>
            </a:r>
            <a:r>
              <a:rPr lang="en-US" altLang="zh-CN" sz="2400" dirty="0"/>
              <a:t>– </a:t>
            </a:r>
            <a:r>
              <a:rPr lang="zh-CN" altLang="en-US" sz="2400" dirty="0"/>
              <a:t>获得工具</a:t>
            </a:r>
            <a:endParaRPr lang="en-US" altLang="zh-CN" sz="2400" dirty="0"/>
          </a:p>
          <a:p>
            <a:pPr lvl="2">
              <a:lnSpc>
                <a:spcPct val="150000"/>
              </a:lnSpc>
            </a:pPr>
            <a:r>
              <a:rPr lang="en-US" altLang="zh-CN" sz="2400" b="1" dirty="0"/>
              <a:t>  </a:t>
            </a:r>
            <a:r>
              <a:rPr lang="zh-CN" altLang="en-US" sz="2400" b="1" dirty="0"/>
              <a:t>多看、多思考、多借鉴、多练习</a:t>
            </a:r>
            <a:r>
              <a:rPr lang="zh-CN" altLang="en-US" sz="2400" dirty="0"/>
              <a:t>：打磨工具</a:t>
            </a:r>
            <a:endParaRPr lang="en-US" altLang="zh-CN" sz="2400" dirty="0"/>
          </a:p>
          <a:p>
            <a:pPr lvl="2">
              <a:lnSpc>
                <a:spcPct val="150000"/>
              </a:lnSpc>
            </a:pPr>
            <a:r>
              <a:rPr lang="en-US" altLang="zh-CN" sz="2400" b="1" dirty="0"/>
              <a:t>  </a:t>
            </a:r>
            <a:r>
              <a:rPr lang="zh-CN" altLang="en-US" sz="2400" b="1" dirty="0"/>
              <a:t>培养良好的编程思维和习惯</a:t>
            </a:r>
            <a:r>
              <a:rPr lang="zh-CN" altLang="en-US" sz="2400" dirty="0"/>
              <a:t>：用好工具</a:t>
            </a:r>
            <a:endParaRPr lang="en-US" altLang="zh-CN" sz="2400" dirty="0"/>
          </a:p>
          <a:p>
            <a:pPr lvl="2">
              <a:lnSpc>
                <a:spcPct val="150000"/>
              </a:lnSpc>
            </a:pPr>
            <a:r>
              <a:rPr lang="zh-CN" altLang="en-US" sz="2400" b="1" dirty="0"/>
              <a:t>  从实际问题中学习编程，积累经验</a:t>
            </a:r>
            <a:r>
              <a:rPr lang="zh-CN" altLang="en-US" sz="2400" dirty="0"/>
              <a:t>：检验工具</a:t>
            </a:r>
            <a:endParaRPr lang="en-US" altLang="zh-CN" sz="2400" dirty="0"/>
          </a:p>
          <a:p>
            <a:pPr lvl="2">
              <a:lnSpc>
                <a:spcPct val="150000"/>
              </a:lnSpc>
            </a:pPr>
            <a:r>
              <a:rPr lang="en-US" altLang="zh-CN" sz="2400" b="1" dirty="0"/>
              <a:t>  </a:t>
            </a:r>
            <a:r>
              <a:rPr lang="zh-CN" altLang="en-US" sz="2400" b="1" dirty="0"/>
              <a:t>其实最好的办法是：</a:t>
            </a:r>
            <a:endParaRPr lang="en-US" altLang="zh-CN" sz="2400" b="1" dirty="0"/>
          </a:p>
          <a:p>
            <a:pPr marL="914400" lvl="2" indent="0">
              <a:lnSpc>
                <a:spcPct val="100000"/>
              </a:lnSpc>
              <a:buNone/>
            </a:pPr>
            <a:endParaRPr lang="en-US" altLang="zh-CN" sz="800" dirty="0"/>
          </a:p>
          <a:p>
            <a:pPr lvl="3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altLang="zh-CN" sz="2200" dirty="0"/>
              <a:t> </a:t>
            </a:r>
            <a:r>
              <a:rPr lang="zh-CN" altLang="en-US" sz="2200" dirty="0"/>
              <a:t>敲代码</a:t>
            </a:r>
            <a:r>
              <a:rPr lang="en-US" altLang="zh-CN" sz="2200" dirty="0"/>
              <a:t>+</a:t>
            </a:r>
            <a:r>
              <a:rPr lang="zh-CN" altLang="en-US" sz="2200" dirty="0"/>
              <a:t>调试、敲代码</a:t>
            </a:r>
            <a:r>
              <a:rPr lang="en-US" altLang="zh-CN" sz="2200" dirty="0"/>
              <a:t>+</a:t>
            </a:r>
            <a:r>
              <a:rPr lang="zh-CN" altLang="en-US" sz="2200" dirty="0"/>
              <a:t>调试、敲代码</a:t>
            </a:r>
            <a:r>
              <a:rPr lang="en-US" altLang="zh-CN" sz="2200" dirty="0"/>
              <a:t>+</a:t>
            </a:r>
            <a:r>
              <a:rPr lang="zh-CN" altLang="en-US" sz="2200" dirty="0"/>
              <a:t>调试 （重要的事情说三遍）</a:t>
            </a:r>
            <a:endParaRPr lang="en-US" altLang="zh-CN" sz="2200" dirty="0"/>
          </a:p>
          <a:p>
            <a:pPr lvl="3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altLang="zh-CN" sz="2200" dirty="0"/>
              <a:t> </a:t>
            </a:r>
            <a:r>
              <a:rPr lang="zh-CN" altLang="en-US" sz="2200" dirty="0"/>
              <a:t>阅读书籍、文章和官方文档。但不要刷书，带着问题找答案</a:t>
            </a:r>
            <a:endParaRPr lang="en-US" altLang="zh-CN" sz="2200" dirty="0"/>
          </a:p>
          <a:p>
            <a:pPr lvl="3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altLang="zh-CN" sz="2200" dirty="0"/>
              <a:t> </a:t>
            </a:r>
            <a:r>
              <a:rPr lang="zh-CN" altLang="en-US" sz="2200" dirty="0"/>
              <a:t>在专门的论坛和社区多交流、多分享 （开源的库和框架是最好的分享）</a:t>
            </a:r>
            <a:endParaRPr lang="en-US" altLang="zh-CN" sz="2200" dirty="0"/>
          </a:p>
          <a:p>
            <a:pPr lvl="3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altLang="zh-CN" sz="2200" dirty="0"/>
              <a:t> </a:t>
            </a:r>
            <a:r>
              <a:rPr lang="zh-CN" altLang="en-US" sz="2200" dirty="0"/>
              <a:t>搜索引擎很重要，自己走过的坑已被无数人填好了</a:t>
            </a:r>
            <a:endParaRPr lang="en-US" altLang="zh-CN" sz="2200" dirty="0"/>
          </a:p>
          <a:p>
            <a:pPr lvl="3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altLang="zh-CN" sz="2200" dirty="0"/>
              <a:t> </a:t>
            </a:r>
            <a:r>
              <a:rPr lang="zh-CN" altLang="en-US" sz="2200" dirty="0"/>
              <a:t>长时间程序调试不出来的时候，关上电脑，做做其它事情（运动、购物等等）</a:t>
            </a:r>
            <a:endParaRPr lang="en-US" altLang="zh-CN" sz="2200" dirty="0"/>
          </a:p>
          <a:p>
            <a:pPr lvl="2">
              <a:lnSpc>
                <a:spcPct val="100000"/>
              </a:lnSpc>
            </a:pPr>
            <a:endParaRPr lang="en-US" altLang="zh-CN" sz="2400" dirty="0"/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US" altLang="zh-CN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136267"/>
            <a:ext cx="65" cy="184666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98167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17EB4-14C8-457D-B3FA-C8932EB85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20931"/>
          </a:xfrm>
          <a:solidFill>
            <a:srgbClr val="7030A0">
              <a:alpha val="60000"/>
            </a:srgbClr>
          </a:solidFill>
        </p:spPr>
        <p:txBody>
          <a:bodyPr/>
          <a:lstStyle/>
          <a:p>
            <a:r>
              <a:rPr lang="en-US" altLang="zh-CN" b="1" dirty="0"/>
              <a:t>Python 2 or Python 3</a:t>
            </a:r>
            <a:endParaRPr lang="en-GB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10FD2B-F6A1-45F8-B4F4-59D889753B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1020932"/>
            <a:ext cx="7505439" cy="5778893"/>
          </a:xfrm>
        </p:spPr>
        <p:txBody>
          <a:bodyPr>
            <a:normAutofit/>
          </a:bodyPr>
          <a:lstStyle/>
          <a:p>
            <a:pPr marL="914400" lvl="2" indent="0">
              <a:lnSpc>
                <a:spcPct val="100000"/>
              </a:lnSpc>
              <a:buNone/>
            </a:pPr>
            <a:endParaRPr lang="en-US" altLang="zh-CN" sz="2800" b="1" dirty="0"/>
          </a:p>
          <a:p>
            <a:pPr lvl="1">
              <a:lnSpc>
                <a:spcPct val="150000"/>
              </a:lnSpc>
            </a:pPr>
            <a:r>
              <a:rPr lang="en-US" altLang="zh-CN" sz="3200" dirty="0"/>
              <a:t>Python </a:t>
            </a:r>
            <a:r>
              <a:rPr lang="zh-CN" altLang="en-US" sz="3200" dirty="0"/>
              <a:t>始于</a:t>
            </a:r>
            <a:r>
              <a:rPr lang="en-US" altLang="zh-CN" sz="3200" dirty="0"/>
              <a:t>1991</a:t>
            </a:r>
            <a:r>
              <a:rPr lang="zh-CN" altLang="en-US" sz="3200" dirty="0"/>
              <a:t>年，由</a:t>
            </a:r>
            <a:r>
              <a:rPr lang="en-US" altLang="zh-CN" sz="32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Guido van Rossum</a:t>
            </a:r>
            <a:r>
              <a:rPr lang="zh-CN" altLang="en-US" sz="3200" dirty="0"/>
              <a:t>创建</a:t>
            </a:r>
            <a:endParaRPr lang="en-US" altLang="zh-CN" sz="3200" dirty="0"/>
          </a:p>
          <a:p>
            <a:pPr lvl="1">
              <a:lnSpc>
                <a:spcPct val="150000"/>
              </a:lnSpc>
            </a:pPr>
            <a:r>
              <a:rPr lang="en-US" altLang="zh-CN" sz="3200" dirty="0"/>
              <a:t>Python 2 is legacy while Python 3 is the future</a:t>
            </a:r>
          </a:p>
          <a:p>
            <a:pPr lvl="1">
              <a:lnSpc>
                <a:spcPct val="150000"/>
              </a:lnSpc>
            </a:pPr>
            <a:r>
              <a:rPr lang="zh-CN" altLang="en-US" sz="3200" dirty="0"/>
              <a:t>官宣</a:t>
            </a:r>
            <a:r>
              <a:rPr lang="en-US" altLang="zh-CN" sz="3200" dirty="0"/>
              <a:t>Python 2 </a:t>
            </a:r>
            <a:r>
              <a:rPr lang="zh-CN" altLang="en-US" sz="3200" dirty="0"/>
              <a:t>于 </a:t>
            </a:r>
            <a:r>
              <a:rPr lang="en-US" altLang="zh-CN" sz="3200" dirty="0"/>
              <a:t>2020</a:t>
            </a:r>
            <a:r>
              <a:rPr lang="zh-CN" altLang="en-US" sz="3200" dirty="0"/>
              <a:t>年</a:t>
            </a:r>
            <a:r>
              <a:rPr lang="en-US" altLang="zh-CN" sz="3200" dirty="0"/>
              <a:t>01</a:t>
            </a:r>
            <a:r>
              <a:rPr lang="zh-CN" altLang="en-US" sz="3200" dirty="0"/>
              <a:t>月停止维护</a:t>
            </a:r>
            <a:endParaRPr lang="en-US" altLang="zh-CN" sz="3200" dirty="0"/>
          </a:p>
          <a:p>
            <a:pPr lvl="1">
              <a:lnSpc>
                <a:spcPct val="150000"/>
              </a:lnSpc>
            </a:pPr>
            <a:r>
              <a:rPr lang="zh-CN" altLang="en-US" sz="3200" dirty="0"/>
              <a:t>学习</a:t>
            </a:r>
            <a:r>
              <a:rPr lang="en-US" altLang="zh-CN" sz="3200" dirty="0"/>
              <a:t>Python 3 </a:t>
            </a:r>
            <a:r>
              <a:rPr lang="zh-CN" altLang="en-US" sz="3200" dirty="0"/>
              <a:t>为主，</a:t>
            </a:r>
            <a:r>
              <a:rPr lang="en-US" altLang="zh-CN" sz="3200" dirty="0"/>
              <a:t>Python 2 </a:t>
            </a:r>
            <a:r>
              <a:rPr lang="zh-CN" altLang="en-US" sz="3200" dirty="0"/>
              <a:t>为辅</a:t>
            </a:r>
            <a:endParaRPr lang="en-US" altLang="zh-CN" sz="3200" dirty="0"/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US" altLang="zh-CN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136267"/>
            <a:ext cx="65" cy="184666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240CD6F-70E6-4A6A-88FD-688BD1B220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6574" y="1079106"/>
            <a:ext cx="3312162" cy="5778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8301DE05-87F4-40E3-8352-045480836461}"/>
              </a:ext>
            </a:extLst>
          </p:cNvPr>
          <p:cNvSpPr txBox="1"/>
          <p:nvPr/>
        </p:nvSpPr>
        <p:spPr>
          <a:xfrm>
            <a:off x="5410200" y="6596390"/>
            <a:ext cx="561022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100" dirty="0">
                <a:solidFill>
                  <a:schemeClr val="accent1"/>
                </a:solidFill>
              </a:rPr>
              <a:t>https://learntocodewith.me/programming/python/python-2-vs-python-3/</a:t>
            </a:r>
          </a:p>
        </p:txBody>
      </p:sp>
    </p:spTree>
    <p:extLst>
      <p:ext uri="{BB962C8B-B14F-4D97-AF65-F5344CB8AC3E}">
        <p14:creationId xmlns:p14="http://schemas.microsoft.com/office/powerpoint/2010/main" val="15519814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1875</TotalTime>
  <Words>834</Words>
  <Application>Microsoft Office PowerPoint</Application>
  <PresentationFormat>宽屏</PresentationFormat>
  <Paragraphs>111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等线</vt:lpstr>
      <vt:lpstr>Arial</vt:lpstr>
      <vt:lpstr>Calibri</vt:lpstr>
      <vt:lpstr>Calibri Light</vt:lpstr>
      <vt:lpstr>Wingdings</vt:lpstr>
      <vt:lpstr>Office Theme</vt:lpstr>
      <vt:lpstr>Python概论与应用</vt:lpstr>
      <vt:lpstr>课程简介</vt:lpstr>
      <vt:lpstr>为什么要学习编程？</vt:lpstr>
      <vt:lpstr>为什么学习Python？</vt:lpstr>
      <vt:lpstr>为什么学习Python？</vt:lpstr>
      <vt:lpstr>Python的应用场景</vt:lpstr>
      <vt:lpstr>Python完美吗？</vt:lpstr>
      <vt:lpstr>怎么样学好编程</vt:lpstr>
      <vt:lpstr>Python 2 or Python 3</vt:lpstr>
      <vt:lpstr>推荐阅读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Parallel Python</dc:title>
  <dc:creator>Feng Chen</dc:creator>
  <cp:lastModifiedBy> </cp:lastModifiedBy>
  <cp:revision>244</cp:revision>
  <dcterms:created xsi:type="dcterms:W3CDTF">2018-01-17T16:32:12Z</dcterms:created>
  <dcterms:modified xsi:type="dcterms:W3CDTF">2020-10-12T07:03:13Z</dcterms:modified>
</cp:coreProperties>
</file>