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28"/>
  </p:notesMasterIdLst>
  <p:handoutMasterIdLst>
    <p:handoutMasterId r:id="rId29"/>
  </p:handoutMasterIdLst>
  <p:sldIdLst>
    <p:sldId id="284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83" r:id="rId18"/>
    <p:sldId id="285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699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361" autoAdjust="0"/>
    <p:restoredTop sz="91841" autoAdjust="0"/>
  </p:normalViewPr>
  <p:slideViewPr>
    <p:cSldViewPr>
      <p:cViewPr varScale="1">
        <p:scale>
          <a:sx n="67" d="100"/>
          <a:sy n="67" d="100"/>
        </p:scale>
        <p:origin x="552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66312"/>
    </p:cViewPr>
  </p:sorterViewPr>
  <p:notesViewPr>
    <p:cSldViewPr>
      <p:cViewPr varScale="1">
        <p:scale>
          <a:sx n="92" d="100"/>
          <a:sy n="92" d="100"/>
        </p:scale>
        <p:origin x="-3540" y="-96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AF8A591-8944-4243-8FC0-150BE8F8B5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96697C9-F996-467E-9FB7-43BCC2BEE5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908107-AA4F-4C6D-91C1-1313491DD46E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ED3864A-6002-4BA7-A01E-92F7EE08EE9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F60B2B-20F5-434F-B47F-7516CAB4F0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CEDCE5-F67F-4FBF-8583-DB5012B3F9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4709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2022-02-22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66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827584" y="1124744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0" y="285293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957346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14313" y="6559550"/>
            <a:ext cx="1285875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 dirty="0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1735396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14313" y="6559550"/>
            <a:ext cx="1285875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 dirty="0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5305002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4313" y="6562725"/>
            <a:ext cx="1285875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A0C360-F875-469D-A977-82806D0D3C5E}" type="slidenum">
              <a:rPr kumimoji="1" lang="en-US" altLang="ko-KR" smtClean="0">
                <a:solidFill>
                  <a:srgbClr val="1F497D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dirty="0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>
                <a:solidFill>
                  <a:prstClr val="black"/>
                </a:solidFill>
              </a:rPr>
              <a:t>共</a:t>
            </a:r>
            <a:r>
              <a:rPr kumimoji="1" lang="en-US" altLang="ko-KR">
                <a:solidFill>
                  <a:prstClr val="black"/>
                </a:solidFill>
              </a:rPr>
              <a:t>26</a:t>
            </a:r>
            <a:r>
              <a:rPr kumimoji="1" lang="ko-KR" altLang="en-US">
                <a:solidFill>
                  <a:prstClr val="black"/>
                </a:solidFill>
              </a:rPr>
              <a:t>页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91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</p:sldLayoutIdLst>
  <p:transition>
    <p:zoom/>
  </p:transition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A3558CC-5739-43D9-848E-2BEE41F446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200" dirty="0"/>
              <a:t>Operating System: Three Easy Pieces</a:t>
            </a:r>
            <a:br>
              <a:rPr lang="ko-KR" altLang="en-US" dirty="0"/>
            </a:br>
            <a:endParaRPr lang="zh-CN" altLang="en-US" dirty="0"/>
          </a:p>
        </p:txBody>
      </p:sp>
      <p:sp>
        <p:nvSpPr>
          <p:cNvPr id="4" name="标题 6">
            <a:extLst>
              <a:ext uri="{FF2B5EF4-FFF2-40B4-BE49-F238E27FC236}">
                <a16:creationId xmlns:a16="http://schemas.microsoft.com/office/drawing/2014/main" id="{34D4C0CC-DF45-460F-936B-2AFA0B4D9351}"/>
              </a:ext>
            </a:extLst>
          </p:cNvPr>
          <p:cNvSpPr txBox="1">
            <a:spLocks/>
          </p:cNvSpPr>
          <p:nvPr/>
        </p:nvSpPr>
        <p:spPr bwMode="auto">
          <a:xfrm>
            <a:off x="827584" y="2924944"/>
            <a:ext cx="7772400" cy="1830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780" dir="2700000" algn="ctr" rotWithShape="0">
              <a:srgbClr val="000000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FFFF00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>
              <a:spcBef>
                <a:spcPts val="1200"/>
              </a:spcBef>
            </a:pPr>
            <a:r>
              <a:rPr lang="en-US" altLang="ko-KR" sz="3200" dirty="0"/>
              <a:t>Chapter 2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ko-KR" sz="3200" dirty="0"/>
              <a:t>Introduction to Operating Systems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669961508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Virtualizing the CPU (Cont.)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2" y="725370"/>
            <a:ext cx="8786812" cy="5501258"/>
          </a:xfrm>
        </p:spPr>
        <p:txBody>
          <a:bodyPr/>
          <a:lstStyle/>
          <a:p>
            <a:r>
              <a:rPr lang="en-US" altLang="ko-KR" sz="2400" dirty="0"/>
              <a:t>Execution result 2.</a:t>
            </a:r>
            <a:endParaRPr lang="ko-KR" alt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37530" y="1463200"/>
            <a:ext cx="8712968" cy="510909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prompt&gt;./cpu A &amp;; ./cpu B &amp;; ./cpu C &amp;; ./cpu D &amp;</a:t>
            </a:r>
          </a:p>
          <a:p>
            <a:r>
              <a:rPr lang="pt-BR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[1] 7353</a:t>
            </a:r>
          </a:p>
          <a:p>
            <a:r>
              <a:rPr lang="pt-BR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[2] 7354</a:t>
            </a:r>
          </a:p>
          <a:p>
            <a:r>
              <a:rPr lang="pt-BR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[3] 7355</a:t>
            </a:r>
          </a:p>
          <a:p>
            <a:r>
              <a:rPr lang="pt-BR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[4] 7356</a:t>
            </a:r>
          </a:p>
          <a:p>
            <a:r>
              <a:rPr lang="pt-BR" altLang="ko-KR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A</a:t>
            </a:r>
          </a:p>
          <a:p>
            <a:r>
              <a:rPr lang="pt-BR" altLang="ko-KR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B</a:t>
            </a:r>
          </a:p>
          <a:p>
            <a:r>
              <a:rPr lang="pt-BR" altLang="ko-KR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D</a:t>
            </a:r>
          </a:p>
          <a:p>
            <a:r>
              <a:rPr lang="pt-BR" altLang="ko-KR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C</a:t>
            </a:r>
          </a:p>
          <a:p>
            <a:r>
              <a:rPr lang="pt-BR" altLang="ko-KR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A</a:t>
            </a:r>
          </a:p>
          <a:p>
            <a:r>
              <a:rPr lang="pt-BR" altLang="ko-KR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B</a:t>
            </a:r>
          </a:p>
          <a:p>
            <a:r>
              <a:rPr lang="pt-BR" altLang="ko-KR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D</a:t>
            </a:r>
          </a:p>
          <a:p>
            <a:r>
              <a:rPr lang="pt-BR" altLang="ko-KR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C</a:t>
            </a:r>
          </a:p>
          <a:p>
            <a:r>
              <a:rPr lang="pt-BR" altLang="ko-KR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A</a:t>
            </a:r>
          </a:p>
          <a:p>
            <a:r>
              <a:rPr lang="pt-BR" altLang="ko-KR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C</a:t>
            </a:r>
          </a:p>
          <a:p>
            <a:r>
              <a:rPr lang="pt-BR" altLang="ko-KR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B</a:t>
            </a:r>
          </a:p>
          <a:p>
            <a:r>
              <a:rPr lang="pt-BR" altLang="ko-KR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D  ...</a:t>
            </a:r>
            <a:endParaRPr lang="ko-KR" altLang="en-US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115616" y="3641834"/>
            <a:ext cx="7707263" cy="792088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Even though we have only </a:t>
            </a:r>
            <a:r>
              <a:rPr lang="en-US" altLang="ko-KR" sz="2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one processor</a:t>
            </a:r>
            <a:r>
              <a:rPr lang="en-US" altLang="ko-KR" sz="2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all four of programs seem to be running </a:t>
            </a:r>
            <a:r>
              <a:rPr lang="en-US" altLang="ko-KR" sz="2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at the same time</a:t>
            </a:r>
            <a:r>
              <a:rPr lang="en-US" altLang="ko-KR" sz="2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EAE383-F937-4623-9663-91155B2B4B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04090629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Virtualizing Memory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The physical memory is </a:t>
            </a:r>
            <a:r>
              <a:rPr lang="en-US" altLang="ko-KR" sz="2800" i="1" u="sng" dirty="0"/>
              <a:t>an array of bytes</a:t>
            </a:r>
            <a:r>
              <a:rPr lang="en-US" altLang="ko-KR" sz="2800" dirty="0"/>
              <a:t>.</a:t>
            </a:r>
          </a:p>
          <a:p>
            <a:r>
              <a:rPr lang="en-US" altLang="ko-KR" sz="2800" dirty="0"/>
              <a:t>A program keeps all of its data structures in memory.</a:t>
            </a:r>
          </a:p>
          <a:p>
            <a:pPr lvl="1"/>
            <a:r>
              <a:rPr lang="en-US" altLang="ko-KR" sz="2400" b="1" dirty="0"/>
              <a:t>Read</a:t>
            </a:r>
            <a:r>
              <a:rPr lang="en-US" altLang="ko-KR" sz="2400" dirty="0"/>
              <a:t> </a:t>
            </a:r>
            <a:r>
              <a:rPr lang="en-US" altLang="ko-KR" sz="2400" b="1" dirty="0"/>
              <a:t>memory </a:t>
            </a:r>
            <a:r>
              <a:rPr lang="en-US" altLang="ko-KR" sz="2400" dirty="0"/>
              <a:t>(load):</a:t>
            </a:r>
          </a:p>
          <a:p>
            <a:pPr lvl="2"/>
            <a:r>
              <a:rPr lang="en-US" altLang="ko-KR" sz="2200" dirty="0"/>
              <a:t>Specify an </a:t>
            </a:r>
            <a:r>
              <a:rPr lang="en-US" altLang="ko-KR" sz="2200" u="sng" dirty="0"/>
              <a:t>address</a:t>
            </a:r>
            <a:r>
              <a:rPr lang="en-US" altLang="ko-KR" sz="2200" dirty="0"/>
              <a:t> to be able to access the data</a:t>
            </a:r>
          </a:p>
          <a:p>
            <a:pPr lvl="1"/>
            <a:r>
              <a:rPr lang="en-US" altLang="ko-KR" sz="2400" b="1" dirty="0"/>
              <a:t>Write</a:t>
            </a:r>
            <a:r>
              <a:rPr lang="en-US" altLang="ko-KR" sz="2400" dirty="0"/>
              <a:t> </a:t>
            </a:r>
            <a:r>
              <a:rPr lang="en-US" altLang="ko-KR" sz="2400" b="1" dirty="0"/>
              <a:t>memory </a:t>
            </a:r>
            <a:r>
              <a:rPr lang="en-US" altLang="ko-KR" sz="2400" dirty="0"/>
              <a:t>(store):</a:t>
            </a:r>
          </a:p>
          <a:p>
            <a:pPr lvl="2"/>
            <a:r>
              <a:rPr lang="en-US" altLang="ko-KR" sz="2200" dirty="0"/>
              <a:t>Specify the data to be written to the given address</a:t>
            </a:r>
            <a:endParaRPr lang="ko-KR" altLang="en-US" sz="220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325213-4F1F-409A-8E59-C8CFDE0FC4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61507775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A program that Accesses Memory (</a:t>
            </a:r>
            <a:r>
              <a:rPr lang="en-US" altLang="ko-KR" sz="3200" dirty="0" err="1">
                <a:latin typeface="Courier New" pitchFamily="49" charset="0"/>
                <a:cs typeface="Courier New" pitchFamily="49" charset="0"/>
              </a:rPr>
              <a:t>mem.c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sp>
        <p:nvSpPr>
          <p:cNvPr id="6" name="직사각형 5"/>
          <p:cNvSpPr/>
          <p:nvPr/>
        </p:nvSpPr>
        <p:spPr>
          <a:xfrm>
            <a:off x="1787" y="751114"/>
            <a:ext cx="9144000" cy="584775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#include &lt;</a:t>
            </a:r>
            <a:r>
              <a:rPr lang="en-US" altLang="ko-KR" sz="2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unistd.h</a:t>
            </a:r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#include &lt;</a:t>
            </a:r>
            <a:r>
              <a:rPr lang="en-US" altLang="ko-KR" sz="2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stdio.h</a:t>
            </a:r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 #include &lt;</a:t>
            </a:r>
            <a:r>
              <a:rPr lang="en-US" altLang="ko-KR" sz="2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stdlib.h</a:t>
            </a:r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#include "</a:t>
            </a:r>
            <a:r>
              <a:rPr lang="en-US" altLang="ko-KR" sz="2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common.h</a:t>
            </a:r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"</a:t>
            </a:r>
          </a:p>
          <a:p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</a:t>
            </a:r>
            <a:r>
              <a:rPr lang="en-US" altLang="ko-KR" sz="2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 </a:t>
            </a:r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main(</a:t>
            </a:r>
            <a:r>
              <a:rPr lang="en-US" altLang="ko-KR" sz="2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2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argc</a:t>
            </a:r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2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2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[]){</a:t>
            </a:r>
          </a:p>
          <a:p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</a:t>
            </a:r>
            <a:r>
              <a:rPr lang="en-US" altLang="ko-KR" sz="2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*p = malloc(</a:t>
            </a:r>
            <a:r>
              <a:rPr lang="en-US" altLang="ko-KR" sz="2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(int));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//a1: allocate some memory</a:t>
            </a:r>
          </a:p>
          <a:p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	assert(p != </a:t>
            </a:r>
            <a:r>
              <a:rPr lang="en-US" altLang="ko-KR" sz="22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</a:t>
            </a:r>
            <a:r>
              <a:rPr lang="en-US" altLang="ko-KR" sz="22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22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("(%d) address of p: %08x\n", </a:t>
            </a:r>
            <a:r>
              <a:rPr lang="en-US" altLang="ko-KR" sz="22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getpid</a:t>
            </a:r>
            <a:r>
              <a:rPr lang="en-US" altLang="ko-KR" sz="22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(),</a:t>
            </a:r>
          </a:p>
          <a:p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</a:t>
            </a:r>
            <a:r>
              <a:rPr lang="en-US" altLang="ko-KR" sz="22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(unsigned) p)</a:t>
            </a:r>
            <a:r>
              <a:rPr lang="en-US" altLang="ko-KR" sz="20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//a2:print out the address of the memory</a:t>
            </a:r>
          </a:p>
          <a:p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 	*p = </a:t>
            </a:r>
            <a:r>
              <a:rPr lang="en-US" altLang="ko-KR" sz="22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  <a:r>
              <a:rPr lang="en-US" altLang="ko-KR" sz="20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a3: put zero into the first slot of the memory</a:t>
            </a:r>
          </a:p>
          <a:p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</a:t>
            </a:r>
            <a:r>
              <a:rPr lang="en-US" altLang="ko-KR" sz="22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22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 		Spin(</a:t>
            </a:r>
            <a:r>
              <a:rPr lang="en-US" altLang="ko-KR" sz="22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 		*p = *p + </a:t>
            </a:r>
            <a:r>
              <a:rPr lang="en-US" altLang="ko-KR" sz="22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 		</a:t>
            </a:r>
            <a:r>
              <a:rPr lang="en-US" altLang="ko-KR" sz="22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22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("(%d) p: %d\n", </a:t>
            </a:r>
            <a:r>
              <a:rPr lang="en-US" altLang="ko-KR" sz="22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getpid</a:t>
            </a:r>
            <a:r>
              <a:rPr lang="en-US" altLang="ko-KR" sz="22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(), *p);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a4</a:t>
            </a:r>
          </a:p>
          <a:p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18 		}</a:t>
            </a:r>
          </a:p>
          <a:p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19 	</a:t>
            </a:r>
            <a:r>
              <a:rPr lang="en-US" altLang="ko-KR" sz="22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 </a:t>
            </a:r>
            <a:r>
              <a:rPr lang="en-US" altLang="ko-KR" sz="22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20 	}</a:t>
            </a:r>
            <a:endParaRPr lang="ko-KR" altLang="en-US" sz="22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86531F4-BD7A-4A58-9D31-3E80B58CFE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2917875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Virtualizing Memory (Cont.)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The output of the program </a:t>
            </a:r>
            <a:r>
              <a:rPr lang="en-US" altLang="ko-KR" sz="2800" dirty="0" err="1">
                <a:latin typeface="Courier New" pitchFamily="49" charset="0"/>
                <a:cs typeface="Courier New" pitchFamily="49" charset="0"/>
              </a:rPr>
              <a:t>mem.c</a:t>
            </a:r>
            <a:endParaRPr lang="en-US" altLang="ko-KR" sz="2800" dirty="0">
              <a:latin typeface="Courier New" pitchFamily="49" charset="0"/>
              <a:cs typeface="Courier New" pitchFamily="49" charset="0"/>
            </a:endParaRPr>
          </a:p>
          <a:p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altLang="ko-KR" sz="2400" dirty="0">
              <a:cs typeface="Courier New" pitchFamily="49" charset="0"/>
            </a:endParaRPr>
          </a:p>
          <a:p>
            <a:pPr lvl="1"/>
            <a:r>
              <a:rPr lang="en-US" altLang="ko-KR" sz="2400" dirty="0">
                <a:cs typeface="Courier New" pitchFamily="49" charset="0"/>
              </a:rPr>
              <a:t>The newly allocated memory is at address</a:t>
            </a:r>
            <a:r>
              <a:rPr lang="en-US" altLang="ko-KR" sz="2400" dirty="0">
                <a:latin typeface="Courier New" pitchFamily="49" charset="0"/>
                <a:cs typeface="Courier New" pitchFamily="49" charset="0"/>
              </a:rPr>
              <a:t> 00200000</a:t>
            </a:r>
            <a:r>
              <a:rPr lang="en-US" altLang="ko-KR" sz="2400" dirty="0">
                <a:cs typeface="Courier New" pitchFamily="49" charset="0"/>
              </a:rPr>
              <a:t>.</a:t>
            </a:r>
          </a:p>
          <a:p>
            <a:pPr lvl="1"/>
            <a:r>
              <a:rPr lang="en-US" altLang="ko-KR" sz="2400" dirty="0">
                <a:cs typeface="Courier New" pitchFamily="49" charset="0"/>
              </a:rPr>
              <a:t>It updates the value and prints out the result.</a:t>
            </a:r>
          </a:p>
          <a:p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endParaRPr lang="en-US" altLang="ko-K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87624" y="1628800"/>
            <a:ext cx="5832648" cy="313932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./</a:t>
            </a:r>
            <a:r>
              <a:rPr lang="en-US" altLang="ko-KR" sz="2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mem</a:t>
            </a:r>
            <a:endParaRPr lang="en-US" altLang="ko-KR" sz="22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(2134) memory address of p: 00200000</a:t>
            </a:r>
          </a:p>
          <a:p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(2134) p: 1</a:t>
            </a:r>
          </a:p>
          <a:p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(2134) p: 2</a:t>
            </a:r>
          </a:p>
          <a:p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(2134) p: 3</a:t>
            </a:r>
          </a:p>
          <a:p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(2134) p: 4</a:t>
            </a:r>
          </a:p>
          <a:p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(2134) p: 5</a:t>
            </a:r>
          </a:p>
          <a:p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ˆC</a:t>
            </a:r>
            <a:endParaRPr lang="ko-KR" altLang="en-US" sz="22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BC5371-39AF-47BD-95E6-6A5C16457B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52549509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cs typeface="Courier New" pitchFamily="49" charset="0"/>
              </a:rPr>
              <a:t>Running </a:t>
            </a:r>
            <a:r>
              <a:rPr lang="en-US" altLang="ko-KR" sz="3200" dirty="0" err="1">
                <a:latin typeface="Courier New" pitchFamily="49" charset="0"/>
                <a:cs typeface="Courier New" pitchFamily="49" charset="0"/>
              </a:rPr>
              <a:t>mem.c</a:t>
            </a:r>
            <a:r>
              <a:rPr lang="en-US" altLang="ko-KR" sz="3200" dirty="0">
                <a:cs typeface="Courier New" pitchFamily="49" charset="0"/>
              </a:rPr>
              <a:t> multiple times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46533" y="764704"/>
            <a:ext cx="9114159" cy="6007751"/>
          </a:xfrm>
        </p:spPr>
        <p:txBody>
          <a:bodyPr/>
          <a:lstStyle/>
          <a:p>
            <a:pPr marL="0" indent="0">
              <a:buNone/>
            </a:pPr>
            <a:endParaRPr lang="en-US" altLang="ko-KR" dirty="0">
              <a:cs typeface="Courier New" pitchFamily="49" charset="0"/>
            </a:endParaRPr>
          </a:p>
          <a:p>
            <a:endParaRPr lang="en-US" altLang="ko-KR" dirty="0">
              <a:cs typeface="Courier New" pitchFamily="49" charset="0"/>
            </a:endParaRPr>
          </a:p>
          <a:p>
            <a:endParaRPr lang="en-US" altLang="ko-KR" dirty="0">
              <a:cs typeface="Courier New" pitchFamily="49" charset="0"/>
            </a:endParaRPr>
          </a:p>
          <a:p>
            <a:endParaRPr lang="en-US" altLang="ko-KR" dirty="0">
              <a:cs typeface="Courier New" pitchFamily="49" charset="0"/>
            </a:endParaRPr>
          </a:p>
          <a:p>
            <a:endParaRPr lang="en-US" altLang="ko-KR" dirty="0">
              <a:cs typeface="Courier New" pitchFamily="49" charset="0"/>
            </a:endParaRPr>
          </a:p>
          <a:p>
            <a:endParaRPr lang="en-US" altLang="ko-KR" dirty="0">
              <a:cs typeface="Courier New" pitchFamily="49" charset="0"/>
            </a:endParaRPr>
          </a:p>
          <a:p>
            <a:endParaRPr lang="en-US" altLang="ko-KR" dirty="0">
              <a:cs typeface="Courier New" pitchFamily="49" charset="0"/>
            </a:endParaRPr>
          </a:p>
          <a:p>
            <a:endParaRPr lang="en-US" altLang="ko-KR" dirty="0">
              <a:cs typeface="Courier New" pitchFamily="49" charset="0"/>
            </a:endParaRPr>
          </a:p>
          <a:p>
            <a:pPr lvl="1"/>
            <a:r>
              <a:rPr lang="en-US" altLang="ko-KR" sz="2200" dirty="0">
                <a:cs typeface="Courier New" pitchFamily="49" charset="0"/>
              </a:rPr>
              <a:t>It is as if each running program has its </a:t>
            </a:r>
            <a:r>
              <a:rPr lang="en-US" altLang="ko-KR" sz="2200" b="1" dirty="0">
                <a:cs typeface="Courier New" pitchFamily="49" charset="0"/>
              </a:rPr>
              <a:t>own private memory</a:t>
            </a:r>
            <a:r>
              <a:rPr lang="en-US" altLang="ko-KR" sz="2200" dirty="0">
                <a:cs typeface="Courier New" pitchFamily="49" charset="0"/>
              </a:rPr>
              <a:t>.</a:t>
            </a:r>
          </a:p>
          <a:p>
            <a:pPr lvl="2"/>
            <a:r>
              <a:rPr lang="en-US" altLang="ko-KR" sz="2000" dirty="0">
                <a:cs typeface="Courier New" pitchFamily="49" charset="0"/>
              </a:rPr>
              <a:t>Each running program has allocated memory at</a:t>
            </a:r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cs typeface="Courier New" pitchFamily="49" charset="0"/>
              </a:rPr>
              <a:t> </a:t>
            </a:r>
            <a:r>
              <a:rPr lang="en-US" altLang="ko-KR" sz="2000" u="sng" dirty="0">
                <a:cs typeface="Courier New" pitchFamily="49" charset="0"/>
              </a:rPr>
              <a:t>the same address</a:t>
            </a:r>
            <a:r>
              <a:rPr lang="en-US" altLang="ko-KR" sz="2000" dirty="0">
                <a:cs typeface="Courier New" pitchFamily="49" charset="0"/>
              </a:rPr>
              <a:t>.</a:t>
            </a:r>
          </a:p>
          <a:p>
            <a:pPr lvl="2"/>
            <a:r>
              <a:rPr lang="en-US" altLang="ko-KR" sz="2000" dirty="0">
                <a:cs typeface="Courier New" pitchFamily="49" charset="0"/>
              </a:rPr>
              <a:t>Each seems to be updating the value at</a:t>
            </a:r>
            <a:r>
              <a:rPr lang="en-US" altLang="ko-KR" sz="2000" dirty="0">
                <a:latin typeface="Courier New" pitchFamily="49" charset="0"/>
                <a:cs typeface="Courier New" pitchFamily="49" charset="0"/>
              </a:rPr>
              <a:t>00200000</a:t>
            </a:r>
            <a:r>
              <a:rPr lang="en-US" altLang="ko-KR" sz="2200" dirty="0">
                <a:cs typeface="Courier New" pitchFamily="49" charset="0"/>
              </a:rPr>
              <a:t>independently.</a:t>
            </a:r>
            <a:endParaRPr lang="ko-KR" altLang="en-US" sz="2200" dirty="0">
              <a:cs typeface="Courier New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37543" y="980728"/>
            <a:ext cx="7740352" cy="38164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./</a:t>
            </a:r>
            <a:r>
              <a:rPr lang="en-US" altLang="ko-KR" sz="2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mem</a:t>
            </a:r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&amp;; ./</a:t>
            </a:r>
            <a:r>
              <a:rPr lang="en-US" altLang="ko-KR" sz="2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mem</a:t>
            </a:r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&amp;</a:t>
            </a:r>
          </a:p>
          <a:p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[1] 24113</a:t>
            </a:r>
          </a:p>
          <a:p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[2] 24114</a:t>
            </a:r>
          </a:p>
          <a:p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(24113) memory address of p: </a:t>
            </a:r>
            <a:r>
              <a:rPr lang="en-US" altLang="ko-KR" sz="2200" b="1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00200000</a:t>
            </a:r>
          </a:p>
          <a:p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(24114) memory address of p: </a:t>
            </a:r>
            <a:r>
              <a:rPr lang="en-US" altLang="ko-KR" sz="2200" b="1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00200000</a:t>
            </a:r>
          </a:p>
          <a:p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(24113) p: 1</a:t>
            </a:r>
          </a:p>
          <a:p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2200" b="1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24114</a:t>
            </a:r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p: 1</a:t>
            </a:r>
          </a:p>
          <a:p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2200" b="1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24114</a:t>
            </a:r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p: 2</a:t>
            </a:r>
          </a:p>
          <a:p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(24113) p: 2</a:t>
            </a:r>
          </a:p>
          <a:p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(24113) p: 3</a:t>
            </a:r>
          </a:p>
          <a:p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(24114) p: 3 ...</a:t>
            </a:r>
            <a:endParaRPr lang="ko-KR" altLang="en-US" sz="22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43F48A-19F4-4BF7-A3E8-91A88A88B0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9306793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Virtualizing Memory (Cont.)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Each process accesses its own private </a:t>
            </a:r>
            <a:r>
              <a:rPr lang="en-US" altLang="ko-KR" sz="2800" b="1" dirty="0"/>
              <a:t>virtual address space</a:t>
            </a:r>
            <a:r>
              <a:rPr lang="en-US" altLang="ko-KR" sz="2800" dirty="0"/>
              <a:t>.</a:t>
            </a:r>
          </a:p>
          <a:p>
            <a:pPr lvl="1"/>
            <a:r>
              <a:rPr lang="en-US" altLang="ko-KR" sz="2400" dirty="0"/>
              <a:t>The OS maps 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</a:rPr>
              <a:t>address space </a:t>
            </a:r>
            <a:r>
              <a:rPr lang="en-US" altLang="ko-KR" sz="2400" dirty="0"/>
              <a:t>onto the 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</a:rPr>
              <a:t>physical memory</a:t>
            </a:r>
            <a:r>
              <a:rPr lang="en-US" altLang="ko-KR" sz="2400" dirty="0"/>
              <a:t>.</a:t>
            </a:r>
          </a:p>
          <a:p>
            <a:pPr lvl="1"/>
            <a:r>
              <a:rPr lang="en-US" altLang="ko-KR" sz="2400" dirty="0"/>
              <a:t>A memory reference within one running program </a:t>
            </a:r>
            <a:r>
              <a:rPr lang="en-US" altLang="ko-KR" sz="2400" u="sng" dirty="0"/>
              <a:t>does not affect</a:t>
            </a:r>
            <a:r>
              <a:rPr lang="en-US" altLang="ko-KR" sz="2400" dirty="0"/>
              <a:t> the address space of other processes.</a:t>
            </a:r>
          </a:p>
          <a:p>
            <a:pPr lvl="1"/>
            <a:r>
              <a:rPr lang="en-US" altLang="ko-KR" sz="2400" dirty="0"/>
              <a:t>Physical memory is a </a:t>
            </a:r>
            <a:r>
              <a:rPr lang="en-US" altLang="ko-KR" sz="2400" u="sng" dirty="0"/>
              <a:t>shared resource</a:t>
            </a:r>
            <a:r>
              <a:rPr lang="en-US" altLang="ko-KR" sz="2400" dirty="0"/>
              <a:t>, managed by the OS.</a:t>
            </a:r>
            <a:endParaRPr lang="ko-KR" altLang="en-US" sz="240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AD1B53-C4B1-4DEF-8482-3B3C35A5DF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3917347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The problem of Concurrency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The OS is juggling 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</a:rPr>
              <a:t>many things at once</a:t>
            </a:r>
            <a:r>
              <a:rPr lang="en-US" altLang="ko-KR" sz="2800" dirty="0"/>
              <a:t>, first running one process, then another, and so forth.</a:t>
            </a:r>
          </a:p>
          <a:p>
            <a:endParaRPr lang="en-US" altLang="ko-KR" dirty="0"/>
          </a:p>
          <a:p>
            <a:r>
              <a:rPr lang="en-US" altLang="ko-KR" sz="2800" dirty="0"/>
              <a:t>Modern 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</a:rPr>
              <a:t>multi-threaded programs</a:t>
            </a:r>
            <a:r>
              <a:rPr lang="en-US" altLang="ko-KR" sz="2800" dirty="0"/>
              <a:t> also exhibit the concurrency problem.</a:t>
            </a:r>
            <a:endParaRPr lang="ko-KR" altLang="en-US" sz="280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0549CE-C3DE-422B-A18D-7099B9D092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346906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A Multi-threaded Program (</a:t>
            </a:r>
            <a:r>
              <a:rPr lang="en-US" altLang="ko-KR" sz="2800" dirty="0" err="1">
                <a:latin typeface="Courier New" pitchFamily="49" charset="0"/>
                <a:cs typeface="Courier New" pitchFamily="49" charset="0"/>
              </a:rPr>
              <a:t>thread.c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6" name="직사각형 5"/>
          <p:cNvSpPr/>
          <p:nvPr/>
        </p:nvSpPr>
        <p:spPr>
          <a:xfrm>
            <a:off x="539552" y="851361"/>
            <a:ext cx="7992888" cy="44935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	#include &lt;</a:t>
            </a:r>
            <a:r>
              <a:rPr lang="en-US" altLang="ko-KR" sz="2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stdio.h</a:t>
            </a:r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	#include &lt;</a:t>
            </a:r>
            <a:r>
              <a:rPr lang="en-US" altLang="ko-KR" sz="2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stdlib.h</a:t>
            </a:r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 	#include "</a:t>
            </a:r>
            <a:r>
              <a:rPr lang="en-US" altLang="ko-KR" sz="2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common.h</a:t>
            </a:r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"</a:t>
            </a:r>
          </a:p>
          <a:p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</a:t>
            </a:r>
          </a:p>
          <a:p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	</a:t>
            </a:r>
            <a:r>
              <a:rPr lang="en-US" altLang="ko-KR" sz="2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volatile </a:t>
            </a:r>
            <a:r>
              <a:rPr lang="en-US" altLang="ko-KR" sz="2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2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counter = </a:t>
            </a:r>
            <a:r>
              <a:rPr lang="en-US" altLang="ko-KR" sz="22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	</a:t>
            </a:r>
            <a:r>
              <a:rPr lang="en-US" altLang="ko-KR" sz="2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loops;</a:t>
            </a:r>
          </a:p>
          <a:p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</a:t>
            </a:r>
          </a:p>
          <a:p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</a:t>
            </a:r>
            <a:r>
              <a:rPr lang="en-US" altLang="ko-KR" sz="2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*worker(</a:t>
            </a:r>
            <a:r>
              <a:rPr lang="en-US" altLang="ko-KR" sz="2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 </a:t>
            </a:r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2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	</a:t>
            </a:r>
            <a:r>
              <a:rPr lang="en-US" altLang="ko-KR" sz="22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2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2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		</a:t>
            </a:r>
            <a:r>
              <a:rPr lang="en-US" altLang="ko-KR" sz="22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for </a:t>
            </a:r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2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22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2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 loops; </a:t>
            </a:r>
            <a:r>
              <a:rPr lang="en-US" altLang="ko-KR" sz="2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++) {</a:t>
            </a:r>
          </a:p>
          <a:p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		counter++;</a:t>
            </a:r>
          </a:p>
          <a:p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	}</a:t>
            </a:r>
          </a:p>
          <a:p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 		</a:t>
            </a:r>
            <a:r>
              <a:rPr lang="en-US" altLang="ko-KR" sz="22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 </a:t>
            </a:r>
            <a:r>
              <a:rPr lang="en-US" altLang="ko-KR" sz="22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FA1FEBD-EDFF-48E4-8BD5-914B4A47C19C}"/>
              </a:ext>
            </a:extLst>
          </p:cNvPr>
          <p:cNvSpPr txBox="1"/>
          <p:nvPr/>
        </p:nvSpPr>
        <p:spPr>
          <a:xfrm>
            <a:off x="539552" y="5424708"/>
            <a:ext cx="468052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/>
            <a:r>
              <a:rPr lang="en-US" altLang="ko-KR" sz="2200" dirty="0">
                <a:latin typeface="Courier New" pitchFamily="49" charset="0"/>
                <a:cs typeface="Courier New" pitchFamily="49" charset="0"/>
              </a:rPr>
              <a:t>worker()</a:t>
            </a:r>
            <a:r>
              <a:rPr lang="en-US" altLang="ko-KR" sz="2200" dirty="0"/>
              <a:t>: increments a counter</a:t>
            </a:r>
            <a:endParaRPr lang="ko-KR" altLang="en-US" sz="22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4F9B874-9F63-47D6-9870-1FD897965A9F}"/>
              </a:ext>
            </a:extLst>
          </p:cNvPr>
          <p:cNvSpPr txBox="1"/>
          <p:nvPr/>
        </p:nvSpPr>
        <p:spPr>
          <a:xfrm>
            <a:off x="539552" y="5799501"/>
            <a:ext cx="78488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/>
            <a:r>
              <a:rPr lang="en-US" altLang="ko-KR" sz="2200" dirty="0"/>
              <a:t>Thread: a function running within the same memory space. Each thread start running in a routine called worker().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B8E8738-B9C4-4DA9-82E2-53DA7EF4C5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0702638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ko-KR" sz="2800" dirty="0">
                <a:solidFill>
                  <a:schemeClr val="bg1"/>
                </a:solidFill>
              </a:rPr>
              <a:t>The main program creates </a:t>
            </a:r>
            <a:r>
              <a:rPr lang="en-US" altLang="ko-KR" sz="2800" b="1" dirty="0">
                <a:solidFill>
                  <a:schemeClr val="bg1"/>
                </a:solidFill>
              </a:rPr>
              <a:t>two threads: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4549" y="933981"/>
            <a:ext cx="8828748" cy="584775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 </a:t>
            </a:r>
            <a:r>
              <a:rPr lang="en-US" altLang="ko-KR" sz="2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 </a:t>
            </a:r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main(</a:t>
            </a:r>
            <a:r>
              <a:rPr lang="en-US" altLang="ko-KR" sz="2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 </a:t>
            </a:r>
            <a:r>
              <a:rPr lang="en-US" altLang="ko-KR" sz="2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argc</a:t>
            </a:r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2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2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[])</a:t>
            </a:r>
          </a:p>
          <a:p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18 {</a:t>
            </a:r>
          </a:p>
          <a:p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19 	</a:t>
            </a:r>
            <a:r>
              <a:rPr lang="en-US" altLang="ko-KR" sz="22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2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argc</a:t>
            </a:r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!= </a:t>
            </a:r>
            <a:r>
              <a:rPr lang="en-US" altLang="ko-KR" sz="22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</a:t>
            </a:r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20 		</a:t>
            </a:r>
            <a:r>
              <a:rPr lang="en-US" altLang="ko-KR" sz="20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fprintf</a:t>
            </a:r>
            <a:r>
              <a:rPr lang="en-US" altLang="ko-KR" sz="20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(stderr, "usage: threads &lt;value&gt;\n");</a:t>
            </a:r>
          </a:p>
          <a:p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21 		</a:t>
            </a:r>
            <a:r>
              <a:rPr lang="en-US" altLang="ko-KR" sz="22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exit</a:t>
            </a:r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22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22	}</a:t>
            </a:r>
          </a:p>
          <a:p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23	loops = </a:t>
            </a:r>
            <a:r>
              <a:rPr lang="en-US" altLang="ko-KR" sz="2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atoi</a:t>
            </a:r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2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</a:t>
            </a:r>
            <a:r>
              <a:rPr lang="en-US" altLang="ko-KR" sz="22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]);</a:t>
            </a:r>
          </a:p>
          <a:p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24	</a:t>
            </a:r>
            <a:r>
              <a:rPr lang="en-US" altLang="ko-KR" sz="2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pthread_t</a:t>
            </a:r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p1, p2;</a:t>
            </a:r>
          </a:p>
          <a:p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25	</a:t>
            </a:r>
            <a:r>
              <a:rPr lang="en-US" altLang="ko-KR" sz="2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("Initial value : %d\n", counter);</a:t>
            </a:r>
          </a:p>
          <a:p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26</a:t>
            </a:r>
          </a:p>
          <a:p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27	</a:t>
            </a:r>
            <a:r>
              <a:rPr lang="en-US" altLang="ko-KR" sz="2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Pthread_create</a:t>
            </a:r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(&amp;p1, </a:t>
            </a:r>
            <a:r>
              <a:rPr lang="en-US" altLang="ko-KR" sz="22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worker, </a:t>
            </a:r>
            <a:r>
              <a:rPr lang="en-US" altLang="ko-KR" sz="22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28	</a:t>
            </a:r>
            <a:r>
              <a:rPr lang="en-US" altLang="ko-KR" sz="2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Pthread_create</a:t>
            </a:r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(&amp;p2, </a:t>
            </a:r>
            <a:r>
              <a:rPr lang="en-US" altLang="ko-KR" sz="22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worker, </a:t>
            </a:r>
            <a:r>
              <a:rPr lang="en-US" altLang="ko-KR" sz="22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29	</a:t>
            </a:r>
            <a:r>
              <a:rPr lang="en-US" altLang="ko-KR" sz="2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Pthread_join</a:t>
            </a:r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(p1, </a:t>
            </a:r>
            <a:r>
              <a:rPr lang="en-US" altLang="ko-KR" sz="22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30	</a:t>
            </a:r>
            <a:r>
              <a:rPr lang="en-US" altLang="ko-KR" sz="2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Pthread_join</a:t>
            </a:r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(p2, </a:t>
            </a:r>
            <a:r>
              <a:rPr lang="en-US" altLang="ko-KR" sz="22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31	</a:t>
            </a:r>
            <a:r>
              <a:rPr lang="en-US" altLang="ko-KR" sz="22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22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("Final value : %d\n", counter);</a:t>
            </a:r>
          </a:p>
          <a:p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32	</a:t>
            </a:r>
            <a:r>
              <a:rPr lang="en-US" altLang="ko-KR" sz="22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22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33 }</a:t>
            </a:r>
            <a:endParaRPr lang="ko-KR" altLang="en-US" sz="22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66309C4-2FA9-41DB-9551-F440A344D3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4781182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urier New" pitchFamily="49" charset="0"/>
                <a:cs typeface="Courier New" pitchFamily="49" charset="0"/>
              </a:rPr>
              <a:t>loops </a:t>
            </a:r>
            <a:r>
              <a:rPr lang="en-US" altLang="ko-KR" dirty="0"/>
              <a:t>determines how many times each of the two workers will </a:t>
            </a:r>
            <a:r>
              <a:rPr lang="en-US" altLang="ko-KR" b="1" dirty="0"/>
              <a:t>increment the shared counter </a:t>
            </a:r>
            <a:r>
              <a:rPr lang="en-US" altLang="ko-KR" dirty="0"/>
              <a:t>in a loop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6476" y="752670"/>
            <a:ext cx="8786812" cy="5712643"/>
          </a:xfrm>
        </p:spPr>
        <p:txBody>
          <a:bodyPr/>
          <a:lstStyle/>
          <a:p>
            <a:pPr lvl="1"/>
            <a:r>
              <a:rPr lang="en-US" altLang="ko-KR" sz="2400" dirty="0">
                <a:latin typeface="Courier New" pitchFamily="49" charset="0"/>
                <a:cs typeface="Courier New" pitchFamily="49" charset="0"/>
              </a:rPr>
              <a:t>loops</a:t>
            </a:r>
            <a:r>
              <a:rPr lang="en-US" altLang="ko-KR" sz="2400" dirty="0">
                <a:cs typeface="Courier New" pitchFamily="49" charset="0"/>
              </a:rPr>
              <a:t>:</a:t>
            </a:r>
            <a:r>
              <a:rPr lang="en-US" altLang="ko-KR" sz="2400" dirty="0"/>
              <a:t> 1000.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sz="2400" dirty="0">
                <a:latin typeface="Courier New" pitchFamily="49" charset="0"/>
                <a:cs typeface="Courier New" pitchFamily="49" charset="0"/>
              </a:rPr>
              <a:t>loops</a:t>
            </a:r>
            <a:r>
              <a:rPr lang="en-US" altLang="ko-KR" sz="2400" dirty="0">
                <a:cs typeface="Courier New" pitchFamily="49" charset="0"/>
              </a:rPr>
              <a:t>:</a:t>
            </a:r>
            <a:r>
              <a:rPr lang="en-US" altLang="ko-KR" sz="2400" dirty="0"/>
              <a:t> 100000.</a:t>
            </a:r>
          </a:p>
          <a:p>
            <a:pPr lvl="1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10424" y="1340768"/>
            <a:ext cx="8194590" cy="193899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</a:t>
            </a:r>
            <a:r>
              <a:rPr lang="en-US" altLang="ko-KR" sz="2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gcc</a:t>
            </a:r>
            <a:r>
              <a:rPr lang="en-US" altLang="ko-KR" sz="2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-o thread </a:t>
            </a:r>
            <a:r>
              <a:rPr lang="en-US" altLang="ko-KR" sz="2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thread.c</a:t>
            </a:r>
            <a:r>
              <a:rPr lang="en-US" altLang="ko-KR" sz="2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-Wall -</a:t>
            </a:r>
            <a:r>
              <a:rPr lang="en-US" altLang="ko-KR" sz="2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</a:t>
            </a:r>
            <a:endParaRPr lang="en-US" altLang="ko-KR" sz="2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2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./thread 1000</a:t>
            </a:r>
          </a:p>
          <a:p>
            <a:r>
              <a:rPr lang="en-US" altLang="ko-KR" sz="2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Initial value : 0</a:t>
            </a:r>
          </a:p>
          <a:p>
            <a:r>
              <a:rPr lang="en-US" altLang="ko-KR" sz="2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Final value : 2000</a:t>
            </a:r>
            <a:endParaRPr lang="ko-KR" altLang="en-US" sz="2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10424" y="3867858"/>
            <a:ext cx="8194589" cy="23083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./thread 100000</a:t>
            </a:r>
          </a:p>
          <a:p>
            <a:r>
              <a:rPr lang="en-US" altLang="ko-KR" sz="2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Initial value : 0</a:t>
            </a:r>
          </a:p>
          <a:p>
            <a:r>
              <a:rPr lang="en-US" altLang="ko-KR" sz="2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Final value : 143012 </a:t>
            </a:r>
            <a:r>
              <a:rPr lang="en-US" altLang="ko-KR" sz="2400" b="1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huh??</a:t>
            </a:r>
          </a:p>
          <a:p>
            <a:r>
              <a:rPr lang="en-US" altLang="ko-KR" sz="2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./thread 100000</a:t>
            </a:r>
          </a:p>
          <a:p>
            <a:r>
              <a:rPr lang="en-US" altLang="ko-KR" sz="2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Initial value : 0</a:t>
            </a:r>
          </a:p>
          <a:p>
            <a:r>
              <a:rPr lang="en-US" altLang="ko-KR" sz="2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Final value : 137298 </a:t>
            </a:r>
            <a:r>
              <a:rPr lang="en-US" altLang="ko-KR" sz="2400" b="1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what the??</a:t>
            </a:r>
            <a:endParaRPr lang="ko-KR" altLang="en-US" sz="2400" b="1" dirty="0">
              <a:solidFill>
                <a:srgbClr val="FF000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075CDC-B45B-45AE-8744-BAA6F76D77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0159946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What a happens when a program runs?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A running program executes instructions.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2400" dirty="0"/>
              <a:t>The processor</a:t>
            </a:r>
            <a:r>
              <a:rPr lang="en-US" altLang="ko-KR" sz="2400" b="1" dirty="0"/>
              <a:t> fetches </a:t>
            </a:r>
            <a:r>
              <a:rPr lang="en-US" altLang="ko-KR" sz="2400" dirty="0"/>
              <a:t>an instruction from memory.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2400" b="1" dirty="0"/>
              <a:t>Decode</a:t>
            </a:r>
            <a:r>
              <a:rPr lang="en-US" altLang="ko-KR" sz="2400" dirty="0"/>
              <a:t>: Figure out which instruction this is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2400" b="1" dirty="0"/>
              <a:t>Execute</a:t>
            </a:r>
            <a:r>
              <a:rPr lang="en-US" altLang="ko-KR" sz="2400" dirty="0"/>
              <a:t>: i.e., add two numbers, access memory, check a condition, jump to function, and so forth.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2400" dirty="0"/>
              <a:t>The processor moves on to the </a:t>
            </a:r>
            <a:r>
              <a:rPr lang="en-US" altLang="ko-KR" sz="2400" b="1" dirty="0"/>
              <a:t>next instruction </a:t>
            </a:r>
            <a:r>
              <a:rPr lang="en-US" altLang="ko-KR" sz="2400" dirty="0"/>
              <a:t>and so on.</a:t>
            </a:r>
            <a:endParaRPr lang="ko-KR" altLang="en-US" sz="240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A654509-87CA-435B-9A43-310BAFFE39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93131220"/>
      </p:ext>
    </p:extLst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Why is this happening?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961" y="866402"/>
            <a:ext cx="9038207" cy="5501258"/>
          </a:xfrm>
        </p:spPr>
        <p:txBody>
          <a:bodyPr/>
          <a:lstStyle/>
          <a:p>
            <a:r>
              <a:rPr lang="en-US" altLang="ko-KR" sz="2800" dirty="0"/>
              <a:t>Increment a shared counter </a:t>
            </a:r>
            <a:r>
              <a:rPr lang="en-US" altLang="ko-KR" sz="2800" dirty="0">
                <a:sym typeface="Wingdings" pitchFamily="2" charset="2"/>
              </a:rPr>
              <a:t> take three instructions.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2400" dirty="0">
                <a:sym typeface="Wingdings" pitchFamily="2" charset="2"/>
              </a:rPr>
              <a:t>Load the value of the counter from memory into register.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2400" dirty="0">
                <a:sym typeface="Wingdings" pitchFamily="2" charset="2"/>
              </a:rPr>
              <a:t>Increment it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2400" dirty="0">
                <a:sym typeface="Wingdings" pitchFamily="2" charset="2"/>
              </a:rPr>
              <a:t>Store it back into memory</a:t>
            </a:r>
          </a:p>
          <a:p>
            <a:r>
              <a:rPr lang="en-US" altLang="ko-KR" sz="2800" dirty="0">
                <a:sym typeface="Wingdings" pitchFamily="2" charset="2"/>
              </a:rPr>
              <a:t>These three instructions do not execute 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atomically</a:t>
            </a:r>
            <a:r>
              <a:rPr lang="en-US" altLang="ko-KR" sz="2800" dirty="0">
                <a:sym typeface="Wingdings" pitchFamily="2" charset="2"/>
              </a:rPr>
              <a:t>.  Problem of </a:t>
            </a:r>
            <a:r>
              <a:rPr lang="en-US" altLang="ko-KR" sz="2800" b="1" dirty="0">
                <a:sym typeface="Wingdings" pitchFamily="2" charset="2"/>
              </a:rPr>
              <a:t>concurrency </a:t>
            </a:r>
            <a:r>
              <a:rPr lang="en-US" altLang="ko-KR" sz="2800" dirty="0">
                <a:sym typeface="Wingdings" pitchFamily="2" charset="2"/>
              </a:rPr>
              <a:t>happen.</a:t>
            </a:r>
            <a:endParaRPr lang="ko-KR" altLang="en-US" sz="280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DB8B668-8380-4718-BBE3-19874CDBFA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7805329"/>
      </p:ext>
    </p:extLst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Persistence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Devices such as DRAM store values in a </a:t>
            </a:r>
            <a:r>
              <a:rPr lang="en-US" altLang="ko-KR" sz="2800" u="sng" dirty="0"/>
              <a:t>volatile</a:t>
            </a:r>
            <a:r>
              <a:rPr lang="en-US" altLang="ko-KR" sz="2800" dirty="0"/>
              <a:t>.</a:t>
            </a:r>
          </a:p>
          <a:p>
            <a:r>
              <a:rPr lang="en-US" altLang="ko-KR" sz="2800" i="1" dirty="0"/>
              <a:t>Hardware</a:t>
            </a:r>
            <a:r>
              <a:rPr lang="en-US" altLang="ko-KR" sz="2800" dirty="0"/>
              <a:t> and </a:t>
            </a:r>
            <a:r>
              <a:rPr lang="en-US" altLang="ko-KR" sz="2800" i="1" dirty="0"/>
              <a:t>software</a:t>
            </a:r>
            <a:r>
              <a:rPr lang="en-US" altLang="ko-KR" sz="2800" dirty="0"/>
              <a:t> are needed to store data 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</a:rPr>
              <a:t>persistently</a:t>
            </a:r>
            <a:r>
              <a:rPr lang="en-US" altLang="ko-KR" sz="2800" dirty="0"/>
              <a:t>.</a:t>
            </a:r>
          </a:p>
          <a:p>
            <a:pPr lvl="1"/>
            <a:r>
              <a:rPr lang="en-US" altLang="ko-KR" sz="2400" b="1" dirty="0"/>
              <a:t>Hardware</a:t>
            </a:r>
            <a:r>
              <a:rPr lang="en-US" altLang="ko-KR" sz="2400" dirty="0"/>
              <a:t>: I/O device such as a hard drive, solid-state drives (SSDs)</a:t>
            </a:r>
          </a:p>
          <a:p>
            <a:pPr lvl="1"/>
            <a:r>
              <a:rPr lang="en-US" altLang="ko-KR" sz="2400" b="1" dirty="0"/>
              <a:t>Software</a:t>
            </a:r>
            <a:r>
              <a:rPr lang="en-US" altLang="ko-KR" sz="2400" dirty="0"/>
              <a:t>:</a:t>
            </a:r>
          </a:p>
          <a:p>
            <a:pPr lvl="2"/>
            <a:r>
              <a:rPr lang="en-US" altLang="ko-KR" sz="2200" dirty="0"/>
              <a:t>File system manages the disk.</a:t>
            </a:r>
          </a:p>
          <a:p>
            <a:pPr lvl="2"/>
            <a:r>
              <a:rPr lang="en-US" altLang="ko-KR" sz="2200" dirty="0"/>
              <a:t>File system is responsible for </a:t>
            </a:r>
            <a:r>
              <a:rPr lang="en-US" altLang="ko-KR" sz="2200" u="sng" dirty="0"/>
              <a:t>storing any files</a:t>
            </a:r>
            <a:r>
              <a:rPr lang="en-US" altLang="ko-KR" sz="2200" dirty="0"/>
              <a:t> the user creates.</a:t>
            </a:r>
          </a:p>
          <a:p>
            <a:endParaRPr lang="ko-KR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4DD7EA-1BE0-40D5-86A9-D9926F3286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4962694"/>
      </p:ext>
    </p:extLst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200" dirty="0"/>
              <a:t>Create a file </a:t>
            </a:r>
            <a:r>
              <a:rPr lang="en-US" altLang="ko-KR" sz="2200" dirty="0">
                <a:latin typeface="Courier New" pitchFamily="49" charset="0"/>
                <a:cs typeface="Courier New" pitchFamily="49" charset="0"/>
              </a:rPr>
              <a:t>(/</a:t>
            </a:r>
            <a:r>
              <a:rPr lang="en-US" altLang="ko-KR" sz="22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altLang="ko-KR" sz="2200" dirty="0">
                <a:latin typeface="Courier New" pitchFamily="49" charset="0"/>
                <a:cs typeface="Courier New" pitchFamily="49" charset="0"/>
              </a:rPr>
              <a:t>/file</a:t>
            </a:r>
            <a:r>
              <a:rPr lang="en-US" altLang="ko-KR" sz="2200" dirty="0"/>
              <a:t>) that contains the string “hello world”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40345" y="771935"/>
            <a:ext cx="8929687" cy="584775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#include &lt;</a:t>
            </a:r>
            <a:r>
              <a:rPr lang="en-US" altLang="ko-KR" sz="2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stdio.h</a:t>
            </a:r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#include &lt;</a:t>
            </a:r>
            <a:r>
              <a:rPr lang="en-US" altLang="ko-KR" sz="2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unistd.h</a:t>
            </a:r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 #include &lt;</a:t>
            </a:r>
            <a:r>
              <a:rPr lang="en-US" altLang="ko-KR" sz="2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assert.h</a:t>
            </a:r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#include &lt;</a:t>
            </a:r>
            <a:r>
              <a:rPr lang="en-US" altLang="ko-KR" sz="2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fcntl.h</a:t>
            </a:r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#include &lt;sys/</a:t>
            </a:r>
            <a:r>
              <a:rPr lang="en-US" altLang="ko-KR" sz="2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types.h</a:t>
            </a:r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</a:t>
            </a:r>
          </a:p>
          <a:p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</a:t>
            </a:r>
            <a:r>
              <a:rPr lang="en-US" altLang="ko-KR" sz="2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</a:p>
          <a:p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main(</a:t>
            </a:r>
            <a:r>
              <a:rPr lang="en-US" altLang="ko-KR" sz="2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2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argc</a:t>
            </a:r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2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2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[])</a:t>
            </a:r>
          </a:p>
          <a:p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{</a:t>
            </a:r>
          </a:p>
          <a:p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	</a:t>
            </a:r>
            <a:r>
              <a:rPr lang="en-US" altLang="ko-KR" sz="2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2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fd</a:t>
            </a:r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open("/</a:t>
            </a:r>
            <a:r>
              <a:rPr lang="en-US" altLang="ko-KR" sz="2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tmp</a:t>
            </a:r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/file", O_WRONLY | O_CREAT  		     | O_TRUNC, S_IRWXU);</a:t>
            </a:r>
          </a:p>
          <a:p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assert(</a:t>
            </a:r>
            <a:r>
              <a:rPr lang="en-US" altLang="ko-KR" sz="2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fd</a:t>
            </a:r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&gt; -</a:t>
            </a:r>
            <a:r>
              <a:rPr lang="en-US" altLang="ko-KR" sz="22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</a:t>
            </a:r>
            <a:r>
              <a:rPr lang="en-US" altLang="ko-KR" sz="2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2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write(</a:t>
            </a:r>
            <a:r>
              <a:rPr lang="en-US" altLang="ko-KR" sz="2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fd</a:t>
            </a:r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"hello world\n", </a:t>
            </a:r>
            <a:r>
              <a:rPr lang="en-US" altLang="ko-KR" sz="22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</a:t>
            </a:r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 	assert(</a:t>
            </a:r>
            <a:r>
              <a:rPr lang="en-US" altLang="ko-KR" sz="2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</a:t>
            </a:r>
            <a:r>
              <a:rPr lang="en-US" altLang="ko-KR" sz="22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</a:t>
            </a:r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close(</a:t>
            </a:r>
            <a:r>
              <a:rPr lang="en-US" altLang="ko-KR" sz="2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fd</a:t>
            </a:r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 	</a:t>
            </a:r>
            <a:r>
              <a:rPr lang="en-US" altLang="ko-KR" sz="22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22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 }</a:t>
            </a:r>
            <a:endParaRPr lang="ko-KR" altLang="en-US" sz="22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16104" y="980591"/>
            <a:ext cx="3744415" cy="1785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open()</a:t>
            </a:r>
            <a:r>
              <a:rPr lang="en-US" altLang="ko-KR" sz="2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write()</a:t>
            </a:r>
            <a:r>
              <a:rPr lang="en-US" altLang="ko-KR" sz="2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2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and </a:t>
            </a:r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close()</a:t>
            </a:r>
            <a:r>
              <a:rPr lang="en-US" altLang="ko-KR" sz="2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2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system calls are routed to the part of OS called the file system, which handles the requests</a:t>
            </a:r>
            <a:endParaRPr lang="ko-KR" altLang="en-US" sz="2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98AE247-57AB-4FA3-9CBD-E907BC94D9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5786614"/>
      </p:ext>
    </p:extLst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Persistence (Cont.)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What OS does in order to write to disk?</a:t>
            </a:r>
          </a:p>
          <a:p>
            <a:pPr lvl="1"/>
            <a:r>
              <a:rPr lang="en-US" altLang="ko-KR" sz="2400" dirty="0"/>
              <a:t>Figure out </a:t>
            </a:r>
            <a:r>
              <a:rPr lang="en-US" altLang="ko-KR" sz="2400" b="1" dirty="0"/>
              <a:t>where </a:t>
            </a:r>
            <a:r>
              <a:rPr lang="en-US" altLang="ko-KR" sz="2400" dirty="0"/>
              <a:t>on disk this new data will reside</a:t>
            </a:r>
          </a:p>
          <a:p>
            <a:pPr lvl="1"/>
            <a:r>
              <a:rPr lang="en-US" altLang="ko-KR" sz="2400" b="1" dirty="0"/>
              <a:t>Issue I/O </a:t>
            </a:r>
            <a:r>
              <a:rPr lang="en-US" altLang="ko-KR" sz="2400" dirty="0"/>
              <a:t>requests to the underlying storage device</a:t>
            </a:r>
          </a:p>
          <a:p>
            <a:r>
              <a:rPr lang="en-US" altLang="ko-KR" sz="2800" dirty="0"/>
              <a:t>File system handles system crashes during write.</a:t>
            </a:r>
          </a:p>
          <a:p>
            <a:pPr lvl="1"/>
            <a:r>
              <a:rPr lang="en-US" altLang="ko-KR" sz="2400" b="1" dirty="0"/>
              <a:t>Journaling</a:t>
            </a:r>
            <a:r>
              <a:rPr lang="en-US" altLang="ko-KR" sz="2400" dirty="0"/>
              <a:t> or </a:t>
            </a:r>
            <a:r>
              <a:rPr lang="en-US" altLang="ko-KR" sz="2400" b="1" dirty="0"/>
              <a:t>copy-on-write</a:t>
            </a:r>
          </a:p>
          <a:p>
            <a:pPr lvl="1"/>
            <a:r>
              <a:rPr lang="en-US" altLang="ko-KR" sz="2400" dirty="0"/>
              <a:t>Carefully </a:t>
            </a:r>
            <a:r>
              <a:rPr lang="en-US" altLang="ko-KR" sz="2400" u="sng" dirty="0"/>
              <a:t>ordering</a:t>
            </a:r>
            <a:r>
              <a:rPr lang="en-US" altLang="ko-KR" sz="2400" dirty="0"/>
              <a:t> writes to disk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0A86ED-8484-4409-AE19-77F914C54B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4766802"/>
      </p:ext>
    </p:extLst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Design Goals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678370"/>
            <a:ext cx="8786812" cy="5774965"/>
          </a:xfrm>
        </p:spPr>
        <p:txBody>
          <a:bodyPr/>
          <a:lstStyle/>
          <a:p>
            <a:r>
              <a:rPr lang="en-US" altLang="ko-KR" sz="2800" dirty="0"/>
              <a:t>Build up </a:t>
            </a:r>
            <a:r>
              <a:rPr lang="en-US" altLang="ko-KR" sz="2800" b="1" dirty="0"/>
              <a:t>abstraction</a:t>
            </a:r>
          </a:p>
          <a:p>
            <a:pPr lvl="1"/>
            <a:r>
              <a:rPr lang="en-US" altLang="ko-KR" sz="2400" dirty="0"/>
              <a:t>Make the system convenient and easy to use.</a:t>
            </a:r>
          </a:p>
          <a:p>
            <a:r>
              <a:rPr lang="en-US" altLang="ko-KR" sz="2800" dirty="0"/>
              <a:t>Provide high </a:t>
            </a:r>
            <a:r>
              <a:rPr lang="en-US" altLang="ko-KR" sz="2800" b="1" dirty="0"/>
              <a:t>performance</a:t>
            </a:r>
          </a:p>
          <a:p>
            <a:pPr lvl="1"/>
            <a:r>
              <a:rPr lang="en-US" altLang="ko-KR" sz="2400" dirty="0"/>
              <a:t>Minimize the overhead of the OS.</a:t>
            </a:r>
          </a:p>
          <a:p>
            <a:pPr lvl="1"/>
            <a:r>
              <a:rPr lang="en-US" altLang="ko-KR" sz="2400" dirty="0"/>
              <a:t>OS must strive to provide virtualization </a:t>
            </a:r>
            <a:r>
              <a:rPr lang="en-US" altLang="ko-KR" sz="2400" u="sng" dirty="0"/>
              <a:t>without excessive overhead</a:t>
            </a:r>
            <a:r>
              <a:rPr lang="en-US" altLang="ko-KR" sz="2400" dirty="0"/>
              <a:t>.</a:t>
            </a:r>
          </a:p>
          <a:p>
            <a:r>
              <a:rPr lang="en-US" altLang="ko-KR" sz="2800" b="1" dirty="0"/>
              <a:t>Protection </a:t>
            </a:r>
            <a:r>
              <a:rPr lang="en-US" altLang="ko-KR" sz="2800" dirty="0"/>
              <a:t>between applications</a:t>
            </a:r>
          </a:p>
          <a:p>
            <a:pPr lvl="1"/>
            <a:r>
              <a:rPr lang="en-US" altLang="ko-KR" sz="2400" u="sng" dirty="0"/>
              <a:t>Isolation</a:t>
            </a:r>
            <a:r>
              <a:rPr lang="en-US" altLang="ko-KR" sz="2400" dirty="0"/>
              <a:t>: Bad behavior of one does not harm other and the OS itself.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2B5314-9265-45F0-BC97-6E1ED9DC59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7483503"/>
      </p:ext>
    </p:extLst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Design Goals (Cont.)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High degree of </a:t>
            </a:r>
            <a:r>
              <a:rPr lang="en-US" altLang="ko-KR" sz="2800" b="1" dirty="0"/>
              <a:t>reliability</a:t>
            </a:r>
          </a:p>
          <a:p>
            <a:pPr lvl="1"/>
            <a:r>
              <a:rPr lang="en-US" altLang="ko-KR" sz="2400" dirty="0"/>
              <a:t>The OS must also run non-stop.</a:t>
            </a:r>
          </a:p>
          <a:p>
            <a:r>
              <a:rPr lang="en-US" altLang="ko-KR" sz="2800" dirty="0"/>
              <a:t>Other issues</a:t>
            </a:r>
          </a:p>
          <a:p>
            <a:pPr lvl="1"/>
            <a:r>
              <a:rPr lang="en-US" altLang="ko-KR" sz="2400" dirty="0"/>
              <a:t>Energy-efficiency</a:t>
            </a:r>
          </a:p>
          <a:p>
            <a:pPr lvl="1"/>
            <a:r>
              <a:rPr lang="en-US" altLang="ko-KR" sz="2400" dirty="0"/>
              <a:t>Security</a:t>
            </a:r>
          </a:p>
          <a:p>
            <a:pPr lvl="1"/>
            <a:r>
              <a:rPr lang="en-US" altLang="ko-KR" sz="2400" dirty="0"/>
              <a:t>Mobility</a:t>
            </a:r>
          </a:p>
          <a:p>
            <a:pPr lvl="1"/>
            <a:endParaRPr lang="ko-KR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4A823E-5FE6-4129-A79A-9D5CDFC1ED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8690875"/>
      </p:ext>
    </p:extLst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2636912"/>
            <a:ext cx="8786812" cy="1368152"/>
          </a:xfrm>
        </p:spPr>
        <p:txBody>
          <a:bodyPr/>
          <a:lstStyle/>
          <a:p>
            <a:r>
              <a:rPr lang="en-US" altLang="ko-KR" sz="1600" dirty="0"/>
              <a:t>Disclaimer: This lecture slide set was initially developed for Operating System course in Computer Science Dept. at </a:t>
            </a:r>
            <a:r>
              <a:rPr lang="en-US" altLang="ko-KR" sz="1600" dirty="0" err="1"/>
              <a:t>Hanyang</a:t>
            </a:r>
            <a:r>
              <a:rPr lang="en-US" altLang="ko-KR" sz="1600" dirty="0"/>
              <a:t> University. This lecture slide set is for OSTEP </a:t>
            </a:r>
            <a:r>
              <a:rPr lang="en-US" altLang="ko-KR" sz="1600"/>
              <a:t>book  written </a:t>
            </a:r>
            <a:r>
              <a:rPr lang="en-US" altLang="ko-KR" sz="1600" dirty="0"/>
              <a:t>by </a:t>
            </a:r>
            <a:r>
              <a:rPr lang="en-US" altLang="ko-KR" sz="1600" dirty="0" err="1"/>
              <a:t>Remzi</a:t>
            </a:r>
            <a:r>
              <a:rPr lang="en-US" altLang="ko-KR" sz="1600" dirty="0"/>
              <a:t> and Andrea at University of Wisconsin.</a:t>
            </a:r>
            <a:endParaRPr lang="ko-KR" altLang="en-US" sz="160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D50D40-3AB3-4617-8513-838E5E9F43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1944042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Operating System (OS)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Responsible for</a:t>
            </a:r>
          </a:p>
          <a:p>
            <a:pPr lvl="1"/>
            <a:r>
              <a:rPr lang="en-US" altLang="ko-KR" sz="2400" dirty="0"/>
              <a:t>Making it easy to </a:t>
            </a:r>
            <a:r>
              <a:rPr lang="en-US" altLang="ko-KR" sz="2400" b="1" dirty="0"/>
              <a:t>run </a:t>
            </a:r>
            <a:r>
              <a:rPr lang="en-US" altLang="ko-KR" sz="2400" dirty="0"/>
              <a:t>programs</a:t>
            </a:r>
          </a:p>
          <a:p>
            <a:pPr lvl="1"/>
            <a:r>
              <a:rPr lang="en-US" altLang="ko-KR" sz="2400" dirty="0"/>
              <a:t>Allowing programs to </a:t>
            </a:r>
            <a:r>
              <a:rPr lang="en-US" altLang="ko-KR" sz="2400" b="1" dirty="0"/>
              <a:t>share</a:t>
            </a:r>
            <a:r>
              <a:rPr lang="en-US" altLang="ko-KR" sz="2400" dirty="0"/>
              <a:t> memory</a:t>
            </a:r>
          </a:p>
          <a:p>
            <a:pPr lvl="1"/>
            <a:r>
              <a:rPr lang="en-US" altLang="ko-KR" sz="2400" dirty="0"/>
              <a:t>Enabling programs to </a:t>
            </a:r>
            <a:r>
              <a:rPr lang="en-US" altLang="ko-KR" sz="2400" b="1" dirty="0"/>
              <a:t>interact</a:t>
            </a:r>
            <a:r>
              <a:rPr lang="en-US" altLang="ko-KR" sz="2400" dirty="0"/>
              <a:t> with devices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092201" y="3789040"/>
            <a:ext cx="6840760" cy="936104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sz="2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OS is in charge of making sure the system operates </a:t>
            </a:r>
            <a:r>
              <a:rPr lang="en-US" altLang="ko-KR" sz="2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correctly</a:t>
            </a:r>
            <a:r>
              <a:rPr lang="en-US" altLang="ko-KR" sz="2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and </a:t>
            </a:r>
            <a:r>
              <a:rPr lang="en-US" altLang="ko-KR" sz="2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efficiently</a:t>
            </a:r>
            <a:r>
              <a:rPr lang="en-US" altLang="ko-KR" sz="2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970A5C-50E6-42EC-9B81-9FA61B8FA1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5597113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Virtualization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The OS takes 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</a:rPr>
              <a:t>a physical resource </a:t>
            </a:r>
            <a:r>
              <a:rPr lang="en-US" altLang="ko-KR" sz="2800" dirty="0"/>
              <a:t>and transforms it into a 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</a:rPr>
              <a:t>virtual form </a:t>
            </a:r>
            <a:r>
              <a:rPr lang="en-US" altLang="ko-KR" sz="2800" dirty="0"/>
              <a:t>of itself.</a:t>
            </a:r>
          </a:p>
          <a:p>
            <a:pPr lvl="2"/>
            <a:r>
              <a:rPr lang="en-US" altLang="ko-KR" sz="2200" b="1" dirty="0"/>
              <a:t>Physical resource</a:t>
            </a:r>
            <a:r>
              <a:rPr lang="en-US" altLang="ko-KR" sz="2200" dirty="0"/>
              <a:t>: Processor, Memory, Disk …</a:t>
            </a:r>
          </a:p>
          <a:p>
            <a:pPr lvl="1"/>
            <a:r>
              <a:rPr lang="en-US" altLang="ko-KR" sz="2400" dirty="0"/>
              <a:t>The virtual form is more </a:t>
            </a:r>
            <a:r>
              <a:rPr lang="en-US" altLang="ko-KR" sz="2400" u="sng" dirty="0"/>
              <a:t>general</a:t>
            </a:r>
            <a:r>
              <a:rPr lang="en-US" altLang="ko-KR" sz="2400" dirty="0"/>
              <a:t>, </a:t>
            </a:r>
            <a:r>
              <a:rPr lang="en-US" altLang="ko-KR" sz="2400" u="sng" dirty="0"/>
              <a:t>powerful</a:t>
            </a:r>
            <a:r>
              <a:rPr lang="en-US" altLang="ko-KR" sz="2400" dirty="0"/>
              <a:t> and </a:t>
            </a:r>
            <a:r>
              <a:rPr lang="en-US" altLang="ko-KR" sz="2400" u="sng" dirty="0"/>
              <a:t>easy-to-use</a:t>
            </a:r>
            <a:r>
              <a:rPr lang="en-US" altLang="ko-KR" sz="2400" dirty="0"/>
              <a:t>.</a:t>
            </a:r>
          </a:p>
          <a:p>
            <a:pPr lvl="1"/>
            <a:r>
              <a:rPr lang="en-US" altLang="ko-KR" sz="2400" dirty="0"/>
              <a:t>Sometimes, we refer to the OS as a </a:t>
            </a:r>
            <a:r>
              <a:rPr lang="en-US" altLang="ko-KR" sz="2400" b="1" dirty="0">
                <a:solidFill>
                  <a:schemeClr val="accent1"/>
                </a:solidFill>
              </a:rPr>
              <a:t>virtual machine</a:t>
            </a:r>
            <a:r>
              <a:rPr lang="en-US" altLang="ko-KR" sz="2400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967295-AF8B-4244-8580-25C01577BE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4887795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System call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System call allows user </a:t>
            </a:r>
            <a:r>
              <a:rPr lang="en-US" altLang="ko-KR" sz="2800" b="1" dirty="0"/>
              <a:t>to tell the OS what to do</a:t>
            </a:r>
            <a:r>
              <a:rPr lang="en-US" altLang="ko-KR" sz="2800" dirty="0"/>
              <a:t>.</a:t>
            </a:r>
          </a:p>
          <a:p>
            <a:pPr lvl="1"/>
            <a:r>
              <a:rPr lang="en-US" altLang="ko-KR" sz="2400" dirty="0"/>
              <a:t>The OS provides some interface (APIs, standard library).</a:t>
            </a:r>
          </a:p>
          <a:p>
            <a:pPr lvl="1"/>
            <a:r>
              <a:rPr lang="en-US" altLang="ko-KR" sz="2400" dirty="0"/>
              <a:t>A typical OS exports a few hundred system calls.</a:t>
            </a:r>
          </a:p>
          <a:p>
            <a:pPr lvl="2"/>
            <a:r>
              <a:rPr lang="en-US" altLang="ko-KR" sz="2200" dirty="0"/>
              <a:t>Run programs</a:t>
            </a:r>
          </a:p>
          <a:p>
            <a:pPr lvl="2"/>
            <a:r>
              <a:rPr lang="en-US" altLang="ko-KR" sz="2200" dirty="0"/>
              <a:t>Access memory</a:t>
            </a:r>
          </a:p>
          <a:p>
            <a:pPr lvl="2"/>
            <a:r>
              <a:rPr lang="en-US" altLang="ko-KR" sz="2200" dirty="0"/>
              <a:t>Access devices</a:t>
            </a:r>
          </a:p>
          <a:p>
            <a:pPr lvl="1"/>
            <a:endParaRPr lang="ko-KR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1E961D-6045-4296-A16F-58F27F805C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7023082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The OS is a resource manager.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The OS </a:t>
            </a:r>
            <a:r>
              <a:rPr lang="en-US" altLang="ko-KR" sz="2800" b="1" dirty="0"/>
              <a:t>manage resources </a:t>
            </a:r>
            <a:r>
              <a:rPr lang="en-US" altLang="ko-KR" sz="2800" dirty="0"/>
              <a:t>such as </a:t>
            </a:r>
            <a:r>
              <a:rPr lang="en-US" altLang="ko-KR" sz="2800" i="1" dirty="0"/>
              <a:t>CPU</a:t>
            </a:r>
            <a:r>
              <a:rPr lang="en-US" altLang="ko-KR" sz="2800" dirty="0"/>
              <a:t>, </a:t>
            </a:r>
            <a:r>
              <a:rPr lang="en-US" altLang="ko-KR" sz="2800" i="1" dirty="0"/>
              <a:t>memory</a:t>
            </a:r>
            <a:r>
              <a:rPr lang="en-US" altLang="ko-KR" sz="2800" dirty="0"/>
              <a:t> and </a:t>
            </a:r>
            <a:r>
              <a:rPr lang="en-US" altLang="ko-KR" sz="2800" i="1" dirty="0"/>
              <a:t>disk</a:t>
            </a:r>
            <a:r>
              <a:rPr lang="en-US" altLang="ko-KR" sz="2800" dirty="0"/>
              <a:t>.</a:t>
            </a:r>
          </a:p>
          <a:p>
            <a:r>
              <a:rPr lang="en-US" altLang="ko-KR" sz="2800" dirty="0"/>
              <a:t>The OS allows</a:t>
            </a:r>
          </a:p>
          <a:p>
            <a:pPr lvl="1"/>
            <a:r>
              <a:rPr lang="en-US" altLang="ko-KR" sz="2400" dirty="0"/>
              <a:t>Many programs to run </a:t>
            </a:r>
            <a:r>
              <a:rPr lang="en-US" altLang="ko-KR" sz="2400" dirty="0">
                <a:sym typeface="Wingdings" pitchFamily="2" charset="2"/>
              </a:rPr>
              <a:t> Sharing the </a:t>
            </a:r>
            <a:r>
              <a:rPr lang="en-US" altLang="ko-KR" sz="2400" u="sng" dirty="0">
                <a:sym typeface="Wingdings" pitchFamily="2" charset="2"/>
              </a:rPr>
              <a:t>CPU</a:t>
            </a:r>
          </a:p>
          <a:p>
            <a:pPr lvl="1"/>
            <a:r>
              <a:rPr lang="en-US" altLang="ko-KR" sz="2400" dirty="0">
                <a:sym typeface="Wingdings" pitchFamily="2" charset="2"/>
              </a:rPr>
              <a:t>Many programs to </a:t>
            </a:r>
            <a:r>
              <a:rPr lang="en-US" altLang="ko-KR" sz="2400" i="1" dirty="0">
                <a:sym typeface="Wingdings" pitchFamily="2" charset="2"/>
              </a:rPr>
              <a:t>concurrently</a:t>
            </a:r>
            <a:r>
              <a:rPr lang="en-US" altLang="ko-KR" sz="2400" dirty="0">
                <a:sym typeface="Wingdings" pitchFamily="2" charset="2"/>
              </a:rPr>
              <a:t> access their own instructions and data  Sharing </a:t>
            </a:r>
            <a:r>
              <a:rPr lang="en-US" altLang="ko-KR" sz="2400" u="sng" dirty="0">
                <a:sym typeface="Wingdings" pitchFamily="2" charset="2"/>
              </a:rPr>
              <a:t>memory</a:t>
            </a:r>
          </a:p>
          <a:p>
            <a:pPr lvl="1"/>
            <a:r>
              <a:rPr lang="en-US" altLang="ko-KR" sz="2400" dirty="0">
                <a:sym typeface="Wingdings" pitchFamily="2" charset="2"/>
              </a:rPr>
              <a:t>Many programs to access devices  Sharing </a:t>
            </a:r>
            <a:r>
              <a:rPr lang="en-US" altLang="ko-KR" sz="2400" u="sng" dirty="0">
                <a:sym typeface="Wingdings" pitchFamily="2" charset="2"/>
              </a:rPr>
              <a:t>disks</a:t>
            </a:r>
            <a:endParaRPr lang="en-US" altLang="ko-KR" sz="2400" u="sng" dirty="0"/>
          </a:p>
          <a:p>
            <a:pPr lvl="1"/>
            <a:endParaRPr lang="ko-KR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712E7E-7042-4A65-9EDB-CD4A530645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35406089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Virtualizing the CPU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The system has a very large number of virtual CPUs.</a:t>
            </a:r>
          </a:p>
          <a:p>
            <a:pPr lvl="1"/>
            <a:r>
              <a:rPr lang="en-US" altLang="ko-KR" sz="2400" dirty="0"/>
              <a:t>Turning a single CPU into a </a:t>
            </a:r>
            <a:r>
              <a:rPr lang="en-US" altLang="ko-KR" sz="2400" u="sng" dirty="0"/>
              <a:t>seemingly infinite number</a:t>
            </a:r>
            <a:r>
              <a:rPr lang="en-US" altLang="ko-KR" sz="2400" dirty="0"/>
              <a:t> of CPUs.</a:t>
            </a:r>
          </a:p>
          <a:p>
            <a:pPr lvl="1"/>
            <a:r>
              <a:rPr lang="en-US" altLang="ko-KR" sz="2400" dirty="0"/>
              <a:t>Allowing many programs to </a:t>
            </a:r>
            <a:r>
              <a:rPr lang="en-US" altLang="ko-KR" sz="2400" u="sng" dirty="0"/>
              <a:t>seemingly run at once</a:t>
            </a:r>
            <a:r>
              <a:rPr lang="en-US" altLang="ko-KR" sz="2400" dirty="0"/>
              <a:t>       </a:t>
            </a:r>
            <a:r>
              <a:rPr lang="en-US" altLang="ko-KR" sz="2400" dirty="0">
                <a:sym typeface="Wingdings" pitchFamily="2" charset="2"/>
              </a:rPr>
              <a:t> </a:t>
            </a:r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Virtualizing the CPU</a:t>
            </a:r>
            <a:endParaRPr lang="ko-KR" alt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33C3D1-DE62-4A76-B0B4-3069E9608A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5824905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5359" y="915197"/>
            <a:ext cx="9144000" cy="584775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#include &lt;</a:t>
            </a:r>
            <a:r>
              <a:rPr lang="en-US" altLang="ko-KR" sz="2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stdio.h</a:t>
            </a:r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#include &lt;</a:t>
            </a:r>
            <a:r>
              <a:rPr lang="en-US" altLang="ko-KR" sz="2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stdlib.h</a:t>
            </a:r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 #include &lt;sys/</a:t>
            </a:r>
            <a:r>
              <a:rPr lang="en-US" altLang="ko-KR" sz="2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time.h</a:t>
            </a:r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#include &lt;</a:t>
            </a:r>
            <a:r>
              <a:rPr lang="en-US" altLang="ko-KR" sz="2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assert.h</a:t>
            </a:r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#include "</a:t>
            </a:r>
            <a:r>
              <a:rPr lang="en-US" altLang="ko-KR" sz="2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common.h</a:t>
            </a:r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"</a:t>
            </a:r>
          </a:p>
          <a:p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</a:t>
            </a:r>
            <a:r>
              <a:rPr lang="en-US" altLang="ko-KR" sz="2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 </a:t>
            </a:r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main(</a:t>
            </a:r>
            <a:r>
              <a:rPr lang="en-US" altLang="ko-KR" sz="2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2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argc</a:t>
            </a:r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2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2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[]){</a:t>
            </a:r>
          </a:p>
          <a:p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</a:t>
            </a:r>
            <a:r>
              <a:rPr lang="en-US" altLang="ko-KR" sz="22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 </a:t>
            </a:r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2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argc</a:t>
            </a:r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!= </a:t>
            </a:r>
            <a:r>
              <a:rPr lang="en-US" altLang="ko-KR" sz="22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</a:t>
            </a:r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</a:t>
            </a:r>
            <a:r>
              <a:rPr lang="en-US" altLang="ko-KR" sz="2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fprintf</a:t>
            </a:r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(stderr, "usage: </a:t>
            </a:r>
            <a:r>
              <a:rPr lang="en-US" altLang="ko-KR" sz="2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cpu</a:t>
            </a:r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&lt;string&gt;\n");</a:t>
            </a:r>
          </a:p>
          <a:p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</a:t>
            </a:r>
            <a:r>
              <a:rPr lang="en-US" altLang="ko-KR" sz="22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exit</a:t>
            </a:r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22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 	}</a:t>
            </a:r>
          </a:p>
          <a:p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</a:t>
            </a:r>
            <a:r>
              <a:rPr lang="en-US" altLang="ko-KR" sz="22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*str = </a:t>
            </a:r>
            <a:r>
              <a:rPr lang="en-US" altLang="ko-KR" sz="2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</a:t>
            </a:r>
            <a:r>
              <a:rPr lang="en-US" altLang="ko-KR" sz="22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];</a:t>
            </a:r>
          </a:p>
          <a:p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 	</a:t>
            </a:r>
            <a:r>
              <a:rPr lang="en-US" altLang="ko-KR" sz="22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 </a:t>
            </a:r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22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 		Spin(</a:t>
            </a:r>
            <a:r>
              <a:rPr lang="en-US" altLang="ko-KR" sz="22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  <a:r>
              <a:rPr lang="en-US" altLang="ko-KR" sz="22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Repeatedly checks the time and 	 	     returns once it has run for a second</a:t>
            </a:r>
          </a:p>
          <a:p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 		</a:t>
            </a:r>
            <a:r>
              <a:rPr lang="en-US" altLang="ko-KR" sz="22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2200" b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("%s\n", str);</a:t>
            </a:r>
          </a:p>
          <a:p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18 	}</a:t>
            </a:r>
          </a:p>
          <a:p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19 	</a:t>
            </a:r>
            <a:r>
              <a:rPr lang="en-US" altLang="ko-KR" sz="22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22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;}</a:t>
            </a:r>
            <a:endParaRPr lang="ko-KR" altLang="en-US" sz="22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77CEFAB8-12A2-41DB-ABB8-626DE1761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3" y="55563"/>
            <a:ext cx="8678167" cy="585787"/>
          </a:xfrm>
        </p:spPr>
        <p:txBody>
          <a:bodyPr/>
          <a:lstStyle/>
          <a:p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Simple Example(</a:t>
            </a:r>
            <a:r>
              <a:rPr lang="en-US" altLang="ko-KR" sz="2400" b="1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cpu.c</a:t>
            </a:r>
            <a:r>
              <a:rPr lang="en-US" altLang="ko-KR" sz="2400" b="1" dirty="0">
                <a:latin typeface="맑은 고딕" pitchFamily="50" charset="-127"/>
                <a:ea typeface="맑은 고딕" pitchFamily="50" charset="-127"/>
              </a:rPr>
              <a:t>): Code That Loops and Prints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CDF6E0F-5BD0-4DDB-BCAA-17BB3CA673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8710642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Virtualizing the CPU (Cont.)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Execution result 1.</a:t>
            </a:r>
            <a:endParaRPr lang="ko-KR" altLang="en-US" sz="2800" dirty="0">
              <a:cs typeface="Courier New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52327" y="1791868"/>
            <a:ext cx="6201246" cy="24622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</a:t>
            </a:r>
            <a:r>
              <a:rPr lang="en-US" altLang="ko-KR" sz="2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gcc</a:t>
            </a:r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-o </a:t>
            </a:r>
            <a:r>
              <a:rPr lang="en-US" altLang="ko-KR" sz="2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cpu</a:t>
            </a:r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2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cpu.c</a:t>
            </a:r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-Wall</a:t>
            </a:r>
          </a:p>
          <a:p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./</a:t>
            </a:r>
            <a:r>
              <a:rPr lang="en-US" altLang="ko-KR" sz="22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cpu</a:t>
            </a:r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"A"</a:t>
            </a:r>
          </a:p>
          <a:p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</a:t>
            </a:r>
          </a:p>
          <a:p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</a:t>
            </a:r>
          </a:p>
          <a:p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</a:t>
            </a:r>
          </a:p>
          <a:p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ˆC</a:t>
            </a:r>
          </a:p>
          <a:p>
            <a:r>
              <a:rPr lang="en-US" altLang="ko-KR" sz="22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</a:t>
            </a:r>
            <a:endParaRPr lang="ko-KR" altLang="en-US" sz="22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48594" y="4425497"/>
            <a:ext cx="6823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Run forever;  Only by pressing “Control-c” can we halt the program</a:t>
            </a:r>
            <a:endParaRPr lang="ko-KR" altLang="en-US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26BA0E-8CFA-477D-99AB-B5EB1B3928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5436974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103272</TotalTime>
  <Words>1943</Words>
  <Application>Microsoft Office PowerPoint</Application>
  <PresentationFormat>全屏显示(4:3)</PresentationFormat>
  <Paragraphs>292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Adobe 고딕 Std B</vt:lpstr>
      <vt:lpstr>굴림</vt:lpstr>
      <vt:lpstr>HY견고딕</vt:lpstr>
      <vt:lpstr>맑은 고딕</vt:lpstr>
      <vt:lpstr>等线</vt:lpstr>
      <vt:lpstr>Courier New</vt:lpstr>
      <vt:lpstr>Wingdings</vt:lpstr>
      <vt:lpstr>양식_공청회_발표자료-총괄-양식</vt:lpstr>
      <vt:lpstr>Operating System: Three Easy Pieces </vt:lpstr>
      <vt:lpstr>What a happens when a program runs?</vt:lpstr>
      <vt:lpstr>Operating System (OS)</vt:lpstr>
      <vt:lpstr>Virtualization</vt:lpstr>
      <vt:lpstr>System call</vt:lpstr>
      <vt:lpstr>The OS is a resource manager.</vt:lpstr>
      <vt:lpstr>Virtualizing the CPU</vt:lpstr>
      <vt:lpstr>Simple Example(cpu.c): Code That Loops and Prints</vt:lpstr>
      <vt:lpstr>Virtualizing the CPU (Cont.)</vt:lpstr>
      <vt:lpstr>Virtualizing the CPU (Cont.)</vt:lpstr>
      <vt:lpstr>Virtualizing Memory</vt:lpstr>
      <vt:lpstr>A program that Accesses Memory (mem.c)</vt:lpstr>
      <vt:lpstr>Virtualizing Memory (Cont.)</vt:lpstr>
      <vt:lpstr>Running mem.c multiple times</vt:lpstr>
      <vt:lpstr>Virtualizing Memory (Cont.)</vt:lpstr>
      <vt:lpstr>The problem of Concurrency</vt:lpstr>
      <vt:lpstr>A Multi-threaded Program (thread.c)</vt:lpstr>
      <vt:lpstr>The main program creates two threads:</vt:lpstr>
      <vt:lpstr>loops determines how many times each of the two workers will increment the shared counter in a loop</vt:lpstr>
      <vt:lpstr>Why is this happening?</vt:lpstr>
      <vt:lpstr>Persistence</vt:lpstr>
      <vt:lpstr>Create a file (/tmp/file) that contains the string “hello world”</vt:lpstr>
      <vt:lpstr>Persistence (Cont.)</vt:lpstr>
      <vt:lpstr>Design Goals</vt:lpstr>
      <vt:lpstr>Design Goals (Cont.)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Pintos Project</dc:title>
  <dc:creator>유진수 (jedisty@hanyang.ac.kr)</dc:creator>
  <cp:lastModifiedBy>swzhou@hnu.edu.cn</cp:lastModifiedBy>
  <cp:revision>4071</cp:revision>
  <cp:lastPrinted>2015-03-03T01:48:46Z</cp:lastPrinted>
  <dcterms:created xsi:type="dcterms:W3CDTF">2011-05-01T06:09:10Z</dcterms:created>
  <dcterms:modified xsi:type="dcterms:W3CDTF">2022-02-22T12:02:14Z</dcterms:modified>
</cp:coreProperties>
</file>