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412" autoAdjust="0"/>
    <p:restoredTop sz="91841" autoAdjust="0"/>
  </p:normalViewPr>
  <p:slideViewPr>
    <p:cSldViewPr>
      <p:cViewPr varScale="1">
        <p:scale>
          <a:sx n="67" d="100"/>
          <a:sy n="67" d="100"/>
        </p:scale>
        <p:origin x="576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42" d="100"/>
          <a:sy n="42" d="100"/>
        </p:scale>
        <p:origin x="2752" y="28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F55FC73-03FF-4D57-9B20-35E08DF037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49CB20-AA33-427C-9137-40C1139DF4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0C1D3-A4A8-4729-A33D-29C76409F15C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86C08D-E87A-48BC-8D7A-6300FCCC64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FFCDFC-E949-449F-BBAE-3759A1C52C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5EFA2-11F7-451F-92C5-F1D3DE334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755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710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1026585" y="3789040"/>
            <a:ext cx="700309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0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Arial Bold" pitchFamily="34" charset="0"/>
              </a:rPr>
              <a:t>Hanyang</a:t>
            </a:r>
            <a:r>
              <a:rPr kumimoji="1" lang="en-US" altLang="ko-KR" sz="2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Arial Bold" pitchFamily="34" charset="0"/>
              </a:rPr>
              <a:t> University</a:t>
            </a:r>
          </a:p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Embedded Software Systems Lab.</a:t>
            </a:r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336" y="4608512"/>
            <a:ext cx="1268760" cy="1268760"/>
          </a:xfrm>
          <a:prstGeom prst="rect">
            <a:avLst/>
          </a:prstGeom>
        </p:spPr>
      </p:pic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851920" y="6042774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16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957346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559550"/>
            <a:ext cx="1285875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B69FE980-2056-4832-9F4A-EC9D631EC709}" type="datetime1">
              <a:rPr lang="ko-KR" altLang="en-US" smtClean="0">
                <a:solidFill>
                  <a:srgbClr val="1F497D">
                    <a:lumMod val="50000"/>
                  </a:srgbClr>
                </a:solidFill>
              </a:rPr>
              <a:t>2022-02-23</a:t>
            </a:fld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49684" y="2924944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4154" y="1340768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559550"/>
            <a:ext cx="1285875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79FA4B33-D553-45D0-816D-09CD58F5C6A3}" type="datetime1">
              <a:rPr lang="ko-KR" altLang="en-US" smtClean="0">
                <a:solidFill>
                  <a:srgbClr val="1F497D">
                    <a:lumMod val="50000"/>
                  </a:srgbClr>
                </a:solidFill>
              </a:rPr>
              <a:t>2022-02-23</a:t>
            </a:fld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4313" y="6562725"/>
            <a:ext cx="12858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816D62-0B27-4269-8678-33AFBDB45A30}" type="datetime1">
              <a:rPr kumimoji="1" lang="ko-KR" altLang="en-US" smtClean="0">
                <a:solidFill>
                  <a:srgbClr val="1F497D">
                    <a:lumMod val="50000"/>
                  </a:srgbClr>
                </a:solidFill>
              </a:rPr>
              <a:t>2022-02-23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transition>
    <p:zoom/>
  </p:transition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>
          <a:xfrm>
            <a:off x="772101" y="2033154"/>
            <a:ext cx="7599798" cy="564083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-KR" dirty="0"/>
              <a:t>Operating System: Three Easy Pieces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4413A2EC-045A-497A-86A7-5AE3D621023A}"/>
              </a:ext>
            </a:extLst>
          </p:cNvPr>
          <p:cNvSpPr txBox="1">
            <a:spLocks/>
          </p:cNvSpPr>
          <p:nvPr/>
        </p:nvSpPr>
        <p:spPr bwMode="auto">
          <a:xfrm>
            <a:off x="763515" y="3861048"/>
            <a:ext cx="8072494" cy="564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r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None/>
              <a:defRPr kumimoji="1" sz="3200" b="1">
                <a:solidFill>
                  <a:schemeClr val="tx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E3C"/>
              </a:buClr>
              <a:buSzPct val="100000"/>
              <a:buFont typeface="Wingdings" pitchFamily="2" charset="2"/>
              <a:buNone/>
              <a:defRPr kumimoji="1" sz="1800">
                <a:solidFill>
                  <a:srgbClr val="10253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None/>
              <a:defRPr kumimoji="1" sz="1600">
                <a:solidFill>
                  <a:srgbClr val="10253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3C"/>
              </a:buClr>
              <a:buSzPct val="65000"/>
              <a:buFont typeface="Wingdings" pitchFamily="2" charset="2"/>
              <a:buNone/>
              <a:defRPr kumimoji="1" sz="1400">
                <a:solidFill>
                  <a:srgbClr val="10253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kumimoji="1" sz="1400">
                <a:solidFill>
                  <a:srgbClr val="10253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2860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lang="en-US" altLang="zh-CN" kern="0" dirty="0"/>
              <a:t>Chapter </a:t>
            </a:r>
            <a:r>
              <a:rPr lang="en-US" altLang="ko-KR" kern="0" dirty="0"/>
              <a:t>4 </a:t>
            </a:r>
          </a:p>
          <a:p>
            <a:pPr algn="ctr"/>
            <a:r>
              <a:rPr lang="en-US" altLang="ko-KR" kern="0" dirty="0"/>
              <a:t>The Abstraction: The Process</a:t>
            </a:r>
          </a:p>
        </p:txBody>
      </p:sp>
    </p:spTree>
    <p:extLst>
      <p:ext uri="{BB962C8B-B14F-4D97-AF65-F5344CB8AC3E}">
        <p14:creationId xmlns:p14="http://schemas.microsoft.com/office/powerpoint/2010/main" val="1771732741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Data structures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485318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800" dirty="0"/>
              <a:t>The OS has </a:t>
            </a:r>
            <a:r>
              <a:rPr lang="en-US" altLang="ko-KR" sz="2800" dirty="0">
                <a:solidFill>
                  <a:srgbClr val="0070C0"/>
                </a:solidFill>
              </a:rPr>
              <a:t>some key data structures </a:t>
            </a:r>
            <a:r>
              <a:rPr lang="en-US" altLang="ko-KR" sz="2800" dirty="0"/>
              <a:t>that track various relevant pieces of information.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ko-KR" sz="2400" b="1" dirty="0"/>
              <a:t>Process list</a:t>
            </a:r>
          </a:p>
          <a:p>
            <a:pPr lvl="2">
              <a:lnSpc>
                <a:spcPct val="100000"/>
              </a:lnSpc>
            </a:pPr>
            <a:r>
              <a:rPr lang="en-US" altLang="ko-KR" sz="2200" dirty="0"/>
              <a:t>Ready processes</a:t>
            </a:r>
          </a:p>
          <a:p>
            <a:pPr lvl="2">
              <a:lnSpc>
                <a:spcPct val="100000"/>
              </a:lnSpc>
            </a:pPr>
            <a:r>
              <a:rPr lang="en-US" altLang="ko-KR" sz="2200" dirty="0"/>
              <a:t>Blocked processes</a:t>
            </a:r>
          </a:p>
          <a:p>
            <a:pPr lvl="2">
              <a:lnSpc>
                <a:spcPct val="100000"/>
              </a:lnSpc>
            </a:pPr>
            <a:r>
              <a:rPr lang="en-US" altLang="ko-KR" sz="2200" dirty="0"/>
              <a:t>Current running process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ko-KR" sz="2400" b="1" dirty="0"/>
              <a:t>Register context</a:t>
            </a:r>
          </a:p>
          <a:p>
            <a:pPr lvl="1"/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dirty="0"/>
              <a:t>PCB (Process Control Block)</a:t>
            </a:r>
          </a:p>
          <a:p>
            <a:pPr lvl="1"/>
            <a:r>
              <a:rPr lang="en-US" altLang="ko-KR" sz="2200" dirty="0"/>
              <a:t>A C-structure that contains information </a:t>
            </a:r>
            <a:r>
              <a:rPr lang="en-US" altLang="ko-KR" sz="2200" dirty="0">
                <a:solidFill>
                  <a:schemeClr val="accent6">
                    <a:lumMod val="75000"/>
                  </a:schemeClr>
                </a:solidFill>
              </a:rPr>
              <a:t>about each process</a:t>
            </a:r>
            <a:r>
              <a:rPr lang="en-US" altLang="ko-KR" sz="22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4980613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Example) The xv6 kernel </a:t>
            </a:r>
            <a:r>
              <a:rPr lang="en-US" altLang="ko-KR" sz="3200" dirty="0" err="1"/>
              <a:t>Proc</a:t>
            </a:r>
            <a:r>
              <a:rPr lang="en-US" altLang="ko-KR" sz="3200" dirty="0"/>
              <a:t> Structure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4313" y="1052736"/>
            <a:ext cx="8786811" cy="50167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the registers xv6 will save and restore</a:t>
            </a:r>
          </a:p>
          <a:p>
            <a:r>
              <a:rPr lang="en-US" altLang="ko-KR" sz="20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to stop and subsequently restart a process</a:t>
            </a:r>
          </a:p>
          <a:p>
            <a:r>
              <a:rPr lang="en-US" altLang="ko-KR" sz="20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20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context {</a:t>
            </a:r>
          </a:p>
          <a:p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20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0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eip</a:t>
            </a:r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20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Index pointer register</a:t>
            </a:r>
          </a:p>
          <a:p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20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0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20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0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20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Stack pointer register</a:t>
            </a:r>
          </a:p>
          <a:p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20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20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0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ebx</a:t>
            </a:r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20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Called the base register</a:t>
            </a:r>
          </a:p>
          <a:p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20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0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ecx</a:t>
            </a:r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20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Called the counter register</a:t>
            </a:r>
          </a:p>
          <a:p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20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20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0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edx</a:t>
            </a:r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20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Called the data register</a:t>
            </a:r>
          </a:p>
          <a:p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20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0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esi</a:t>
            </a:r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20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Source index register</a:t>
            </a:r>
          </a:p>
          <a:p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20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0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20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0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edi</a:t>
            </a:r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20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Destination index register</a:t>
            </a:r>
          </a:p>
          <a:p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20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20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0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ebp</a:t>
            </a:r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20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Stack base pointer register</a:t>
            </a:r>
          </a:p>
          <a:p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};</a:t>
            </a:r>
          </a:p>
          <a:p>
            <a:endParaRPr lang="en-US" altLang="ko-KR" sz="20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20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the different states a process can be in</a:t>
            </a:r>
          </a:p>
          <a:p>
            <a:r>
              <a:rPr lang="en-US" altLang="ko-KR" sz="20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enum</a:t>
            </a:r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0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proc_state</a:t>
            </a:r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 UNUSED, EMBRYO, SLEEPING,</a:t>
            </a:r>
          </a:p>
          <a:p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RUNNABLE, RUNNING, ZOMBIE };</a:t>
            </a:r>
          </a:p>
        </p:txBody>
      </p:sp>
    </p:spTree>
    <p:extLst>
      <p:ext uri="{BB962C8B-B14F-4D97-AF65-F5344CB8AC3E}">
        <p14:creationId xmlns:p14="http://schemas.microsoft.com/office/powerpoint/2010/main" val="380731431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Example) The xv6 kernel </a:t>
            </a:r>
            <a:r>
              <a:rPr lang="en-US" altLang="ko-KR" dirty="0" err="1"/>
              <a:t>Proc</a:t>
            </a:r>
            <a:r>
              <a:rPr lang="en-US" altLang="ko-KR" dirty="0"/>
              <a:t> Structure (Cont.)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7504" y="887737"/>
            <a:ext cx="8893621" cy="56323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the information xv6 tracks about each process</a:t>
            </a:r>
          </a:p>
          <a:p>
            <a:r>
              <a:rPr lang="en-US" altLang="ko-KR" sz="20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including its register context and state</a:t>
            </a:r>
          </a:p>
          <a:p>
            <a:r>
              <a:rPr lang="en-US" altLang="ko-KR" sz="20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0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</a:t>
            </a:r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20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char </a:t>
            </a:r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20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mem</a:t>
            </a:r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</a:t>
            </a:r>
            <a:r>
              <a:rPr lang="en-US" altLang="ko-KR" sz="20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Start of process memory</a:t>
            </a:r>
          </a:p>
          <a:p>
            <a:r>
              <a:rPr lang="en-US" altLang="ko-KR" sz="20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20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uint</a:t>
            </a:r>
            <a:r>
              <a:rPr lang="en-US" altLang="ko-KR" sz="20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0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sz</a:t>
            </a:r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</a:t>
            </a:r>
            <a:r>
              <a:rPr lang="en-US" altLang="ko-KR" sz="20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Size of process memory</a:t>
            </a:r>
          </a:p>
          <a:p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20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char </a:t>
            </a:r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20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kstack</a:t>
            </a:r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20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Bottom of kernel stack</a:t>
            </a:r>
          </a:p>
          <a:p>
            <a:r>
              <a:rPr lang="en-US" altLang="ko-KR" sz="20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			// for this process</a:t>
            </a:r>
          </a:p>
          <a:p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20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enum</a:t>
            </a:r>
            <a:r>
              <a:rPr lang="en-US" altLang="ko-KR" sz="20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0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proc_state</a:t>
            </a:r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state; 	</a:t>
            </a:r>
            <a:r>
              <a:rPr lang="en-US" altLang="ko-KR" sz="20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Process state</a:t>
            </a:r>
          </a:p>
          <a:p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20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20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0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	</a:t>
            </a:r>
            <a:r>
              <a:rPr lang="en-US" altLang="ko-KR" sz="20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Process ID</a:t>
            </a:r>
          </a:p>
          <a:p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20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0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</a:t>
            </a:r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*parent; 	</a:t>
            </a:r>
            <a:r>
              <a:rPr lang="en-US" altLang="ko-KR" sz="20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Parent process</a:t>
            </a:r>
          </a:p>
          <a:p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20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20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chan</a:t>
            </a:r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</a:t>
            </a:r>
            <a:r>
              <a:rPr lang="en-US" altLang="ko-KR" sz="20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If non-zero, sleeping on </a:t>
            </a:r>
            <a:r>
              <a:rPr lang="en-US" altLang="ko-KR" sz="20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chan</a:t>
            </a:r>
            <a:endParaRPr lang="en-US" altLang="ko-KR" sz="20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20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killed; 		</a:t>
            </a:r>
            <a:r>
              <a:rPr lang="en-US" altLang="ko-KR" sz="20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If non-zero, have been killed</a:t>
            </a:r>
          </a:p>
          <a:p>
            <a:r>
              <a:rPr lang="en-US" altLang="ko-KR" sz="20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20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20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file *</a:t>
            </a:r>
            <a:r>
              <a:rPr lang="en-US" altLang="ko-KR" sz="20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ofile</a:t>
            </a:r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[NOFILE]; </a:t>
            </a:r>
            <a:r>
              <a:rPr lang="en-US" altLang="ko-KR" sz="20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Open files</a:t>
            </a:r>
          </a:p>
          <a:p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20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0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inode</a:t>
            </a:r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20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cwd</a:t>
            </a:r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20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Current directory</a:t>
            </a:r>
          </a:p>
          <a:p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20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struct </a:t>
            </a:r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context context;</a:t>
            </a:r>
            <a:r>
              <a:rPr lang="en-US" altLang="ko-KR" sz="20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Switch here to run process</a:t>
            </a:r>
          </a:p>
          <a:p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20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0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20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0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trapframe</a:t>
            </a:r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20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tf</a:t>
            </a:r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20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Trap frame for the</a:t>
            </a:r>
          </a:p>
          <a:p>
            <a:r>
              <a:rPr lang="en-US" altLang="ko-KR" sz="20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				// current interrupt</a:t>
            </a:r>
          </a:p>
          <a:p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};</a:t>
            </a:r>
            <a:endParaRPr lang="ko-KR" altLang="en-US" sz="20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946171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Disclaimer: 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</a:t>
            </a:r>
            <a:r>
              <a:rPr lang="en-US" altLang="ko-KR" sz="1600"/>
              <a:t>OSTEP book </a:t>
            </a:r>
            <a:r>
              <a:rPr lang="en-US" altLang="ko-KR" sz="1600" dirty="0"/>
              <a:t>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7307921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How to provide the illusion of many CPUs?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CPU virtualizing</a:t>
            </a:r>
          </a:p>
          <a:p>
            <a:pPr lvl="1"/>
            <a:r>
              <a:rPr lang="en-US" altLang="ko-KR" sz="2400" dirty="0"/>
              <a:t>The OS can promote the </a:t>
            </a:r>
            <a:r>
              <a:rPr lang="en-US" altLang="ko-KR" sz="2400" u="sng" dirty="0"/>
              <a:t>illusion</a:t>
            </a:r>
            <a:r>
              <a:rPr lang="en-US" altLang="ko-KR" sz="2400" dirty="0"/>
              <a:t> that many virtual CPUs exist.</a:t>
            </a:r>
          </a:p>
          <a:p>
            <a:pPr lvl="1"/>
            <a:r>
              <a:rPr lang="en-US" altLang="ko-KR" sz="2400" b="1" dirty="0"/>
              <a:t>Time sharing</a:t>
            </a:r>
            <a:r>
              <a:rPr lang="en-US" altLang="ko-KR" sz="2400" dirty="0"/>
              <a:t>: Running one process, then stopping it and running another</a:t>
            </a:r>
          </a:p>
          <a:p>
            <a:pPr lvl="2"/>
            <a:r>
              <a:rPr lang="en-US" altLang="ko-KR" sz="2200" dirty="0"/>
              <a:t>The potential cost is </a:t>
            </a:r>
            <a:r>
              <a:rPr lang="en-US" altLang="ko-KR" sz="2200" dirty="0">
                <a:solidFill>
                  <a:schemeClr val="accent6">
                    <a:lumMod val="75000"/>
                  </a:schemeClr>
                </a:solidFill>
              </a:rPr>
              <a:t>performance</a:t>
            </a:r>
            <a:r>
              <a:rPr lang="en-US" altLang="ko-KR" sz="2200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7877966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A Process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772816"/>
            <a:ext cx="6229895" cy="4248472"/>
          </a:xfrm>
        </p:spPr>
        <p:txBody>
          <a:bodyPr/>
          <a:lstStyle/>
          <a:p>
            <a:r>
              <a:rPr lang="en-US" altLang="ko-KR" sz="2800" dirty="0"/>
              <a:t>Comprising of a process:</a:t>
            </a:r>
          </a:p>
          <a:p>
            <a:pPr lvl="1"/>
            <a:r>
              <a:rPr lang="en-US" altLang="ko-KR" sz="2400" dirty="0"/>
              <a:t>Memory (address space)</a:t>
            </a:r>
          </a:p>
          <a:p>
            <a:pPr lvl="2"/>
            <a:r>
              <a:rPr lang="en-US" altLang="ko-KR" sz="2200" dirty="0"/>
              <a:t>Instructions</a:t>
            </a:r>
          </a:p>
          <a:p>
            <a:pPr lvl="2"/>
            <a:r>
              <a:rPr lang="en-US" altLang="ko-KR" sz="2200" dirty="0"/>
              <a:t>Data section</a:t>
            </a:r>
          </a:p>
          <a:p>
            <a:pPr lvl="1"/>
            <a:r>
              <a:rPr lang="en-US" altLang="ko-KR" sz="2400" dirty="0"/>
              <a:t>Registers</a:t>
            </a:r>
          </a:p>
          <a:p>
            <a:pPr lvl="2"/>
            <a:r>
              <a:rPr lang="en-US" altLang="ko-KR" sz="2200" dirty="0"/>
              <a:t>Program counter</a:t>
            </a:r>
          </a:p>
          <a:p>
            <a:pPr lvl="2"/>
            <a:r>
              <a:rPr lang="en-US" altLang="ko-KR" sz="2200" dirty="0"/>
              <a:t>Stack pointer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666783" y="923077"/>
            <a:ext cx="5881872" cy="77283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process is a </a:t>
            </a:r>
            <a:r>
              <a:rPr lang="en-US" altLang="ko-KR" sz="2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running program</a:t>
            </a:r>
            <a:r>
              <a:rPr lang="en-US" altLang="ko-KR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7674044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Process API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These APIs are available on any modern OS.</a:t>
            </a:r>
          </a:p>
          <a:p>
            <a:pPr lvl="1">
              <a:spcBef>
                <a:spcPts val="0"/>
              </a:spcBef>
            </a:pPr>
            <a:r>
              <a:rPr lang="en-US" altLang="ko-KR" sz="2400" b="1" dirty="0"/>
              <a:t>Create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altLang="ko-KR" sz="2000" dirty="0"/>
              <a:t>Create a new process to run a program</a:t>
            </a:r>
          </a:p>
          <a:p>
            <a:pPr lvl="1">
              <a:spcBef>
                <a:spcPts val="0"/>
              </a:spcBef>
            </a:pPr>
            <a:r>
              <a:rPr lang="en-US" altLang="ko-KR" sz="2400" b="1" dirty="0"/>
              <a:t>Destroy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altLang="ko-KR" sz="2000" dirty="0"/>
              <a:t>Halt a runaway process</a:t>
            </a:r>
          </a:p>
          <a:p>
            <a:pPr lvl="1">
              <a:spcBef>
                <a:spcPts val="0"/>
              </a:spcBef>
            </a:pPr>
            <a:r>
              <a:rPr lang="en-US" altLang="ko-KR" sz="2400" b="1" dirty="0"/>
              <a:t>Wait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altLang="ko-KR" sz="2000" dirty="0"/>
              <a:t>Wait for a process to stop running</a:t>
            </a:r>
          </a:p>
          <a:p>
            <a:pPr lvl="1">
              <a:spcBef>
                <a:spcPts val="0"/>
              </a:spcBef>
            </a:pPr>
            <a:r>
              <a:rPr lang="en-US" altLang="ko-KR" sz="2400" b="1" dirty="0"/>
              <a:t>Miscellaneous Control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altLang="ko-KR" sz="2000" dirty="0"/>
              <a:t>Some kind of method to suspend a process and then resume it</a:t>
            </a:r>
          </a:p>
          <a:p>
            <a:pPr lvl="1">
              <a:spcBef>
                <a:spcPts val="0"/>
              </a:spcBef>
            </a:pPr>
            <a:r>
              <a:rPr lang="en-US" altLang="ko-KR" sz="2400" b="1" dirty="0"/>
              <a:t>Status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altLang="ko-KR" sz="2000" dirty="0"/>
              <a:t>Get some status info about a process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6866776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Process Creation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ko-KR" sz="2400" b="1" dirty="0"/>
              <a:t>Load</a:t>
            </a:r>
            <a:r>
              <a:rPr lang="en-US" altLang="ko-KR" sz="2400" dirty="0"/>
              <a:t> a program code into </a:t>
            </a:r>
            <a:r>
              <a:rPr lang="en-US" altLang="ko-KR" sz="2400" u="sng" dirty="0"/>
              <a:t>memory</a:t>
            </a:r>
            <a:r>
              <a:rPr lang="en-US" altLang="ko-KR" sz="2400" dirty="0"/>
              <a:t>, into the address space of the process.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ko-KR" sz="2200" dirty="0"/>
              <a:t>Programs initially reside on disk in </a:t>
            </a:r>
            <a:r>
              <a:rPr lang="en-US" altLang="ko-KR" sz="2200" i="1" dirty="0"/>
              <a:t>executable format</a:t>
            </a:r>
            <a:r>
              <a:rPr lang="en-US" altLang="ko-KR" sz="2200" dirty="0"/>
              <a:t>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ko-KR" sz="2200" dirty="0"/>
              <a:t>OS perform the loading process </a:t>
            </a:r>
            <a:r>
              <a:rPr lang="en-US" altLang="ko-KR" sz="2200" b="1" dirty="0">
                <a:solidFill>
                  <a:srgbClr val="FF0000"/>
                </a:solidFill>
              </a:rPr>
              <a:t>lazily</a:t>
            </a:r>
            <a:r>
              <a:rPr lang="en-US" altLang="ko-KR" sz="2200" dirty="0"/>
              <a:t>.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altLang="ko-KR" sz="2200" dirty="0"/>
              <a:t>Loading pieces of code or data only as they are needed during program execution.</a:t>
            </a:r>
          </a:p>
          <a:p>
            <a:pPr lvl="2"/>
            <a:endParaRPr lang="en-US" altLang="ko-KR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2400" dirty="0"/>
              <a:t>The program’s run-time </a:t>
            </a:r>
            <a:r>
              <a:rPr lang="en-US" altLang="ko-KR" sz="2400" b="1" dirty="0"/>
              <a:t>stack</a:t>
            </a:r>
            <a:r>
              <a:rPr lang="en-US" altLang="ko-KR" sz="2400" dirty="0"/>
              <a:t> is allocated.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ko-KR" sz="2200" dirty="0"/>
              <a:t>Use the stack for </a:t>
            </a:r>
            <a:r>
              <a:rPr lang="en-US" altLang="ko-KR" sz="2200" i="1" dirty="0"/>
              <a:t>local variables</a:t>
            </a:r>
            <a:r>
              <a:rPr lang="en-US" altLang="ko-KR" sz="2200" dirty="0"/>
              <a:t>, </a:t>
            </a:r>
            <a:r>
              <a:rPr lang="en-US" altLang="ko-KR" sz="2200" i="1" dirty="0"/>
              <a:t>function parameters</a:t>
            </a:r>
            <a:r>
              <a:rPr lang="en-US" altLang="ko-KR" sz="2200" dirty="0"/>
              <a:t>, and </a:t>
            </a:r>
            <a:r>
              <a:rPr lang="en-US" altLang="ko-KR" sz="2200" i="1" dirty="0"/>
              <a:t>return address</a:t>
            </a:r>
            <a:r>
              <a:rPr lang="en-US" altLang="ko-KR" sz="2200" dirty="0"/>
              <a:t>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ko-KR" sz="2200" dirty="0"/>
              <a:t>Initialize the stack with arguments </a:t>
            </a:r>
            <a:r>
              <a:rPr lang="en-US" altLang="ko-KR" sz="2200" dirty="0">
                <a:sym typeface="Wingdings" pitchFamily="2" charset="2"/>
              </a:rPr>
              <a:t> </a:t>
            </a:r>
            <a:r>
              <a:rPr lang="en-US" altLang="ko-KR" sz="22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argc</a:t>
            </a:r>
            <a:r>
              <a:rPr lang="en-US" altLang="ko-KR" sz="2200" dirty="0">
                <a:sym typeface="Wingdings" pitchFamily="2" charset="2"/>
              </a:rPr>
              <a:t> and the </a:t>
            </a:r>
            <a:r>
              <a:rPr lang="en-US" altLang="ko-KR" sz="22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argv</a:t>
            </a:r>
            <a:r>
              <a:rPr lang="en-US" altLang="ko-KR" sz="2200" dirty="0">
                <a:sym typeface="Wingdings" pitchFamily="2" charset="2"/>
              </a:rPr>
              <a:t> array of </a:t>
            </a:r>
            <a:r>
              <a:rPr lang="en-US" altLang="ko-KR" sz="2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main() </a:t>
            </a:r>
            <a:r>
              <a:rPr lang="en-US" altLang="ko-KR" sz="2200" dirty="0">
                <a:sym typeface="Wingdings" pitchFamily="2" charset="2"/>
              </a:rPr>
              <a:t>function</a:t>
            </a:r>
            <a:endParaRPr lang="en-US" altLang="ko-KR" sz="2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7255188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Process Creation (Cont.)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764703"/>
            <a:ext cx="8786812" cy="5828009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3"/>
            </a:pPr>
            <a:r>
              <a:rPr lang="en-US" altLang="ko-KR" sz="2400" dirty="0"/>
              <a:t>The program’s </a:t>
            </a:r>
            <a:r>
              <a:rPr lang="en-US" altLang="ko-KR" sz="2400" b="1" dirty="0"/>
              <a:t>heap</a:t>
            </a:r>
            <a:r>
              <a:rPr lang="en-US" altLang="ko-KR" sz="2400" dirty="0"/>
              <a:t> is created.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ko-KR" sz="2200" dirty="0"/>
              <a:t>Used for explicitly requested dynamically allocated data.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ko-KR" sz="2200" dirty="0"/>
              <a:t>Program request such space by calling </a:t>
            </a:r>
            <a:r>
              <a:rPr lang="en-US" altLang="ko-KR" sz="22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sz="22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sz="2200" dirty="0"/>
              <a:t>and free it by calling </a:t>
            </a:r>
            <a:r>
              <a:rPr lang="en-US" altLang="ko-KR" sz="2200" dirty="0">
                <a:latin typeface="Courier New" pitchFamily="49" charset="0"/>
                <a:cs typeface="Courier New" pitchFamily="49" charset="0"/>
              </a:rPr>
              <a:t>free()</a:t>
            </a:r>
            <a:r>
              <a:rPr lang="en-US" altLang="ko-KR" sz="2200" dirty="0"/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altLang="ko-KR" sz="2400" dirty="0"/>
              <a:t>The OS do some other initialization tasks.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ko-KR" sz="2200" dirty="0"/>
              <a:t>input/output (I/O) setup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altLang="ko-KR" sz="2200" dirty="0"/>
              <a:t>Each process by default has three open file descriptors.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altLang="ko-KR" sz="2200" dirty="0"/>
              <a:t>Standard input, output and error</a:t>
            </a:r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altLang="ko-KR" sz="2400" b="1" dirty="0"/>
              <a:t>Start the program </a:t>
            </a:r>
            <a:r>
              <a:rPr lang="en-US" altLang="ko-KR" sz="2400" dirty="0"/>
              <a:t>running at the entry point, namely </a:t>
            </a:r>
            <a:r>
              <a:rPr lang="en-US" altLang="ko-KR" sz="2400" dirty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altLang="ko-KR" sz="2400" dirty="0"/>
              <a:t>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ko-KR" sz="2200" dirty="0"/>
              <a:t>The OS </a:t>
            </a:r>
            <a:r>
              <a:rPr lang="en-US" altLang="ko-KR" sz="2200" i="1" dirty="0"/>
              <a:t>transfers control </a:t>
            </a:r>
            <a:r>
              <a:rPr lang="en-US" altLang="ko-KR" sz="2200" dirty="0"/>
              <a:t>of the CPU to the newly-created process.</a:t>
            </a:r>
            <a:endParaRPr lang="ko-KR" altLang="en-US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</a:t>
            </a:fld>
            <a:r>
              <a:rPr lang="en-US" altLang="ko-KR" dirty="0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2999154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Loading: From Program To Process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328507" y="1247274"/>
            <a:ext cx="2520280" cy="24267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52915" y="1399674"/>
            <a:ext cx="1440160" cy="1935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0907" y="1399674"/>
            <a:ext cx="15037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</a:p>
          <a:p>
            <a:pPr algn="ctr"/>
            <a:r>
              <a:rPr lang="en-US" altLang="ko-KR" sz="2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static data</a:t>
            </a:r>
          </a:p>
          <a:p>
            <a:pPr algn="ctr"/>
            <a:r>
              <a:rPr lang="en-US" altLang="ko-KR" sz="2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2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4531" y="2904618"/>
            <a:ext cx="144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2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3888" y="3279748"/>
            <a:ext cx="144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</a:t>
            </a:r>
            <a:endParaRPr lang="ko-KR" altLang="en-US" sz="2200" i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68567" y="80151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>
            <a:stCxn id="6" idx="2"/>
          </p:cNvCxnSpPr>
          <p:nvPr/>
        </p:nvCxnSpPr>
        <p:spPr>
          <a:xfrm>
            <a:off x="4588647" y="3674060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55576" y="3875566"/>
            <a:ext cx="5093211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328507" y="3875566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자기 디스크 15"/>
          <p:cNvSpPr/>
          <p:nvPr/>
        </p:nvSpPr>
        <p:spPr>
          <a:xfrm>
            <a:off x="2248387" y="4077072"/>
            <a:ext cx="2168624" cy="1872208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66085" y="4781473"/>
            <a:ext cx="1440160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04938" y="4755657"/>
            <a:ext cx="1594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</a:p>
          <a:p>
            <a:pPr algn="ctr"/>
            <a:r>
              <a:rPr lang="en-US" altLang="ko-KR" sz="2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static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66085" y="5517232"/>
            <a:ext cx="144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  <a:endParaRPr lang="ko-KR" altLang="en-US" sz="2200" i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12619" y="5949280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Disk</a:t>
            </a:r>
            <a:endParaRPr lang="ko-KR" altLang="en-US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꺾인 연결선 23"/>
          <p:cNvCxnSpPr>
            <a:cxnSpLocks/>
            <a:stCxn id="18" idx="3"/>
            <a:endCxn id="7" idx="3"/>
          </p:cNvCxnSpPr>
          <p:nvPr/>
        </p:nvCxnSpPr>
        <p:spPr>
          <a:xfrm flipV="1">
            <a:off x="4099423" y="2367590"/>
            <a:ext cx="893652" cy="2772788"/>
          </a:xfrm>
          <a:prstGeom prst="bentConnector3">
            <a:avLst>
              <a:gd name="adj1" fmla="val 125580"/>
            </a:avLst>
          </a:prstGeom>
          <a:ln w="127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55576" y="1247274"/>
            <a:ext cx="176148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1636319" y="3658444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670812" y="3803760"/>
            <a:ext cx="33081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Loading:</a:t>
            </a:r>
          </a:p>
          <a:p>
            <a:pPr algn="ctr"/>
            <a:r>
              <a:rPr lang="en-US" altLang="ko-KR" sz="2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Takes on-disk program</a:t>
            </a:r>
          </a:p>
          <a:p>
            <a:pPr algn="ctr"/>
            <a:r>
              <a:rPr lang="en-US" altLang="ko-KR" sz="2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and reads it into the address space of process</a:t>
            </a:r>
            <a:endParaRPr lang="ko-KR" altLang="en-US" sz="22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6274" y="847164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5292652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Process States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A process can be one of three states.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ko-KR" sz="2400" b="1" dirty="0"/>
              <a:t>Running</a:t>
            </a:r>
          </a:p>
          <a:p>
            <a:pPr lvl="2">
              <a:lnSpc>
                <a:spcPct val="100000"/>
              </a:lnSpc>
            </a:pPr>
            <a:r>
              <a:rPr lang="en-US" altLang="ko-KR" sz="2200" dirty="0"/>
              <a:t>A process is running on a processor.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ko-KR" sz="2400" b="1" dirty="0"/>
              <a:t>Ready</a:t>
            </a:r>
          </a:p>
          <a:p>
            <a:pPr lvl="2">
              <a:lnSpc>
                <a:spcPct val="100000"/>
              </a:lnSpc>
            </a:pPr>
            <a:r>
              <a:rPr lang="en-US" altLang="ko-KR" sz="2200" dirty="0"/>
              <a:t>A process is ready to run but for some reason the OS has chosen not to run it at this given moment.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ko-KR" sz="2400" b="1" dirty="0"/>
              <a:t>Blocked</a:t>
            </a:r>
          </a:p>
          <a:p>
            <a:pPr lvl="2">
              <a:lnSpc>
                <a:spcPct val="100000"/>
              </a:lnSpc>
            </a:pPr>
            <a:r>
              <a:rPr lang="en-US" altLang="ko-KR" sz="2200" dirty="0"/>
              <a:t>A process has performed some kind of operation.</a:t>
            </a:r>
          </a:p>
          <a:p>
            <a:pPr lvl="2">
              <a:lnSpc>
                <a:spcPct val="100000"/>
              </a:lnSpc>
            </a:pPr>
            <a:r>
              <a:rPr lang="en-US" altLang="ko-KR" sz="2200" dirty="0"/>
              <a:t>When a process initiates an I/O request to a disk, it becomes blocked and thus some other process can use the processor.</a:t>
            </a:r>
            <a:endParaRPr lang="ko-KR" altLang="en-US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err="1">
                <a:solidFill>
                  <a:prstClr val="black"/>
                </a:solidFill>
              </a:rPr>
              <a:t>Youjip</a:t>
            </a:r>
            <a:r>
              <a:rPr lang="en-US" altLang="ko-KR" dirty="0">
                <a:solidFill>
                  <a:prstClr val="black"/>
                </a:solidFill>
              </a:rPr>
              <a:t> Won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010043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Process State Transition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타원 5"/>
          <p:cNvSpPr/>
          <p:nvPr/>
        </p:nvSpPr>
        <p:spPr>
          <a:xfrm>
            <a:off x="1691681" y="1340968"/>
            <a:ext cx="1800200" cy="1800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Running</a:t>
            </a:r>
            <a:endParaRPr lang="ko-KR" altLang="en-US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652120" y="1340968"/>
            <a:ext cx="1800200" cy="1800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Ready</a:t>
            </a:r>
            <a:endParaRPr lang="ko-KR" altLang="en-US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563888" y="3933256"/>
            <a:ext cx="1800000" cy="180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Blocked</a:t>
            </a:r>
            <a:endParaRPr lang="ko-KR" altLang="en-US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666554" y="2215755"/>
            <a:ext cx="1841550" cy="0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12566" y="1776924"/>
            <a:ext cx="1841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Descheduled</a:t>
            </a:r>
            <a:endParaRPr lang="ko-KR" altLang="en-US" sz="2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61692" y="2433321"/>
            <a:ext cx="16021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Scheduled</a:t>
            </a:r>
            <a:endParaRPr lang="ko-KR" altLang="en-US" sz="2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666554" y="2359771"/>
            <a:ext cx="1841550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80112" y="3594702"/>
            <a:ext cx="144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I/O: done</a:t>
            </a:r>
            <a:endParaRPr lang="ko-KR" altLang="en-US" sz="2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H="1" flipV="1">
            <a:off x="3200824" y="3061810"/>
            <a:ext cx="651096" cy="943654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63688" y="3594702"/>
            <a:ext cx="1728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I/O: initiate</a:t>
            </a:r>
            <a:endParaRPr lang="ko-KR" altLang="en-US" sz="2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5256112" y="3117182"/>
            <a:ext cx="648000" cy="93600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637057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101785</TotalTime>
  <Words>852</Words>
  <Application>Microsoft Office PowerPoint</Application>
  <PresentationFormat>全屏显示(4:3)</PresentationFormat>
  <Paragraphs>145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Adobe 고딕 Std B</vt:lpstr>
      <vt:lpstr>굴림</vt:lpstr>
      <vt:lpstr>HY견고딕</vt:lpstr>
      <vt:lpstr>맑은 고딕</vt:lpstr>
      <vt:lpstr>等线</vt:lpstr>
      <vt:lpstr>Courier New</vt:lpstr>
      <vt:lpstr>Wingdings</vt:lpstr>
      <vt:lpstr>양식_공청회_발표자료-총괄-양식</vt:lpstr>
      <vt:lpstr>PowerPoint 演示文稿</vt:lpstr>
      <vt:lpstr>How to provide the illusion of many CPUs?</vt:lpstr>
      <vt:lpstr>A Process</vt:lpstr>
      <vt:lpstr>Process API</vt:lpstr>
      <vt:lpstr>Process Creation</vt:lpstr>
      <vt:lpstr>Process Creation (Cont.)</vt:lpstr>
      <vt:lpstr>Loading: From Program To Process</vt:lpstr>
      <vt:lpstr>Process States</vt:lpstr>
      <vt:lpstr>Process State Transition</vt:lpstr>
      <vt:lpstr>Data structures</vt:lpstr>
      <vt:lpstr>Example) The xv6 kernel Proc Structure</vt:lpstr>
      <vt:lpstr>Example) The xv6 kernel Proc Structure (Cont.)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creator>유진수 (jedisty@hanyang.ac.kr)</dc:creator>
  <cp:lastModifiedBy>swzhou@hnu.edu.cn</cp:lastModifiedBy>
  <cp:revision>4041</cp:revision>
  <cp:lastPrinted>2015-03-03T01:48:46Z</cp:lastPrinted>
  <dcterms:created xsi:type="dcterms:W3CDTF">2011-05-01T06:09:10Z</dcterms:created>
  <dcterms:modified xsi:type="dcterms:W3CDTF">2022-02-23T13:08:27Z</dcterms:modified>
</cp:coreProperties>
</file>