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5223" autoAdjust="0"/>
  </p:normalViewPr>
  <p:slideViewPr>
    <p:cSldViewPr snapToGrid="0">
      <p:cViewPr varScale="1">
        <p:scale>
          <a:sx n="73" d="100"/>
          <a:sy n="73" d="100"/>
        </p:scale>
        <p:origin x="51" y="27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829"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B32A8-9664-4012-A64D-DA2599E0F782}"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ACDAE-C19C-4C54-A9B0-067F64ED472D}" type="slidenum">
              <a:rPr lang="en-US" smtClean="0"/>
              <a:t>‹#›</a:t>
            </a:fld>
            <a:endParaRPr lang="en-US"/>
          </a:p>
        </p:txBody>
      </p:sp>
    </p:spTree>
    <p:extLst>
      <p:ext uri="{BB962C8B-B14F-4D97-AF65-F5344CB8AC3E}">
        <p14:creationId xmlns:p14="http://schemas.microsoft.com/office/powerpoint/2010/main" val="21503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9ACDAE-C19C-4C54-A9B0-067F64ED472D}" type="slidenum">
              <a:rPr lang="en-US" smtClean="0"/>
              <a:t>1</a:t>
            </a:fld>
            <a:endParaRPr lang="en-US"/>
          </a:p>
        </p:txBody>
      </p:sp>
    </p:spTree>
    <p:extLst>
      <p:ext uri="{BB962C8B-B14F-4D97-AF65-F5344CB8AC3E}">
        <p14:creationId xmlns:p14="http://schemas.microsoft.com/office/powerpoint/2010/main" val="3703749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3A76A3-ADC8-4477-8FC1-B9DD55D84908}" type="datetime1">
              <a:rPr lang="en-US" smtClean="0"/>
              <a:t>9/21/2023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59531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9/21/2023</a:t>
            </a:fld>
            <a:endParaRPr lang="en-US" sz="1000"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6988720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9/21/2023</a:t>
            </a:fld>
            <a:endParaRPr lang="en-US" sz="1000"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5744217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9/21/2023</a:t>
            </a:fld>
            <a:endParaRPr lang="en-US" sz="1000"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35040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9/21/2023</a:t>
            </a:fld>
            <a:endParaRPr lang="en-US" sz="1000"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928331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8D24A4-5FEC-4062-8995-EB21925B3B40}" type="datetime1">
              <a:rPr lang="en-US" smtClean="0"/>
              <a:t>9/21/2023</a:t>
            </a:fld>
            <a:endParaRPr lang="en-US" sz="1000"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8821064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8D24A4-5FEC-4062-8995-EB21925B3B40}" type="datetime1">
              <a:rPr lang="en-US" smtClean="0"/>
              <a:t>9/21/2023</a:t>
            </a:fld>
            <a:endParaRPr lang="en-US" sz="1000"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7504410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9547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7469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F49BE-398D-479A-8A7E-5DDBCA61EDCB}"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6803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570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2405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1910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8096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7626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7472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659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8D24A4-5FEC-4062-8995-EB21925B3B40}" type="datetime1">
              <a:rPr lang="en-US" smtClean="0"/>
              <a:t>9/21/2023</a:t>
            </a:fld>
            <a:endParaRPr lang="en-US" sz="100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747434-7036-48DB-A148-6B3D8EE75CDA}" type="slidenum">
              <a:rPr lang="en-US" smtClean="0"/>
              <a:pPr/>
              <a:t>‹#›</a:t>
            </a:fld>
            <a:endParaRPr lang="en-US" sz="1000" dirty="0"/>
          </a:p>
        </p:txBody>
      </p:sp>
      <p:pic>
        <p:nvPicPr>
          <p:cNvPr id="48" name="Picture 47">
            <a:extLst>
              <a:ext uri="{FF2B5EF4-FFF2-40B4-BE49-F238E27FC236}">
                <a16:creationId xmlns:a16="http://schemas.microsoft.com/office/drawing/2014/main" id="{5BA02130-979C-2230-F82F-DFA43E4260B7}"/>
              </a:ext>
            </a:extLst>
          </p:cNvPr>
          <p:cNvPicPr>
            <a:picLocks noChangeAspect="1"/>
          </p:cNvPicPr>
          <p:nvPr userDrawn="1"/>
        </p:nvPicPr>
        <p:blipFill>
          <a:blip r:embed="rId20"/>
          <a:stretch>
            <a:fillRect/>
          </a:stretch>
        </p:blipFill>
        <p:spPr>
          <a:xfrm>
            <a:off x="9154522" y="-10331"/>
            <a:ext cx="3014685" cy="1100146"/>
          </a:xfrm>
          <a:prstGeom prst="rect">
            <a:avLst/>
          </a:prstGeom>
        </p:spPr>
      </p:pic>
    </p:spTree>
    <p:extLst>
      <p:ext uri="{BB962C8B-B14F-4D97-AF65-F5344CB8AC3E}">
        <p14:creationId xmlns:p14="http://schemas.microsoft.com/office/powerpoint/2010/main" val="183715015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969EF-4E0B-CF5A-ECEF-6F9281779A25}"/>
              </a:ext>
            </a:extLst>
          </p:cNvPr>
          <p:cNvPicPr>
            <a:picLocks noChangeAspect="1"/>
          </p:cNvPicPr>
          <p:nvPr/>
        </p:nvPicPr>
        <p:blipFill rotWithShape="1">
          <a:blip r:embed="rId3">
            <a:alphaModFix amt="40000"/>
          </a:blip>
          <a:srcRect r="-1" b="15708"/>
          <a:stretch/>
        </p:blipFill>
        <p:spPr>
          <a:xfrm>
            <a:off x="1525" y="10"/>
            <a:ext cx="12188951" cy="6857990"/>
          </a:xfrm>
          <a:prstGeom prst="rect">
            <a:avLst/>
          </a:prstGeom>
        </p:spPr>
      </p:pic>
      <p:sp>
        <p:nvSpPr>
          <p:cNvPr id="2" name="Title 1">
            <a:extLst>
              <a:ext uri="{FF2B5EF4-FFF2-40B4-BE49-F238E27FC236}">
                <a16:creationId xmlns:a16="http://schemas.microsoft.com/office/drawing/2014/main" id="{9B2D2765-F66C-A7D5-524F-4F313B660130}"/>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Eklipse.GG</a:t>
            </a:r>
          </a:p>
        </p:txBody>
      </p:sp>
      <p:sp>
        <p:nvSpPr>
          <p:cNvPr id="3" name="Subtitle 2">
            <a:extLst>
              <a:ext uri="{FF2B5EF4-FFF2-40B4-BE49-F238E27FC236}">
                <a16:creationId xmlns:a16="http://schemas.microsoft.com/office/drawing/2014/main" id="{5E23F70C-F5F5-683B-10DA-467B4E02EDF5}"/>
              </a:ext>
            </a:extLst>
          </p:cNvPr>
          <p:cNvSpPr>
            <a:spLocks noGrp="1"/>
          </p:cNvSpPr>
          <p:nvPr>
            <p:ph type="subTitle" idx="1"/>
          </p:nvPr>
        </p:nvSpPr>
        <p:spPr>
          <a:xfrm>
            <a:off x="2562606" y="3602038"/>
            <a:ext cx="7063739" cy="1655762"/>
          </a:xfrm>
        </p:spPr>
        <p:txBody>
          <a:bodyPr>
            <a:normAutofit/>
          </a:bodyPr>
          <a:lstStyle/>
          <a:p>
            <a:r>
              <a:rPr lang="en-US" dirty="0">
                <a:solidFill>
                  <a:srgbClr val="FFFFFF"/>
                </a:solidFill>
              </a:rPr>
              <a:t>Churn Analysis</a:t>
            </a:r>
          </a:p>
          <a:p>
            <a:r>
              <a:rPr lang="en-US" sz="1600" cap="none" dirty="0">
                <a:solidFill>
                  <a:srgbClr val="FFFFFF"/>
                </a:solidFill>
              </a:rPr>
              <a:t>By Bao Hoang</a:t>
            </a:r>
          </a:p>
        </p:txBody>
      </p:sp>
      <p:pic>
        <p:nvPicPr>
          <p:cNvPr id="7" name="Picture 6">
            <a:extLst>
              <a:ext uri="{FF2B5EF4-FFF2-40B4-BE49-F238E27FC236}">
                <a16:creationId xmlns:a16="http://schemas.microsoft.com/office/drawing/2014/main" id="{4AE283AB-8266-DD6A-BCCF-B421325267EF}"/>
              </a:ext>
            </a:extLst>
          </p:cNvPr>
          <p:cNvPicPr>
            <a:picLocks noChangeAspect="1"/>
          </p:cNvPicPr>
          <p:nvPr/>
        </p:nvPicPr>
        <p:blipFill>
          <a:blip r:embed="rId4"/>
          <a:stretch>
            <a:fillRect/>
          </a:stretch>
        </p:blipFill>
        <p:spPr>
          <a:xfrm>
            <a:off x="9175790" y="-23820"/>
            <a:ext cx="3014685" cy="1100146"/>
          </a:xfrm>
          <a:prstGeom prst="rect">
            <a:avLst/>
          </a:prstGeom>
        </p:spPr>
      </p:pic>
    </p:spTree>
    <p:extLst>
      <p:ext uri="{BB962C8B-B14F-4D97-AF65-F5344CB8AC3E}">
        <p14:creationId xmlns:p14="http://schemas.microsoft.com/office/powerpoint/2010/main" val="329226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6F76-428B-93F7-E283-2ECC53CFB3B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E9E0BE2-CAC7-930B-8708-351C84231337}"/>
              </a:ext>
            </a:extLst>
          </p:cNvPr>
          <p:cNvSpPr>
            <a:spLocks noGrp="1"/>
          </p:cNvSpPr>
          <p:nvPr>
            <p:ph idx="1"/>
          </p:nvPr>
        </p:nvSpPr>
        <p:spPr>
          <a:xfrm>
            <a:off x="777240" y="2351880"/>
            <a:ext cx="10659110" cy="3433763"/>
          </a:xfrm>
        </p:spPr>
        <p:txBody>
          <a:bodyPr>
            <a:normAutofit fontScale="92500" lnSpcReduction="20000"/>
          </a:bodyPr>
          <a:lstStyle/>
          <a:p>
            <a:r>
              <a:rPr lang="en-US" dirty="0"/>
              <a:t>During this analysis, it is clearly that the dataset in imbalanced, indicates that most of the users are content with </a:t>
            </a:r>
            <a:r>
              <a:rPr lang="en-US" dirty="0" err="1"/>
              <a:t>Eklipse</a:t>
            </a:r>
            <a:r>
              <a:rPr lang="en-US" dirty="0"/>
              <a:t>, and tend not to quit premium subscription, and possibly the impacts of some features are underestimate.</a:t>
            </a:r>
          </a:p>
          <a:p>
            <a:endParaRPr lang="en-US" dirty="0"/>
          </a:p>
          <a:p>
            <a:r>
              <a:rPr lang="en-US" dirty="0"/>
              <a:t>Users using </a:t>
            </a:r>
            <a:r>
              <a:rPr lang="en-US" dirty="0" err="1"/>
              <a:t>Eklipse</a:t>
            </a:r>
            <a:r>
              <a:rPr lang="en-US" dirty="0"/>
              <a:t> in Chrome android, desktop have a tendency to cancel the most.</a:t>
            </a:r>
          </a:p>
          <a:p>
            <a:endParaRPr lang="en-US" dirty="0"/>
          </a:p>
          <a:p>
            <a:r>
              <a:rPr lang="en-US" dirty="0"/>
              <a:t>The more the user apply </a:t>
            </a:r>
            <a:r>
              <a:rPr lang="en-US" dirty="0" err="1"/>
              <a:t>Eklipse</a:t>
            </a:r>
            <a:r>
              <a:rPr lang="en-US" dirty="0"/>
              <a:t> for normal clips, active daily, and streaming more frequently would be the loyal customer.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357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10CA-E919-FCA8-ECF8-BAE05C5EB8AB}"/>
              </a:ext>
            </a:extLst>
          </p:cNvPr>
          <p:cNvSpPr>
            <a:spLocks noGrp="1"/>
          </p:cNvSpPr>
          <p:nvPr>
            <p:ph type="title"/>
          </p:nvPr>
        </p:nvSpPr>
        <p:spPr/>
        <p:txBody>
          <a:bodyPr/>
          <a:lstStyle/>
          <a:p>
            <a:r>
              <a:rPr lang="en-US" dirty="0"/>
              <a:t>Overall dataset</a:t>
            </a:r>
          </a:p>
        </p:txBody>
      </p:sp>
      <p:sp>
        <p:nvSpPr>
          <p:cNvPr id="3" name="Content Placeholder 2">
            <a:extLst>
              <a:ext uri="{FF2B5EF4-FFF2-40B4-BE49-F238E27FC236}">
                <a16:creationId xmlns:a16="http://schemas.microsoft.com/office/drawing/2014/main" id="{A2A56469-9F70-3909-E736-BBE5E995DD98}"/>
              </a:ext>
            </a:extLst>
          </p:cNvPr>
          <p:cNvSpPr>
            <a:spLocks noGrp="1"/>
          </p:cNvSpPr>
          <p:nvPr>
            <p:ph sz="half" idx="1"/>
          </p:nvPr>
        </p:nvSpPr>
        <p:spPr/>
        <p:txBody>
          <a:bodyPr>
            <a:normAutofit fontScale="70000" lnSpcReduction="20000"/>
          </a:bodyPr>
          <a:lstStyle/>
          <a:p>
            <a:r>
              <a:rPr lang="en-US" dirty="0"/>
              <a:t>Most of the dataset are distributed positive skewed due to the nature of the components.</a:t>
            </a:r>
          </a:p>
          <a:p>
            <a:r>
              <a:rPr lang="en-US" dirty="0"/>
              <a:t>Some elements might not affect much on our customer’s behavior such as using </a:t>
            </a:r>
            <a:r>
              <a:rPr lang="en-US" dirty="0" err="1"/>
              <a:t>Chorme</a:t>
            </a:r>
            <a:r>
              <a:rPr lang="en-US" dirty="0"/>
              <a:t> on Apple devices, edited clips or downloaded clips.</a:t>
            </a:r>
          </a:p>
          <a:p>
            <a:r>
              <a:rPr lang="en-US" dirty="0"/>
              <a:t>Interestingly, the duration of staying in premium accounts is not the reason they might cancel or not. </a:t>
            </a:r>
          </a:p>
          <a:p>
            <a:r>
              <a:rPr lang="en-US" dirty="0"/>
              <a:t>We might focus on significant elements such as using Chrome on Android devices, using Desktop, App via Android.</a:t>
            </a:r>
          </a:p>
          <a:p>
            <a:endParaRPr lang="en-US" dirty="0"/>
          </a:p>
        </p:txBody>
      </p:sp>
      <p:pic>
        <p:nvPicPr>
          <p:cNvPr id="6" name="Content Placeholder 5" descr="A group of blue and white dots&#10;&#10;Description automatically generated">
            <a:extLst>
              <a:ext uri="{FF2B5EF4-FFF2-40B4-BE49-F238E27FC236}">
                <a16:creationId xmlns:a16="http://schemas.microsoft.com/office/drawing/2014/main" id="{B55ED533-9E27-6836-7AED-98EC9CDD34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0374" y="2123982"/>
            <a:ext cx="3763370" cy="3541712"/>
          </a:xfrm>
        </p:spPr>
      </p:pic>
    </p:spTree>
    <p:extLst>
      <p:ext uri="{BB962C8B-B14F-4D97-AF65-F5344CB8AC3E}">
        <p14:creationId xmlns:p14="http://schemas.microsoft.com/office/powerpoint/2010/main" val="37250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5883-F828-8D10-0EA6-EE25414C0E6D}"/>
              </a:ext>
            </a:extLst>
          </p:cNvPr>
          <p:cNvSpPr>
            <a:spLocks noGrp="1"/>
          </p:cNvSpPr>
          <p:nvPr>
            <p:ph type="title"/>
          </p:nvPr>
        </p:nvSpPr>
        <p:spPr/>
        <p:txBody>
          <a:bodyPr/>
          <a:lstStyle/>
          <a:p>
            <a:r>
              <a:rPr lang="en-US" dirty="0"/>
              <a:t>Churn prediction model</a:t>
            </a:r>
          </a:p>
        </p:txBody>
      </p:sp>
      <p:sp>
        <p:nvSpPr>
          <p:cNvPr id="3" name="Content Placeholder 2">
            <a:extLst>
              <a:ext uri="{FF2B5EF4-FFF2-40B4-BE49-F238E27FC236}">
                <a16:creationId xmlns:a16="http://schemas.microsoft.com/office/drawing/2014/main" id="{3A43F987-36B9-E2A7-A68E-C1AE2715F9E3}"/>
              </a:ext>
            </a:extLst>
          </p:cNvPr>
          <p:cNvSpPr>
            <a:spLocks noGrp="1"/>
          </p:cNvSpPr>
          <p:nvPr>
            <p:ph sz="half" idx="1"/>
          </p:nvPr>
        </p:nvSpPr>
        <p:spPr>
          <a:xfrm>
            <a:off x="777240" y="1825625"/>
            <a:ext cx="5084718" cy="3843123"/>
          </a:xfrm>
        </p:spPr>
        <p:txBody>
          <a:bodyPr>
            <a:normAutofit fontScale="77500" lnSpcReduction="20000"/>
          </a:bodyPr>
          <a:lstStyle/>
          <a:p>
            <a:r>
              <a:rPr lang="en-US" dirty="0"/>
              <a:t>By the nature of the dataset, it necessary to use Logistic regression model for forecasting.</a:t>
            </a:r>
          </a:p>
          <a:p>
            <a:r>
              <a:rPr lang="en-US" dirty="0"/>
              <a:t>Here is the result of the model that was conducted</a:t>
            </a:r>
          </a:p>
          <a:p>
            <a:pPr lvl="1"/>
            <a:r>
              <a:rPr lang="en-US" dirty="0"/>
              <a:t>Those with negative coefficient contribute to the increase in duration of premium accounts, the lower they are, the more meaningful to our users.</a:t>
            </a:r>
          </a:p>
          <a:p>
            <a:pPr lvl="1"/>
            <a:r>
              <a:rPr lang="en-US" dirty="0"/>
              <a:t>Those with positive coefficient would be the main reasons for premium termination.</a:t>
            </a:r>
          </a:p>
          <a:p>
            <a:r>
              <a:rPr lang="en-US" dirty="0"/>
              <a:t>It is shown that there are some issues with user via Chrome on Android device, Desktop and App Android.</a:t>
            </a:r>
          </a:p>
          <a:p>
            <a:endParaRPr lang="en-US" dirty="0"/>
          </a:p>
        </p:txBody>
      </p:sp>
      <p:pic>
        <p:nvPicPr>
          <p:cNvPr id="12" name="Picture 11">
            <a:extLst>
              <a:ext uri="{FF2B5EF4-FFF2-40B4-BE49-F238E27FC236}">
                <a16:creationId xmlns:a16="http://schemas.microsoft.com/office/drawing/2014/main" id="{A73875C2-3772-8F52-FC7C-779A390B4867}"/>
              </a:ext>
            </a:extLst>
          </p:cNvPr>
          <p:cNvPicPr>
            <a:picLocks noChangeAspect="1"/>
          </p:cNvPicPr>
          <p:nvPr/>
        </p:nvPicPr>
        <p:blipFill>
          <a:blip r:embed="rId2"/>
          <a:stretch>
            <a:fillRect/>
          </a:stretch>
        </p:blipFill>
        <p:spPr>
          <a:xfrm>
            <a:off x="6557949" y="1869610"/>
            <a:ext cx="3648102" cy="3238524"/>
          </a:xfrm>
          <a:prstGeom prst="rect">
            <a:avLst/>
          </a:prstGeom>
        </p:spPr>
      </p:pic>
    </p:spTree>
    <p:extLst>
      <p:ext uri="{BB962C8B-B14F-4D97-AF65-F5344CB8AC3E}">
        <p14:creationId xmlns:p14="http://schemas.microsoft.com/office/powerpoint/2010/main" val="22402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DABC-BF9C-5404-124C-BD4AB2BBAD5F}"/>
              </a:ext>
            </a:extLst>
          </p:cNvPr>
          <p:cNvSpPr>
            <a:spLocks noGrp="1"/>
          </p:cNvSpPr>
          <p:nvPr>
            <p:ph type="title"/>
          </p:nvPr>
        </p:nvSpPr>
        <p:spPr/>
        <p:txBody>
          <a:bodyPr/>
          <a:lstStyle/>
          <a:p>
            <a:r>
              <a:rPr lang="en-US" dirty="0"/>
              <a:t>Model Valuation</a:t>
            </a:r>
          </a:p>
        </p:txBody>
      </p:sp>
      <p:sp>
        <p:nvSpPr>
          <p:cNvPr id="3" name="Content Placeholder 2">
            <a:extLst>
              <a:ext uri="{FF2B5EF4-FFF2-40B4-BE49-F238E27FC236}">
                <a16:creationId xmlns:a16="http://schemas.microsoft.com/office/drawing/2014/main" id="{8045F8AB-1D11-765A-39A2-D37A876293C2}"/>
              </a:ext>
            </a:extLst>
          </p:cNvPr>
          <p:cNvSpPr>
            <a:spLocks noGrp="1"/>
          </p:cNvSpPr>
          <p:nvPr>
            <p:ph sz="half" idx="1"/>
          </p:nvPr>
        </p:nvSpPr>
        <p:spPr>
          <a:xfrm>
            <a:off x="853440" y="2051151"/>
            <a:ext cx="5242560" cy="3685620"/>
          </a:xfrm>
        </p:spPr>
        <p:txBody>
          <a:bodyPr>
            <a:normAutofit fontScale="77500" lnSpcReduction="20000"/>
          </a:bodyPr>
          <a:lstStyle/>
          <a:p>
            <a:r>
              <a:rPr lang="en-US" dirty="0"/>
              <a:t>In summary, this classification report suggests that the model performs very well for not churn but fails to correctly predict any instances of churn. The class imbalance issue is evident</a:t>
            </a:r>
          </a:p>
          <a:p>
            <a:r>
              <a:rPr lang="en-US" dirty="0"/>
              <a:t>In addition, the ROC AUC score is 43%, it's possible that the model is making predictions that are not much better than random guessing for your specific dataset.</a:t>
            </a:r>
          </a:p>
          <a:p>
            <a:r>
              <a:rPr lang="en-US" dirty="0"/>
              <a:t>In the image, it’s clearly shown that the model fails to predict the true positive classes or false positive classes.</a:t>
            </a:r>
          </a:p>
        </p:txBody>
      </p:sp>
      <p:pic>
        <p:nvPicPr>
          <p:cNvPr id="5" name="Content Placeholder 5">
            <a:extLst>
              <a:ext uri="{FF2B5EF4-FFF2-40B4-BE49-F238E27FC236}">
                <a16:creationId xmlns:a16="http://schemas.microsoft.com/office/drawing/2014/main" id="{47930243-FEAC-B311-718E-1BC749D93A79}"/>
              </a:ext>
            </a:extLst>
          </p:cNvPr>
          <p:cNvPicPr>
            <a:picLocks noGrp="1" noChangeAspect="1"/>
          </p:cNvPicPr>
          <p:nvPr>
            <p:ph sz="half" idx="2"/>
          </p:nvPr>
        </p:nvPicPr>
        <p:blipFill>
          <a:blip r:embed="rId2"/>
          <a:stretch>
            <a:fillRect/>
          </a:stretch>
        </p:blipFill>
        <p:spPr>
          <a:xfrm>
            <a:off x="6429692" y="1360674"/>
            <a:ext cx="4572000" cy="2684123"/>
          </a:xfrm>
        </p:spPr>
      </p:pic>
      <p:pic>
        <p:nvPicPr>
          <p:cNvPr id="7" name="Picture 6" descr="A graph of a curve&#10;&#10;Description automatically generated">
            <a:extLst>
              <a:ext uri="{FF2B5EF4-FFF2-40B4-BE49-F238E27FC236}">
                <a16:creationId xmlns:a16="http://schemas.microsoft.com/office/drawing/2014/main" id="{D4E68DAF-AD3D-C0EE-CB87-24EC427B4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692" y="4086413"/>
            <a:ext cx="4572000" cy="2430690"/>
          </a:xfrm>
          <a:prstGeom prst="rect">
            <a:avLst/>
          </a:prstGeom>
        </p:spPr>
      </p:pic>
    </p:spTree>
    <p:extLst>
      <p:ext uri="{BB962C8B-B14F-4D97-AF65-F5344CB8AC3E}">
        <p14:creationId xmlns:p14="http://schemas.microsoft.com/office/powerpoint/2010/main" val="134934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216C-3187-C300-708C-F9740F237FDA}"/>
              </a:ext>
            </a:extLst>
          </p:cNvPr>
          <p:cNvSpPr>
            <a:spLocks noGrp="1"/>
          </p:cNvSpPr>
          <p:nvPr>
            <p:ph type="title"/>
          </p:nvPr>
        </p:nvSpPr>
        <p:spPr/>
        <p:txBody>
          <a:bodyPr/>
          <a:lstStyle/>
          <a:p>
            <a:r>
              <a:rPr lang="en-US" dirty="0"/>
              <a:t>Testing Overfitting</a:t>
            </a:r>
          </a:p>
        </p:txBody>
      </p:sp>
      <p:sp>
        <p:nvSpPr>
          <p:cNvPr id="3" name="Content Placeholder 2">
            <a:extLst>
              <a:ext uri="{FF2B5EF4-FFF2-40B4-BE49-F238E27FC236}">
                <a16:creationId xmlns:a16="http://schemas.microsoft.com/office/drawing/2014/main" id="{8AAC60CE-9BAB-576C-4E47-8DCAF23C43CF}"/>
              </a:ext>
            </a:extLst>
          </p:cNvPr>
          <p:cNvSpPr>
            <a:spLocks noGrp="1"/>
          </p:cNvSpPr>
          <p:nvPr>
            <p:ph sz="half" idx="1"/>
          </p:nvPr>
        </p:nvSpPr>
        <p:spPr>
          <a:xfrm>
            <a:off x="777240" y="2516867"/>
            <a:ext cx="5242560" cy="2789918"/>
          </a:xfrm>
        </p:spPr>
        <p:txBody>
          <a:bodyPr>
            <a:normAutofit fontScale="85000" lnSpcReduction="20000"/>
          </a:bodyPr>
          <a:lstStyle/>
          <a:p>
            <a:r>
              <a:rPr lang="en-US" dirty="0"/>
              <a:t>For deeper understanding of the model whether the data is suitable for churn prediction, we should estimate if the model is overfitting or underfitting.</a:t>
            </a:r>
          </a:p>
          <a:p>
            <a:r>
              <a:rPr lang="en-US" dirty="0"/>
              <a:t>As clearly shown in the image the more the training set size expand, the more accuracy of training score and test score meet, the less overfitting the model is.</a:t>
            </a:r>
          </a:p>
          <a:p>
            <a:endParaRPr lang="en-US" dirty="0"/>
          </a:p>
        </p:txBody>
      </p:sp>
      <p:pic>
        <p:nvPicPr>
          <p:cNvPr id="8" name="Content Placeholder 7" descr="A graph of training and test size&#10;&#10;Description automatically generated">
            <a:extLst>
              <a:ext uri="{FF2B5EF4-FFF2-40B4-BE49-F238E27FC236}">
                <a16:creationId xmlns:a16="http://schemas.microsoft.com/office/drawing/2014/main" id="{59C0D03C-6025-9A40-7A9B-203E1A3088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8835" y="2202424"/>
            <a:ext cx="4722282" cy="3541712"/>
          </a:xfrm>
        </p:spPr>
      </p:pic>
    </p:spTree>
    <p:extLst>
      <p:ext uri="{BB962C8B-B14F-4D97-AF65-F5344CB8AC3E}">
        <p14:creationId xmlns:p14="http://schemas.microsoft.com/office/powerpoint/2010/main" val="39238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D553-4420-87FF-0E79-4161179B1B2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F4F5AC6-8347-DC79-75C1-232669B4B45A}"/>
              </a:ext>
            </a:extLst>
          </p:cNvPr>
          <p:cNvSpPr>
            <a:spLocks noGrp="1"/>
          </p:cNvSpPr>
          <p:nvPr>
            <p:ph idx="1"/>
          </p:nvPr>
        </p:nvSpPr>
        <p:spPr/>
        <p:txBody>
          <a:bodyPr>
            <a:normAutofit fontScale="70000" lnSpcReduction="20000"/>
          </a:bodyPr>
          <a:lstStyle/>
          <a:p>
            <a:r>
              <a:rPr lang="en-US" dirty="0" err="1"/>
              <a:t>Eklipse</a:t>
            </a:r>
            <a:r>
              <a:rPr lang="en-US" dirty="0"/>
              <a:t> should focus on performance of apps via Chrome, on desktop and Android.</a:t>
            </a:r>
          </a:p>
          <a:p>
            <a:endParaRPr lang="en-US" dirty="0"/>
          </a:p>
          <a:p>
            <a:r>
              <a:rPr lang="en-US" dirty="0"/>
              <a:t>Normal clips greatly helps to attract customer, while the main business of the company is on short clips (highlight moment). The premium features might not influence positively to the customers (need to improve)</a:t>
            </a:r>
          </a:p>
          <a:p>
            <a:endParaRPr lang="en-US" dirty="0"/>
          </a:p>
          <a:p>
            <a:r>
              <a:rPr lang="en-US" dirty="0"/>
              <a:t>Increase the frequency of using apps and streaming is important. (Adding special effects, more interactive features between streamers and</a:t>
            </a:r>
          </a:p>
          <a:p>
            <a:endParaRPr lang="en-US" dirty="0"/>
          </a:p>
          <a:p>
            <a:r>
              <a:rPr lang="en-US" dirty="0"/>
              <a:t>The dataset is not suitable for churn prediction model, and it is essential to address this issue.</a:t>
            </a:r>
          </a:p>
          <a:p>
            <a:endParaRPr lang="en-US" dirty="0"/>
          </a:p>
        </p:txBody>
      </p:sp>
    </p:spTree>
    <p:extLst>
      <p:ext uri="{BB962C8B-B14F-4D97-AF65-F5344CB8AC3E}">
        <p14:creationId xmlns:p14="http://schemas.microsoft.com/office/powerpoint/2010/main" val="426670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471F-D6E3-359D-0F2B-7651A36FB5A0}"/>
              </a:ext>
            </a:extLst>
          </p:cNvPr>
          <p:cNvSpPr>
            <a:spLocks noGrp="1"/>
          </p:cNvSpPr>
          <p:nvPr>
            <p:ph type="title"/>
          </p:nvPr>
        </p:nvSpPr>
        <p:spPr/>
        <p:txBody>
          <a:bodyPr/>
          <a:lstStyle/>
          <a:p>
            <a:r>
              <a:rPr lang="en-US" dirty="0"/>
              <a:t>How To Improve</a:t>
            </a:r>
          </a:p>
        </p:txBody>
      </p:sp>
      <p:sp>
        <p:nvSpPr>
          <p:cNvPr id="3" name="Content Placeholder 2">
            <a:extLst>
              <a:ext uri="{FF2B5EF4-FFF2-40B4-BE49-F238E27FC236}">
                <a16:creationId xmlns:a16="http://schemas.microsoft.com/office/drawing/2014/main" id="{7AC33E52-7631-5B38-3714-6DA6822C006C}"/>
              </a:ext>
            </a:extLst>
          </p:cNvPr>
          <p:cNvSpPr>
            <a:spLocks noGrp="1"/>
          </p:cNvSpPr>
          <p:nvPr>
            <p:ph idx="1"/>
          </p:nvPr>
        </p:nvSpPr>
        <p:spPr/>
        <p:txBody>
          <a:bodyPr>
            <a:normAutofit lnSpcReduction="10000"/>
          </a:bodyPr>
          <a:lstStyle/>
          <a:p>
            <a:r>
              <a:rPr lang="en-US" dirty="0"/>
              <a:t>Here is some suggestion that might aid to enhance the quality of the model:</a:t>
            </a:r>
          </a:p>
          <a:p>
            <a:pPr lvl="1">
              <a:buFont typeface="Wingdings" panose="05000000000000000000" pitchFamily="2" charset="2"/>
              <a:buChar char="Ø"/>
            </a:pPr>
            <a:r>
              <a:rPr lang="en-US" dirty="0"/>
              <a:t>With the imbalance of the data, choosing the appropriate evaluation metrics. Most of the data is positive skewed distributed, it could not track the tendency of the users.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We could add the variance in time of </a:t>
            </a:r>
            <a:r>
              <a:rPr lang="en-US" dirty="0" err="1"/>
              <a:t>total_stream</a:t>
            </a:r>
            <a:r>
              <a:rPr lang="en-US" dirty="0"/>
              <a:t>, variance of edited clips, downloaded clips and total spending time, variance in number of views the streamers acquire.</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Adding further investigation, for example, measuring the satisfaction level of the customers, the influence of social media, social network</a:t>
            </a:r>
          </a:p>
        </p:txBody>
      </p:sp>
    </p:spTree>
    <p:extLst>
      <p:ext uri="{BB962C8B-B14F-4D97-AF65-F5344CB8AC3E}">
        <p14:creationId xmlns:p14="http://schemas.microsoft.com/office/powerpoint/2010/main" val="235862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1100</TotalTime>
  <Words>611</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Tw Cen MT</vt:lpstr>
      <vt:lpstr>Wingdings</vt:lpstr>
      <vt:lpstr>Circuit</vt:lpstr>
      <vt:lpstr>Eklipse.GG</vt:lpstr>
      <vt:lpstr>Overview</vt:lpstr>
      <vt:lpstr>Overall dataset</vt:lpstr>
      <vt:lpstr>Churn prediction model</vt:lpstr>
      <vt:lpstr>Model Valuation</vt:lpstr>
      <vt:lpstr>Testing Overfitting</vt:lpstr>
      <vt:lpstr>Summary</vt:lpstr>
      <vt:lpstr>How To 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Eklipse.GG</dc:title>
  <dc:creator>Bao Hoang</dc:creator>
  <cp:lastModifiedBy>Bao Hoang</cp:lastModifiedBy>
  <cp:revision>2</cp:revision>
  <dcterms:created xsi:type="dcterms:W3CDTF">2023-09-20T08:09:46Z</dcterms:created>
  <dcterms:modified xsi:type="dcterms:W3CDTF">2023-09-21T02:30:42Z</dcterms:modified>
</cp:coreProperties>
</file>