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7" r:id="rId2"/>
    <p:sldId id="258" r:id="rId3"/>
    <p:sldId id="490" r:id="rId4"/>
    <p:sldId id="546" r:id="rId5"/>
    <p:sldId id="544" r:id="rId6"/>
    <p:sldId id="559" r:id="rId7"/>
    <p:sldId id="547" r:id="rId8"/>
    <p:sldId id="548" r:id="rId9"/>
    <p:sldId id="549" r:id="rId10"/>
    <p:sldId id="550" r:id="rId11"/>
    <p:sldId id="545" r:id="rId12"/>
    <p:sldId id="552" r:id="rId13"/>
    <p:sldId id="551" r:id="rId14"/>
    <p:sldId id="556" r:id="rId15"/>
    <p:sldId id="557" r:id="rId16"/>
    <p:sldId id="558" r:id="rId17"/>
    <p:sldId id="555" r:id="rId18"/>
    <p:sldId id="553" r:id="rId19"/>
    <p:sldId id="554" r:id="rId20"/>
    <p:sldId id="4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7C62-AA10-4983-9CDA-E713A59F7D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8800-44AC-4266-8933-C8414F1B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661C-DF59-48D7-B1D7-F6D546350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C1BF4-CD52-4264-9776-CA0E4736F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FD41-0741-4CEF-90C7-9CF7B055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6222-DE0D-4E16-908E-DD4CD287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957B-FB05-4C8A-8BAF-5EE348B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F282-D8F6-4DA9-B739-3E1E959B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CCCD2-31E9-4F68-9A16-005F3B3F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C544-680F-4D91-BD80-6CDD7628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528D-0509-4D9C-AA57-CDCD126C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4112-F799-4C94-99A2-8EF7517C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B4A3-8DF2-4767-9BC3-F75F78FB3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E644E-E7E5-428F-96F8-CF032E588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139C-2ADB-4F23-900C-1D4EFCE1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F509-856F-404D-80F3-ACE3F39B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604B-9998-4554-A094-834C1083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7DC58-3783-409E-8088-377468076C4B}"/>
              </a:ext>
            </a:extLst>
          </p:cNvPr>
          <p:cNvSpPr/>
          <p:nvPr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81C194A9-9101-4409-B912-9355CF87F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1802B-9E07-4140-8D46-217257BE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38B579-2A83-42A2-B960-92F16D6DEF33}"/>
              </a:ext>
            </a:extLst>
          </p:cNvPr>
          <p:cNvCxnSpPr>
            <a:cxnSpLocks/>
          </p:cNvCxnSpPr>
          <p:nvPr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0EA8F3-13B8-41AE-BDCA-F16944B348FC}"/>
              </a:ext>
            </a:extLst>
          </p:cNvPr>
          <p:cNvSpPr/>
          <p:nvPr userDrawn="1"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1A94A0BC-C488-4458-B4EF-0373F2692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CABFB4-0AAF-4B3A-A6C3-706FE31E3E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6BD502-DEE6-4140-BECC-2C5BDDEE753F}"/>
              </a:ext>
            </a:extLst>
          </p:cNvPr>
          <p:cNvCxnSpPr>
            <a:cxnSpLocks/>
          </p:cNvCxnSpPr>
          <p:nvPr userDrawn="1"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4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2D00DB-EDEF-9743-9105-6A049D54F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587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71C5-2ECE-B444-A016-5DF0527871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68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/>
        </p:nvSpPr>
        <p:spPr>
          <a:xfrm>
            <a:off x="1013361" y="923161"/>
            <a:ext cx="6203868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6" name="Picture 5" descr="A bird flying in the air&#10;&#10;Description automatically generated">
            <a:extLst>
              <a:ext uri="{FF2B5EF4-FFF2-40B4-BE49-F238E27FC236}">
                <a16:creationId xmlns:a16="http://schemas.microsoft.com/office/drawing/2014/main" id="{862E3E5E-DC53-A04A-8EF1-22E19D42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1429">
            <a:off x="4478629" y="1823655"/>
            <a:ext cx="5124516" cy="4683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/>
        </p:nvCxnSpPr>
        <p:spPr>
          <a:xfrm>
            <a:off x="4833731" y="5754241"/>
            <a:ext cx="2306111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F9D4D-1AA5-45B2-A506-7F40D405C517}"/>
              </a:ext>
            </a:extLst>
          </p:cNvPr>
          <p:cNvSpPr/>
          <p:nvPr userDrawn="1"/>
        </p:nvSpPr>
        <p:spPr>
          <a:xfrm>
            <a:off x="1013361" y="923161"/>
            <a:ext cx="6203868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20DF57E7-B60C-4D80-B325-EE5035F68F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2" name="Picture 11" descr="A bird flying in the air&#10;&#10;Description automatically generated">
            <a:extLst>
              <a:ext uri="{FF2B5EF4-FFF2-40B4-BE49-F238E27FC236}">
                <a16:creationId xmlns:a16="http://schemas.microsoft.com/office/drawing/2014/main" id="{49ECA873-654F-4805-A8C0-E067EA459D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1429">
            <a:off x="4478629" y="1823655"/>
            <a:ext cx="5124516" cy="46831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6F498C-D630-47AB-8ED8-775032634076}"/>
              </a:ext>
            </a:extLst>
          </p:cNvPr>
          <p:cNvCxnSpPr>
            <a:cxnSpLocks/>
          </p:cNvCxnSpPr>
          <p:nvPr userDrawn="1"/>
        </p:nvCxnSpPr>
        <p:spPr>
          <a:xfrm>
            <a:off x="4833731" y="5754241"/>
            <a:ext cx="2306111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350FCF-6849-D349-8D80-5FA4E5AE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0D7D70-C042-4058-B620-29BACA7F6DA9}"/>
              </a:ext>
            </a:extLst>
          </p:cNvPr>
          <p:cNvSpPr/>
          <p:nvPr userDrawn="1"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756481F0-7062-4E35-B99B-ECC8B45A9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45E51A-23FC-4B3E-9D29-B3AEBF42E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03913-0B2A-403A-9889-CA8739516D11}"/>
              </a:ext>
            </a:extLst>
          </p:cNvPr>
          <p:cNvCxnSpPr>
            <a:cxnSpLocks/>
          </p:cNvCxnSpPr>
          <p:nvPr userDrawn="1"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3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26673-4824-2443-BADD-CCAC8C1B95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11807" y="923161"/>
            <a:ext cx="4832635" cy="4831080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62C36F-A43F-AE42-B8F5-841DDB90D8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5702" y="3429000"/>
            <a:ext cx="3429000" cy="3051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8" name="Picture 7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FAB0C6F6-578E-4254-9BE6-1CEFF65504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1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abl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5B67-0C9F-994D-AC6D-D593D2468E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5030" y="1074820"/>
            <a:ext cx="4812631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151AD1-7A99-A042-9109-44E3609880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16513" y="3737561"/>
            <a:ext cx="3765887" cy="2551112"/>
          </a:xfrm>
        </p:spPr>
        <p:txBody>
          <a:bodyPr anchor="b">
            <a:normAutofit/>
          </a:bodyPr>
          <a:lstStyle>
            <a:lvl1pPr marL="514350" indent="-514350">
              <a:buClr>
                <a:schemeClr val="accent6"/>
              </a:buClr>
              <a:buFont typeface="+mj-lt"/>
              <a:buAutoNum type="arabicPeriod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4090988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68392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CF8BC7-E154-F647-9940-546792432F0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5867" y="1074821"/>
            <a:ext cx="6480175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4ECA2-305F-8E46-A405-5F2FA00959E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68675" y="1458342"/>
            <a:ext cx="1208217" cy="611084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5517994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841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591-AA7B-4199-A37B-240D2AF7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95B0-D13E-428C-8056-9EEADCD1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C66C-B7B8-4ADD-BFDB-4ECD3D80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C134-F419-41B2-819E-80AA33D9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52D9-AE0B-44A3-AFD5-2420DEBC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9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gradFill>
              <a:gsLst>
                <a:gs pos="0">
                  <a:srgbClr val="576BE3"/>
                </a:gs>
                <a:gs pos="51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ACB061B-2B4C-7A42-AB1B-6155E460A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0495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89BB2E7-64C0-EC43-B19B-8847B93A1E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Recap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6190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1882F8-0C27-7447-AEDD-B50B3C59488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6190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487C25-F7F6-A142-9A03-A8B5FA05D9F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6190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37" name="Content Placeholder 17">
            <a:extLst>
              <a:ext uri="{FF2B5EF4-FFF2-40B4-BE49-F238E27FC236}">
                <a16:creationId xmlns:a16="http://schemas.microsoft.com/office/drawing/2014/main" id="{30182E95-BA6E-FD43-AF07-476083F299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8044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0C6C82B0-7B2D-054A-AD77-CB159689115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4140" y="2094403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444985FC-8F87-F54A-9693-B86DD2AA312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04139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A5EF75EF-75B6-5C46-A5A3-15B913D7F5B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0414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78B7C6ED-1C7C-AB47-8718-757442CC247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5691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B236EC48-9B15-0C4D-AD66-A870AC72565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48061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4" name="Content Placeholder 9">
            <a:extLst>
              <a:ext uri="{FF2B5EF4-FFF2-40B4-BE49-F238E27FC236}">
                <a16:creationId xmlns:a16="http://schemas.microsoft.com/office/drawing/2014/main" id="{A1FEA8BF-9113-204F-B716-78A99040B60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8061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5B0B95E5-E797-8A43-A885-ABAD856FB41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8061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55" name="Content Placeholder 17">
            <a:extLst>
              <a:ext uri="{FF2B5EF4-FFF2-40B4-BE49-F238E27FC236}">
                <a16:creationId xmlns:a16="http://schemas.microsoft.com/office/drawing/2014/main" id="{900C16CD-5FCA-E146-BF1F-1D97800BBE0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3820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961901" y="4182401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7" name="Content Placeholder 9">
            <a:extLst>
              <a:ext uri="{FF2B5EF4-FFF2-40B4-BE49-F238E27FC236}">
                <a16:creationId xmlns:a16="http://schemas.microsoft.com/office/drawing/2014/main" id="{B90BC06A-B476-2C4E-81D4-664546DCB99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61901" y="4401858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Content Placeholder 11">
            <a:extLst>
              <a:ext uri="{FF2B5EF4-FFF2-40B4-BE49-F238E27FC236}">
                <a16:creationId xmlns:a16="http://schemas.microsoft.com/office/drawing/2014/main" id="{BCFBD06F-6A87-DE44-9D65-AC4C00133A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6190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0" name="Content Placeholder 17">
            <a:extLst>
              <a:ext uri="{FF2B5EF4-FFF2-40B4-BE49-F238E27FC236}">
                <a16:creationId xmlns:a16="http://schemas.microsoft.com/office/drawing/2014/main" id="{AA25C5DF-FD4B-F04B-810B-1F9C019C5B3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58044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1" name="Content Placeholder 6">
            <a:extLst>
              <a:ext uri="{FF2B5EF4-FFF2-40B4-BE49-F238E27FC236}">
                <a16:creationId xmlns:a16="http://schemas.microsoft.com/office/drawing/2014/main" id="{96100E2D-858D-7E49-A9A4-93FCF9DB33D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704138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2" name="Content Placeholder 9">
            <a:extLst>
              <a:ext uri="{FF2B5EF4-FFF2-40B4-BE49-F238E27FC236}">
                <a16:creationId xmlns:a16="http://schemas.microsoft.com/office/drawing/2014/main" id="{538EF49E-F473-564C-A9B2-C8A852CD3A4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704138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3" name="Content Placeholder 11">
            <a:extLst>
              <a:ext uri="{FF2B5EF4-FFF2-40B4-BE49-F238E27FC236}">
                <a16:creationId xmlns:a16="http://schemas.microsoft.com/office/drawing/2014/main" id="{2B7FBC51-D606-8D46-9B56-43EA19B0B8D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70414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5" name="Content Placeholder 17">
            <a:extLst>
              <a:ext uri="{FF2B5EF4-FFF2-40B4-BE49-F238E27FC236}">
                <a16:creationId xmlns:a16="http://schemas.microsoft.com/office/drawing/2014/main" id="{76C54CE6-5FBD-4F41-B7E0-4C5FCF27A5A3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35691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6" name="Content Placeholder 6">
            <a:extLst>
              <a:ext uri="{FF2B5EF4-FFF2-40B4-BE49-F238E27FC236}">
                <a16:creationId xmlns:a16="http://schemas.microsoft.com/office/drawing/2014/main" id="{A4D847F3-297B-2543-83C7-302329B18DE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80610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2A6B737A-F5D8-424C-9503-4B1585A74A7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480610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8" name="Content Placeholder 11">
            <a:extLst>
              <a:ext uri="{FF2B5EF4-FFF2-40B4-BE49-F238E27FC236}">
                <a16:creationId xmlns:a16="http://schemas.microsoft.com/office/drawing/2014/main" id="{472EB05F-9E77-8147-8232-36FBA0578BB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48061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4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6574E08-8A8E-9A4C-8F7F-D947A2E4B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7736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9F0A15B-8EC0-1643-A511-4C7ABB157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53177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697950" y="1735097"/>
            <a:ext cx="2800815" cy="1413579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F286A-DA08-AC46-ADD8-F09BFDE0D80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965195" y="2036432"/>
            <a:ext cx="2305779" cy="869416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9E6263A-D5F8-3D46-BC96-CA4722602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924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507578-1BF0-AC40-B305-79B45C432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3262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2D00DB-EDEF-9743-9105-6A049D54F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3648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985FEA-7EA3-4342-AF4F-162C9C8B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45626" y="1574800"/>
            <a:ext cx="3140213" cy="370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4036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151542" y="1"/>
            <a:ext cx="4040458" cy="6568068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Insert non-cut out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80B4F-023F-4F4B-A2F2-0C6B7C3FE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5287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7315200" cy="416430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0F390-3E6E-A048-8B7B-D6F24F87F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272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1F8C-7E65-4671-AD5E-E776A96C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1100E-5821-4949-9860-976D05EF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C85DF-7B47-4158-9E72-A8E3903A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06D5-6802-41C8-A937-8C6285DA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560-D90F-4E46-AC9B-26151462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3497580" cy="206118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343400" y="3927475"/>
            <a:ext cx="3497263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186738" y="1596366"/>
            <a:ext cx="3497262" cy="205581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86738" y="3927475"/>
            <a:ext cx="3497262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E3945CE-01DD-E54E-A172-E204734C8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48889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71C5-2ECE-B444-A016-5DF0527871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4494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rvice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Enter service name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Did you know banner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0276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24684"/>
            <a:ext cx="10515600" cy="519458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/>
            </a:lvl1pPr>
          </a:lstStyle>
          <a:p>
            <a:pPr lvl="0" algn="ctr"/>
            <a:r>
              <a:rPr lang="vi-VN"/>
              <a:t>Main heading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132934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32934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9CA15D-179C-844D-A74C-077BE7DFA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120900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CA76A5-6BC5-9E4F-86D0-444719DEA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427" y="2145638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5273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de title+image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939"/>
            <a:ext cx="4980298" cy="6589643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 algn="ctr">
              <a:buFont typeface="+mj-lt"/>
              <a:buNone/>
              <a:defRPr/>
            </a:lvl1pPr>
          </a:lstStyle>
          <a:p>
            <a:r>
              <a:rPr lang="vi-VN"/>
              <a:t>background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921" y="4343398"/>
            <a:ext cx="3932237" cy="1192697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</a:t>
            </a:r>
            <a:r>
              <a:rPr lang="en-US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E31C-95C0-0E4F-8E82-6AD30121A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525" y="996950"/>
            <a:ext cx="5705475" cy="486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411693" y="1480532"/>
            <a:ext cx="2652505" cy="2654300"/>
          </a:xfr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vi-VN"/>
              <a:t>Place white icon inside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 - righ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8"/>
            <a:ext cx="4979504" cy="6579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2343" y="365125"/>
            <a:ext cx="5910943" cy="83318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vi-VN"/>
              <a:t>Heading line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365125"/>
            <a:ext cx="4003529" cy="833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1" i="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B9E0-F36D-874E-B536-6CD202DD0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75" y="1465263"/>
            <a:ext cx="4003675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47473E-07C0-1B46-B2D0-CA82CB73B5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1663" y="1465263"/>
            <a:ext cx="5911850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1777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-bottom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376057"/>
            <a:ext cx="12192000" cy="2481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4507593"/>
            <a:ext cx="10863944" cy="4097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97874"/>
            <a:ext cx="10863943" cy="6154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Main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43B59B-4D3C-9A4A-9287-7D15F55F44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103465"/>
            <a:ext cx="10863263" cy="286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915167C-FF17-3D4F-BCDE-BA629E0E32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5016514"/>
            <a:ext cx="10863263" cy="16570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6913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erson's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CC22-74F8-8C4A-BD2B-104067FA4D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26988" y="1"/>
            <a:ext cx="3525838" cy="6579704"/>
          </a:xfrm>
          <a:solidFill>
            <a:srgbClr val="9AA6F1"/>
          </a:solid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9288" y="1271588"/>
            <a:ext cx="3260725" cy="4056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vi-VN"/>
              <a:t>Insert profile photo here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9075" y="489709"/>
            <a:ext cx="6589158" cy="781879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vi-VN"/>
              <a:t>Full name here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89075" y="1391479"/>
            <a:ext cx="6589158" cy="51683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/>
              <a:t>Title or position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D93EE-90C3-6748-834A-3AAACC2DC2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9591" y="2275716"/>
            <a:ext cx="6588125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6823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 1/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-435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97536"/>
            <a:ext cx="6037072" cy="64722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B30F3-A7A4-4446-AFE1-870EA2575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7050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8"/>
            <a:ext cx="60370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352800"/>
            <a:ext cx="35351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45200" y="3352800"/>
            <a:ext cx="2413000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140EB90-FDF2-BF4A-865F-3A7A6FCD8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0732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2C3D-0401-4659-9891-DE2D9E57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6E5C-3337-46C0-8A4A-E83BC6D7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B3EE8-288E-44FF-A525-EAE64D1D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8095-8DE1-4753-9601-AB3956B3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5922-E5E6-4D5D-9CA4-2E746F8E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CAD1-68E6-40B1-A504-64BAAE81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4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204107"/>
            <a:ext cx="4989512" cy="985838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7"/>
            <a:ext cx="6037072" cy="36335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843338"/>
            <a:ext cx="3535172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57763" y="3843338"/>
            <a:ext cx="3500437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17474" y="3843338"/>
            <a:ext cx="4725989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5E26F2C-3B93-B448-AC16-01606E9D47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624" y="1371741"/>
            <a:ext cx="4989511" cy="23715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05970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3922120"/>
          </a:xfrm>
          <a:solidFill>
            <a:srgbClr val="9E71AC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4"/>
            <a:ext cx="3345513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8436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84362"/>
            <a:ext cx="297175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8436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FD799E0-B941-AD49-A2D6-1BB5230C27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3560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88F691A-D094-4F46-ABEE-AACCC797C6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20035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5EB94E5-000C-D346-BAB2-DB975456AD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52" y="2412721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953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5146607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1957" y="1623915"/>
            <a:ext cx="5381556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30011" y="1884362"/>
            <a:ext cx="474096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5756" y="1884362"/>
            <a:ext cx="4501967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F615-A243-5840-84EC-9E33BF4ED2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5700" y="2424113"/>
            <a:ext cx="4502150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8E4E77-E825-EA42-8B3E-6B6E1DE7E9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534150" y="2424113"/>
            <a:ext cx="4736824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8091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69550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959611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5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623915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768024"/>
            <a:ext cx="4760844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397027" y="4083732"/>
            <a:ext cx="476084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768024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1034128" y="4088702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28ED11-8198-AF44-9DBB-63953057EB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4128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3B10DF-E442-454C-B41F-08BA0E4C402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11936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6840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5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19371" y="1811346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1347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43402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0D54E19-C100-C042-99CF-79E9E78651E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9371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03B4E3E7-9B06-F148-9D66-841F2EAA82A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35459" y="1811346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246FC74-B377-7247-95F5-7D41C02840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33497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7" name="Text Placeholder 46">
            <a:extLst>
              <a:ext uri="{FF2B5EF4-FFF2-40B4-BE49-F238E27FC236}">
                <a16:creationId xmlns:a16="http://schemas.microsoft.com/office/drawing/2014/main" id="{90CF51E0-AA3A-E640-A7B8-BC76F6693E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19371" y="4147042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AC4F05-C9D8-B545-8439-AB48C968CE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19371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46">
            <a:extLst>
              <a:ext uri="{FF2B5EF4-FFF2-40B4-BE49-F238E27FC236}">
                <a16:creationId xmlns:a16="http://schemas.microsoft.com/office/drawing/2014/main" id="{B66E8671-282F-7240-A9FB-1E750E7A8A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435459" y="414704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C741259-C020-254E-85BB-3A847CD5925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33497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8F11FB1B-B983-794F-BE59-E17DCB1655B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34128" y="415698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D291445-8D37-9C4B-99FA-F14082F027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3402" y="4580845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3097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ngle Statem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6B246-378C-094E-80BF-708F0BD8AC12}"/>
              </a:ext>
            </a:extLst>
          </p:cNvPr>
          <p:cNvSpPr/>
          <p:nvPr/>
        </p:nvSpPr>
        <p:spPr>
          <a:xfrm>
            <a:off x="2736224" y="2118429"/>
            <a:ext cx="6481011" cy="235417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97045" y="2419888"/>
            <a:ext cx="5517994" cy="651303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BF4D-7F0A-5544-A081-7027747387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02018" y="3110534"/>
            <a:ext cx="5516563" cy="10539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Eperio</a:t>
            </a:r>
            <a:r>
              <a:rPr lang="en-US"/>
              <a:t> </a:t>
            </a:r>
            <a:r>
              <a:rPr lang="en-US" err="1"/>
              <a:t>doloraepudae</a:t>
            </a:r>
            <a:r>
              <a:rPr lang="en-US"/>
              <a:t> </a:t>
            </a:r>
            <a:r>
              <a:rPr lang="en-US" err="1"/>
              <a:t>culparundi</a:t>
            </a:r>
            <a:r>
              <a:rPr lang="en-US"/>
              <a:t> </a:t>
            </a:r>
            <a:r>
              <a:rPr lang="en-US" err="1"/>
              <a:t>dolecti</a:t>
            </a:r>
            <a:r>
              <a:rPr lang="en-US"/>
              <a:t> </a:t>
            </a:r>
            <a:r>
              <a:rPr lang="en-US" err="1"/>
              <a:t>isciam</a:t>
            </a:r>
            <a:r>
              <a:rPr lang="en-US"/>
              <a:t>, </a:t>
            </a:r>
            <a:r>
              <a:rPr lang="en-US" err="1"/>
              <a:t>nienis</a:t>
            </a:r>
            <a:r>
              <a:rPr lang="en-US"/>
              <a:t> </a:t>
            </a:r>
            <a:r>
              <a:rPr lang="en-US" err="1"/>
              <a:t>nonserum</a:t>
            </a:r>
            <a:r>
              <a:rPr lang="en-US"/>
              <a:t> la </a:t>
            </a:r>
            <a:r>
              <a:rPr lang="en-US" err="1"/>
              <a:t>aciate</a:t>
            </a:r>
            <a:r>
              <a:rPr lang="en-US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A9993A-3305-3542-AAAF-6BBF3E8835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8974" y="3663232"/>
            <a:ext cx="4075044" cy="1801481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Cut out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EEDEC-C4DD-476C-A4B5-8C629FB0D283}"/>
              </a:ext>
            </a:extLst>
          </p:cNvPr>
          <p:cNvSpPr/>
          <p:nvPr userDrawn="1"/>
        </p:nvSpPr>
        <p:spPr>
          <a:xfrm>
            <a:off x="2736224" y="2118429"/>
            <a:ext cx="6481011" cy="235417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952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10515600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388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558333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4667" y="393263"/>
            <a:ext cx="6828844" cy="738464"/>
          </a:xfrm>
          <a:noFill/>
          <a:ln w="76200">
            <a:gradFill>
              <a:gsLst>
                <a:gs pos="0">
                  <a:srgbClr val="576BE3"/>
                </a:gs>
                <a:gs pos="48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9055864" y="1811347"/>
            <a:ext cx="2537647" cy="3058108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 Image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943410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834101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Who are </a:t>
            </a:r>
            <a:r>
              <a:rPr lang="en-US" err="1"/>
              <a:t>xxxx</a:t>
            </a:r>
            <a:r>
              <a:rPr lang="en-US"/>
              <a:t>?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 hasCustomPrompt="1"/>
          </p:nvPr>
        </p:nvSpPr>
        <p:spPr>
          <a:xfrm>
            <a:off x="4943409" y="775050"/>
            <a:ext cx="306757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2784405" cy="83453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Case study</a:t>
            </a:r>
          </a:p>
          <a:p>
            <a:pPr lvl="0"/>
            <a:r>
              <a:rPr lang="en-US"/>
              <a:t>Brand logo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39E14-F7C5-DF49-AE95-B591DA84319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33437" y="4102779"/>
            <a:ext cx="3931920" cy="402687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02B8D4-1723-3D42-9ECA-CE540405047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943847" y="4102779"/>
            <a:ext cx="3931920" cy="403225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Results and 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474EE69-F771-7E4A-A86D-24312D8ADCA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41465" y="775050"/>
            <a:ext cx="332156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7256-EA23-F84E-A014-6C66E7D7EA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2747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B5B4A9-F88E-914D-9731-C1250DD640F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43409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A34E495-B5E2-624E-ADC6-FC3E1908B08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2747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068C358-90C8-8F42-80DE-A1411A26693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943409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05F6-643F-4833-B2E2-16DF077B908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943409" y="521059"/>
            <a:ext cx="3067116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Type of service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481ECD9-2414-41F8-8ED1-FE30870B375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41004" y="521059"/>
            <a:ext cx="3322027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9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gradFill>
          <a:gsLst>
            <a:gs pos="0">
              <a:schemeClr val="accent2"/>
            </a:gs>
            <a:gs pos="54000">
              <a:srgbClr val="E30613"/>
            </a:gs>
            <a:gs pos="100000">
              <a:srgbClr val="E3061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5000" y="2641635"/>
            <a:ext cx="4183478" cy="86190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Thank you</a:t>
            </a:r>
            <a:endParaRPr lang="en-US"/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DA339D02-E857-9049-BE34-754D7DC8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61442" cy="6672061"/>
          </a:xfrm>
          <a:prstGeom prst="rect">
            <a:avLst/>
          </a:prstGeom>
        </p:spPr>
      </p:pic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62E41CB1-EAD5-4571-BB47-500BFCE28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61442" cy="66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7748-8A96-4C75-8116-C1AFA372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C1D5-0F3A-49FB-B7B7-08F82857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E7CB6-5638-4067-898D-53252F84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B8D10-B847-44E3-9D1D-4AB79C42E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670C8-31F5-4699-AAC1-A88F6FB84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BCAAA-F60E-4E82-AFFA-4ADAE1D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05913-6FC8-4DBD-B1CF-EB03BEB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BFE9A-0C22-417A-BA02-3CB8360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2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013361" y="923161"/>
            <a:ext cx="6203868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6" name="Picture 5" descr="A bird flying in the air&#10;&#10;Description automatically generated">
            <a:extLst>
              <a:ext uri="{FF2B5EF4-FFF2-40B4-BE49-F238E27FC236}">
                <a16:creationId xmlns:a16="http://schemas.microsoft.com/office/drawing/2014/main" id="{862E3E5E-DC53-A04A-8EF1-22E19D42E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1429">
            <a:off x="4478629" y="1823655"/>
            <a:ext cx="5124516" cy="4683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 userDrawn="1"/>
        </p:nvCxnSpPr>
        <p:spPr>
          <a:xfrm>
            <a:off x="4833731" y="5754241"/>
            <a:ext cx="2306111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75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350FCF-6849-D349-8D80-5FA4E5AE8A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 userDrawn="1"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762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26673-4824-2443-BADD-CCAC8C1B95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11807" y="923161"/>
            <a:ext cx="4832635" cy="4831080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62C36F-A43F-AE42-B8F5-841DDB90D8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5702" y="3429000"/>
            <a:ext cx="3429000" cy="3051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2835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abl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5B67-0C9F-994D-AC6D-D593D2468E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5030" y="1074820"/>
            <a:ext cx="4812631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151AD1-7A99-A042-9109-44E3609880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16513" y="3737561"/>
            <a:ext cx="3765887" cy="2551112"/>
          </a:xfrm>
        </p:spPr>
        <p:txBody>
          <a:bodyPr anchor="b">
            <a:normAutofit/>
          </a:bodyPr>
          <a:lstStyle>
            <a:lvl1pPr marL="514350" indent="-514350">
              <a:buClr>
                <a:schemeClr val="accent6"/>
              </a:buClr>
              <a:buFont typeface="+mj-lt"/>
              <a:buAutoNum type="arabicPeriod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4090988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2686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CF8BC7-E154-F647-9940-546792432F0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5867" y="1074821"/>
            <a:ext cx="6480175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4ECA2-305F-8E46-A405-5F2FA00959E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68675" y="1458342"/>
            <a:ext cx="1208217" cy="611084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5517994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783093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gradFill>
              <a:gsLst>
                <a:gs pos="0">
                  <a:srgbClr val="576BE3"/>
                </a:gs>
                <a:gs pos="51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ACB061B-2B4C-7A42-AB1B-6155E460A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3123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89BB2E7-64C0-EC43-B19B-8847B93A1E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Recap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6190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1882F8-0C27-7447-AEDD-B50B3C59488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6190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487C25-F7F6-A142-9A03-A8B5FA05D9F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6190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37" name="Content Placeholder 17">
            <a:extLst>
              <a:ext uri="{FF2B5EF4-FFF2-40B4-BE49-F238E27FC236}">
                <a16:creationId xmlns:a16="http://schemas.microsoft.com/office/drawing/2014/main" id="{30182E95-BA6E-FD43-AF07-476083F299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8044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0C6C82B0-7B2D-054A-AD77-CB159689115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4140" y="2094403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444985FC-8F87-F54A-9693-B86DD2AA312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04139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A5EF75EF-75B6-5C46-A5A3-15B913D7F5B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0414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78B7C6ED-1C7C-AB47-8718-757442CC247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5691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B236EC48-9B15-0C4D-AD66-A870AC72565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48061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4" name="Content Placeholder 9">
            <a:extLst>
              <a:ext uri="{FF2B5EF4-FFF2-40B4-BE49-F238E27FC236}">
                <a16:creationId xmlns:a16="http://schemas.microsoft.com/office/drawing/2014/main" id="{A1FEA8BF-9113-204F-B716-78A99040B60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8061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5B0B95E5-E797-8A43-A885-ABAD856FB41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8061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55" name="Content Placeholder 17">
            <a:extLst>
              <a:ext uri="{FF2B5EF4-FFF2-40B4-BE49-F238E27FC236}">
                <a16:creationId xmlns:a16="http://schemas.microsoft.com/office/drawing/2014/main" id="{900C16CD-5FCA-E146-BF1F-1D97800BBE0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3820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961901" y="4182401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7" name="Content Placeholder 9">
            <a:extLst>
              <a:ext uri="{FF2B5EF4-FFF2-40B4-BE49-F238E27FC236}">
                <a16:creationId xmlns:a16="http://schemas.microsoft.com/office/drawing/2014/main" id="{B90BC06A-B476-2C4E-81D4-664546DCB99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61901" y="4401858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Content Placeholder 11">
            <a:extLst>
              <a:ext uri="{FF2B5EF4-FFF2-40B4-BE49-F238E27FC236}">
                <a16:creationId xmlns:a16="http://schemas.microsoft.com/office/drawing/2014/main" id="{BCFBD06F-6A87-DE44-9D65-AC4C00133A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6190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0" name="Content Placeholder 17">
            <a:extLst>
              <a:ext uri="{FF2B5EF4-FFF2-40B4-BE49-F238E27FC236}">
                <a16:creationId xmlns:a16="http://schemas.microsoft.com/office/drawing/2014/main" id="{AA25C5DF-FD4B-F04B-810B-1F9C019C5B3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58044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1" name="Content Placeholder 6">
            <a:extLst>
              <a:ext uri="{FF2B5EF4-FFF2-40B4-BE49-F238E27FC236}">
                <a16:creationId xmlns:a16="http://schemas.microsoft.com/office/drawing/2014/main" id="{96100E2D-858D-7E49-A9A4-93FCF9DB33D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704138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2" name="Content Placeholder 9">
            <a:extLst>
              <a:ext uri="{FF2B5EF4-FFF2-40B4-BE49-F238E27FC236}">
                <a16:creationId xmlns:a16="http://schemas.microsoft.com/office/drawing/2014/main" id="{538EF49E-F473-564C-A9B2-C8A852CD3A4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704138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3" name="Content Placeholder 11">
            <a:extLst>
              <a:ext uri="{FF2B5EF4-FFF2-40B4-BE49-F238E27FC236}">
                <a16:creationId xmlns:a16="http://schemas.microsoft.com/office/drawing/2014/main" id="{2B7FBC51-D606-8D46-9B56-43EA19B0B8D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70414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5" name="Content Placeholder 17">
            <a:extLst>
              <a:ext uri="{FF2B5EF4-FFF2-40B4-BE49-F238E27FC236}">
                <a16:creationId xmlns:a16="http://schemas.microsoft.com/office/drawing/2014/main" id="{76C54CE6-5FBD-4F41-B7E0-4C5FCF27A5A3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35691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6" name="Content Placeholder 6">
            <a:extLst>
              <a:ext uri="{FF2B5EF4-FFF2-40B4-BE49-F238E27FC236}">
                <a16:creationId xmlns:a16="http://schemas.microsoft.com/office/drawing/2014/main" id="{A4D847F3-297B-2543-83C7-302329B18DE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80610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2A6B737A-F5D8-424C-9503-4B1585A74A7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480610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8" name="Content Placeholder 11">
            <a:extLst>
              <a:ext uri="{FF2B5EF4-FFF2-40B4-BE49-F238E27FC236}">
                <a16:creationId xmlns:a16="http://schemas.microsoft.com/office/drawing/2014/main" id="{472EB05F-9E77-8147-8232-36FBA0578BB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48061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07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6574E08-8A8E-9A4C-8F7F-D947A2E4B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36381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9F0A15B-8EC0-1643-A511-4C7ABB157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03109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697950" y="1735097"/>
            <a:ext cx="2800815" cy="1413579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F286A-DA08-AC46-ADD8-F09BFDE0D80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965195" y="2036432"/>
            <a:ext cx="2305779" cy="869416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9E6263A-D5F8-3D46-BC96-CA4722602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3492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FAA-999B-4DF7-8AEE-D0DCCA55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C5C66-867E-47EB-B30F-21AEED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F57E0-C0F4-42BC-92BC-8EED9513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805A-606E-4874-80DF-951B3C6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507578-1BF0-AC40-B305-79B45C432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2676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2D00DB-EDEF-9743-9105-6A049D54F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97099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985FEA-7EA3-4342-AF4F-162C9C8B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45626" y="1574800"/>
            <a:ext cx="3140213" cy="370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338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151542" y="1"/>
            <a:ext cx="4040458" cy="6568068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Insert non-cut out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80B4F-023F-4F4B-A2F2-0C6B7C3FE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49931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7315200" cy="416430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0F390-3E6E-A048-8B7B-D6F24F87F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3182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3497580" cy="206118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343400" y="3927475"/>
            <a:ext cx="3497263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186738" y="1596366"/>
            <a:ext cx="3497262" cy="205581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86738" y="3927475"/>
            <a:ext cx="3497262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E3945CE-01DD-E54E-A172-E204734C8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2243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71C5-2ECE-B444-A016-5DF0527871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03517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rvice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Enter service name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Did you know banner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9519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24684"/>
            <a:ext cx="10515600" cy="519458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/>
            </a:lvl1pPr>
          </a:lstStyle>
          <a:p>
            <a:pPr lvl="0" algn="ctr"/>
            <a:r>
              <a:rPr lang="vi-VN"/>
              <a:t>Main heading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132934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32934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9CA15D-179C-844D-A74C-077BE7DFA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120900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CA76A5-6BC5-9E4F-86D0-444719DEA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427" y="2145638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4254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title+image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939"/>
            <a:ext cx="4980298" cy="6589643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 algn="ctr">
              <a:buFont typeface="+mj-lt"/>
              <a:buNone/>
              <a:defRPr/>
            </a:lvl1pPr>
          </a:lstStyle>
          <a:p>
            <a:r>
              <a:rPr lang="vi-VN"/>
              <a:t>background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921" y="4343398"/>
            <a:ext cx="3932237" cy="1192697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</a:t>
            </a:r>
            <a:r>
              <a:rPr lang="en-US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E31C-95C0-0E4F-8E82-6AD30121A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525" y="996950"/>
            <a:ext cx="5705475" cy="486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411693" y="1480532"/>
            <a:ext cx="2652505" cy="2654300"/>
          </a:xfr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vi-VN"/>
              <a:t>Place white icon inside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7F192-793C-43DE-84B5-378AB02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A9543-5BAC-4E53-BFCA-739F126F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93AA8-16C2-469A-BA21-773BEA99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43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- righ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8"/>
            <a:ext cx="4979504" cy="6579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2343" y="365125"/>
            <a:ext cx="5910943" cy="83318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vi-VN"/>
              <a:t>Heading line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365125"/>
            <a:ext cx="4003529" cy="833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1" i="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B9E0-F36D-874E-B536-6CD202DD0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75" y="1465263"/>
            <a:ext cx="4003675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47473E-07C0-1B46-B2D0-CA82CB73B5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1663" y="1465263"/>
            <a:ext cx="5911850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51893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-bottom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376057"/>
            <a:ext cx="12192000" cy="2481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4507593"/>
            <a:ext cx="10863944" cy="4097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97874"/>
            <a:ext cx="10863943" cy="6154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Main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43B59B-4D3C-9A4A-9287-7D15F55F44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103465"/>
            <a:ext cx="10863263" cy="286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915167C-FF17-3D4F-BCDE-BA629E0E32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5016514"/>
            <a:ext cx="10863263" cy="16570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221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erson's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CC22-74F8-8C4A-BD2B-104067FA4D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26988" y="1"/>
            <a:ext cx="3525838" cy="6579704"/>
          </a:xfrm>
          <a:solidFill>
            <a:srgbClr val="9AA6F1"/>
          </a:solid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9288" y="1271588"/>
            <a:ext cx="3260725" cy="4056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vi-VN"/>
              <a:t>Insert profile photo here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9075" y="489709"/>
            <a:ext cx="6589158" cy="781879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vi-VN"/>
              <a:t>Full name here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89075" y="1391479"/>
            <a:ext cx="6589158" cy="51683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/>
              <a:t>Title or position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D93EE-90C3-6748-834A-3AAACC2DC2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9591" y="2275716"/>
            <a:ext cx="6588125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33492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 1/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-435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97536"/>
            <a:ext cx="6037072" cy="64722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B30F3-A7A4-4446-AFE1-870EA2575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22665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8"/>
            <a:ext cx="60370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352800"/>
            <a:ext cx="35351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45200" y="3352800"/>
            <a:ext cx="2413000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140EB90-FDF2-BF4A-865F-3A7A6FCD8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4631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204107"/>
            <a:ext cx="4989512" cy="985838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7"/>
            <a:ext cx="6037072" cy="36335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843338"/>
            <a:ext cx="3535172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57763" y="3843338"/>
            <a:ext cx="3500437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17474" y="3843338"/>
            <a:ext cx="4725989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5E26F2C-3B93-B448-AC16-01606E9D47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624" y="1371741"/>
            <a:ext cx="4989511" cy="23715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75483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3922120"/>
          </a:xfrm>
          <a:solidFill>
            <a:srgbClr val="9E71AC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4"/>
            <a:ext cx="3345513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8436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84362"/>
            <a:ext cx="297175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8436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FD799E0-B941-AD49-A2D6-1BB5230C27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3560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88F691A-D094-4F46-ABEE-AACCC797C6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20035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5EB94E5-000C-D346-BAB2-DB975456AD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52" y="2412721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248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5146607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1957" y="1623915"/>
            <a:ext cx="5381556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30011" y="1884362"/>
            <a:ext cx="474096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5756" y="1884362"/>
            <a:ext cx="4501967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F615-A243-5840-84EC-9E33BF4ED2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5700" y="2424113"/>
            <a:ext cx="4502150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8E4E77-E825-EA42-8B3E-6B6E1DE7E9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534150" y="2424113"/>
            <a:ext cx="4736824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3518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69550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959611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5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623915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768024"/>
            <a:ext cx="4760844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397027" y="4083732"/>
            <a:ext cx="476084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768024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1034128" y="4088702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28ED11-8198-AF44-9DBB-63953057EB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4128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3B10DF-E442-454C-B41F-08BA0E4C402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11936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665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5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19371" y="1811346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1347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43402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0D54E19-C100-C042-99CF-79E9E78651E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9371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03B4E3E7-9B06-F148-9D66-841F2EAA82A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35459" y="1811346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246FC74-B377-7247-95F5-7D41C02840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33497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7" name="Text Placeholder 46">
            <a:extLst>
              <a:ext uri="{FF2B5EF4-FFF2-40B4-BE49-F238E27FC236}">
                <a16:creationId xmlns:a16="http://schemas.microsoft.com/office/drawing/2014/main" id="{90CF51E0-AA3A-E640-A7B8-BC76F6693E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19371" y="4147042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AC4F05-C9D8-B545-8439-AB48C968CE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19371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46">
            <a:extLst>
              <a:ext uri="{FF2B5EF4-FFF2-40B4-BE49-F238E27FC236}">
                <a16:creationId xmlns:a16="http://schemas.microsoft.com/office/drawing/2014/main" id="{B66E8671-282F-7240-A9FB-1E750E7A8A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435459" y="414704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C741259-C020-254E-85BB-3A847CD5925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33497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8F11FB1B-B983-794F-BE59-E17DCB1655B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34128" y="415698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D291445-8D37-9C4B-99FA-F14082F027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3402" y="4580845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6050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AD09-0B1F-4E3E-B4F3-4FD8019D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C0DD-A943-48BD-9CC4-9BC604A8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DB87B-4BC7-4B67-B18D-CA4964B7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70F3-5169-4A33-8800-97F4D413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B0098-0E36-4736-B2C2-024D40F5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D4A9-F0ED-4F40-8B3C-A1917D2C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74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 Statem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6B246-378C-094E-80BF-708F0BD8AC12}"/>
              </a:ext>
            </a:extLst>
          </p:cNvPr>
          <p:cNvSpPr/>
          <p:nvPr userDrawn="1"/>
        </p:nvSpPr>
        <p:spPr>
          <a:xfrm>
            <a:off x="2736224" y="2118429"/>
            <a:ext cx="6481011" cy="235417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97045" y="2419888"/>
            <a:ext cx="5517994" cy="651303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BF4D-7F0A-5544-A081-7027747387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02018" y="3110534"/>
            <a:ext cx="5516563" cy="10539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Eperio</a:t>
            </a:r>
            <a:r>
              <a:rPr lang="en-US"/>
              <a:t> </a:t>
            </a:r>
            <a:r>
              <a:rPr lang="en-US" err="1"/>
              <a:t>doloraepudae</a:t>
            </a:r>
            <a:r>
              <a:rPr lang="en-US"/>
              <a:t> </a:t>
            </a:r>
            <a:r>
              <a:rPr lang="en-US" err="1"/>
              <a:t>culparundi</a:t>
            </a:r>
            <a:r>
              <a:rPr lang="en-US"/>
              <a:t> </a:t>
            </a:r>
            <a:r>
              <a:rPr lang="en-US" err="1"/>
              <a:t>dolecti</a:t>
            </a:r>
            <a:r>
              <a:rPr lang="en-US"/>
              <a:t> </a:t>
            </a:r>
            <a:r>
              <a:rPr lang="en-US" err="1"/>
              <a:t>isciam</a:t>
            </a:r>
            <a:r>
              <a:rPr lang="en-US"/>
              <a:t>, </a:t>
            </a:r>
            <a:r>
              <a:rPr lang="en-US" err="1"/>
              <a:t>nienis</a:t>
            </a:r>
            <a:r>
              <a:rPr lang="en-US"/>
              <a:t> </a:t>
            </a:r>
            <a:r>
              <a:rPr lang="en-US" err="1"/>
              <a:t>nonserum</a:t>
            </a:r>
            <a:r>
              <a:rPr lang="en-US"/>
              <a:t> la </a:t>
            </a:r>
            <a:r>
              <a:rPr lang="en-US" err="1"/>
              <a:t>aciate</a:t>
            </a:r>
            <a:r>
              <a:rPr lang="en-US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A9993A-3305-3542-AAAF-6BBF3E8835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8974" y="3663232"/>
            <a:ext cx="4075044" cy="1801481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Cut out image</a:t>
            </a:r>
          </a:p>
        </p:txBody>
      </p:sp>
    </p:spTree>
    <p:extLst>
      <p:ext uri="{BB962C8B-B14F-4D97-AF65-F5344CB8AC3E}">
        <p14:creationId xmlns:p14="http://schemas.microsoft.com/office/powerpoint/2010/main" val="30357248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10515600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4633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42903410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4667" y="393263"/>
            <a:ext cx="6828844" cy="738464"/>
          </a:xfrm>
          <a:noFill/>
          <a:ln w="76200">
            <a:gradFill>
              <a:gsLst>
                <a:gs pos="0">
                  <a:srgbClr val="576BE3"/>
                </a:gs>
                <a:gs pos="48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9055864" y="1811347"/>
            <a:ext cx="2537647" cy="3058108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 Image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943410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834101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Who are </a:t>
            </a:r>
            <a:r>
              <a:rPr lang="en-US" err="1"/>
              <a:t>xxxx</a:t>
            </a:r>
            <a:r>
              <a:rPr lang="en-US"/>
              <a:t>?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 hasCustomPrompt="1"/>
          </p:nvPr>
        </p:nvSpPr>
        <p:spPr>
          <a:xfrm>
            <a:off x="4943409" y="775050"/>
            <a:ext cx="306757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2784405" cy="83453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Case study</a:t>
            </a:r>
          </a:p>
          <a:p>
            <a:pPr lvl="0"/>
            <a:r>
              <a:rPr lang="en-US"/>
              <a:t>Brand logo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39E14-F7C5-DF49-AE95-B591DA84319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33437" y="4102779"/>
            <a:ext cx="3931920" cy="402687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02B8D4-1723-3D42-9ECA-CE540405047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943847" y="4102779"/>
            <a:ext cx="3931920" cy="403225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Results and 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474EE69-F771-7E4A-A86D-24312D8ADCA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41465" y="775050"/>
            <a:ext cx="332156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7256-EA23-F84E-A014-6C66E7D7EA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2747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B5B4A9-F88E-914D-9731-C1250DD640F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43409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A34E495-B5E2-624E-ADC6-FC3E1908B08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2747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068C358-90C8-8F42-80DE-A1411A26693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943409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05F6-643F-4833-B2E2-16DF077B908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943409" y="521059"/>
            <a:ext cx="3067116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Type of service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481ECD9-2414-41F8-8ED1-FE30870B375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41004" y="521059"/>
            <a:ext cx="3322027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bg>
      <p:bgPr>
        <a:gradFill>
          <a:gsLst>
            <a:gs pos="0">
              <a:schemeClr val="accent2"/>
            </a:gs>
            <a:gs pos="54000">
              <a:srgbClr val="E30613"/>
            </a:gs>
            <a:gs pos="100000">
              <a:srgbClr val="E3061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5000" y="2641635"/>
            <a:ext cx="4183478" cy="86190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Thank you</a:t>
            </a:r>
            <a:endParaRPr lang="en-US"/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DA339D02-E857-9049-BE34-754D7DC84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61442" cy="66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94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you">
    <p:bg>
      <p:bgPr>
        <a:solidFill>
          <a:srgbClr val="EC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12192000" cy="260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7650" y="2705239"/>
            <a:ext cx="407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solidFill>
                  <a:schemeClr val="accent4"/>
                </a:solidFill>
              </a:rPr>
              <a:t>THANK YOU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7650" y="3584654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chemeClr val="accent2"/>
                </a:solidFill>
              </a:rPr>
              <a:t>www.nashtechglobal.com</a:t>
            </a:r>
          </a:p>
        </p:txBody>
      </p:sp>
    </p:spTree>
    <p:extLst>
      <p:ext uri="{BB962C8B-B14F-4D97-AF65-F5344CB8AC3E}">
        <p14:creationId xmlns:p14="http://schemas.microsoft.com/office/powerpoint/2010/main" val="3925287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2E91-4CA4-4C5F-87CA-D2A868F8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14C3-53CD-4FDA-B3AD-F995C70B1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5A0F9-47F4-4767-863A-C44A53EF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E7E8-241B-4B5F-A9F4-43D5A09A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CB99-1294-4DAB-B3FD-CA19B0A0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A6E9-7396-42AD-97BE-B500F412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33370-22AB-49FA-8F90-25608E1A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4493-8FEE-4821-BF62-AEB84661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EC93-B82D-4624-8466-C2923A99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972C-179C-47D2-8417-0841061D7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FBD0-DFDF-461F-8F74-D160798C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819" r:id="rId38"/>
    <p:sldLayoutId id="2147483820" r:id="rId39"/>
    <p:sldLayoutId id="2147483821" r:id="rId40"/>
    <p:sldLayoutId id="2147483822" r:id="rId41"/>
    <p:sldLayoutId id="2147483823" r:id="rId42"/>
    <p:sldLayoutId id="2147483824" r:id="rId43"/>
    <p:sldLayoutId id="2147483825" r:id="rId44"/>
    <p:sldLayoutId id="2147483826" r:id="rId45"/>
    <p:sldLayoutId id="2147483827" r:id="rId46"/>
    <p:sldLayoutId id="2147483828" r:id="rId47"/>
    <p:sldLayoutId id="2147483829" r:id="rId48"/>
    <p:sldLayoutId id="2147483830" r:id="rId49"/>
    <p:sldLayoutId id="2147483661" r:id="rId50"/>
    <p:sldLayoutId id="2147483662" r:id="rId51"/>
    <p:sldLayoutId id="2147483663" r:id="rId52"/>
    <p:sldLayoutId id="2147483664" r:id="rId53"/>
    <p:sldLayoutId id="2147483665" r:id="rId54"/>
    <p:sldLayoutId id="2147483666" r:id="rId55"/>
    <p:sldLayoutId id="2147483667" r:id="rId56"/>
    <p:sldLayoutId id="2147483668" r:id="rId57"/>
    <p:sldLayoutId id="2147483669" r:id="rId58"/>
    <p:sldLayoutId id="2147483670" r:id="rId59"/>
    <p:sldLayoutId id="2147483671" r:id="rId60"/>
    <p:sldLayoutId id="2147483672" r:id="rId61"/>
    <p:sldLayoutId id="2147483673" r:id="rId62"/>
    <p:sldLayoutId id="2147483674" r:id="rId63"/>
    <p:sldLayoutId id="2147483675" r:id="rId64"/>
    <p:sldLayoutId id="2147483676" r:id="rId65"/>
    <p:sldLayoutId id="2147483677" r:id="rId66"/>
    <p:sldLayoutId id="2147483678" r:id="rId67"/>
    <p:sldLayoutId id="2147483679" r:id="rId68"/>
    <p:sldLayoutId id="2147483681" r:id="rId69"/>
    <p:sldLayoutId id="2147483682" r:id="rId70"/>
    <p:sldLayoutId id="2147483683" r:id="rId71"/>
    <p:sldLayoutId id="2147483684" r:id="rId72"/>
    <p:sldLayoutId id="2147483685" r:id="rId73"/>
    <p:sldLayoutId id="2147483686" r:id="rId74"/>
    <p:sldLayoutId id="2147483687" r:id="rId75"/>
    <p:sldLayoutId id="2147483689" r:id="rId76"/>
    <p:sldLayoutId id="2147483690" r:id="rId77"/>
    <p:sldLayoutId id="2147483691" r:id="rId78"/>
    <p:sldLayoutId id="2147483692" r:id="rId79"/>
    <p:sldLayoutId id="2147483693" r:id="rId80"/>
    <p:sldLayoutId id="2147483694" r:id="rId81"/>
    <p:sldLayoutId id="2147483695" r:id="rId82"/>
    <p:sldLayoutId id="2147483696" r:id="rId83"/>
    <p:sldLayoutId id="2147483697" r:id="rId84"/>
    <p:sldLayoutId id="2147483831" r:id="rId8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hyperlink" Target="https://docs.docker.com/get-started/overview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intro" TargetMode="External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bezium.io/documentation/reference/stable/connectors/postgresql.html" TargetMode="External"/><Relationship Id="rId2" Type="http://schemas.openxmlformats.org/officeDocument/2006/relationships/hyperlink" Target="https://www.arcion.io/blog/cdc-tools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sqldb.io/en/latest/concepts/streams/" TargetMode="External"/><Relationship Id="rId2" Type="http://schemas.openxmlformats.org/officeDocument/2006/relationships/hyperlink" Target="https://stackshare.io/ksq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ksqldb.io/en/latest/concepts/queri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pache-kafka-advantages-and-disadvantages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cion.io/blog/cdc-tool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lark.com/debezium-cdc-for-apache-kafk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kafka-ksql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960C-5207-44A0-8169-CC362C801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Log-Based CDC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D63F-66BF-42AA-AF41-80D5CB7C7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May 2023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E687-25FB-450A-9F1B-527616452D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Presenter: </a:t>
            </a:r>
            <a:r>
              <a:rPr lang="en-GB" dirty="0" smtClean="0"/>
              <a:t>Bao </a:t>
            </a:r>
            <a:r>
              <a:rPr lang="en-GB" dirty="0"/>
              <a:t>Nguyen</a:t>
            </a:r>
          </a:p>
        </p:txBody>
      </p:sp>
    </p:spTree>
    <p:extLst>
      <p:ext uri="{BB962C8B-B14F-4D97-AF65-F5344CB8AC3E}">
        <p14:creationId xmlns:p14="http://schemas.microsoft.com/office/powerpoint/2010/main" val="47550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: https://github.com/bao2902/logbasedcdc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853"/>
            <a:ext cx="8132233" cy="53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2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Docker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Docker</a:t>
            </a:r>
            <a:r>
              <a:rPr lang="en-US" dirty="0"/>
              <a:t> is an open platform for developing, shipping, and running applications. Docker enables you to separate your applications from your infrastructure so you can deliver software quickly.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container</a:t>
            </a:r>
            <a:r>
              <a:rPr lang="en-US" dirty="0"/>
              <a:t> is a runnable instance of an image. You can create, start, stop, move, or delete a container using the Docker API or CLI. You can connect a container to one or more networks, attach storage to it, or even create a new image based on its current state.</a:t>
            </a:r>
          </a:p>
          <a:p>
            <a:endParaRPr lang="en-US" dirty="0"/>
          </a:p>
          <a:p>
            <a:r>
              <a:rPr lang="en-US" b="1" dirty="0"/>
              <a:t>Compose</a:t>
            </a:r>
            <a:r>
              <a:rPr lang="en-US" dirty="0"/>
              <a:t> is a tool for defining and running multi-container Docker applications. With Compose, you use a YAML file to configure your application’s services. Then, with a single command, you create and start all the services from your configuration.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https://docs.docker.com/get-started/overview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://docs.docker.com/compose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7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Apache Kafka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 </a:t>
            </a:r>
            <a:r>
              <a:rPr lang="en-US" b="1" dirty="0"/>
              <a:t>Kafka</a:t>
            </a:r>
            <a:r>
              <a:rPr lang="en-US" dirty="0"/>
              <a:t> is an open-source distributed event streaming platform used by thousands of companies for high-performance data pipelines, streaming analytics, data integration, and mission-critical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event</a:t>
            </a:r>
            <a:r>
              <a:rPr lang="en-US" dirty="0"/>
              <a:t> records the fact that "something happened" in the world or in your business. It is also called record or message in the documentation.</a:t>
            </a:r>
          </a:p>
          <a:p>
            <a:endParaRPr lang="en-US" dirty="0"/>
          </a:p>
          <a:p>
            <a:r>
              <a:rPr lang="en-US" b="1" dirty="0"/>
              <a:t>Producers</a:t>
            </a:r>
            <a:r>
              <a:rPr lang="en-US" dirty="0"/>
              <a:t> are those client applications that publish (write) events to </a:t>
            </a:r>
            <a:r>
              <a:rPr lang="en-US" dirty="0" smtClean="0"/>
              <a:t>Kafka.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Consumers</a:t>
            </a:r>
            <a:r>
              <a:rPr lang="en-US" dirty="0"/>
              <a:t> are those that subscribe to (read and process) these </a:t>
            </a:r>
            <a:r>
              <a:rPr lang="en-US" dirty="0" smtClean="0"/>
              <a:t>events.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Events are organized and durably stored in </a:t>
            </a:r>
            <a:r>
              <a:rPr lang="en-US" b="1" dirty="0" smtClean="0"/>
              <a:t>topics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https://kafka.apache.org/</a:t>
            </a:r>
            <a:endParaRPr lang="en-US" dirty="0"/>
          </a:p>
          <a:p>
            <a:r>
              <a:rPr lang="en-US" dirty="0">
                <a:hlinkClick r:id="rId3"/>
              </a:rPr>
              <a:t>https://kafka.apache.org/intro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 err="1" smtClean="0"/>
              <a:t>Debezium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Debezium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/>
              <a:t>Debezium</a:t>
            </a:r>
            <a:r>
              <a:rPr lang="en-US" dirty="0"/>
              <a:t> is an open-source tool for CDC that is based on Apache Kafka. It can capture row-level changes using transactional logs. The order of events recorded by </a:t>
            </a:r>
            <a:r>
              <a:rPr lang="en-US" dirty="0" err="1"/>
              <a:t>Debezium</a:t>
            </a:r>
            <a:r>
              <a:rPr lang="en-US" dirty="0"/>
              <a:t> is the same as how changes were made to the database. These events become topics published to Apache Kafka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Debezium</a:t>
            </a:r>
            <a:r>
              <a:rPr lang="en-US" b="1" dirty="0"/>
              <a:t> connector for </a:t>
            </a:r>
            <a:r>
              <a:rPr lang="en-US" b="1" dirty="0" smtClean="0"/>
              <a:t>PostgreSQL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Debezium</a:t>
            </a:r>
            <a:r>
              <a:rPr lang="en-US" dirty="0"/>
              <a:t> PostgreSQL connector captures row-level changes in the schemas of a PostgreSQL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www.arcion.io/blog/cdc-tools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debezium.io/documentation/reference/stable/connectors/postgresql.html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4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Debezium</a:t>
            </a:r>
            <a:r>
              <a:rPr lang="en-US" dirty="0" smtClean="0"/>
              <a:t> CDC Insert Message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rowtime</a:t>
            </a:r>
            <a:r>
              <a:rPr lang="en-US" sz="1400" dirty="0"/>
              <a:t>: 2023/04/28 02:51:17.887 Z, key: {"schema":{"type":"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","fields":[{"type":"int32","optional":false,"field":"user_id"}],"optional":false,"name":"</a:t>
            </a:r>
            <a:r>
              <a:rPr lang="en-US" sz="1400" dirty="0" err="1"/>
              <a:t>localhost.public.users.Key</a:t>
            </a:r>
            <a:r>
              <a:rPr lang="en-US" sz="1400" dirty="0"/>
              <a:t>"},"payload":{"user_id":1}}, value: {"schema":{"type":"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","fields":[{"type":"int32","optional":false,"field":"user_id"},{"type":"string","optional":true,"field":"</a:t>
            </a:r>
            <a:r>
              <a:rPr lang="en-US" sz="1400" dirty="0" err="1"/>
              <a:t>first_name</a:t>
            </a:r>
            <a:r>
              <a:rPr lang="en-US" sz="1400" dirty="0"/>
              <a:t>"},{"type":"string","optional":true,"field":"</a:t>
            </a:r>
            <a:r>
              <a:rPr lang="en-US" sz="1400" dirty="0" err="1"/>
              <a:t>last_name</a:t>
            </a:r>
            <a:r>
              <a:rPr lang="en-US" sz="1400" dirty="0"/>
              <a:t>"}],"optional":true,"name":"localhost.public.users.Value","field":"before"},{"type":"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","fields":[{"type":"int32","optional":false,"field":"user_id"},{"type":"string","optional":true,"field":"</a:t>
            </a:r>
            <a:r>
              <a:rPr lang="en-US" sz="1400" dirty="0" err="1"/>
              <a:t>first_name</a:t>
            </a:r>
            <a:r>
              <a:rPr lang="en-US" sz="1400" dirty="0"/>
              <a:t>"},{"type":"string","optional":true,"field":"</a:t>
            </a:r>
            <a:r>
              <a:rPr lang="en-US" sz="1400" dirty="0" err="1"/>
              <a:t>last_name</a:t>
            </a:r>
            <a:r>
              <a:rPr lang="en-US" sz="1400" dirty="0"/>
              <a:t>"}],"optional":true,"name":"localhost.public.users.Value","field":"after"},{"type":"</a:t>
            </a:r>
            <a:r>
              <a:rPr lang="en-US" sz="1400" dirty="0" err="1"/>
              <a:t>struct</a:t>
            </a:r>
            <a:r>
              <a:rPr lang="en-US" sz="1400" dirty="0"/>
              <a:t>","fields":[{"</a:t>
            </a:r>
            <a:r>
              <a:rPr lang="en-US" sz="1400" dirty="0" err="1"/>
              <a:t>type":"string","optional":false,"field":"version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type":"string","optional":false,"field":"connector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type":"string","optional":false,"field":"name</a:t>
            </a:r>
            <a:r>
              <a:rPr lang="en-US" sz="1400" dirty="0"/>
              <a:t>"},{"type":"int64","optional":false,"field":"ts_ms"},{"type":"string","optional":true,"name":"io.debezium.data.Enum","version":1,"parameters":{"allowed":"</a:t>
            </a:r>
            <a:r>
              <a:rPr lang="en-US" sz="1400" dirty="0" err="1"/>
              <a:t>true,last,false</a:t>
            </a:r>
            <a:r>
              <a:rPr lang="en-US" sz="1400" dirty="0"/>
              <a:t>"},"</a:t>
            </a:r>
            <a:r>
              <a:rPr lang="en-US" sz="1400" dirty="0" err="1"/>
              <a:t>default":"false","field":"snapshot</a:t>
            </a:r>
            <a:r>
              <a:rPr lang="en-US" sz="1400" dirty="0"/>
              <a:t>"},{"type":"string","optional":false,"field":"</a:t>
            </a:r>
            <a:r>
              <a:rPr lang="en-US" sz="1400" dirty="0" err="1"/>
              <a:t>db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type":"string","optional":false,"field":"schema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type":"string","optional":false,"field":"table</a:t>
            </a:r>
            <a:r>
              <a:rPr lang="en-US" sz="1400" dirty="0"/>
              <a:t>"},{"type":"int64","optional":true,"field":"txId"},{"type":"int64","optional":true,"field":"lsn"},{"type":"int64","optional":true,"field":"xmin"}],"optional":false,"name":"io.debezium.connector.postgresql.Source","field":"source"},{"</a:t>
            </a:r>
            <a:r>
              <a:rPr lang="en-US" sz="1400" dirty="0" err="1"/>
              <a:t>type":"string","optional":false,"field":"op</a:t>
            </a:r>
            <a:r>
              <a:rPr lang="en-US" sz="1400" dirty="0"/>
              <a:t>"},{"type":"int64","optional":true,"field":"ts_ms"}],"optional":false,"name":"</a:t>
            </a:r>
            <a:r>
              <a:rPr lang="en-US" sz="1400" dirty="0" err="1"/>
              <a:t>localhost.public.users.Envelope</a:t>
            </a:r>
            <a:r>
              <a:rPr lang="en-US" sz="1400" dirty="0"/>
              <a:t>"},"payload":{"</a:t>
            </a:r>
            <a:r>
              <a:rPr lang="en-US" sz="1400" dirty="0" err="1"/>
              <a:t>before":null,"after</a:t>
            </a:r>
            <a:r>
              <a:rPr lang="en-US" sz="1400" dirty="0"/>
              <a:t>":{"user_id":1,"first_name":"first 1","last_name":"last 1"},"source":{"version":"0.10.0.Final","connector":"postgresql","name":"localhost","ts_ms":1682650277672,"snapshot":"false","db":"postgres","schema":"public","table":"users","txId":944,"lsn":23763632,"xmin":null},</a:t>
            </a:r>
            <a:r>
              <a:rPr lang="en-US" sz="1400" b="1" dirty="0">
                <a:solidFill>
                  <a:srgbClr val="FF0000"/>
                </a:solidFill>
              </a:rPr>
              <a:t>"op":"c"</a:t>
            </a:r>
            <a:r>
              <a:rPr lang="en-US" sz="1400" dirty="0"/>
              <a:t>,"ts_ms":1682650277716}}, partition: 0</a:t>
            </a:r>
          </a:p>
        </p:txBody>
      </p:sp>
    </p:spTree>
    <p:extLst>
      <p:ext uri="{BB962C8B-B14F-4D97-AF65-F5344CB8AC3E}">
        <p14:creationId xmlns:p14="http://schemas.microsoft.com/office/powerpoint/2010/main" val="256109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Debezium</a:t>
            </a:r>
            <a:r>
              <a:rPr lang="en-US" dirty="0" smtClean="0"/>
              <a:t> CDC Update Message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rowtime</a:t>
            </a:r>
            <a:r>
              <a:rPr lang="en-US" sz="1400" dirty="0"/>
              <a:t>: 2023/04/28 02:51:43.387 Z, key: {"schema":{"type":"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","fields":[{"type":"int32","optional":false,"field":"user_id"}],"optional":false,"name":"</a:t>
            </a:r>
            <a:r>
              <a:rPr lang="en-US" sz="1400" dirty="0" err="1"/>
              <a:t>localhost.public.users.Key</a:t>
            </a:r>
            <a:r>
              <a:rPr lang="en-US" sz="1400" dirty="0"/>
              <a:t>"},"payload":{"user_id":1}}, value: {"schema":{"type":"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","fields":[{"type":"int32","optional":false,"field":"user_id"},{"type":"string","optional":true,"field":"</a:t>
            </a:r>
            <a:r>
              <a:rPr lang="en-US" sz="1400" dirty="0" err="1"/>
              <a:t>first_name</a:t>
            </a:r>
            <a:r>
              <a:rPr lang="en-US" sz="1400" dirty="0"/>
              <a:t>"},{"type":"string","optional":true,"field":"</a:t>
            </a:r>
            <a:r>
              <a:rPr lang="en-US" sz="1400" dirty="0" err="1"/>
              <a:t>last_name</a:t>
            </a:r>
            <a:r>
              <a:rPr lang="en-US" sz="1400" dirty="0"/>
              <a:t>"}],"optional":true,"name":"localhost.public.users.Value","field":"before"},{"type":"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","fields":[{"type":"int32","optional":false,"field":"user_id"},{"type":"string","optional":true,"field":"</a:t>
            </a:r>
            <a:r>
              <a:rPr lang="en-US" sz="1400" dirty="0" err="1"/>
              <a:t>first_name</a:t>
            </a:r>
            <a:r>
              <a:rPr lang="en-US" sz="1400" dirty="0"/>
              <a:t>"},{"type":"string","optional":true,"field":"</a:t>
            </a:r>
            <a:r>
              <a:rPr lang="en-US" sz="1400" dirty="0" err="1"/>
              <a:t>last_name</a:t>
            </a:r>
            <a:r>
              <a:rPr lang="en-US" sz="1400" dirty="0"/>
              <a:t>"}],"optional":true,"name":"localhost.public.users.Value","field":"after"},{"type":"</a:t>
            </a:r>
            <a:r>
              <a:rPr lang="en-US" sz="1400" dirty="0" err="1"/>
              <a:t>struct</a:t>
            </a:r>
            <a:r>
              <a:rPr lang="en-US" sz="1400" dirty="0"/>
              <a:t>","fields":[{"</a:t>
            </a:r>
            <a:r>
              <a:rPr lang="en-US" sz="1400" dirty="0" err="1"/>
              <a:t>type":"string","optional":false,"field":"version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type":"string","optional":false,"field":"connector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type":"string","optional":false,"field":"name</a:t>
            </a:r>
            <a:r>
              <a:rPr lang="en-US" sz="1400" dirty="0"/>
              <a:t>"},{"type":"int64","optional":false,"field":"ts_ms"},{"type":"string","optional":true,"name":"io.debezium.data.Enum","version":1,"parameters":{"allowed":"</a:t>
            </a:r>
            <a:r>
              <a:rPr lang="en-US" sz="1400" dirty="0" err="1"/>
              <a:t>true,last,false</a:t>
            </a:r>
            <a:r>
              <a:rPr lang="en-US" sz="1400" dirty="0"/>
              <a:t>"},"</a:t>
            </a:r>
            <a:r>
              <a:rPr lang="en-US" sz="1400" dirty="0" err="1"/>
              <a:t>default":"false","field":"snapshot</a:t>
            </a:r>
            <a:r>
              <a:rPr lang="en-US" sz="1400" dirty="0"/>
              <a:t>"},{"type":"string","optional":false,"field":"</a:t>
            </a:r>
            <a:r>
              <a:rPr lang="en-US" sz="1400" dirty="0" err="1"/>
              <a:t>db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type":"string","optional":false,"field":"schema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type":"string","optional":false,"field":"table</a:t>
            </a:r>
            <a:r>
              <a:rPr lang="en-US" sz="1400" dirty="0"/>
              <a:t>"},{"type":"int64","optional":true,"field":"txId"},{"type":"int64","optional":true,"field":"lsn"},{"type":"int64","optional":true,"field":"xmin"}],"optional":false,"name":"io.debezium.connector.postgresql.Source","field":"source"},{"</a:t>
            </a:r>
            <a:r>
              <a:rPr lang="en-US" sz="1400" dirty="0" err="1"/>
              <a:t>type":"string","optional":false,"field":"op</a:t>
            </a:r>
            <a:r>
              <a:rPr lang="en-US" sz="1400" dirty="0"/>
              <a:t>"},{"type":"int64","optional":true,"field":"ts_ms"}],"optional":false,"name":"</a:t>
            </a:r>
            <a:r>
              <a:rPr lang="en-US" sz="1400" dirty="0" err="1"/>
              <a:t>localhost.public.users.Envelope</a:t>
            </a:r>
            <a:r>
              <a:rPr lang="en-US" sz="1400" dirty="0"/>
              <a:t>"},"payload":{"</a:t>
            </a:r>
            <a:r>
              <a:rPr lang="en-US" sz="1400" dirty="0" err="1"/>
              <a:t>before":null,"after</a:t>
            </a:r>
            <a:r>
              <a:rPr lang="en-US" sz="1400" dirty="0"/>
              <a:t>":{"user_id":1,"first_name":"first 1 </a:t>
            </a:r>
            <a:r>
              <a:rPr lang="en-US" sz="1400" dirty="0" err="1"/>
              <a:t>updated","last_name":"last</a:t>
            </a:r>
            <a:r>
              <a:rPr lang="en-US" sz="1400" dirty="0"/>
              <a:t> 1"},"source":{"version":"0.10.0.Final","connector":"postgresql","name":"localhost","ts_ms":1682650302911,"snapshot":"false","db":"postgres","schema":"public","table":"users","txId":945,"lsn":23764856,"xmin":null},</a:t>
            </a:r>
            <a:r>
              <a:rPr lang="en-US" sz="1400" b="1" dirty="0">
                <a:solidFill>
                  <a:srgbClr val="FF0000"/>
                </a:solidFill>
              </a:rPr>
              <a:t>"op":"u"</a:t>
            </a:r>
            <a:r>
              <a:rPr lang="en-US" sz="1400" dirty="0"/>
              <a:t>,"ts_ms":1682650302918}}, partition: 0</a:t>
            </a:r>
          </a:p>
        </p:txBody>
      </p:sp>
    </p:spTree>
    <p:extLst>
      <p:ext uri="{BB962C8B-B14F-4D97-AF65-F5344CB8AC3E}">
        <p14:creationId xmlns:p14="http://schemas.microsoft.com/office/powerpoint/2010/main" val="272892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Debezium</a:t>
            </a:r>
            <a:r>
              <a:rPr lang="en-US" dirty="0" smtClean="0"/>
              <a:t> CDC Delete Message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rowtime</a:t>
            </a:r>
            <a:r>
              <a:rPr lang="en-US" sz="1400" dirty="0"/>
              <a:t>: 2023/04/28 02:52:01.387 Z, key: {"schema":{"type":"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","fields":[{"type":"int32","optional":false,"field":"user_id"}],"optional":false,"name":"</a:t>
            </a:r>
            <a:r>
              <a:rPr lang="en-US" sz="1400" dirty="0" err="1"/>
              <a:t>localhost.public.users.Key</a:t>
            </a:r>
            <a:r>
              <a:rPr lang="en-US" sz="1400" dirty="0"/>
              <a:t>"},"payload":{"user_id":1}}, value: {"schema":{"type":"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","fields":[{"type":"int32","optional":false,"field":"user_id"},{"type":"string","optional":true,"field":"</a:t>
            </a:r>
            <a:r>
              <a:rPr lang="en-US" sz="1400" dirty="0" err="1"/>
              <a:t>first_name</a:t>
            </a:r>
            <a:r>
              <a:rPr lang="en-US" sz="1400" dirty="0"/>
              <a:t>"},{"type":"string","optional":true,"field":"</a:t>
            </a:r>
            <a:r>
              <a:rPr lang="en-US" sz="1400" dirty="0" err="1"/>
              <a:t>last_name</a:t>
            </a:r>
            <a:r>
              <a:rPr lang="en-US" sz="1400" dirty="0"/>
              <a:t>"}],"optional":true,"name":"localhost.public.users.Value","field":"before"},{"type":"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","fields":[{"type":"int32","optional":false,"field":"user_id"},{"type":"string","optional":true,"field":"</a:t>
            </a:r>
            <a:r>
              <a:rPr lang="en-US" sz="1400" dirty="0" err="1"/>
              <a:t>first_name</a:t>
            </a:r>
            <a:r>
              <a:rPr lang="en-US" sz="1400" dirty="0"/>
              <a:t>"},{"type":"string","optional":true,"field":"</a:t>
            </a:r>
            <a:r>
              <a:rPr lang="en-US" sz="1400" dirty="0" err="1"/>
              <a:t>last_name</a:t>
            </a:r>
            <a:r>
              <a:rPr lang="en-US" sz="1400" dirty="0"/>
              <a:t>"}],"optional":true,"name":"localhost.public.users.Value","field":"after"},{"type":"</a:t>
            </a:r>
            <a:r>
              <a:rPr lang="en-US" sz="1400" dirty="0" err="1"/>
              <a:t>struct</a:t>
            </a:r>
            <a:r>
              <a:rPr lang="en-US" sz="1400" dirty="0"/>
              <a:t>","fields":[{"</a:t>
            </a:r>
            <a:r>
              <a:rPr lang="en-US" sz="1400" dirty="0" err="1"/>
              <a:t>type":"string","optional":false,"field":"version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type":"string","optional":false,"field":"connector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type":"string","optional":false,"field":"name</a:t>
            </a:r>
            <a:r>
              <a:rPr lang="en-US" sz="1400" dirty="0"/>
              <a:t>"},{"type":"int64","optional":false,"field":"ts_ms"},{"type":"string","optional":true,"name":"io.debezium.data.Enum","version":1,"parameters":{"allowed":"</a:t>
            </a:r>
            <a:r>
              <a:rPr lang="en-US" sz="1400" dirty="0" err="1"/>
              <a:t>true,last,false</a:t>
            </a:r>
            <a:r>
              <a:rPr lang="en-US" sz="1400" dirty="0"/>
              <a:t>"},"</a:t>
            </a:r>
            <a:r>
              <a:rPr lang="en-US" sz="1400" dirty="0" err="1"/>
              <a:t>default":"false","field":"snapshot</a:t>
            </a:r>
            <a:r>
              <a:rPr lang="en-US" sz="1400" dirty="0"/>
              <a:t>"},{"type":"string","optional":false,"field":"</a:t>
            </a:r>
            <a:r>
              <a:rPr lang="en-US" sz="1400" dirty="0" err="1"/>
              <a:t>db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type":"string","optional":false,"field":"schema</a:t>
            </a:r>
            <a:r>
              <a:rPr lang="en-US" sz="1400" dirty="0"/>
              <a:t>"},{"</a:t>
            </a:r>
            <a:r>
              <a:rPr lang="en-US" sz="1400" dirty="0" err="1"/>
              <a:t>type":"string","optional":false,"field":"table</a:t>
            </a:r>
            <a:r>
              <a:rPr lang="en-US" sz="1400" dirty="0"/>
              <a:t>"},{"type":"int64","optional":true,"field":"txId"},{"type":"int64","optional":true,"field":"lsn"},{"type":"int64","optional":true,"field":"xmin"}],"optional":false,"name":"io.debezium.connector.postgresql.Source","field":"source"},{"</a:t>
            </a:r>
            <a:r>
              <a:rPr lang="en-US" sz="1400" dirty="0" err="1"/>
              <a:t>type":"string","optional":false,"field":"op</a:t>
            </a:r>
            <a:r>
              <a:rPr lang="en-US" sz="1400" dirty="0"/>
              <a:t>"},{"type":"int64","optional":true,"field":"ts_ms"}],"optional":false,"name":"</a:t>
            </a:r>
            <a:r>
              <a:rPr lang="en-US" sz="1400" dirty="0" err="1"/>
              <a:t>localhost.public.users.Envelope</a:t>
            </a:r>
            <a:r>
              <a:rPr lang="en-US" sz="1400" dirty="0"/>
              <a:t>"},"payload":{"before":{"user_id":1,"first_name":null,"last_name":null},"</a:t>
            </a:r>
            <a:r>
              <a:rPr lang="en-US" sz="1400" dirty="0" err="1"/>
              <a:t>after":null,"source</a:t>
            </a:r>
            <a:r>
              <a:rPr lang="en-US" sz="1400" dirty="0"/>
              <a:t>":{"version":"0.10.0.Final","connector":"postgresql","name":"localhost","ts_ms":1682650321295,"snapshot":"false","db":"postgres","schema":"public","table":"users","txId":946,"lsn":23765080,"xmin":null},</a:t>
            </a:r>
            <a:r>
              <a:rPr lang="en-US" sz="1400" b="1" dirty="0">
                <a:solidFill>
                  <a:srgbClr val="FF0000"/>
                </a:solidFill>
              </a:rPr>
              <a:t>"op":"d"</a:t>
            </a:r>
            <a:r>
              <a:rPr lang="en-US" sz="1400" dirty="0"/>
              <a:t>,"ts_ms":1682650321302}}, partition: 0</a:t>
            </a:r>
          </a:p>
          <a:p>
            <a:endParaRPr lang="en-US" sz="1400" dirty="0"/>
          </a:p>
          <a:p>
            <a:r>
              <a:rPr lang="en-US" sz="1400" dirty="0" err="1"/>
              <a:t>rowtime</a:t>
            </a:r>
            <a:r>
              <a:rPr lang="en-US" sz="1400" dirty="0"/>
              <a:t>: 2023/04/28 02:52:01.388 Z, key: {"schema":{"type":"</a:t>
            </a:r>
            <a:r>
              <a:rPr lang="en-US" sz="1400" dirty="0" err="1"/>
              <a:t>struct</a:t>
            </a:r>
            <a:r>
              <a:rPr lang="en-US" sz="1400" dirty="0"/>
              <a:t>","fields":[{"type":"int32","optional":false,"field":"user_id"}],"optional":false,"name":"</a:t>
            </a:r>
            <a:r>
              <a:rPr lang="en-US" sz="1400" dirty="0" err="1"/>
              <a:t>localhost.public.users.Key</a:t>
            </a:r>
            <a:r>
              <a:rPr lang="en-US" sz="1400" dirty="0"/>
              <a:t>"},"payload":{"user_id":1}}, </a:t>
            </a:r>
            <a:r>
              <a:rPr lang="en-US" sz="1400" b="1" dirty="0">
                <a:solidFill>
                  <a:srgbClr val="FF0000"/>
                </a:solidFill>
              </a:rPr>
              <a:t>value: &lt;null&gt;</a:t>
            </a:r>
            <a:r>
              <a:rPr lang="en-US" sz="1400" dirty="0"/>
              <a:t>, partition: 0</a:t>
            </a:r>
          </a:p>
        </p:txBody>
      </p:sp>
    </p:spTree>
    <p:extLst>
      <p:ext uri="{BB962C8B-B14F-4D97-AF65-F5344CB8AC3E}">
        <p14:creationId xmlns:p14="http://schemas.microsoft.com/office/powerpoint/2010/main" val="93284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/>
              <a:t>K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KSQL </a:t>
            </a:r>
            <a:r>
              <a:rPr lang="en-US" dirty="0"/>
              <a:t>is an open source streaming SQL engine for Apache Kafka. It provides a simple and completely interactive SQL interface for stream processing on Kafka; no need to write code in a programming language such as Java or Python. KSQL is open-source (Apache 2.0 licensed), distributed, scalable, reliable, and real-time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stream</a:t>
            </a:r>
            <a:r>
              <a:rPr lang="en-US" dirty="0"/>
              <a:t> is a partitioned, immutable, append-only collection that represents a series of historical facts.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pull query</a:t>
            </a:r>
            <a:r>
              <a:rPr lang="en-US" dirty="0"/>
              <a:t> is a form of query issued by a client that retrieves a result as of "now", like a query against a traditional RDBMS.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push query</a:t>
            </a:r>
            <a:r>
              <a:rPr lang="en-US" dirty="0"/>
              <a:t> is a form of query issued by a client that subscribes to a result as it changes in real-time.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stackshare.io/ksql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://docs.ksqldb.io/en/latest/concepts/streams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://docs.ksqldb.io/en/latest/concepts/queries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8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Cons: Apache Kafka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6882" y="5430740"/>
            <a:ext cx="999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References</a:t>
            </a:r>
            <a:r>
              <a:rPr lang="en-US" b="1" dirty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www.javatpoint.com/apache-kafka-advantages-and-disadvantages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11293"/>
              </p:ext>
            </p:extLst>
          </p:nvPr>
        </p:nvGraphicFramePr>
        <p:xfrm>
          <a:off x="838198" y="1228548"/>
          <a:ext cx="10285676" cy="386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838">
                  <a:extLst>
                    <a:ext uri="{9D8B030D-6E8A-4147-A177-3AD203B41FA5}">
                      <a16:colId xmlns:a16="http://schemas.microsoft.com/office/drawing/2014/main" val="3741738431"/>
                    </a:ext>
                  </a:extLst>
                </a:gridCol>
                <a:gridCol w="5142838">
                  <a:extLst>
                    <a:ext uri="{9D8B030D-6E8A-4147-A177-3AD203B41FA5}">
                      <a16:colId xmlns:a16="http://schemas.microsoft.com/office/drawing/2014/main" val="4032477734"/>
                    </a:ext>
                  </a:extLst>
                </a:gridCol>
              </a:tblGrid>
              <a:tr h="439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99271"/>
                  </a:ext>
                </a:extLst>
              </a:tr>
              <a:tr h="3428834">
                <a:tc>
                  <a:txBody>
                    <a:bodyPr/>
                    <a:lstStyle/>
                    <a:p>
                      <a:r>
                        <a:rPr lang="en-US" dirty="0" smtClean="0"/>
                        <a:t>Low Latency</a:t>
                      </a:r>
                    </a:p>
                    <a:p>
                      <a:r>
                        <a:rPr lang="en-US" dirty="0" smtClean="0"/>
                        <a:t>High Throughput</a:t>
                      </a:r>
                    </a:p>
                    <a:p>
                      <a:r>
                        <a:rPr lang="en-US" dirty="0" smtClean="0"/>
                        <a:t>Fault tolerance</a:t>
                      </a:r>
                    </a:p>
                    <a:p>
                      <a:r>
                        <a:rPr lang="en-US" dirty="0" smtClean="0"/>
                        <a:t>Durability</a:t>
                      </a:r>
                    </a:p>
                    <a:p>
                      <a:r>
                        <a:rPr lang="en-US" dirty="0" smtClean="0"/>
                        <a:t>Reduces the need for multiple integrations</a:t>
                      </a:r>
                    </a:p>
                    <a:p>
                      <a:r>
                        <a:rPr lang="en-US" dirty="0" smtClean="0"/>
                        <a:t>Easily accessible</a:t>
                      </a:r>
                    </a:p>
                    <a:p>
                      <a:r>
                        <a:rPr lang="en-US" dirty="0" smtClean="0"/>
                        <a:t>Distributed System</a:t>
                      </a:r>
                    </a:p>
                    <a:p>
                      <a:r>
                        <a:rPr lang="en-US" dirty="0" smtClean="0"/>
                        <a:t>Real-Time handling</a:t>
                      </a:r>
                    </a:p>
                    <a:p>
                      <a:r>
                        <a:rPr lang="en-US" dirty="0" smtClean="0"/>
                        <a:t>Batch approach</a:t>
                      </a:r>
                    </a:p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have complete set of monitoring tools</a:t>
                      </a:r>
                    </a:p>
                    <a:p>
                      <a:r>
                        <a:rPr lang="en-US" dirty="0" smtClean="0"/>
                        <a:t>Message tweaking issues</a:t>
                      </a:r>
                    </a:p>
                    <a:p>
                      <a:r>
                        <a:rPr lang="en-US" dirty="0" smtClean="0"/>
                        <a:t>Do not support wildcard topic selection</a:t>
                      </a:r>
                    </a:p>
                    <a:p>
                      <a:r>
                        <a:rPr lang="en-US" dirty="0" smtClean="0"/>
                        <a:t>Reduces Performance</a:t>
                      </a:r>
                    </a:p>
                    <a:p>
                      <a:r>
                        <a:rPr lang="en-US" dirty="0" smtClean="0"/>
                        <a:t>Clumsy </a:t>
                      </a:r>
                      <a:r>
                        <a:rPr lang="en-US" dirty="0" err="1" smtClean="0"/>
                        <a:t>Behaviour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Lack some message paradigms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8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0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Cons: </a:t>
            </a:r>
            <a:r>
              <a:rPr lang="en-US" dirty="0" err="1" smtClean="0"/>
              <a:t>Debezium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6882" y="5430740"/>
            <a:ext cx="999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References</a:t>
            </a:r>
            <a:r>
              <a:rPr lang="en-US" b="1" dirty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www.arcion.io/blog/cdc-tools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13588"/>
              </p:ext>
            </p:extLst>
          </p:nvPr>
        </p:nvGraphicFramePr>
        <p:xfrm>
          <a:off x="838198" y="1228548"/>
          <a:ext cx="10285676" cy="386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838">
                  <a:extLst>
                    <a:ext uri="{9D8B030D-6E8A-4147-A177-3AD203B41FA5}">
                      <a16:colId xmlns:a16="http://schemas.microsoft.com/office/drawing/2014/main" val="3741738431"/>
                    </a:ext>
                  </a:extLst>
                </a:gridCol>
                <a:gridCol w="5142838">
                  <a:extLst>
                    <a:ext uri="{9D8B030D-6E8A-4147-A177-3AD203B41FA5}">
                      <a16:colId xmlns:a16="http://schemas.microsoft.com/office/drawing/2014/main" val="4032477734"/>
                    </a:ext>
                  </a:extLst>
                </a:gridCol>
              </a:tblGrid>
              <a:tr h="439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99271"/>
                  </a:ext>
                </a:extLst>
              </a:tr>
              <a:tr h="3428834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 software that is free.</a:t>
                      </a:r>
                    </a:p>
                    <a:p>
                      <a:r>
                        <a:rPr lang="en-US" dirty="0" smtClean="0"/>
                        <a:t>Maintains the order of the events.</a:t>
                      </a:r>
                    </a:p>
                    <a:p>
                      <a:r>
                        <a:rPr lang="en-US" dirty="0" smtClean="0"/>
                        <a:t>Fast and scalable.</a:t>
                      </a:r>
                    </a:p>
                    <a:p>
                      <a:r>
                        <a:rPr lang="en-US" dirty="0" smtClean="0"/>
                        <a:t>Supports database monitoring of common databases such as MySQL, MongoDB, PostgreSQL, </a:t>
                      </a:r>
                      <a:r>
                        <a:rPr lang="en-US" dirty="0" err="1" smtClean="0"/>
                        <a:t>SQLServer</a:t>
                      </a:r>
                      <a:r>
                        <a:rPr lang="en-US" dirty="0" smtClean="0"/>
                        <a:t>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Extensive engineering effort and technical know-how required.</a:t>
                      </a:r>
                    </a:p>
                    <a:p>
                      <a:r>
                        <a:rPr lang="en-US" dirty="0" smtClean="0"/>
                        <a:t>No guaranteed transactional integrity (and zero data loss).</a:t>
                      </a:r>
                    </a:p>
                    <a:p>
                      <a:r>
                        <a:rPr lang="en-US" dirty="0" smtClean="0"/>
                        <a:t>Some </a:t>
                      </a:r>
                      <a:r>
                        <a:rPr lang="en-US" dirty="0" err="1" smtClean="0"/>
                        <a:t>Debezium</a:t>
                      </a:r>
                      <a:r>
                        <a:rPr lang="en-US" dirty="0" smtClean="0"/>
                        <a:t> connectors have scalability issues</a:t>
                      </a:r>
                    </a:p>
                    <a:p>
                      <a:r>
                        <a:rPr lang="en-US" dirty="0" smtClean="0"/>
                        <a:t>Does not handle schema evolution gracefully.</a:t>
                      </a:r>
                    </a:p>
                    <a:p>
                      <a:r>
                        <a:rPr lang="en-US" dirty="0" smtClean="0"/>
                        <a:t>Limited data type support for some connectors. </a:t>
                      </a:r>
                    </a:p>
                    <a:p>
                      <a:r>
                        <a:rPr lang="en-US" dirty="0" smtClean="0"/>
                        <a:t>Does not scale well with data volume.</a:t>
                      </a:r>
                    </a:p>
                    <a:p>
                      <a:r>
                        <a:rPr lang="en-US" dirty="0" smtClean="0"/>
                        <a:t>Hidden costs in engineering effort and maintenance.</a:t>
                      </a:r>
                    </a:p>
                    <a:p>
                      <a:r>
                        <a:rPr lang="en-US" dirty="0" smtClean="0"/>
                        <a:t>Data pipelines can have long-term scalability issues.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8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C7C-9CCC-4E47-A0FB-E16E0091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19AA3-7474-413E-B60D-3B6432B77B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6056" y="1120719"/>
            <a:ext cx="5961491" cy="32272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Context 1: Only CDC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Context 2: CDC + 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Reference model: Only CDC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Reference model: CDC + 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Architecture for both Context 1 and Context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Git: https://github.com/bao2902/logbasedcdc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Concepts: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Concepts: Apache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Concepts: </a:t>
            </a:r>
            <a:r>
              <a:rPr lang="en-GB" sz="1600" b="0" dirty="0" err="1"/>
              <a:t>Debezium</a:t>
            </a:r>
            <a:endParaRPr lang="en-GB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 err="1"/>
              <a:t>Debezium</a:t>
            </a:r>
            <a:r>
              <a:rPr lang="en-GB" sz="1600" b="0" dirty="0"/>
              <a:t> CDC Insert Message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 err="1"/>
              <a:t>Debezium</a:t>
            </a:r>
            <a:r>
              <a:rPr lang="en-GB" sz="1600" b="0" dirty="0"/>
              <a:t> CDC Update Message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 err="1"/>
              <a:t>Debezium</a:t>
            </a:r>
            <a:r>
              <a:rPr lang="en-GB" sz="1600" b="0" dirty="0"/>
              <a:t> CDC Delete Message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Concepts: KSQL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Pros and Cons: Apache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Pros and Cons: </a:t>
            </a:r>
            <a:r>
              <a:rPr lang="en-GB" sz="1600" b="0" dirty="0" err="1"/>
              <a:t>Debezium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85998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4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1: Only CDC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Description: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We have a Users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in a source PostgreSQL database.</a:t>
            </a:r>
          </a:p>
          <a:p>
            <a:r>
              <a:rPr lang="en-US" dirty="0"/>
              <a:t>- We have a Wages table (fields: </a:t>
            </a:r>
            <a:r>
              <a:rPr lang="en-US" dirty="0" err="1"/>
              <a:t>user_id</a:t>
            </a:r>
            <a:r>
              <a:rPr lang="en-US" dirty="0"/>
              <a:t>, wage) in a </a:t>
            </a:r>
            <a:r>
              <a:rPr lang="en-US" dirty="0" err="1"/>
              <a:t>soure</a:t>
            </a:r>
            <a:r>
              <a:rPr lang="en-US" dirty="0"/>
              <a:t> PostgreSQL database.</a:t>
            </a:r>
          </a:p>
          <a:p>
            <a:r>
              <a:rPr lang="en-US" dirty="0"/>
              <a:t>- We have a Users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in a sink PostgreSQL database.</a:t>
            </a:r>
          </a:p>
          <a:p>
            <a:r>
              <a:rPr lang="en-US" dirty="0"/>
              <a:t>- We have a Wages table (fields: </a:t>
            </a:r>
            <a:r>
              <a:rPr lang="en-US" dirty="0" err="1"/>
              <a:t>user_id</a:t>
            </a:r>
            <a:r>
              <a:rPr lang="en-US" dirty="0"/>
              <a:t>, wage) in a sink PostgreSQL database.</a:t>
            </a:r>
          </a:p>
          <a:p>
            <a:r>
              <a:rPr lang="en-US" dirty="0"/>
              <a:t>- We want to synchronize the Change Data Capture (CDC) to the tables Users and Wages in a sink PostgreSQL database when the tables Users and Wages are inserted, updated, or deleted in the source PostgreSQL database.</a:t>
            </a:r>
          </a:p>
          <a:p>
            <a:r>
              <a:rPr lang="en-US" dirty="0"/>
              <a:t>- We expect this </a:t>
            </a:r>
            <a:r>
              <a:rPr lang="en-US" dirty="0" err="1"/>
              <a:t>synchonization</a:t>
            </a:r>
            <a:r>
              <a:rPr lang="en-US" dirty="0"/>
              <a:t> </a:t>
            </a:r>
            <a:r>
              <a:rPr lang="en-US" dirty="0" err="1"/>
              <a:t>happenning</a:t>
            </a:r>
            <a:r>
              <a:rPr lang="en-US" dirty="0"/>
              <a:t> in near-real-time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2: CDC + Transform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Description:</a:t>
            </a:r>
            <a:endParaRPr lang="en-US" b="1" dirty="0"/>
          </a:p>
          <a:p>
            <a:r>
              <a:rPr lang="en-US" dirty="0"/>
              <a:t>- We have a Users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in a source PostgreSQL database.</a:t>
            </a:r>
          </a:p>
          <a:p>
            <a:r>
              <a:rPr lang="en-US" dirty="0"/>
              <a:t>- We have a Wages table (fields: </a:t>
            </a:r>
            <a:r>
              <a:rPr lang="en-US" dirty="0" err="1"/>
              <a:t>user_id</a:t>
            </a:r>
            <a:r>
              <a:rPr lang="en-US" dirty="0"/>
              <a:t>, wage) in a </a:t>
            </a:r>
            <a:r>
              <a:rPr lang="en-US" dirty="0" err="1"/>
              <a:t>soure</a:t>
            </a:r>
            <a:r>
              <a:rPr lang="en-US" dirty="0"/>
              <a:t> PostgreSQL database.</a:t>
            </a:r>
          </a:p>
          <a:p>
            <a:r>
              <a:rPr lang="en-US" dirty="0"/>
              <a:t>- We have a </a:t>
            </a:r>
            <a:r>
              <a:rPr lang="en-US" dirty="0" err="1"/>
              <a:t>User_Wages</a:t>
            </a:r>
            <a:r>
              <a:rPr lang="en-US" dirty="0"/>
              <a:t>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full_name</a:t>
            </a:r>
            <a:r>
              <a:rPr lang="en-US" dirty="0"/>
              <a:t>, wage) in a sink PostgreSQL database.</a:t>
            </a:r>
          </a:p>
          <a:p>
            <a:r>
              <a:rPr lang="en-US" dirty="0"/>
              <a:t>- We want to synchronize the Change Data Capture (CDC) to the table </a:t>
            </a:r>
            <a:r>
              <a:rPr lang="en-US" dirty="0" err="1"/>
              <a:t>User_Wages</a:t>
            </a:r>
            <a:r>
              <a:rPr lang="en-US" dirty="0"/>
              <a:t> in a sink PostgreSQL database when the tables Users and Wages are inserted, updated, or deleted in the source PostgreSQL database.</a:t>
            </a:r>
          </a:p>
          <a:p>
            <a:r>
              <a:rPr lang="en-US" dirty="0"/>
              <a:t>- This </a:t>
            </a:r>
            <a:r>
              <a:rPr lang="en-US" dirty="0" err="1"/>
              <a:t>synchonization</a:t>
            </a:r>
            <a:r>
              <a:rPr lang="en-US" dirty="0"/>
              <a:t> includes the data </a:t>
            </a:r>
            <a:r>
              <a:rPr lang="en-US" dirty="0" err="1"/>
              <a:t>tranforming</a:t>
            </a:r>
            <a:r>
              <a:rPr lang="en-US" dirty="0"/>
              <a:t> as following:</a:t>
            </a:r>
          </a:p>
          <a:p>
            <a:r>
              <a:rPr lang="en-US" dirty="0"/>
              <a:t>+ </a:t>
            </a:r>
            <a:r>
              <a:rPr lang="en-US" dirty="0" err="1"/>
              <a:t>User_Wages.user_id</a:t>
            </a:r>
            <a:r>
              <a:rPr lang="en-US" dirty="0"/>
              <a:t> = </a:t>
            </a:r>
            <a:r>
              <a:rPr lang="en-US" dirty="0" err="1"/>
              <a:t>Users.user_id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User_Wages.full_name</a:t>
            </a:r>
            <a:r>
              <a:rPr lang="en-US" dirty="0"/>
              <a:t> = </a:t>
            </a:r>
            <a:r>
              <a:rPr lang="en-US" dirty="0" err="1"/>
              <a:t>Users.first_name</a:t>
            </a:r>
            <a:r>
              <a:rPr lang="en-US" dirty="0"/>
              <a:t> + ' ' + </a:t>
            </a:r>
            <a:r>
              <a:rPr lang="en-US" dirty="0" err="1"/>
              <a:t>Users.last_name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User_Wages.wage</a:t>
            </a:r>
            <a:r>
              <a:rPr lang="en-US" dirty="0"/>
              <a:t> = </a:t>
            </a:r>
            <a:r>
              <a:rPr lang="en-US" dirty="0" err="1"/>
              <a:t>Wages.wage</a:t>
            </a:r>
            <a:endParaRPr lang="en-US" dirty="0"/>
          </a:p>
          <a:p>
            <a:r>
              <a:rPr lang="en-US" dirty="0"/>
              <a:t>- We expect this </a:t>
            </a:r>
            <a:r>
              <a:rPr lang="en-US" dirty="0" err="1"/>
              <a:t>synchonization</a:t>
            </a:r>
            <a:r>
              <a:rPr lang="en-US" dirty="0"/>
              <a:t> </a:t>
            </a:r>
            <a:r>
              <a:rPr lang="en-US" dirty="0" err="1"/>
              <a:t>happenning</a:t>
            </a:r>
            <a:r>
              <a:rPr lang="en-US" dirty="0"/>
              <a:t> in near-real-time.</a:t>
            </a:r>
          </a:p>
        </p:txBody>
      </p:sp>
    </p:spTree>
    <p:extLst>
      <p:ext uri="{BB962C8B-B14F-4D97-AF65-F5344CB8AC3E}">
        <p14:creationId xmlns:p14="http://schemas.microsoft.com/office/powerpoint/2010/main" val="11008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model: </a:t>
            </a:r>
            <a:r>
              <a:rPr lang="en-US" dirty="0"/>
              <a:t>Only CDC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6" y="1526689"/>
            <a:ext cx="10971717" cy="2422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36" y="5939625"/>
            <a:ext cx="660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://blog.palark.com/debezium-cdc-for-apache-kafka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1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model: </a:t>
            </a:r>
            <a:r>
              <a:rPr lang="en-US" dirty="0"/>
              <a:t>CDC + Transform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236" y="5939625"/>
            <a:ext cx="5406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https://www.udemy.com/course/kafka-ksql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5439"/>
            <a:ext cx="10274074" cy="44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for both Context 1 and Context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8" y="944143"/>
            <a:ext cx="10746271" cy="55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3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: https://github.com/bao2902/logbasedcdc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7531"/>
            <a:ext cx="6771198" cy="52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: https://github.com/bao2902/logbasedcdc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4142"/>
            <a:ext cx="6946127" cy="54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8408"/>
      </p:ext>
    </p:extLst>
  </p:cSld>
  <p:clrMapOvr>
    <a:masterClrMapping/>
  </p:clrMapOvr>
</p:sld>
</file>

<file path=ppt/theme/theme1.xml><?xml version="1.0" encoding="utf-8"?>
<a:theme xmlns:a="http://schemas.openxmlformats.org/drawingml/2006/main" name="Nashtech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shtech_Theme" id="{F2B3553C-CBB6-45FA-BABE-E87C1FD540EC}" vid="{10FDCA3A-316E-44A8-9644-49EEF8B434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</TotalTime>
  <Words>2455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Nashtech_Theme</vt:lpstr>
      <vt:lpstr>Log-Based CDC</vt:lpstr>
      <vt:lpstr>Agenda</vt:lpstr>
      <vt:lpstr>Context 1: Only CDC</vt:lpstr>
      <vt:lpstr>Context 2: CDC + Transform</vt:lpstr>
      <vt:lpstr>Reference model: Only CDC </vt:lpstr>
      <vt:lpstr>Reference model: CDC + Transform </vt:lpstr>
      <vt:lpstr>Architecture for both Context 1 and Context 2</vt:lpstr>
      <vt:lpstr>Git: https://github.com/bao2902/logbasedcdc</vt:lpstr>
      <vt:lpstr>Git: https://github.com/bao2902/logbasedcdc</vt:lpstr>
      <vt:lpstr>Git: https://github.com/bao2902/logbasedcdc</vt:lpstr>
      <vt:lpstr>Concepts: Docker</vt:lpstr>
      <vt:lpstr>Concepts: Apache Kafka</vt:lpstr>
      <vt:lpstr>Concepts: Debezium</vt:lpstr>
      <vt:lpstr>Debezium CDC Insert Message Example</vt:lpstr>
      <vt:lpstr>Debezium CDC Update Message Example</vt:lpstr>
      <vt:lpstr>Debezium CDC Delete Message Example</vt:lpstr>
      <vt:lpstr>Concepts: KSQL</vt:lpstr>
      <vt:lpstr>Pros and Cons: Apache Kafka</vt:lpstr>
      <vt:lpstr>Pros and Cons: Debezium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practice launch</dc:title>
  <dc:creator>Long Hoang Vu</dc:creator>
  <cp:lastModifiedBy>Bao Nguyen Viet</cp:lastModifiedBy>
  <cp:revision>145</cp:revision>
  <dcterms:created xsi:type="dcterms:W3CDTF">2021-07-25T09:26:25Z</dcterms:created>
  <dcterms:modified xsi:type="dcterms:W3CDTF">2023-04-28T03:35:29Z</dcterms:modified>
</cp:coreProperties>
</file>