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256" r:id="rId2"/>
    <p:sldId id="387" r:id="rId3"/>
    <p:sldId id="489" r:id="rId4"/>
    <p:sldId id="497" r:id="rId5"/>
    <p:sldId id="504" r:id="rId6"/>
    <p:sldId id="507" r:id="rId7"/>
    <p:sldId id="505" r:id="rId8"/>
    <p:sldId id="506" r:id="rId9"/>
    <p:sldId id="495" r:id="rId10"/>
    <p:sldId id="496" r:id="rId11"/>
    <p:sldId id="400" r:id="rId12"/>
  </p:sldIdLst>
  <p:sldSz cx="9906000" cy="6858000" type="A4"/>
  <p:notesSz cx="9928225" cy="679767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52364D2-977C-4A9E-B696-2354E76EA02F}">
          <p14:sldIdLst>
            <p14:sldId id="256"/>
            <p14:sldId id="387"/>
            <p14:sldId id="489"/>
            <p14:sldId id="497"/>
            <p14:sldId id="504"/>
            <p14:sldId id="507"/>
            <p14:sldId id="505"/>
            <p14:sldId id="506"/>
            <p14:sldId id="495"/>
            <p14:sldId id="496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D60093"/>
    <a:srgbClr val="FF9900"/>
    <a:srgbClr val="FFFF66"/>
    <a:srgbClr val="CC99FF"/>
    <a:srgbClr val="CC66FF"/>
    <a:srgbClr val="FF3300"/>
    <a:srgbClr val="FF9966"/>
    <a:srgbClr val="FF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6" autoAdjust="0"/>
    <p:restoredTop sz="95677" autoAdjust="0"/>
  </p:normalViewPr>
  <p:slideViewPr>
    <p:cSldViewPr snapToGrid="0">
      <p:cViewPr varScale="1">
        <p:scale>
          <a:sx n="114" d="100"/>
          <a:sy n="114" d="100"/>
        </p:scale>
        <p:origin x="1356" y="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60" d="100"/>
        <a:sy n="160" d="100"/>
      </p:scale>
      <p:origin x="0" y="-5298"/>
    </p:cViewPr>
  </p:sorterViewPr>
  <p:notesViewPr>
    <p:cSldViewPr snapToGrid="0">
      <p:cViewPr varScale="1">
        <p:scale>
          <a:sx n="112" d="100"/>
          <a:sy n="112" d="100"/>
        </p:scale>
        <p:origin x="1506" y="96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2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8" tIns="45953" rIns="91908" bIns="4595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514" y="0"/>
            <a:ext cx="4302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8" tIns="45953" rIns="91908" bIns="4595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4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8" tIns="45953" rIns="91908" bIns="4595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514" y="6456364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8" tIns="45953" rIns="91908" bIns="4595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E6E3BAA-311F-4593-B11D-BAB0685CC65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3676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2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8" tIns="45953" rIns="91908" bIns="4595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514" y="0"/>
            <a:ext cx="4302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8" tIns="45953" rIns="91908" bIns="4595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2613" y="511175"/>
            <a:ext cx="3683000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776" y="3228976"/>
            <a:ext cx="79406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8" tIns="45953" rIns="91908" bIns="459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4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8" tIns="45953" rIns="91908" bIns="4595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514" y="6456364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8" tIns="45953" rIns="91908" bIns="4595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8C68D9A-9840-43A8-AE14-D236D0BD5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36478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1363" indent="-28416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1413" indent="-22701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598613" indent="-22701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5813" indent="-22701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7B58C8D-C0EB-4F51-87BC-33246333710E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467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68D9A-9840-43A8-AE14-D236D0BD5438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878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742950" y="2854325"/>
            <a:ext cx="8302625" cy="104775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8080"/>
          </a:solidFill>
          <a:ln w="9525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 flipH="1" flipV="1">
            <a:off x="3116263" y="5537200"/>
            <a:ext cx="5902325" cy="104775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8080"/>
          </a:solidFill>
          <a:ln w="9525">
            <a:solidFill>
              <a:srgbClr val="008080"/>
            </a:solidFill>
            <a:round/>
            <a:headEnd/>
            <a:tailEnd/>
          </a:ln>
        </p:spPr>
        <p:txBody>
          <a:bodyPr rot="10800000"/>
          <a:lstStyle/>
          <a:p>
            <a:endParaRPr lang="zh-TW" altLang="en-US"/>
          </a:p>
        </p:txBody>
      </p:sp>
      <p:pic>
        <p:nvPicPr>
          <p:cNvPr id="6" name="Picture 22" descr="NCTU_logo_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217488"/>
            <a:ext cx="671513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1362075" y="193675"/>
            <a:ext cx="3730625" cy="6969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5000"/>
              </a:lnSpc>
              <a:defRPr/>
            </a:pPr>
            <a:r>
              <a:rPr lang="en-US" altLang="zh-TW" sz="1400" b="1">
                <a:solidFill>
                  <a:srgbClr val="4D4D4D"/>
                </a:solidFill>
              </a:rPr>
              <a:t>Department of Electronics Engineering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TW" sz="1400" b="1">
                <a:solidFill>
                  <a:srgbClr val="4D4D4D"/>
                </a:solidFill>
              </a:rPr>
              <a:t>National Chiao Tung University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TW" sz="1400" b="1">
                <a:solidFill>
                  <a:srgbClr val="4D4D4D"/>
                </a:solidFill>
              </a:rPr>
              <a:t>Hsinchu, Taiwan</a:t>
            </a:r>
          </a:p>
        </p:txBody>
      </p:sp>
      <p:sp>
        <p:nvSpPr>
          <p:cNvPr id="8" name="Line 24"/>
          <p:cNvSpPr>
            <a:spLocks noChangeShapeType="1"/>
          </p:cNvSpPr>
          <p:nvPr/>
        </p:nvSpPr>
        <p:spPr bwMode="auto">
          <a:xfrm>
            <a:off x="1373188" y="254000"/>
            <a:ext cx="0" cy="56197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9" name="Picture 30" descr="EDA_Logo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4554538"/>
            <a:ext cx="1274762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4" descr="adar_A_sc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4781550"/>
            <a:ext cx="23637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7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42950" y="1892300"/>
            <a:ext cx="8410575" cy="94615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07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159250" y="4217988"/>
            <a:ext cx="4840288" cy="1301750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Verdan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8400"/>
            <a:ext cx="2063750" cy="457200"/>
          </a:xfrm>
        </p:spPr>
        <p:txBody>
          <a:bodyPr/>
          <a:lstStyle>
            <a:lvl1pPr algn="r">
              <a:defRPr b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F0BF06BE-A5B9-4C5C-B884-9ADB351A4A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7550450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8B86F-7DC1-4DF4-AB37-624F12EF5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5969475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15200" y="171450"/>
            <a:ext cx="2292350" cy="618331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36563" y="171450"/>
            <a:ext cx="6726237" cy="618331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D5CE9-9335-4172-9CF6-5468F9E13C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335568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B550A-8676-4B98-9EFD-8D1386A580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Current Research</a:t>
            </a:r>
          </a:p>
        </p:txBody>
      </p:sp>
    </p:spTree>
    <p:extLst>
      <p:ext uri="{BB962C8B-B14F-4D97-AF65-F5344CB8AC3E}">
        <p14:creationId xmlns:p14="http://schemas.microsoft.com/office/powerpoint/2010/main" val="1006267198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4AC1B-5475-46D4-B1C5-1F27E1C5F56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0853921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49263" y="963613"/>
            <a:ext cx="4343400" cy="5391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45063" y="963613"/>
            <a:ext cx="4344987" cy="5391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9BAB0-3D3F-4985-A202-E0EC6942ED9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2195819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38E7E-C96E-40AD-8297-5D7F78BD82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8954360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E673D-CC9D-4DA3-98D6-A7C9D2BD41E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361624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0233B-F3D0-41F1-9DD8-52B97E75FD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7382646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B17CB-3A4E-4A0D-B317-78A2475C8F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7971429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166D7-6378-4CDD-A1B5-1998D011E8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3427243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DDDDD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36563" y="171450"/>
            <a:ext cx="9170987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9263" y="963613"/>
            <a:ext cx="8840787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28" name="AutoShape 11"/>
          <p:cNvSpPr>
            <a:spLocks noChangeArrowheads="1"/>
          </p:cNvSpPr>
          <p:nvPr/>
        </p:nvSpPr>
        <p:spPr bwMode="auto">
          <a:xfrm>
            <a:off x="485775" y="854075"/>
            <a:ext cx="8620125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8080"/>
          </a:solidFill>
          <a:ln w="9525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ltGray">
          <a:xfrm>
            <a:off x="0" y="6753225"/>
            <a:ext cx="9906000" cy="104775"/>
          </a:xfrm>
          <a:prstGeom prst="rect">
            <a:avLst/>
          </a:prstGeom>
          <a:gradFill rotWithShape="1">
            <a:gsLst>
              <a:gs pos="0">
                <a:srgbClr val="004E4C"/>
              </a:gs>
              <a:gs pos="100000">
                <a:srgbClr val="00918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endParaRPr lang="zh-TW" altLang="zh-TW" sz="120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30" name="Rectangle 13"/>
          <p:cNvSpPr>
            <a:spLocks noChangeArrowheads="1"/>
          </p:cNvSpPr>
          <p:nvPr/>
        </p:nvSpPr>
        <p:spPr bwMode="ltGray">
          <a:xfrm>
            <a:off x="0" y="6573838"/>
            <a:ext cx="9906000" cy="214312"/>
          </a:xfrm>
          <a:prstGeom prst="rect">
            <a:avLst/>
          </a:prstGeom>
          <a:gradFill rotWithShape="1">
            <a:gsLst>
              <a:gs pos="0">
                <a:srgbClr val="001F1F"/>
              </a:gs>
              <a:gs pos="100000">
                <a:srgbClr val="00444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lnSpc>
                <a:spcPct val="80000"/>
              </a:lnSpc>
              <a:defRPr/>
            </a:pPr>
            <a:endParaRPr lang="zh-TW" altLang="zh-TW" sz="120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 useBgFill="1">
        <p:nvSpPr>
          <p:cNvPr id="1031" name="Rectangle 23"/>
          <p:cNvSpPr>
            <a:spLocks noChangeArrowheads="1"/>
          </p:cNvSpPr>
          <p:nvPr/>
        </p:nvSpPr>
        <p:spPr bwMode="auto">
          <a:xfrm>
            <a:off x="9072563" y="6503988"/>
            <a:ext cx="838200" cy="354012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Text Box 26"/>
          <p:cNvSpPr txBox="1">
            <a:spLocks noChangeArrowheads="1"/>
          </p:cNvSpPr>
          <p:nvPr/>
        </p:nvSpPr>
        <p:spPr bwMode="auto">
          <a:xfrm>
            <a:off x="755650" y="6535738"/>
            <a:ext cx="2017713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1200" b="1" dirty="0">
                <a:solidFill>
                  <a:schemeClr val="bg1"/>
                </a:solidFill>
              </a:rPr>
              <a:t>Copyright © 2020</a:t>
            </a:r>
          </a:p>
        </p:txBody>
      </p:sp>
      <p:sp>
        <p:nvSpPr>
          <p:cNvPr id="1033" name="Oval 29"/>
          <p:cNvSpPr>
            <a:spLocks noChangeArrowheads="1"/>
          </p:cNvSpPr>
          <p:nvPr/>
        </p:nvSpPr>
        <p:spPr bwMode="auto">
          <a:xfrm>
            <a:off x="196850" y="6523038"/>
            <a:ext cx="342900" cy="315912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597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775" y="6553200"/>
            <a:ext cx="530225" cy="15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1"/>
            </a:lvl1pPr>
          </a:lstStyle>
          <a:p>
            <a:pPr>
              <a:defRPr/>
            </a:pPr>
            <a:fld id="{B5553295-D84E-4D80-AC1E-3FA58B79C4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59775" name="Rectangle 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9900" y="6550025"/>
            <a:ext cx="60340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1"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 dirty="0"/>
              <a:t>Current Research</a:t>
            </a:r>
          </a:p>
        </p:txBody>
      </p:sp>
      <p:pic>
        <p:nvPicPr>
          <p:cNvPr id="1036" name="Picture 33" descr="adar_bottom_sc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488" y="6370638"/>
            <a:ext cx="7699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ransition spd="slow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Arial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Arial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Arial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Arial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Arial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Arial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Arial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Arial" charset="0"/>
          <a:ea typeface="標楷體" pitchFamily="65" charset="-120"/>
        </a:defRPr>
      </a:lvl9pPr>
    </p:titleStyle>
    <p:bodyStyle>
      <a:lvl1pPr marL="355600" indent="-355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2682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 MT Extra Bold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2604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 MT Extra Bold"/>
        <a:buChar char="›"/>
        <a:defRPr kumimoji="1" sz="2000">
          <a:solidFill>
            <a:schemeClr val="tx1"/>
          </a:solidFill>
          <a:latin typeface="+mn-lt"/>
          <a:ea typeface="+mn-ea"/>
        </a:defRPr>
      </a:lvl3pPr>
      <a:lvl4pPr marL="1706563" indent="-2667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 MT Extra Bold"/>
        <a:buChar char="»"/>
        <a:defRPr kumimoji="1" sz="2000">
          <a:solidFill>
            <a:schemeClr val="tx1"/>
          </a:solidFill>
          <a:latin typeface="+mn-lt"/>
          <a:ea typeface="+mn-ea"/>
        </a:defRPr>
      </a:lvl4pPr>
      <a:lvl5pPr marL="2795588" indent="-398463" algn="l" rtl="0" eaLnBrk="0" fontAlgn="base" hangingPunct="0">
        <a:spcBef>
          <a:spcPct val="25000"/>
        </a:spcBef>
        <a:spcAft>
          <a:spcPct val="0"/>
        </a:spcAft>
        <a:buClr>
          <a:schemeClr val="folHlink"/>
        </a:buClr>
        <a:buSzPct val="80000"/>
        <a:buFont typeface="Times New Roman" panose="02020603050405020304" pitchFamily="18" charset="0"/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3252788" indent="-398463" algn="l" rtl="0" eaLnBrk="1" fontAlgn="base" hangingPunct="1">
        <a:spcBef>
          <a:spcPct val="25000"/>
        </a:spcBef>
        <a:spcAft>
          <a:spcPct val="0"/>
        </a:spcAft>
        <a:buClr>
          <a:schemeClr val="folHlink"/>
        </a:buClr>
        <a:buSzPct val="80000"/>
        <a:buFont typeface="Times New Roman" pitchFamily="18" charset="0"/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3709988" indent="-398463" algn="l" rtl="0" eaLnBrk="1" fontAlgn="base" hangingPunct="1">
        <a:spcBef>
          <a:spcPct val="25000"/>
        </a:spcBef>
        <a:spcAft>
          <a:spcPct val="0"/>
        </a:spcAft>
        <a:buClr>
          <a:schemeClr val="folHlink"/>
        </a:buClr>
        <a:buSzPct val="80000"/>
        <a:buFont typeface="Times New Roman" pitchFamily="18" charset="0"/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4167188" indent="-398463" algn="l" rtl="0" eaLnBrk="1" fontAlgn="base" hangingPunct="1">
        <a:spcBef>
          <a:spcPct val="25000"/>
        </a:spcBef>
        <a:spcAft>
          <a:spcPct val="0"/>
        </a:spcAft>
        <a:buClr>
          <a:schemeClr val="folHlink"/>
        </a:buClr>
        <a:buSzPct val="80000"/>
        <a:buFont typeface="Times New Roman" pitchFamily="18" charset="0"/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4624388" indent="-398463" algn="l" rtl="0" eaLnBrk="1" fontAlgn="base" hangingPunct="1">
        <a:spcBef>
          <a:spcPct val="25000"/>
        </a:spcBef>
        <a:spcAft>
          <a:spcPct val="0"/>
        </a:spcAft>
        <a:buClr>
          <a:schemeClr val="folHlink"/>
        </a:buClr>
        <a:buSzPct val="80000"/>
        <a:buFont typeface="Times New Roman" pitchFamily="18" charset="0"/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webgraphviz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rice.edu/~lm30/RSynth/CUDD/cudd/doc/cuddAllFile.html" TargetMode="External"/><Relationship Id="rId2" Type="http://schemas.openxmlformats.org/officeDocument/2006/relationships/hyperlink" Target="http://web.mit.edu/sage/export/tmp/y/usr/share/doc/polybori/cudd/cuddAllDe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ce.ubc.ca/~eddieh/abc_dox/de/d7d/cuddReorder_8c.html#a02a5a86dfb8ebc7726d6cf56b6a7eec1" TargetMode="External"/><Relationship Id="rId5" Type="http://schemas.openxmlformats.org/officeDocument/2006/relationships/hyperlink" Target="https://davidkebo.com/cudd" TargetMode="External"/><Relationship Id="rId4" Type="http://schemas.openxmlformats.org/officeDocument/2006/relationships/hyperlink" Target="http://www.cs.cmu.edu/~emc/15817-s05/bdd-example.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9731" y="1892300"/>
            <a:ext cx="9406270" cy="946150"/>
          </a:xfrm>
        </p:spPr>
        <p:txBody>
          <a:bodyPr/>
          <a:lstStyle/>
          <a:p>
            <a:r>
              <a:rPr lang="en-US" altLang="zh-TW" sz="2200" dirty="0"/>
              <a:t>Colorado University Decision Diagram</a:t>
            </a:r>
            <a:endParaRPr lang="zh-TW" altLang="zh-TW" sz="22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02866" y="5125967"/>
            <a:ext cx="4495800" cy="103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zh-TW" sz="2000" b="1" kern="0" dirty="0">
                <a:latin typeface="+mn-lt"/>
                <a:ea typeface="+mn-ea"/>
              </a:rPr>
              <a:t>Advisor:  </a:t>
            </a:r>
            <a:r>
              <a:rPr lang="zh-TW" altLang="en-US" sz="2000" b="1" kern="0" dirty="0">
                <a:latin typeface="+mn-lt"/>
                <a:ea typeface="+mn-ea"/>
              </a:rPr>
              <a:t> </a:t>
            </a:r>
            <a:r>
              <a:rPr lang="en-US" altLang="zh-TW" sz="2000" b="1" dirty="0" err="1"/>
              <a:t>Juinn</a:t>
            </a:r>
            <a:r>
              <a:rPr lang="en-US" altLang="zh-TW" sz="2000" b="1" dirty="0"/>
              <a:t>-Dar Huang, Ph.D.</a:t>
            </a:r>
            <a:endParaRPr lang="en-US" altLang="zh-TW" sz="2000" kern="0" dirty="0">
              <a:latin typeface="+mn-lt"/>
              <a:ea typeface="+mn-ea"/>
            </a:endParaRPr>
          </a:p>
        </p:txBody>
      </p:sp>
      <p:sp>
        <p:nvSpPr>
          <p:cNvPr id="7" name="文字方塊 1"/>
          <p:cNvSpPr txBox="1">
            <a:spLocks noChangeArrowheads="1"/>
          </p:cNvSpPr>
          <p:nvPr/>
        </p:nvSpPr>
        <p:spPr bwMode="auto">
          <a:xfrm>
            <a:off x="161925" y="1617294"/>
            <a:ext cx="19159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1" dirty="0"/>
              <a:t>Course Material</a:t>
            </a:r>
            <a:endParaRPr lang="zh-TW" altLang="en-US"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15C37F-E1D7-4451-B39E-E4FEBFE5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WebGraphviz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F71462-242D-4B7B-97D7-0A7A7467B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http://www.webgraphviz.com/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E23DAA-0D05-4627-AD5E-F6785A2ADC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B550A-8676-4B98-9EFD-8D1386A580E3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518E9C-1201-4665-BF9D-79A0C5339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04" y="1549033"/>
            <a:ext cx="4547779" cy="480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82590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B550A-8676-4B98-9EFD-8D1386A580E3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1104524" y="2904193"/>
            <a:ext cx="6950906" cy="150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5600" indent="-355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 MT Extra Bold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60475" indent="-277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 MT Extra Bold"/>
              <a:buChar char="›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706563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 MT Extra Bold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795588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3252788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709988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4167188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4624388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buFontTx/>
              <a:buNone/>
            </a:pPr>
            <a:r>
              <a:rPr lang="en-US" altLang="zh-TW" sz="9600" kern="0" dirty="0">
                <a:solidFill>
                  <a:srgbClr val="5F4AF8"/>
                </a:solidFill>
                <a:latin typeface="Segoe Print" panose="02000600000000000000" pitchFamily="2" charset="0"/>
                <a:cs typeface="Traditional Arabic" panose="02020603050405020304" pitchFamily="18" charset="-78"/>
              </a:rPr>
              <a:t>Thank you</a:t>
            </a:r>
            <a:endParaRPr lang="zh-TW" altLang="en-US" sz="9600" kern="0" dirty="0">
              <a:solidFill>
                <a:srgbClr val="5F4AF8"/>
              </a:solidFill>
              <a:latin typeface="Segoe Print" panose="02000600000000000000" pitchFamily="2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8864525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6" name="內容版面配置區 13"/>
          <p:cNvSpPr>
            <a:spLocks noGrp="1"/>
          </p:cNvSpPr>
          <p:nvPr>
            <p:ph idx="1"/>
          </p:nvPr>
        </p:nvSpPr>
        <p:spPr>
          <a:xfrm>
            <a:off x="436562" y="963613"/>
            <a:ext cx="9469437" cy="5391150"/>
          </a:xfrm>
        </p:spPr>
        <p:txBody>
          <a:bodyPr/>
          <a:lstStyle/>
          <a:p>
            <a:r>
              <a:rPr lang="en-US" altLang="zh-TW" dirty="0"/>
              <a:t>CUDD Intro</a:t>
            </a:r>
          </a:p>
          <a:p>
            <a:r>
              <a:rPr lang="en-US" altLang="zh-TW" dirty="0" err="1"/>
              <a:t>WebGraphviz</a:t>
            </a:r>
            <a:r>
              <a:rPr lang="en-US" altLang="zh-TW" dirty="0"/>
              <a:t> Intro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B550A-8676-4B98-9EFD-8D1386A580E3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611263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C65BF1-E113-4556-B807-34CEA737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Colorado University Decision Diagram(CUDD)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31F7C8-DAF3-473F-A375-3FF1656C2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library for BDD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#include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490F12-E88F-4F4F-86D0-340A015913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B550A-8676-4B98-9EFD-8D1386A580E3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778BDBF-8EFA-450F-BBDD-75480AFDA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69" y="3186836"/>
            <a:ext cx="2448267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4618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894C5-C6C2-4139-96A1-06E63AC0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BDD</a:t>
            </a:r>
            <a:r>
              <a:rPr lang="zh-TW" altLang="en-US" dirty="0"/>
              <a:t> </a:t>
            </a:r>
            <a:r>
              <a:rPr lang="en-US" altLang="zh-TW" dirty="0"/>
              <a:t>for the AND Boolean function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F1E473-D80B-4674-BBBE-8171630F1F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B550A-8676-4B98-9EFD-8D1386A580E3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8AE81F-C9A3-4CCF-8260-B57062BA2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5" y="1040061"/>
            <a:ext cx="9722587" cy="308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7824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894C5-C6C2-4139-96A1-06E63AC0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BDD</a:t>
            </a:r>
            <a:r>
              <a:rPr lang="zh-TW" altLang="en-US" dirty="0"/>
              <a:t> </a:t>
            </a:r>
            <a:r>
              <a:rPr lang="en-US" altLang="zh-TW" dirty="0"/>
              <a:t>for the OR Boolean function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F1E473-D80B-4674-BBBE-8171630F1F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B550A-8676-4B98-9EFD-8D1386A580E3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3C5C804-8D22-471B-86C4-CFF7CA703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5" y="1026565"/>
            <a:ext cx="9733191" cy="310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6303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70E82D-AEEE-4534-A965-72ABA827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Dumpfile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C464BE-661E-414F-B8C4-D440E4AE45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B550A-8676-4B98-9EFD-8D1386A580E3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D26EB28-39BC-43E7-A485-5F901B240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49" y="1048215"/>
            <a:ext cx="9599901" cy="322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724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894C5-C6C2-4139-96A1-06E63AC0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BDD</a:t>
            </a:r>
            <a:r>
              <a:rPr lang="zh-TW" altLang="en-US" dirty="0"/>
              <a:t> </a:t>
            </a:r>
            <a:r>
              <a:rPr lang="en-US" altLang="zh-TW" dirty="0"/>
              <a:t>for Boolean function f= x0’x1’x2’x3’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F1E473-D80B-4674-BBBE-8171630F1F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B550A-8676-4B98-9EFD-8D1386A580E3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B07E181F-6B8E-4AEC-9F83-9E2416A00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563" y="930722"/>
            <a:ext cx="8840787" cy="499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2707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C138DD-09CB-4432-9CFC-FC2889EC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 Reordering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8415E76-3F14-4A87-8371-3A9F3BA4D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563" y="1036154"/>
            <a:ext cx="5313382" cy="5015435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85ED49-46B9-4A77-AC02-A61C13DFD2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B550A-8676-4B98-9EFD-8D1386A580E3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6427434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250EBF-1BDD-4124-B612-6A3EC9C1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CUDD function 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C155E9-B139-4668-83D7-7F19D2EFB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http://web.mit.edu/sage/export/tmp/y/usr/share/doc/polybori/cudd/cuddAllDet.html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https://www.cs.rice.edu/~lm30/RSynth/CUDD/cudd/doc/cuddAllFile.html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http://www.cs.cmu.edu/~emc/15817-s05/bdd-example.c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https://davidkebo.com/cudd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http://www.ece.ubc.ca/~eddieh/abc_dox/de/d7d/cuddReorder_8c.html#a02a5a86dfb8ebc7726d6cf56b6a7eec1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B1C367-EAA6-4925-9CF7-3BE16FDEEC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B550A-8676-4B98-9EFD-8D1386A580E3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290916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Adar_template_2008_v1">
  <a:themeElements>
    <a:clrScheme name="Adar_template_2007_v3 1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A3B2C1"/>
      </a:accent1>
      <a:accent2>
        <a:srgbClr val="0000FF"/>
      </a:accent2>
      <a:accent3>
        <a:srgbClr val="FFFFFF"/>
      </a:accent3>
      <a:accent4>
        <a:srgbClr val="000000"/>
      </a:accent4>
      <a:accent5>
        <a:srgbClr val="CED5DD"/>
      </a:accent5>
      <a:accent6>
        <a:srgbClr val="0000E7"/>
      </a:accent6>
      <a:hlink>
        <a:srgbClr val="FF0000"/>
      </a:hlink>
      <a:folHlink>
        <a:srgbClr val="FF6600"/>
      </a:folHlink>
    </a:clrScheme>
    <a:fontScheme name="Adar_template_2007_v3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Adar_template_2007_v3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r_template_2007_v3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r_template_2007_v3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r_template_2007_v3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r_template_2007_v3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r_template_2007_v3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r_template_2007_v3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r_template_2007_v3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r_template_2007_v3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r_template_2007_v3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r_template_2007_v3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A3B2C1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0000E7"/>
        </a:accent6>
        <a:hlink>
          <a:srgbClr val="FF00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149571</TotalTime>
  <Words>185</Words>
  <Application>Microsoft Office PowerPoint</Application>
  <PresentationFormat>A4 紙張 (210x297 公釐)</PresentationFormat>
  <Paragraphs>37</Paragraphs>
  <Slides>11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Times New Roman MT Extra Bold</vt:lpstr>
      <vt:lpstr>新細明體</vt:lpstr>
      <vt:lpstr>標楷體</vt:lpstr>
      <vt:lpstr>Arial</vt:lpstr>
      <vt:lpstr>Franklin Gothic Medium</vt:lpstr>
      <vt:lpstr>Segoe Print</vt:lpstr>
      <vt:lpstr>Times New Roman</vt:lpstr>
      <vt:lpstr>Traditional Arabic</vt:lpstr>
      <vt:lpstr>Verdana</vt:lpstr>
      <vt:lpstr>Adar_template_2008_v1</vt:lpstr>
      <vt:lpstr>Colorado University Decision Diagram</vt:lpstr>
      <vt:lpstr>Outline</vt:lpstr>
      <vt:lpstr>Colorado University Decision Diagram(CUDD)</vt:lpstr>
      <vt:lpstr>BDD for the AND Boolean function</vt:lpstr>
      <vt:lpstr>BDD for the OR Boolean function</vt:lpstr>
      <vt:lpstr>Dumpfile</vt:lpstr>
      <vt:lpstr>BDD for Boolean function f= x0’x1’x2’x3’</vt:lpstr>
      <vt:lpstr>Variable Reordering</vt:lpstr>
      <vt:lpstr>CUDD function reference</vt:lpstr>
      <vt:lpstr>WebGraphviz</vt:lpstr>
      <vt:lpstr>PowerPoint 簡報</vt:lpstr>
    </vt:vector>
  </TitlesOfParts>
  <Company>mychat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carl</dc:creator>
  <cp:lastModifiedBy>張皓儒</cp:lastModifiedBy>
  <cp:revision>2070</cp:revision>
  <cp:lastPrinted>2019-03-20T05:04:44Z</cp:lastPrinted>
  <dcterms:created xsi:type="dcterms:W3CDTF">2009-03-17T23:04:34Z</dcterms:created>
  <dcterms:modified xsi:type="dcterms:W3CDTF">2023-05-04T04:53:52Z</dcterms:modified>
</cp:coreProperties>
</file>