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76" r:id="rId1"/>
  </p:sldMasterIdLst>
  <p:notesMasterIdLst>
    <p:notesMasterId r:id="rId29"/>
  </p:notesMasterIdLst>
  <p:handoutMasterIdLst>
    <p:handoutMasterId r:id="rId30"/>
  </p:handoutMasterIdLst>
  <p:sldIdLst>
    <p:sldId id="331" r:id="rId2"/>
    <p:sldId id="423" r:id="rId3"/>
    <p:sldId id="393" r:id="rId4"/>
    <p:sldId id="408" r:id="rId5"/>
    <p:sldId id="409" r:id="rId6"/>
    <p:sldId id="394" r:id="rId7"/>
    <p:sldId id="420" r:id="rId8"/>
    <p:sldId id="395" r:id="rId9"/>
    <p:sldId id="421" r:id="rId10"/>
    <p:sldId id="396" r:id="rId11"/>
    <p:sldId id="400" r:id="rId12"/>
    <p:sldId id="411" r:id="rId13"/>
    <p:sldId id="412" r:id="rId14"/>
    <p:sldId id="413" r:id="rId15"/>
    <p:sldId id="424" r:id="rId16"/>
    <p:sldId id="415" r:id="rId17"/>
    <p:sldId id="425" r:id="rId18"/>
    <p:sldId id="422" r:id="rId19"/>
    <p:sldId id="398" r:id="rId20"/>
    <p:sldId id="399" r:id="rId21"/>
    <p:sldId id="416" r:id="rId22"/>
    <p:sldId id="407" r:id="rId23"/>
    <p:sldId id="417" r:id="rId24"/>
    <p:sldId id="419" r:id="rId25"/>
    <p:sldId id="426" r:id="rId26"/>
    <p:sldId id="427" r:id="rId27"/>
    <p:sldId id="333" r:id="rId2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D3DCEB"/>
    <a:srgbClr val="FAFAFF"/>
    <a:srgbClr val="FAFAFA"/>
    <a:srgbClr val="F5F5FA"/>
    <a:srgbClr val="6699FF"/>
    <a:srgbClr val="CCCCFF"/>
    <a:srgbClr val="99CCFF"/>
    <a:srgbClr val="66CCFF"/>
    <a:srgbClr val="CAD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85345" autoAdjust="0"/>
  </p:normalViewPr>
  <p:slideViewPr>
    <p:cSldViewPr>
      <p:cViewPr varScale="1">
        <p:scale>
          <a:sx n="84" d="100"/>
          <a:sy n="84" d="100"/>
        </p:scale>
        <p:origin x="624" y="82"/>
      </p:cViewPr>
      <p:guideLst>
        <p:guide orient="horz" pos="210"/>
        <p:guide orient="horz" pos="4110"/>
        <p:guide orient="horz" pos="119"/>
        <p:guide orient="horz" pos="3838"/>
        <p:guide pos="7287"/>
        <p:guide pos="384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AAC4-3F4D-4BC2-99C2-C888EF35166D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84EE3-1814-4243-A170-55F1FE3EA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5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4A7EE53-FE7D-42D7-BD41-E03AB61E9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026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private</a:t>
            </a:r>
          </a:p>
          <a:p>
            <a:r>
              <a:rPr lang="en-US" altLang="zh-CN" dirty="0" smtClean="0"/>
              <a:t>+:</a:t>
            </a:r>
            <a:r>
              <a:rPr lang="en-US" altLang="zh-CN" baseline="0" dirty="0" smtClean="0"/>
              <a:t>  </a:t>
            </a:r>
            <a:r>
              <a:rPr lang="en-US" altLang="zh-CN" dirty="0" smtClean="0"/>
              <a:t>public</a:t>
            </a:r>
          </a:p>
          <a:p>
            <a:r>
              <a:rPr lang="zh-CN" altLang="en-US" dirty="0" smtClean="0"/>
              <a:t>订单、订单明细：双向一对多。一般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1426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字段要有。但不建</a:t>
            </a:r>
            <a:r>
              <a:rPr lang="en-US" altLang="zh-CN" dirty="0" smtClean="0"/>
              <a:t>Foreign Key</a:t>
            </a:r>
            <a:r>
              <a:rPr lang="zh-CN" altLang="en-US" dirty="0" smtClean="0"/>
              <a:t>。逻辑上的关系要有。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74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Delete</a:t>
            </a:r>
            <a:r>
              <a:rPr lang="en-US" altLang="zh-CN" baseline="0" dirty="0" smtClean="0"/>
              <a:t> user, -&gt;delete order.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7068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565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77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Warning</a:t>
            </a:r>
            <a:r>
              <a:rPr lang="en-US" altLang="zh-CN" baseline="0" dirty="0" smtClean="0"/>
              <a:t> :  </a:t>
            </a:r>
            <a:r>
              <a:rPr lang="zh-CN" altLang="en-US" baseline="0" dirty="0" smtClean="0"/>
              <a:t>注意</a:t>
            </a:r>
            <a:r>
              <a:rPr lang="en-US" altLang="zh-CN" baseline="0" dirty="0" smtClean="0"/>
              <a:t>order </a:t>
            </a:r>
            <a:r>
              <a:rPr lang="zh-CN" altLang="en-US" baseline="0" dirty="0" smtClean="0"/>
              <a:t>是</a:t>
            </a:r>
            <a:r>
              <a:rPr lang="en-US" altLang="zh-CN" baseline="0" dirty="0" err="1" smtClean="0"/>
              <a:t>sql</a:t>
            </a:r>
            <a:r>
              <a:rPr lang="zh-CN" altLang="en-US" baseline="0" dirty="0" smtClean="0"/>
              <a:t>的关键字，不要把表名叫</a:t>
            </a:r>
            <a:r>
              <a:rPr lang="en-US" altLang="zh-CN" baseline="0" dirty="0" smtClean="0"/>
              <a:t>order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76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如果不加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joinColumn</a:t>
            </a:r>
            <a:r>
              <a:rPr lang="en-US" altLang="zh-CN" dirty="0" smtClean="0"/>
              <a:t> </a:t>
            </a:r>
            <a:r>
              <a:rPr lang="zh-CN" altLang="en-US" dirty="0" smtClean="0"/>
              <a:t>默认为 </a:t>
            </a:r>
            <a:r>
              <a:rPr lang="en-US" altLang="zh-CN" dirty="0" smtClean="0"/>
              <a:t>_ </a:t>
            </a:r>
            <a:r>
              <a:rPr lang="zh-CN" altLang="en-US" dirty="0" smtClean="0"/>
              <a:t>的那种形式。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3513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41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271464" y="3173647"/>
            <a:ext cx="6618980" cy="1452706"/>
          </a:xfrm>
          <a:prstGeom prst="rect">
            <a:avLst/>
          </a:prstGeom>
        </p:spPr>
        <p:txBody>
          <a:bodyPr/>
          <a:lstStyle>
            <a:lvl1pPr algn="ctr">
              <a:defRPr sz="4000" b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grpSp>
        <p:nvGrpSpPr>
          <p:cNvPr id="21" name="组合 20"/>
          <p:cNvGrpSpPr/>
          <p:nvPr userDrawn="1"/>
        </p:nvGrpSpPr>
        <p:grpSpPr>
          <a:xfrm>
            <a:off x="1847528" y="1844824"/>
            <a:ext cx="8784975" cy="2781529"/>
            <a:chOff x="1847528" y="2015623"/>
            <a:chExt cx="8784975" cy="2781529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022" y="2015623"/>
              <a:ext cx="2349481" cy="2349481"/>
            </a:xfrm>
            <a:prstGeom prst="rect">
              <a:avLst/>
            </a:prstGeom>
            <a:effectLst>
              <a:outerShdw blurRad="50800" dist="50800" dir="2700000" algn="tl" rotWithShape="0">
                <a:prstClr val="black">
                  <a:alpha val="80000"/>
                </a:prstClr>
              </a:outerShdw>
              <a:reflection stA="55000" endPos="19000" dist="38100" dir="5400000" sy="-100000" algn="bl" rotWithShape="0"/>
            </a:effectLst>
          </p:spPr>
        </p:pic>
        <p:cxnSp>
          <p:nvCxnSpPr>
            <p:cNvPr id="6" name="直接连接符 8"/>
            <p:cNvCxnSpPr>
              <a:cxnSpLocks noChangeShapeType="1"/>
            </p:cNvCxnSpPr>
            <p:nvPr userDrawn="1"/>
          </p:nvCxnSpPr>
          <p:spPr bwMode="auto">
            <a:xfrm>
              <a:off x="7968208" y="2015624"/>
              <a:ext cx="0" cy="2781528"/>
            </a:xfrm>
            <a:prstGeom prst="line">
              <a:avLst/>
            </a:prstGeom>
            <a:noFill/>
            <a:ln w="12700" cmpd="sng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接连接符 8"/>
            <p:cNvCxnSpPr>
              <a:cxnSpLocks noChangeShapeType="1"/>
            </p:cNvCxnSpPr>
            <p:nvPr userDrawn="1"/>
          </p:nvCxnSpPr>
          <p:spPr bwMode="auto">
            <a:xfrm>
              <a:off x="1847528" y="3200430"/>
              <a:ext cx="5661320" cy="0"/>
            </a:xfrm>
            <a:prstGeom prst="line">
              <a:avLst/>
            </a:prstGeom>
            <a:noFill/>
            <a:ln w="12700" cmpd="sng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2120310"/>
              <a:ext cx="5661320" cy="836256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 userDrawn="1"/>
        </p:nvGrpSpPr>
        <p:grpSpPr>
          <a:xfrm>
            <a:off x="7824192" y="5733256"/>
            <a:ext cx="4320480" cy="461665"/>
            <a:chOff x="7824192" y="5733256"/>
            <a:chExt cx="4320480" cy="461665"/>
          </a:xfrm>
        </p:grpSpPr>
        <p:sp>
          <p:nvSpPr>
            <p:cNvPr id="20" name="TextBox 7"/>
            <p:cNvSpPr>
              <a:spLocks noChangeArrowheads="1"/>
            </p:cNvSpPr>
            <p:nvPr userDrawn="1"/>
          </p:nvSpPr>
          <p:spPr bwMode="auto">
            <a:xfrm>
              <a:off x="8378372" y="5733256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与大数据分析 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4192" y="5774920"/>
              <a:ext cx="486548" cy="390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76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" y="147325"/>
            <a:ext cx="12191999" cy="752749"/>
            <a:chOff x="0" y="147325"/>
            <a:chExt cx="12213569" cy="752749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 flipV="1">
              <a:off x="0" y="147329"/>
              <a:ext cx="568270" cy="752745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1"/>
            <p:cNvCxnSpPr>
              <a:cxnSpLocks noChangeShapeType="1"/>
            </p:cNvCxnSpPr>
            <p:nvPr/>
          </p:nvCxnSpPr>
          <p:spPr bwMode="auto">
            <a:xfrm flipV="1">
              <a:off x="623392" y="147326"/>
              <a:ext cx="0" cy="752745"/>
            </a:xfrm>
            <a:prstGeom prst="line">
              <a:avLst/>
            </a:prstGeom>
            <a:solidFill>
              <a:srgbClr val="6699A1"/>
            </a:solidFill>
            <a:ln w="38100" cmpd="sng">
              <a:solidFill>
                <a:srgbClr val="595959"/>
              </a:solidFill>
              <a:round/>
              <a:headEnd/>
              <a:tailEnd/>
            </a:ln>
            <a:extLst/>
          </p:spPr>
        </p:cxnSp>
        <p:sp>
          <p:nvSpPr>
            <p:cNvPr id="17" name="矩形 10"/>
            <p:cNvSpPr>
              <a:spLocks noChangeArrowheads="1"/>
            </p:cNvSpPr>
            <p:nvPr userDrawn="1"/>
          </p:nvSpPr>
          <p:spPr bwMode="auto">
            <a:xfrm flipV="1">
              <a:off x="678515" y="147325"/>
              <a:ext cx="11535054" cy="752745"/>
            </a:xfrm>
            <a:prstGeom prst="rect">
              <a:avLst/>
            </a:prstGeom>
            <a:solidFill>
              <a:srgbClr val="6699A1">
                <a:alpha val="3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50049" cy="66745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9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125538"/>
            <a:ext cx="10943167" cy="5183187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128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71388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"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2905300" y="3746074"/>
            <a:ext cx="6431060" cy="10519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矩形 2"/>
          <p:cNvSpPr/>
          <p:nvPr userDrawn="1"/>
        </p:nvSpPr>
        <p:spPr>
          <a:xfrm>
            <a:off x="2207568" y="1999000"/>
            <a:ext cx="7632848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n-US" altLang="zh-CN" sz="11500" b="1" i="0" cap="none" spc="0" baseline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YOU</a:t>
            </a:r>
            <a:endParaRPr lang="zh-CN" altLang="en-US" sz="11500" b="1" i="0" cap="none" spc="0">
              <a:ln w="0"/>
              <a:solidFill>
                <a:srgbClr val="59666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0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23662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知识回顾</a:t>
            </a:r>
            <a:endParaRPr lang="zh-CN" altLang="en-US" sz="3600" b="1" i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268760"/>
            <a:ext cx="10943167" cy="5039965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2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43174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9875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30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0199EB0-060C-474B-BD7C-00AF0A9BA8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0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9" r:id="rId3"/>
    <p:sldLayoutId id="2147483888" r:id="rId4"/>
    <p:sldLayoutId id="2147483890" r:id="rId5"/>
    <p:sldLayoutId id="2147483892" r:id="rId6"/>
    <p:sldLayoutId id="2147483891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3344445"/>
            <a:ext cx="6768752" cy="14527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第四讲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Hibernate</a:t>
            </a:r>
            <a:r>
              <a:rPr lang="zh-CN" altLang="en-US" dirty="0"/>
              <a:t>一对</a:t>
            </a:r>
            <a:r>
              <a:rPr lang="zh-CN" altLang="en-US" dirty="0" smtClean="0"/>
              <a:t>多关联映射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Hibernate</a:t>
            </a:r>
            <a:r>
              <a:rPr lang="zh-CN" altLang="en-US" dirty="0" smtClean="0"/>
              <a:t>单向一对多关联</a:t>
            </a:r>
            <a:endParaRPr lang="en-US" altLang="zh-CN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4418" y="980728"/>
            <a:ext cx="10943167" cy="10801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mtClean="0"/>
              <a:t>在 </a:t>
            </a:r>
            <a:r>
              <a:rPr lang="en-US" altLang="zh-CN" dirty="0" smtClean="0"/>
              <a:t>User </a:t>
            </a:r>
            <a:r>
              <a:rPr lang="zh-CN" altLang="en-US" smtClean="0"/>
              <a:t>中</a:t>
            </a:r>
            <a:r>
              <a:rPr lang="zh-CN" altLang="en-US" dirty="0"/>
              <a:t>定义</a:t>
            </a:r>
            <a:r>
              <a:rPr lang="zh-CN" altLang="en-US"/>
              <a:t>一</a:t>
            </a:r>
            <a:r>
              <a:rPr lang="zh-CN" altLang="en-US" smtClean="0"/>
              <a:t>个 </a:t>
            </a:r>
            <a:r>
              <a:rPr lang="en-US" altLang="zh-CN" dirty="0" smtClean="0"/>
              <a:t>Order </a:t>
            </a:r>
            <a:r>
              <a:rPr lang="zh-CN" altLang="en-US" smtClean="0"/>
              <a:t>的</a:t>
            </a:r>
            <a:r>
              <a:rPr lang="zh-CN" altLang="en-US" dirty="0" smtClean="0"/>
              <a:t>引用集合，</a:t>
            </a:r>
            <a:r>
              <a:rPr lang="zh-CN" altLang="en-US"/>
              <a:t>而</a:t>
            </a:r>
            <a:r>
              <a:rPr lang="zh-CN" altLang="en-US" smtClean="0"/>
              <a:t>在 </a:t>
            </a:r>
            <a:r>
              <a:rPr lang="en-US" altLang="zh-CN" dirty="0" smtClean="0"/>
              <a:t>Order </a:t>
            </a:r>
            <a:r>
              <a:rPr lang="zh-CN" altLang="en-US" smtClean="0"/>
              <a:t>中</a:t>
            </a:r>
            <a:r>
              <a:rPr lang="zh-CN" altLang="en-US" dirty="0"/>
              <a:t>无需作</a:t>
            </a:r>
            <a:r>
              <a:rPr lang="zh-CN" altLang="en-US"/>
              <a:t>任何</a:t>
            </a:r>
            <a:r>
              <a:rPr lang="zh-CN" altLang="en-US" smtClean="0"/>
              <a:t>定义。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78037" y="2132855"/>
            <a:ext cx="10297144" cy="2664297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User {</a:t>
            </a:r>
            <a:endParaRPr lang="zh-CN" altLang="en-US" sz="2800" i="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Integer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800" b="1" i="0" dirty="0" err="1">
                <a:solidFill>
                  <a:srgbClr val="0000C0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800" b="1" i="0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Set </a:t>
            </a:r>
            <a:r>
              <a:rPr lang="en-US" altLang="zh-CN" sz="2800" b="1" i="0" dirty="0" err="1">
                <a:solidFill>
                  <a:srgbClr val="0000C0"/>
                </a:solidFill>
                <a:latin typeface="Consolas" panose="020B0609020204030204" pitchFamily="49" charset="0"/>
              </a:rPr>
              <a:t>orderSet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&lt;Order&gt;();</a:t>
            </a:r>
          </a:p>
          <a:p>
            <a:pPr>
              <a:lnSpc>
                <a:spcPct val="50000"/>
              </a:lnSpc>
            </a:pP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......</a:t>
            </a:r>
            <a:endParaRPr lang="en-US" altLang="zh-CN" sz="2800" b="1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983432" y="4869160"/>
            <a:ext cx="10297144" cy="180020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Order {</a:t>
            </a:r>
            <a:endParaRPr lang="zh-CN" altLang="en-US" sz="2800" i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800"/>
              <a:t> </a:t>
            </a:r>
            <a:endParaRPr lang="zh-CN" altLang="en-US" sz="28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Double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800" b="1" i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b="1" i="0" smtClean="0">
                <a:solidFill>
                  <a:srgbClr val="3F7F5F"/>
                </a:solidFill>
                <a:latin typeface="Consolas" panose="020B0609020204030204" pitchFamily="49" charset="0"/>
              </a:rPr>
              <a:t>价格</a:t>
            </a:r>
            <a:endParaRPr lang="en-US" altLang="zh-CN" sz="2800" b="1" i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......</a:t>
            </a:r>
            <a:endParaRPr lang="en-US" altLang="zh-CN" sz="2800" b="1" i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800" i="0" kern="0" dirty="0"/>
          </a:p>
        </p:txBody>
      </p:sp>
    </p:spTree>
    <p:extLst>
      <p:ext uri="{BB962C8B-B14F-4D97-AF65-F5344CB8AC3E}">
        <p14:creationId xmlns:p14="http://schemas.microsoft.com/office/powerpoint/2010/main" val="23319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映射配置文件</a:t>
            </a:r>
            <a:endParaRPr lang="en-US" altLang="zh-CN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24418" y="1125539"/>
            <a:ext cx="10943167" cy="719286"/>
          </a:xfrm>
        </p:spPr>
        <p:txBody>
          <a:bodyPr/>
          <a:lstStyle/>
          <a:p>
            <a:pPr eaLnBrk="1" hangingPunct="1"/>
            <a:r>
              <a:rPr lang="zh-CN" altLang="en-US" smtClean="0"/>
              <a:t>在 </a:t>
            </a:r>
            <a:r>
              <a:rPr lang="en-US" altLang="zh-CN" smtClean="0"/>
              <a:t>User.hbm.xml </a:t>
            </a:r>
            <a:r>
              <a:rPr lang="zh-CN" altLang="en-US" smtClean="0"/>
              <a:t>文件中使用 </a:t>
            </a:r>
            <a:r>
              <a:rPr lang="en-US" altLang="zh-CN" smtClean="0"/>
              <a:t>&lt;</a:t>
            </a:r>
            <a:r>
              <a:rPr lang="en-US" altLang="zh-CN" dirty="0" smtClean="0"/>
              <a:t>set&gt;</a:t>
            </a:r>
            <a:r>
              <a:rPr lang="zh-CN" altLang="en-US" smtClean="0"/>
              <a:t>元素配置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4418" y="4005064"/>
            <a:ext cx="10943167" cy="24749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i="0" kern="0" dirty="0" smtClean="0"/>
              <a:t>&lt;set&gt;</a:t>
            </a:r>
            <a:r>
              <a:rPr lang="zh-CN" altLang="en-US" i="0" kern="0" dirty="0" smtClean="0"/>
              <a:t>元素属性</a:t>
            </a:r>
            <a:r>
              <a:rPr lang="zh-CN" altLang="en-US" i="0" kern="0" dirty="0"/>
              <a:t>：</a:t>
            </a:r>
            <a:endParaRPr lang="en-US" altLang="zh-CN" i="0" kern="0" dirty="0" smtClean="0"/>
          </a:p>
          <a:p>
            <a:pPr lvl="1" eaLnBrk="1" hangingPunct="1"/>
            <a:r>
              <a:rPr lang="en-US" altLang="zh-CN" i="0" kern="0" dirty="0" smtClean="0"/>
              <a:t>name</a:t>
            </a:r>
            <a:r>
              <a:rPr lang="zh-CN" altLang="en-US" i="0" kern="0" dirty="0" smtClean="0"/>
              <a:t>属性：指定要映射的属性名；</a:t>
            </a:r>
            <a:endParaRPr lang="en-US" altLang="zh-CN" i="0" kern="0" dirty="0" smtClean="0"/>
          </a:p>
          <a:p>
            <a:pPr lvl="1" eaLnBrk="1" hangingPunct="1"/>
            <a:r>
              <a:rPr lang="en-US" altLang="zh-CN" i="0" kern="0" dirty="0" smtClean="0"/>
              <a:t>cascade</a:t>
            </a:r>
            <a:r>
              <a:rPr lang="zh-CN" altLang="en-US" i="0" kern="0" dirty="0" smtClean="0"/>
              <a:t>级联操作属性：</a:t>
            </a:r>
            <a:r>
              <a:rPr lang="en-US" altLang="zh-CN" i="0" kern="0" dirty="0" smtClean="0"/>
              <a:t>save-update</a:t>
            </a:r>
            <a:r>
              <a:rPr lang="zh-CN" altLang="en-US" i="0" kern="0" dirty="0" smtClean="0"/>
              <a:t>、</a:t>
            </a:r>
            <a:r>
              <a:rPr lang="en-US" altLang="zh-CN" i="0" kern="0" dirty="0" smtClean="0"/>
              <a:t>delete</a:t>
            </a:r>
            <a:r>
              <a:rPr lang="zh-CN" altLang="en-US" i="0" kern="0" dirty="0" smtClean="0"/>
              <a:t>、</a:t>
            </a:r>
            <a:r>
              <a:rPr lang="en-US" altLang="zh-CN" i="0" kern="0" dirty="0" smtClean="0"/>
              <a:t>all</a:t>
            </a:r>
            <a:r>
              <a:rPr lang="zh-CN" altLang="en-US" i="0" kern="0" dirty="0" smtClean="0"/>
              <a:t>、</a:t>
            </a:r>
            <a:r>
              <a:rPr lang="en-US" altLang="zh-CN" i="0" kern="0" dirty="0" smtClean="0"/>
              <a:t>none</a:t>
            </a:r>
            <a:r>
              <a:rPr lang="zh-CN" altLang="en-US" i="0" kern="0" dirty="0" smtClean="0"/>
              <a:t>。</a:t>
            </a:r>
            <a:endParaRPr lang="en-US" altLang="zh-CN" i="0" kern="0" dirty="0" smtClean="0"/>
          </a:p>
          <a:p>
            <a:pPr lvl="2" eaLnBrk="1" hangingPunct="1"/>
            <a:endParaRPr lang="zh-CN" altLang="en-US" sz="3200" i="0" kern="0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948305" y="1851574"/>
            <a:ext cx="10297144" cy="1972669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set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orderSet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cascade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"delete"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key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“USERID”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 </a:t>
            </a:r>
            <a:r>
              <a:rPr lang="zh-CN" altLang="en-US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外键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one-to-many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“Order” 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 </a:t>
            </a:r>
            <a:r>
              <a:rPr lang="zh-CN" altLang="en-US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集合中放的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class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kern="0" dirty="0"/>
          </a:p>
        </p:txBody>
      </p:sp>
    </p:spTree>
    <p:extLst>
      <p:ext uri="{BB962C8B-B14F-4D97-AF65-F5344CB8AC3E}">
        <p14:creationId xmlns:p14="http://schemas.microsoft.com/office/powerpoint/2010/main" val="342950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159446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&lt;set&gt;</a:t>
            </a:r>
            <a:r>
              <a:rPr lang="zh-CN" altLang="en-US" dirty="0" smtClean="0"/>
              <a:t>元素的子元素：</a:t>
            </a:r>
            <a:endParaRPr lang="en-US" altLang="zh-CN" dirty="0"/>
          </a:p>
          <a:p>
            <a:pPr lvl="1" eaLnBrk="1" hangingPunct="1"/>
            <a:r>
              <a:rPr lang="en-US" altLang="zh-CN" dirty="0" smtClean="0"/>
              <a:t>&lt;key&gt;</a:t>
            </a:r>
            <a:r>
              <a:rPr lang="zh-CN" altLang="en-US" dirty="0" smtClean="0"/>
              <a:t>元素：</a:t>
            </a:r>
            <a:r>
              <a:rPr lang="en-US" altLang="zh-CN" dirty="0" smtClean="0"/>
              <a:t>column </a:t>
            </a:r>
            <a:r>
              <a:rPr lang="zh-CN" altLang="en-US" dirty="0" smtClean="0"/>
              <a:t>属性设定</a:t>
            </a:r>
            <a:r>
              <a:rPr lang="zh-CN" altLang="en-US" dirty="0"/>
              <a:t>所关联类对应表的外</a:t>
            </a:r>
            <a:r>
              <a:rPr lang="zh-CN" altLang="en-US" dirty="0" smtClean="0"/>
              <a:t>键；</a:t>
            </a:r>
            <a:endParaRPr lang="en-US" altLang="zh-CN" dirty="0"/>
          </a:p>
          <a:p>
            <a:pPr lvl="1" eaLnBrk="1" hangingPunct="1"/>
            <a:r>
              <a:rPr lang="en-US" altLang="zh-CN" dirty="0" smtClean="0"/>
              <a:t>&lt;one-to-many&gt;</a:t>
            </a:r>
            <a:r>
              <a:rPr lang="zh-CN" altLang="en-US" dirty="0" smtClean="0"/>
              <a:t>元素：</a:t>
            </a:r>
            <a:r>
              <a:rPr lang="en-US" altLang="zh-CN" dirty="0" smtClean="0"/>
              <a:t>class </a:t>
            </a:r>
            <a:r>
              <a:rPr lang="zh-CN" altLang="en-US" dirty="0" smtClean="0"/>
              <a:t>属性设定</a:t>
            </a:r>
            <a:r>
              <a:rPr lang="zh-CN" altLang="en-US" dirty="0"/>
              <a:t>所关联的</a:t>
            </a:r>
            <a:r>
              <a:rPr lang="zh-CN" altLang="en-US" dirty="0" smtClean="0"/>
              <a:t>类。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7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单向一对多关联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1223342"/>
          </a:xfrm>
        </p:spPr>
        <p:txBody>
          <a:bodyPr/>
          <a:lstStyle/>
          <a:p>
            <a:r>
              <a:rPr lang="zh-CN" altLang="en-US" dirty="0" smtClean="0"/>
              <a:t>在表示一对多关联关系时，还</a:t>
            </a:r>
            <a:r>
              <a:rPr lang="zh-CN" altLang="en-US" smtClean="0"/>
              <a:t>可以使用 </a:t>
            </a:r>
            <a:r>
              <a:rPr lang="en-US" altLang="zh-CN" smtClean="0"/>
              <a:t>List </a:t>
            </a:r>
            <a:r>
              <a:rPr lang="zh-CN" altLang="en-US" smtClean="0"/>
              <a:t>和 </a:t>
            </a:r>
            <a:r>
              <a:rPr lang="en-US" altLang="zh-CN" smtClean="0"/>
              <a:t>Map </a:t>
            </a:r>
            <a:r>
              <a:rPr lang="zh-CN" altLang="en-US" smtClean="0"/>
              <a:t>来</a:t>
            </a:r>
            <a:r>
              <a:rPr lang="zh-CN" altLang="en-US" dirty="0" smtClean="0"/>
              <a:t>表示</a:t>
            </a:r>
            <a:r>
              <a:rPr lang="zh-CN" altLang="en-US" smtClean="0"/>
              <a:t>引用集合</a:t>
            </a:r>
            <a:r>
              <a:rPr lang="zh-CN" altLang="en-US"/>
              <a:t>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978036" y="2492896"/>
            <a:ext cx="10446555" cy="325894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User {</a:t>
            </a:r>
            <a:endParaRPr lang="zh-CN" altLang="en-US" sz="2800" i="0">
              <a:latin typeface="Consolas" panose="020B0609020204030204" pitchFamily="49" charset="0"/>
            </a:endParaRP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Integer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sz="2800">
              <a:latin typeface="Consolas" panose="020B0609020204030204" pitchFamily="49" charset="0"/>
            </a:endParaRPr>
          </a:p>
          <a:p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List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orderList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ArrayList&lt;Order&gt;();      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……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800" b="1" i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55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单向一对多关联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1295350"/>
          </a:xfrm>
        </p:spPr>
        <p:txBody>
          <a:bodyPr/>
          <a:lstStyle/>
          <a:p>
            <a:r>
              <a:rPr lang="zh-CN" altLang="en-US" smtClean="0"/>
              <a:t>使用 </a:t>
            </a:r>
            <a:r>
              <a:rPr lang="en-US" altLang="zh-CN" smtClean="0"/>
              <a:t>List </a:t>
            </a:r>
            <a:r>
              <a:rPr lang="zh-CN" altLang="en-US" smtClean="0"/>
              <a:t>映射</a:t>
            </a:r>
            <a:r>
              <a:rPr lang="zh-CN" altLang="en-US" dirty="0" smtClean="0"/>
              <a:t>时，</a:t>
            </a:r>
            <a:r>
              <a:rPr lang="zh-CN" altLang="en-US" smtClean="0"/>
              <a:t>需要在 </a:t>
            </a:r>
            <a:r>
              <a:rPr lang="en-US" altLang="zh-CN" smtClean="0"/>
              <a:t>Order </a:t>
            </a:r>
            <a:r>
              <a:rPr lang="zh-CN" altLang="en-US" smtClean="0"/>
              <a:t>表</a:t>
            </a:r>
            <a:r>
              <a:rPr lang="zh-CN" altLang="en-US" dirty="0" smtClean="0"/>
              <a:t>中添加一个</a:t>
            </a:r>
            <a:r>
              <a:rPr lang="zh-CN" altLang="en-US" smtClean="0"/>
              <a:t>额外字段 </a:t>
            </a:r>
            <a:r>
              <a:rPr lang="en-US" altLang="zh-CN" smtClean="0"/>
              <a:t>(ORDERINDEX) </a:t>
            </a:r>
            <a:r>
              <a:rPr lang="zh-CN" altLang="en-US" smtClean="0"/>
              <a:t>来</a:t>
            </a:r>
            <a:r>
              <a:rPr lang="zh-CN" altLang="en-US" dirty="0" smtClean="0"/>
              <a:t>表示</a:t>
            </a:r>
            <a:r>
              <a:rPr lang="zh-CN" altLang="en-US" smtClean="0"/>
              <a:t>插入顺序。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184" y="2564904"/>
            <a:ext cx="3587661" cy="35423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876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映射配置文件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91294"/>
          </a:xfrm>
        </p:spPr>
        <p:txBody>
          <a:bodyPr/>
          <a:lstStyle/>
          <a:p>
            <a:pPr eaLnBrk="1" hangingPunct="1"/>
            <a:r>
              <a:rPr lang="zh-CN" altLang="en-US"/>
              <a:t>在</a:t>
            </a:r>
            <a:r>
              <a:rPr lang="en-US" altLang="zh-CN"/>
              <a:t>User.hbm.xml</a:t>
            </a:r>
            <a:r>
              <a:rPr lang="zh-CN" altLang="en-US"/>
              <a:t>文件中</a:t>
            </a:r>
            <a:r>
              <a:rPr lang="zh-CN" altLang="en-US" smtClean="0"/>
              <a:t>使用 </a:t>
            </a:r>
            <a:r>
              <a:rPr lang="en-US" altLang="zh-CN" smtClean="0"/>
              <a:t>&lt;</a:t>
            </a:r>
            <a:r>
              <a:rPr lang="en-US" altLang="zh-CN"/>
              <a:t>list&gt;</a:t>
            </a:r>
            <a:r>
              <a:rPr lang="zh-CN" altLang="en-US"/>
              <a:t>元素</a:t>
            </a:r>
            <a:r>
              <a:rPr lang="zh-CN" altLang="en-US" smtClean="0"/>
              <a:t>配置。</a:t>
            </a:r>
            <a:endParaRPr lang="en-US" altLang="zh-CN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9376" y="4437112"/>
            <a:ext cx="10943167" cy="20882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i="0" kern="0" dirty="0"/>
              <a:t>&lt;index&gt;</a:t>
            </a:r>
            <a:r>
              <a:rPr lang="zh-CN" altLang="en-US" i="0" kern="0" dirty="0" smtClean="0"/>
              <a:t>子元素</a:t>
            </a:r>
            <a:r>
              <a:rPr lang="zh-CN" altLang="en-US" i="0" kern="0" dirty="0"/>
              <a:t>：</a:t>
            </a:r>
            <a:endParaRPr lang="en-US" altLang="zh-CN" i="0" kern="0" dirty="0" smtClean="0"/>
          </a:p>
          <a:p>
            <a:pPr lvl="1" eaLnBrk="1" hangingPunct="1"/>
            <a:r>
              <a:rPr lang="en-US" altLang="zh-CN" i="0" kern="0" dirty="0" smtClean="0"/>
              <a:t>column </a:t>
            </a:r>
            <a:r>
              <a:rPr lang="zh-CN" altLang="en-US" i="0" kern="0" dirty="0" smtClean="0"/>
              <a:t>属性</a:t>
            </a:r>
            <a:r>
              <a:rPr lang="zh-CN" altLang="en-US" i="0" kern="0" dirty="0"/>
              <a:t>：</a:t>
            </a:r>
            <a:r>
              <a:rPr lang="zh-CN" altLang="en-US" i="0" kern="0" dirty="0" smtClean="0"/>
              <a:t>指定 </a:t>
            </a:r>
            <a:r>
              <a:rPr lang="en-US" altLang="zh-CN" i="0" kern="0" dirty="0" smtClean="0"/>
              <a:t>ORDER </a:t>
            </a:r>
            <a:r>
              <a:rPr lang="zh-CN" altLang="en-US" i="0" kern="0" dirty="0" smtClean="0"/>
              <a:t>表中记录插入顺序的列名。</a:t>
            </a:r>
            <a:endParaRPr lang="zh-CN" altLang="en-US" i="0" kern="0" dirty="0"/>
          </a:p>
        </p:txBody>
      </p:sp>
      <p:sp>
        <p:nvSpPr>
          <p:cNvPr id="5" name="矩形 4"/>
          <p:cNvSpPr/>
          <p:nvPr/>
        </p:nvSpPr>
        <p:spPr bwMode="auto">
          <a:xfrm>
            <a:off x="978036" y="1845618"/>
            <a:ext cx="10446555" cy="237547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list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"orderList"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cascade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"delete"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key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"USERID"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index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"ORDERINDEX"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one-to-many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"Order"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kern="0" dirty="0"/>
          </a:p>
        </p:txBody>
      </p:sp>
    </p:spTree>
    <p:extLst>
      <p:ext uri="{BB962C8B-B14F-4D97-AF65-F5344CB8AC3E}">
        <p14:creationId xmlns:p14="http://schemas.microsoft.com/office/powerpoint/2010/main" val="67022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单向一对多关联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1295350"/>
          </a:xfrm>
        </p:spPr>
        <p:txBody>
          <a:bodyPr/>
          <a:lstStyle/>
          <a:p>
            <a:r>
              <a:rPr lang="zh-CN" altLang="en-US" smtClean="0"/>
              <a:t>使用 </a:t>
            </a:r>
            <a:r>
              <a:rPr lang="en-US" altLang="zh-CN" smtClean="0"/>
              <a:t>Map </a:t>
            </a:r>
            <a:r>
              <a:rPr lang="zh-CN" altLang="en-US" smtClean="0"/>
              <a:t>映射</a:t>
            </a:r>
            <a:r>
              <a:rPr lang="zh-CN" altLang="en-US" dirty="0"/>
              <a:t>时，</a:t>
            </a:r>
            <a:r>
              <a:rPr lang="zh-CN" altLang="en-US"/>
              <a:t>需要</a:t>
            </a:r>
            <a:r>
              <a:rPr lang="zh-CN" altLang="en-US" smtClean="0"/>
              <a:t>在 </a:t>
            </a:r>
            <a:r>
              <a:rPr lang="en-US" altLang="zh-CN" smtClean="0"/>
              <a:t>Order </a:t>
            </a:r>
            <a:r>
              <a:rPr lang="zh-CN" altLang="en-US" smtClean="0"/>
              <a:t>表</a:t>
            </a:r>
            <a:r>
              <a:rPr lang="zh-CN" altLang="en-US" dirty="0"/>
              <a:t>中添加一个</a:t>
            </a:r>
            <a:r>
              <a:rPr lang="zh-CN" altLang="en-US"/>
              <a:t>额外</a:t>
            </a:r>
            <a:r>
              <a:rPr lang="zh-CN" altLang="en-US" smtClean="0"/>
              <a:t>字段 </a:t>
            </a:r>
            <a:r>
              <a:rPr lang="en-US" altLang="zh-CN" smtClean="0"/>
              <a:t>(ORDERKEY) </a:t>
            </a:r>
            <a:r>
              <a:rPr lang="zh-CN" altLang="en-US" smtClean="0"/>
              <a:t>来记录 </a:t>
            </a:r>
            <a:r>
              <a:rPr lang="en-US" altLang="zh-CN" smtClean="0"/>
              <a:t>Map </a:t>
            </a:r>
            <a:r>
              <a:rPr lang="zh-CN" altLang="en-US" smtClean="0"/>
              <a:t>的 </a:t>
            </a:r>
            <a:r>
              <a:rPr lang="en-US" altLang="zh-CN" smtClean="0"/>
              <a:t>key </a:t>
            </a:r>
            <a:r>
              <a:rPr lang="zh-CN" altLang="en-US" smtClean="0"/>
              <a:t>值</a:t>
            </a:r>
            <a:r>
              <a:rPr lang="zh-CN" altLang="en-US"/>
              <a:t>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922" y="2564904"/>
            <a:ext cx="3576246" cy="3531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29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映射配置文件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91294"/>
          </a:xfrm>
        </p:spPr>
        <p:txBody>
          <a:bodyPr/>
          <a:lstStyle/>
          <a:p>
            <a:pPr eaLnBrk="1" hangingPunct="1"/>
            <a:r>
              <a:rPr lang="zh-CN" altLang="en-US"/>
              <a:t>在</a:t>
            </a:r>
            <a:r>
              <a:rPr lang="en-US" altLang="zh-CN"/>
              <a:t>User.hbm.xml</a:t>
            </a:r>
            <a:r>
              <a:rPr lang="zh-CN" altLang="en-US"/>
              <a:t>文件中</a:t>
            </a:r>
            <a:r>
              <a:rPr lang="zh-CN" altLang="en-US" smtClean="0"/>
              <a:t>使用 </a:t>
            </a:r>
            <a:r>
              <a:rPr lang="en-US" altLang="zh-CN" smtClean="0"/>
              <a:t>&lt;map&gt;</a:t>
            </a:r>
            <a:r>
              <a:rPr lang="zh-CN" altLang="en-US"/>
              <a:t>元素</a:t>
            </a:r>
            <a:r>
              <a:rPr lang="zh-CN" altLang="en-US" smtClean="0"/>
              <a:t>配置。</a:t>
            </a:r>
            <a:endParaRPr lang="en-US" altLang="zh-CN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9376" y="4293096"/>
            <a:ext cx="10943167" cy="20882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i="0" kern="0" dirty="0" smtClean="0"/>
              <a:t>&lt;index&gt;</a:t>
            </a:r>
            <a:r>
              <a:rPr lang="zh-CN" altLang="en-US" i="0" kern="0" dirty="0" smtClean="0"/>
              <a:t>子元素</a:t>
            </a:r>
            <a:r>
              <a:rPr lang="zh-CN" altLang="en-US" i="0" kern="0" dirty="0"/>
              <a:t>：</a:t>
            </a:r>
            <a:endParaRPr lang="en-US" altLang="zh-CN" i="0" kern="0" dirty="0" smtClean="0"/>
          </a:p>
          <a:p>
            <a:pPr lvl="1" eaLnBrk="1" hangingPunct="1"/>
            <a:r>
              <a:rPr lang="en-US" altLang="zh-CN" i="0" kern="0" dirty="0" smtClean="0"/>
              <a:t>column </a:t>
            </a:r>
            <a:r>
              <a:rPr lang="zh-CN" altLang="en-US" i="0" kern="0" dirty="0" smtClean="0"/>
              <a:t>属性</a:t>
            </a:r>
            <a:r>
              <a:rPr lang="zh-CN" altLang="en-US" i="0" kern="0" dirty="0"/>
              <a:t>：指定</a:t>
            </a:r>
            <a:r>
              <a:rPr lang="zh-CN" altLang="en-US" i="0" kern="0" dirty="0" smtClean="0"/>
              <a:t>记录 </a:t>
            </a:r>
            <a:r>
              <a:rPr lang="en-US" altLang="zh-CN" i="0" kern="0" dirty="0" smtClean="0"/>
              <a:t>Map </a:t>
            </a:r>
            <a:r>
              <a:rPr lang="zh-CN" altLang="en-US" i="0" kern="0" dirty="0" smtClean="0"/>
              <a:t>中 </a:t>
            </a:r>
            <a:r>
              <a:rPr lang="en-US" altLang="zh-CN" i="0" kern="0" dirty="0" smtClean="0"/>
              <a:t>key </a:t>
            </a:r>
            <a:r>
              <a:rPr lang="zh-CN" altLang="en-US" i="0" kern="0" dirty="0" smtClean="0"/>
              <a:t>值得字段名。</a:t>
            </a:r>
            <a:endParaRPr lang="zh-CN" altLang="en-US" i="0" kern="0" dirty="0"/>
          </a:p>
          <a:p>
            <a:pPr lvl="1" eaLnBrk="1" hangingPunct="1"/>
            <a:r>
              <a:rPr lang="en-US" altLang="zh-CN" i="0" kern="0" dirty="0" smtClean="0"/>
              <a:t>type </a:t>
            </a:r>
            <a:r>
              <a:rPr lang="zh-CN" altLang="en-US" i="0" kern="0" dirty="0" smtClean="0"/>
              <a:t>属性</a:t>
            </a:r>
            <a:r>
              <a:rPr lang="zh-CN" altLang="en-US" i="0" kern="0" dirty="0"/>
              <a:t>：</a:t>
            </a:r>
            <a:r>
              <a:rPr lang="zh-CN" altLang="en-US" i="0" kern="0" dirty="0" smtClean="0"/>
              <a:t>指定 </a:t>
            </a:r>
            <a:r>
              <a:rPr lang="en-US" altLang="zh-CN" i="0" kern="0" dirty="0" smtClean="0"/>
              <a:t>Map </a:t>
            </a:r>
            <a:r>
              <a:rPr lang="zh-CN" altLang="en-US" i="0" kern="0" dirty="0" smtClean="0"/>
              <a:t>中 </a:t>
            </a:r>
            <a:r>
              <a:rPr lang="en-US" altLang="zh-CN" i="0" kern="0" dirty="0" smtClean="0"/>
              <a:t>key </a:t>
            </a:r>
            <a:r>
              <a:rPr lang="zh-CN" altLang="en-US" i="0" kern="0" dirty="0" smtClean="0"/>
              <a:t>值</a:t>
            </a:r>
            <a:r>
              <a:rPr lang="zh-CN" altLang="en-US" i="0" kern="0" dirty="0"/>
              <a:t>的类型（</a:t>
            </a:r>
            <a:r>
              <a:rPr lang="zh-CN" altLang="en-US" i="0" kern="0" dirty="0">
                <a:solidFill>
                  <a:srgbClr val="C00000"/>
                </a:solidFill>
              </a:rPr>
              <a:t>不可缺省</a:t>
            </a:r>
            <a:r>
              <a:rPr lang="zh-CN" altLang="en-US" i="0" kern="0" dirty="0" smtClean="0"/>
              <a:t>）。</a:t>
            </a:r>
            <a:endParaRPr lang="zh-CN" altLang="en-US" i="0" kern="0" dirty="0"/>
          </a:p>
        </p:txBody>
      </p:sp>
      <p:sp>
        <p:nvSpPr>
          <p:cNvPr id="5" name="矩形 4"/>
          <p:cNvSpPr/>
          <p:nvPr/>
        </p:nvSpPr>
        <p:spPr bwMode="auto">
          <a:xfrm>
            <a:off x="978036" y="1845618"/>
            <a:ext cx="10446555" cy="237547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nl-NL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nl-NL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map </a:t>
            </a:r>
            <a:r>
              <a:rPr lang="nl-NL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nl-NL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NL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"orderMap" </a:t>
            </a:r>
            <a:r>
              <a:rPr lang="nl-NL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cascade</a:t>
            </a:r>
            <a:r>
              <a:rPr lang="nl-NL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NL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"delete"</a:t>
            </a:r>
            <a:r>
              <a:rPr lang="nl-NL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key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"USERID"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index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ORDERKEY"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"string"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one-to-many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"Order"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kern="0" dirty="0"/>
          </a:p>
        </p:txBody>
      </p:sp>
    </p:spTree>
    <p:extLst>
      <p:ext uri="{BB962C8B-B14F-4D97-AF65-F5344CB8AC3E}">
        <p14:creationId xmlns:p14="http://schemas.microsoft.com/office/powerpoint/2010/main" val="384405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实体一对多关联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数据库一对多关联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4078813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 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单向一对多关联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28544" y="5159803"/>
            <a:ext cx="6823840" cy="646331"/>
            <a:chOff x="935038" y="1349375"/>
            <a:chExt cx="6823840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621121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 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双向一对多关联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867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引例</a:t>
            </a:r>
            <a:endParaRPr lang="en-US" altLang="zh-CN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当类与类建立了关联，很方便的从一个对象导航到一个或一组与之关联</a:t>
            </a:r>
            <a:r>
              <a:rPr lang="zh-CN" altLang="en-US" smtClean="0"/>
              <a:t>的对象。</a:t>
            </a:r>
            <a:endParaRPr lang="zh-CN" altLang="en-US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如</a:t>
            </a:r>
            <a:r>
              <a:rPr lang="zh-CN" altLang="en-US" dirty="0" smtClean="0"/>
              <a:t>有了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对象，就可以通过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对象得到这个用户所有的订单信息，</a:t>
            </a:r>
            <a:r>
              <a:rPr lang="en-US" altLang="zh-CN" dirty="0" smtClean="0"/>
              <a:t>Set&lt;Order&gt; orders = </a:t>
            </a:r>
            <a:r>
              <a:rPr lang="en-US" altLang="zh-CN" err="1" smtClean="0"/>
              <a:t>user.getOrderSet</a:t>
            </a:r>
            <a:r>
              <a:rPr lang="en-US" altLang="zh-CN" smtClean="0"/>
              <a:t>()</a:t>
            </a:r>
            <a:r>
              <a:rPr lang="zh-CN" altLang="en-US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对于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对象，如果想要得到这个订单属于哪个用户，怎么办呢？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0313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dirty="0"/>
              <a:t>一对一关联</a:t>
            </a:r>
            <a:r>
              <a:rPr lang="zh-CN" altLang="en-US" dirty="0" smtClean="0"/>
              <a:t>映射</a:t>
            </a:r>
            <a:endParaRPr lang="en-US" altLang="zh-CN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zh-CN" altLang="en-US" sz="2800" dirty="0"/>
              <a:t>主键关联、唯一外键关联</a:t>
            </a:r>
            <a:endParaRPr lang="en-US" altLang="zh-CN" sz="2800" dirty="0"/>
          </a:p>
          <a:p>
            <a:pPr lvl="2"/>
            <a:r>
              <a:rPr lang="zh-CN" altLang="en-US" dirty="0" smtClean="0"/>
              <a:t>组合</a:t>
            </a:r>
            <a:r>
              <a:rPr lang="zh-CN" altLang="en-US" dirty="0"/>
              <a:t>关系</a:t>
            </a:r>
            <a:r>
              <a:rPr lang="zh-CN" altLang="en-US" dirty="0" smtClean="0"/>
              <a:t>映射</a:t>
            </a:r>
          </a:p>
        </p:txBody>
      </p:sp>
    </p:spTree>
    <p:extLst>
      <p:ext uri="{BB962C8B-B14F-4D97-AF65-F5344CB8AC3E}">
        <p14:creationId xmlns:p14="http://schemas.microsoft.com/office/powerpoint/2010/main" val="11876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Hibernate</a:t>
            </a:r>
            <a:r>
              <a:rPr lang="zh-CN" altLang="en-US" smtClean="0"/>
              <a:t>双向一对多关联</a:t>
            </a:r>
            <a:endParaRPr lang="en-US" altLang="zh-CN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24418" y="1125539"/>
            <a:ext cx="10943167" cy="201543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建立 </a:t>
            </a:r>
            <a:r>
              <a:rPr lang="en-US" altLang="zh-CN" dirty="0" smtClean="0"/>
              <a:t>User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Order </a:t>
            </a:r>
            <a:r>
              <a:rPr lang="zh-CN" altLang="en-US" dirty="0" smtClean="0"/>
              <a:t>的双向一对多关联。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在 </a:t>
            </a:r>
            <a:r>
              <a:rPr lang="en-US" altLang="zh-CN" dirty="0" smtClean="0"/>
              <a:t>User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Order </a:t>
            </a:r>
            <a:r>
              <a:rPr lang="zh-CN" altLang="en-US" dirty="0" smtClean="0"/>
              <a:t>单向一对多关联关系基础上，在 </a:t>
            </a:r>
            <a:r>
              <a:rPr lang="en-US" altLang="zh-CN" dirty="0" smtClean="0"/>
              <a:t>Order </a:t>
            </a:r>
            <a:r>
              <a:rPr lang="zh-CN" altLang="en-US" dirty="0" smtClean="0"/>
              <a:t>类中增加 </a:t>
            </a:r>
            <a:r>
              <a:rPr lang="en-US" altLang="zh-CN" dirty="0" smtClean="0"/>
              <a:t>User </a:t>
            </a:r>
            <a:r>
              <a:rPr lang="zh-CN" altLang="en-US" dirty="0" smtClean="0"/>
              <a:t>类型的属性。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978037" y="3140968"/>
            <a:ext cx="10297144" cy="2664297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Order {</a:t>
            </a:r>
            <a:endParaRPr lang="zh-CN" altLang="en-US" sz="2800" i="0">
              <a:latin typeface="Consolas" panose="020B0609020204030204" pitchFamily="49" charset="0"/>
            </a:endParaRP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800"/>
              <a:t> </a:t>
            </a:r>
            <a:endParaRPr lang="zh-CN" altLang="en-US" sz="2800">
              <a:latin typeface="Consolas" panose="020B0609020204030204" pitchFamily="49" charset="0"/>
            </a:endParaRPr>
          </a:p>
          <a:p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Double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800" b="1" i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b="1" i="0" smtClean="0">
                <a:solidFill>
                  <a:srgbClr val="3F7F5F"/>
                </a:solidFill>
                <a:latin typeface="Consolas" panose="020B0609020204030204" pitchFamily="49" charset="0"/>
              </a:rPr>
              <a:t>价格</a:t>
            </a:r>
            <a:endParaRPr lang="zh-CN" altLang="en-US" sz="2800">
              <a:latin typeface="Consolas" panose="020B0609020204030204" pitchFamily="49" charset="0"/>
            </a:endParaRPr>
          </a:p>
          <a:p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User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800" b="1" i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......</a:t>
            </a:r>
            <a:endParaRPr lang="en-US" altLang="zh-CN" sz="2800" b="1" i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800" b="1" i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3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91294"/>
          </a:xfrm>
        </p:spPr>
        <p:txBody>
          <a:bodyPr/>
          <a:lstStyle/>
          <a:p>
            <a:r>
              <a:rPr lang="en-US" altLang="zh-CN" smtClean="0"/>
              <a:t>Order.hbm.xml </a:t>
            </a:r>
            <a:r>
              <a:rPr lang="zh-CN" altLang="en-US" smtClean="0"/>
              <a:t>中添加 </a:t>
            </a:r>
            <a:r>
              <a:rPr lang="en-US" altLang="zh-CN" smtClean="0"/>
              <a:t>user </a:t>
            </a:r>
            <a:r>
              <a:rPr lang="zh-CN" altLang="en-US" smtClean="0"/>
              <a:t>属性的映射。</a:t>
            </a:r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4418" y="2924944"/>
            <a:ext cx="10943167" cy="288031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i="0" kern="0" dirty="0" smtClean="0"/>
              <a:t>&lt;many-to-one&gt;</a:t>
            </a:r>
            <a:r>
              <a:rPr lang="zh-CN" altLang="en-US" i="0" kern="0" dirty="0" smtClean="0"/>
              <a:t>元素的属性：</a:t>
            </a:r>
            <a:endParaRPr lang="en-US" altLang="zh-CN" i="0" kern="0" dirty="0" smtClean="0"/>
          </a:p>
          <a:p>
            <a:pPr lvl="1"/>
            <a:r>
              <a:rPr lang="en-US" altLang="zh-CN" i="0" kern="0" dirty="0" smtClean="0"/>
              <a:t>name </a:t>
            </a:r>
            <a:r>
              <a:rPr lang="zh-CN" altLang="en-US" i="0" kern="0" dirty="0" smtClean="0"/>
              <a:t>属性：指定需映射的属性名；</a:t>
            </a:r>
            <a:endParaRPr lang="en-US" altLang="zh-CN" i="0" kern="0" dirty="0" smtClean="0"/>
          </a:p>
          <a:p>
            <a:pPr lvl="1"/>
            <a:r>
              <a:rPr lang="en-US" altLang="zh-CN" i="0" kern="0" dirty="0" smtClean="0"/>
              <a:t>column </a:t>
            </a:r>
            <a:r>
              <a:rPr lang="zh-CN" altLang="en-US" i="0" kern="0" dirty="0" smtClean="0"/>
              <a:t>属性：指定</a:t>
            </a:r>
            <a:r>
              <a:rPr lang="en-US" altLang="zh-CN" i="0" kern="0" dirty="0" smtClean="0"/>
              <a:t>ORDER</a:t>
            </a:r>
            <a:r>
              <a:rPr lang="zh-CN" altLang="en-US" i="0" kern="0" dirty="0" smtClean="0"/>
              <a:t>中的外键列名；</a:t>
            </a:r>
            <a:endParaRPr lang="en-US" altLang="zh-CN" i="0" kern="0" dirty="0" smtClean="0"/>
          </a:p>
          <a:p>
            <a:pPr lvl="1"/>
            <a:r>
              <a:rPr lang="en-US" altLang="zh-CN" i="0" kern="0" dirty="0" smtClean="0"/>
              <a:t>class </a:t>
            </a:r>
            <a:r>
              <a:rPr lang="zh-CN" altLang="en-US" i="0" kern="0" dirty="0" smtClean="0"/>
              <a:t>属性：指定所关联的类型</a:t>
            </a:r>
            <a:r>
              <a:rPr lang="zh-CN" altLang="en-US" i="0" kern="0" dirty="0"/>
              <a:t>。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623392" y="1916832"/>
            <a:ext cx="10950612" cy="72008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i="0">
                <a:solidFill>
                  <a:srgbClr val="3F7F7F"/>
                </a:solidFill>
                <a:latin typeface="Consolas" panose="020B0609020204030204" pitchFamily="49" charset="0"/>
              </a:rPr>
              <a:t>many-to-one </a:t>
            </a:r>
            <a:r>
              <a:rPr lang="en-US" altLang="zh-CN" sz="2800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>
                <a:solidFill>
                  <a:srgbClr val="2A00FF"/>
                </a:solidFill>
                <a:latin typeface="Consolas" panose="020B0609020204030204" pitchFamily="49" charset="0"/>
              </a:rPr>
              <a:t>"user" </a:t>
            </a:r>
            <a:r>
              <a:rPr lang="en-US" altLang="zh-CN" sz="2800" i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>
                <a:solidFill>
                  <a:srgbClr val="2A00FF"/>
                </a:solidFill>
                <a:latin typeface="Consolas" panose="020B0609020204030204" pitchFamily="49" charset="0"/>
              </a:rPr>
              <a:t>"USERID" </a:t>
            </a:r>
            <a:r>
              <a:rPr lang="en-US" altLang="zh-CN" sz="2800" i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>
                <a:solidFill>
                  <a:srgbClr val="2A00FF"/>
                </a:solidFill>
                <a:latin typeface="Consolas" panose="020B0609020204030204" pitchFamily="49" charset="0"/>
              </a:rPr>
              <a:t>"User"</a:t>
            </a:r>
            <a:r>
              <a:rPr lang="en-US" altLang="zh-CN" sz="2800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zh-CN" altLang="en-US" sz="2800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2800" i="0" kern="0" dirty="0"/>
          </a:p>
        </p:txBody>
      </p:sp>
    </p:spTree>
    <p:extLst>
      <p:ext uri="{BB962C8B-B14F-4D97-AF65-F5344CB8AC3E}">
        <p14:creationId xmlns:p14="http://schemas.microsoft.com/office/powerpoint/2010/main" val="133092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使用注解映射一对多关联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91294"/>
          </a:xfrm>
        </p:spPr>
        <p:txBody>
          <a:bodyPr/>
          <a:lstStyle/>
          <a:p>
            <a:r>
              <a:rPr lang="zh-CN" altLang="en-US" kern="1200" smtClean="0"/>
              <a:t>在 </a:t>
            </a:r>
            <a:r>
              <a:rPr lang="en-US" altLang="zh-CN" kern="1200" smtClean="0"/>
              <a:t>many </a:t>
            </a:r>
            <a:r>
              <a:rPr lang="zh-CN" altLang="en-US" kern="1200" smtClean="0"/>
              <a:t>方 </a:t>
            </a:r>
            <a:r>
              <a:rPr lang="en-US" altLang="zh-CN" kern="1200" smtClean="0"/>
              <a:t>Order</a:t>
            </a:r>
            <a:r>
              <a:rPr lang="zh-CN" altLang="en-US" kern="1200" smtClean="0"/>
              <a:t>类 的 </a:t>
            </a:r>
            <a:r>
              <a:rPr lang="en-US" altLang="zh-CN" kern="1200" smtClean="0"/>
              <a:t>getUser() </a:t>
            </a:r>
            <a:r>
              <a:rPr lang="zh-CN" altLang="en-US" kern="1200" smtClean="0"/>
              <a:t>方法上配置。</a:t>
            </a:r>
            <a:endParaRPr lang="en-US" altLang="zh-CN" kern="1200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947429" y="1917555"/>
            <a:ext cx="10297144" cy="2375541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2800" b="1" i="0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ManyToOne</a:t>
            </a:r>
            <a:endParaRPr lang="en-US" altLang="zh-CN" sz="2800" b="1" i="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2800" b="1" i="0" dirty="0" err="1">
                <a:solidFill>
                  <a:srgbClr val="646464"/>
                </a:solidFill>
                <a:latin typeface="Consolas" panose="020B0609020204030204" pitchFamily="49" charset="0"/>
              </a:rPr>
              <a:t>JoinColumn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"USERID"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8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>
                <a:solidFill>
                  <a:srgbClr val="0000C0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800" b="1" i="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95400" y="4437112"/>
            <a:ext cx="10549173" cy="12961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zh-CN" i="0" kern="1200" dirty="0" smtClean="0"/>
              <a:t>@</a:t>
            </a:r>
            <a:r>
              <a:rPr lang="en-US" altLang="zh-CN" i="0" kern="1200" dirty="0" err="1" smtClean="0"/>
              <a:t>JoinColumn</a:t>
            </a:r>
            <a:r>
              <a:rPr lang="en-US" altLang="zh-CN" i="0" kern="1200" dirty="0" smtClean="0"/>
              <a:t>(name = "USERID") </a:t>
            </a:r>
            <a:r>
              <a:rPr lang="zh-CN" altLang="en-US" i="0" kern="1200" dirty="0" smtClean="0"/>
              <a:t>： 指定 </a:t>
            </a:r>
            <a:r>
              <a:rPr lang="en-US" altLang="zh-CN" i="0" kern="1200" dirty="0" smtClean="0"/>
              <a:t>ORDER </a:t>
            </a:r>
            <a:r>
              <a:rPr lang="zh-CN" altLang="en-US" i="0" kern="1200" dirty="0" smtClean="0"/>
              <a:t>表中的外键列名</a:t>
            </a:r>
            <a:r>
              <a:rPr lang="zh-CN" altLang="en-US" i="0" dirty="0"/>
              <a:t>。</a:t>
            </a:r>
            <a:endParaRPr lang="en-US" altLang="zh-CN" i="0" kern="1200" dirty="0" smtClean="0"/>
          </a:p>
        </p:txBody>
      </p:sp>
    </p:spTree>
    <p:extLst>
      <p:ext uri="{BB962C8B-B14F-4D97-AF65-F5344CB8AC3E}">
        <p14:creationId xmlns:p14="http://schemas.microsoft.com/office/powerpoint/2010/main" val="179237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使用注解映射一对多关联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19286"/>
          </a:xfrm>
        </p:spPr>
        <p:txBody>
          <a:bodyPr/>
          <a:lstStyle/>
          <a:p>
            <a:r>
              <a:rPr lang="zh-CN" altLang="en-US" kern="1200" smtClean="0"/>
              <a:t>在 </a:t>
            </a:r>
            <a:r>
              <a:rPr lang="en-US" altLang="zh-CN" kern="1200" smtClean="0"/>
              <a:t>one </a:t>
            </a:r>
            <a:r>
              <a:rPr lang="zh-CN" altLang="en-US" kern="1200" smtClean="0"/>
              <a:t>方 </a:t>
            </a:r>
            <a:r>
              <a:rPr lang="en-US" altLang="zh-CN" kern="1200" smtClean="0"/>
              <a:t>User</a:t>
            </a:r>
            <a:r>
              <a:rPr lang="zh-CN" altLang="en-US" kern="1200" smtClean="0"/>
              <a:t>类</a:t>
            </a:r>
            <a:r>
              <a:rPr lang="en-US" altLang="zh-CN" kern="1200" smtClean="0"/>
              <a:t> </a:t>
            </a:r>
            <a:r>
              <a:rPr lang="zh-CN" altLang="en-US" kern="1200" smtClean="0"/>
              <a:t>的 </a:t>
            </a:r>
            <a:r>
              <a:rPr lang="en-US" altLang="zh-CN" kern="1200" smtClean="0"/>
              <a:t>getOrderSet() </a:t>
            </a:r>
            <a:r>
              <a:rPr lang="zh-CN" altLang="en-US" kern="1200"/>
              <a:t>方法</a:t>
            </a:r>
            <a:r>
              <a:rPr lang="zh-CN" altLang="en-US" kern="1200" smtClean="0"/>
              <a:t>上配置</a:t>
            </a:r>
            <a:r>
              <a:rPr lang="zh-CN" altLang="en-US" dirty="0"/>
              <a:t>。</a:t>
            </a:r>
            <a:endParaRPr lang="en-US" altLang="zh-CN" kern="12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76818" y="4221088"/>
            <a:ext cx="10943167" cy="23762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i="0" kern="1200" dirty="0" err="1" smtClean="0"/>
              <a:t>mappedBy</a:t>
            </a:r>
            <a:r>
              <a:rPr lang="zh-CN" altLang="en-US" i="0" kern="1200" dirty="0" smtClean="0"/>
              <a:t>：表明是双向关联关系，并且与 </a:t>
            </a:r>
            <a:r>
              <a:rPr lang="en-US" altLang="zh-CN" i="0" kern="1200" dirty="0" smtClean="0"/>
              <a:t>user </a:t>
            </a:r>
            <a:r>
              <a:rPr lang="zh-CN" altLang="en-US" i="0" kern="1200" dirty="0" smtClean="0"/>
              <a:t>建立对应。</a:t>
            </a:r>
            <a:r>
              <a:rPr lang="en-US" altLang="zh-CN" i="0" kern="1200" dirty="0" smtClean="0"/>
              <a:t>(1d</a:t>
            </a:r>
            <a:r>
              <a:rPr lang="zh-CN" altLang="en-US" i="0" kern="1200" dirty="0" smtClean="0"/>
              <a:t>多的</a:t>
            </a:r>
            <a:r>
              <a:rPr lang="en-US" altLang="zh-CN" i="0" kern="1200" dirty="0" smtClean="0"/>
              <a:t>1</a:t>
            </a:r>
            <a:r>
              <a:rPr lang="zh-CN" altLang="en-US" i="0" kern="1200" dirty="0" smtClean="0"/>
              <a:t>）</a:t>
            </a:r>
            <a:endParaRPr lang="en-US" altLang="zh-CN" i="0" kern="12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i="0" kern="0" dirty="0" err="1" smtClean="0"/>
              <a:t>targetEntity</a:t>
            </a:r>
            <a:r>
              <a:rPr lang="zh-CN" altLang="en-US" i="0" kern="0" dirty="0" smtClean="0"/>
              <a:t>：指定了所关联的类型。</a:t>
            </a:r>
            <a:endParaRPr lang="en-US" altLang="zh-CN" i="0" kern="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i="0" kern="1200" dirty="0" smtClean="0"/>
              <a:t>cascade</a:t>
            </a:r>
            <a:r>
              <a:rPr lang="zh-CN" altLang="en-US" i="0" kern="1200" dirty="0" smtClean="0"/>
              <a:t>：指定级联操作。</a:t>
            </a:r>
            <a:endParaRPr lang="en-US" altLang="zh-CN" i="0" kern="1200" dirty="0" smtClean="0"/>
          </a:p>
          <a:p>
            <a:endParaRPr lang="zh-CN" altLang="en-US" i="0" kern="0" dirty="0"/>
          </a:p>
        </p:txBody>
      </p:sp>
      <p:sp>
        <p:nvSpPr>
          <p:cNvPr id="6" name="矩形 5"/>
          <p:cNvSpPr/>
          <p:nvPr/>
        </p:nvSpPr>
        <p:spPr bwMode="auto">
          <a:xfrm>
            <a:off x="947428" y="1844824"/>
            <a:ext cx="10620157" cy="2375541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 smtClean="0">
                <a:solidFill>
                  <a:srgbClr val="64646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@</a:t>
            </a:r>
            <a:r>
              <a:rPr lang="en-US" altLang="zh-CN" sz="2800" b="1" i="0" dirty="0" err="1">
                <a:solidFill>
                  <a:srgbClr val="64646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OneToMany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mappedBy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"user"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targetEntity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Order.</a:t>
            </a:r>
            <a:r>
              <a:rPr lang="en-US" altLang="zh-CN" sz="2800" b="1" i="0" dirty="0" err="1">
                <a:solidFill>
                  <a:srgbClr val="7F0055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class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cascade=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CascadeType.</a:t>
            </a:r>
            <a:r>
              <a:rPr lang="en-US" altLang="zh-CN" sz="2800" b="1" i="0" dirty="0" err="1" smtClean="0">
                <a:solidFill>
                  <a:srgbClr val="000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ALL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zh-CN" sz="2800" b="1" i="0" dirty="0" smtClean="0">
                <a:solidFill>
                  <a:srgbClr val="7F0055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public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Set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getOrderSet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 {</a:t>
            </a:r>
          </a:p>
          <a:p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altLang="zh-CN" sz="2800" b="1" i="0" dirty="0" smtClean="0">
                <a:solidFill>
                  <a:srgbClr val="7F0055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return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zh-CN" sz="2800" b="1" i="0" dirty="0" err="1">
                <a:solidFill>
                  <a:srgbClr val="000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orderSet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endParaRPr lang="zh-CN" altLang="en-US" sz="2800" b="1" i="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9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实体的一对多关联</a:t>
            </a:r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单向、双向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数据库的一对多关联</a:t>
            </a:r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外</a:t>
            </a:r>
            <a:r>
              <a:rPr lang="zh-CN" altLang="en-US" dirty="0" smtClean="0"/>
              <a:t>键参照关系，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方参照</a:t>
            </a:r>
            <a:r>
              <a:rPr lang="en-US" altLang="zh-CN" dirty="0" smtClean="0"/>
              <a:t>one</a:t>
            </a:r>
            <a:r>
              <a:rPr lang="zh-CN" altLang="en-US" dirty="0" smtClean="0"/>
              <a:t>方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en-US" altLang="zh-CN" dirty="0" smtClean="0"/>
              <a:t>Hibernate</a:t>
            </a:r>
            <a:r>
              <a:rPr lang="zh-CN" altLang="en-US" dirty="0" smtClean="0"/>
              <a:t>的单向一对多关联</a:t>
            </a:r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Set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/>
              <a:t>Hibernate</a:t>
            </a:r>
            <a:r>
              <a:rPr lang="zh-CN" altLang="en-US" dirty="0" smtClean="0"/>
              <a:t>的双向一对多关联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64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+mj-ea"/>
                <a:ea typeface="+mj-ea"/>
              </a:rPr>
              <a:t>@</a:t>
            </a:r>
            <a:r>
              <a:rPr lang="en-US" altLang="zh-CN" sz="2000" dirty="0" err="1">
                <a:latin typeface="+mj-ea"/>
                <a:ea typeface="+mj-ea"/>
              </a:rPr>
              <a:t>GeneratedValue</a:t>
            </a:r>
            <a:r>
              <a:rPr lang="en-US" altLang="zh-CN" sz="2000" dirty="0">
                <a:latin typeface="+mj-ea"/>
                <a:ea typeface="+mj-ea"/>
              </a:rPr>
              <a:t>(strategy=</a:t>
            </a:r>
            <a:r>
              <a:rPr lang="en-US" altLang="zh-CN" sz="2000" dirty="0" err="1">
                <a:latin typeface="+mj-ea"/>
                <a:ea typeface="+mj-ea"/>
              </a:rPr>
              <a:t>GenerationType.xx</a:t>
            </a:r>
            <a:r>
              <a:rPr lang="en-US" altLang="zh-CN" sz="2000" dirty="0">
                <a:latin typeface="+mj-ea"/>
                <a:ea typeface="+mj-ea"/>
              </a:rPr>
              <a:t>);</a:t>
            </a:r>
            <a:r>
              <a:rPr lang="zh-CN" altLang="en-US" sz="2000" dirty="0">
                <a:latin typeface="+mj-ea"/>
                <a:ea typeface="+mj-ea"/>
              </a:rPr>
              <a:t>默认为 </a:t>
            </a:r>
            <a:r>
              <a:rPr lang="en-US" altLang="zh-CN" sz="2000" dirty="0" err="1">
                <a:latin typeface="+mj-ea"/>
                <a:ea typeface="+mj-ea"/>
              </a:rPr>
              <a:t>GenerationType.AUTO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000" kern="1200" dirty="0">
                <a:latin typeface="+mj-ea"/>
                <a:ea typeface="+mj-ea"/>
              </a:rPr>
              <a:t>首先，</a:t>
            </a:r>
            <a:r>
              <a:rPr lang="en-US" altLang="zh-CN" sz="2000" kern="1200" dirty="0" err="1">
                <a:latin typeface="+mj-ea"/>
                <a:ea typeface="+mj-ea"/>
              </a:rPr>
              <a:t>mappedBy</a:t>
            </a:r>
            <a:r>
              <a:rPr lang="zh-CN" altLang="en-US" sz="2000" kern="1200" dirty="0">
                <a:latin typeface="+mj-ea"/>
                <a:ea typeface="+mj-ea"/>
              </a:rPr>
              <a:t>这个注解只能够用在</a:t>
            </a:r>
            <a:r>
              <a:rPr lang="en-US" altLang="zh-CN" sz="2000" kern="1200" dirty="0">
                <a:latin typeface="+mj-ea"/>
                <a:ea typeface="+mj-ea"/>
              </a:rPr>
              <a:t>@</a:t>
            </a:r>
            <a:r>
              <a:rPr lang="en-US" altLang="zh-CN" sz="2000" kern="1200" dirty="0" err="1">
                <a:latin typeface="+mj-ea"/>
                <a:ea typeface="+mj-ea"/>
              </a:rPr>
              <a:t>OntToOne</a:t>
            </a:r>
            <a:r>
              <a:rPr lang="en-US" altLang="zh-CN" sz="2000" kern="1200" dirty="0">
                <a:latin typeface="+mj-ea"/>
                <a:ea typeface="+mj-ea"/>
              </a:rPr>
              <a:t>,@</a:t>
            </a:r>
            <a:r>
              <a:rPr lang="en-US" altLang="zh-CN" sz="2000" kern="1200" dirty="0" err="1">
                <a:latin typeface="+mj-ea"/>
                <a:ea typeface="+mj-ea"/>
              </a:rPr>
              <a:t>OneToMany</a:t>
            </a:r>
            <a:r>
              <a:rPr lang="en-US" altLang="zh-CN" sz="2000" kern="1200" dirty="0">
                <a:latin typeface="+mj-ea"/>
                <a:ea typeface="+mj-ea"/>
              </a:rPr>
              <a:t>,@</a:t>
            </a:r>
            <a:r>
              <a:rPr lang="en-US" altLang="zh-CN" sz="2000" kern="1200" dirty="0" err="1">
                <a:latin typeface="+mj-ea"/>
                <a:ea typeface="+mj-ea"/>
              </a:rPr>
              <a:t>manyToMany</a:t>
            </a:r>
            <a:r>
              <a:rPr lang="zh-CN" altLang="en-US" sz="2000" kern="1200" dirty="0">
                <a:latin typeface="+mj-ea"/>
                <a:ea typeface="+mj-ea"/>
              </a:rPr>
              <a:t>中，不能够用在</a:t>
            </a:r>
            <a:r>
              <a:rPr lang="en-US" altLang="zh-CN" sz="2000" kern="1200" dirty="0">
                <a:latin typeface="+mj-ea"/>
                <a:ea typeface="+mj-ea"/>
              </a:rPr>
              <a:t>@</a:t>
            </a:r>
            <a:r>
              <a:rPr lang="en-US" altLang="zh-CN" sz="2000" kern="1200" dirty="0" err="1">
                <a:latin typeface="+mj-ea"/>
                <a:ea typeface="+mj-ea"/>
              </a:rPr>
              <a:t>manyToOne</a:t>
            </a:r>
            <a:r>
              <a:rPr lang="zh-CN" altLang="en-US" sz="2000" kern="1200" dirty="0">
                <a:latin typeface="+mj-ea"/>
                <a:ea typeface="+mj-ea"/>
              </a:rPr>
              <a:t>中；</a:t>
            </a:r>
          </a:p>
          <a:p>
            <a:r>
              <a:rPr lang="zh-CN" altLang="en-US" sz="2000" kern="1200" dirty="0">
                <a:latin typeface="+mj-ea"/>
                <a:ea typeface="+mj-ea"/>
              </a:rPr>
              <a:t>第二，这个注解看网上的意思可以简单地理解为：这个注解用在</a:t>
            </a:r>
            <a:r>
              <a:rPr lang="zh-CN" altLang="en-US" sz="2000" b="1" kern="1200" dirty="0">
                <a:latin typeface="+mj-ea"/>
                <a:ea typeface="+mj-ea"/>
              </a:rPr>
              <a:t>主表</a:t>
            </a:r>
            <a:r>
              <a:rPr lang="zh-CN" altLang="en-US" sz="2000" kern="1200" dirty="0">
                <a:latin typeface="+mj-ea"/>
                <a:ea typeface="+mj-ea"/>
              </a:rPr>
              <a:t>的一方，就是被引用的一方；</a:t>
            </a:r>
          </a:p>
          <a:p>
            <a:r>
              <a:rPr lang="zh-CN" altLang="en-US" sz="2000" kern="1200" dirty="0">
                <a:latin typeface="+mj-ea"/>
                <a:ea typeface="+mj-ea"/>
              </a:rPr>
              <a:t>第三，这个注解是与</a:t>
            </a:r>
            <a:r>
              <a:rPr lang="en-US" altLang="zh-CN" sz="2000" kern="1200" dirty="0">
                <a:latin typeface="+mj-ea"/>
                <a:ea typeface="+mj-ea"/>
              </a:rPr>
              <a:t>@</a:t>
            </a:r>
            <a:r>
              <a:rPr lang="en-US" altLang="zh-CN" sz="2000" kern="1200" dirty="0" err="1">
                <a:latin typeface="+mj-ea"/>
                <a:ea typeface="+mj-ea"/>
              </a:rPr>
              <a:t>JoinColumn</a:t>
            </a:r>
            <a:r>
              <a:rPr lang="zh-CN" altLang="en-US" sz="2000" kern="1200" dirty="0">
                <a:latin typeface="+mj-ea"/>
                <a:ea typeface="+mj-ea"/>
              </a:rPr>
              <a:t>这个注解是互斥的，因为</a:t>
            </a:r>
            <a:r>
              <a:rPr lang="en-US" altLang="zh-CN" sz="2000" kern="1200" dirty="0">
                <a:latin typeface="+mj-ea"/>
                <a:ea typeface="+mj-ea"/>
              </a:rPr>
              <a:t>@</a:t>
            </a:r>
            <a:r>
              <a:rPr lang="en-US" altLang="zh-CN" sz="2000" kern="1200" dirty="0" err="1">
                <a:latin typeface="+mj-ea"/>
                <a:ea typeface="+mj-ea"/>
              </a:rPr>
              <a:t>JoinColumn</a:t>
            </a:r>
            <a:r>
              <a:rPr lang="zh-CN" altLang="en-US" sz="2000" kern="1200" dirty="0">
                <a:latin typeface="+mj-ea"/>
                <a:ea typeface="+mj-ea"/>
              </a:rPr>
              <a:t>这个注解使用在拥有外键的表的一方，就是</a:t>
            </a:r>
            <a:r>
              <a:rPr lang="zh-CN" altLang="en-US" sz="2000" b="1" kern="1200" dirty="0">
                <a:latin typeface="+mj-ea"/>
                <a:ea typeface="+mj-ea"/>
              </a:rPr>
              <a:t>从表</a:t>
            </a:r>
            <a:r>
              <a:rPr lang="zh-CN" altLang="en-US" sz="2000" kern="1200" dirty="0">
                <a:latin typeface="+mj-ea"/>
                <a:ea typeface="+mj-ea"/>
              </a:rPr>
              <a:t>的一方。</a:t>
            </a:r>
          </a:p>
          <a:p>
            <a:r>
              <a:rPr lang="zh-CN" altLang="en-US" sz="2000" kern="1200" dirty="0">
                <a:latin typeface="+mj-ea"/>
                <a:ea typeface="+mj-ea"/>
              </a:rPr>
              <a:t>第四，这个注解的属性值是：指向另外一个类中定义的一个属性，这个属性的类型是当前这个类；有点绕，有点晕，是的；就是说它的属性值指向的是：与之关联类中定义的指向本类的一个属性！</a:t>
            </a:r>
            <a:endParaRPr lang="en-US" altLang="zh-CN" sz="2000" kern="1200" dirty="0">
              <a:latin typeface="+mj-ea"/>
              <a:ea typeface="+mj-ea"/>
            </a:endParaRPr>
          </a:p>
          <a:p>
            <a:r>
              <a:rPr lang="en-US" altLang="zh-CN" sz="2000" kern="1200" dirty="0" err="1">
                <a:latin typeface="+mj-ea"/>
                <a:ea typeface="+mj-ea"/>
              </a:rPr>
              <a:t>targetEntity</a:t>
            </a:r>
            <a:r>
              <a:rPr lang="en-US" altLang="zh-CN" sz="2000" kern="1200" dirty="0">
                <a:latin typeface="+mj-ea"/>
                <a:ea typeface="+mj-ea"/>
              </a:rPr>
              <a:t> </a:t>
            </a:r>
            <a:r>
              <a:rPr lang="zh-CN" altLang="en-US" sz="2000" kern="1200" dirty="0">
                <a:latin typeface="+mj-ea"/>
                <a:ea typeface="+mj-ea"/>
              </a:rPr>
              <a:t>可能没什么用</a:t>
            </a:r>
            <a:r>
              <a:rPr lang="en-US" altLang="zh-CN" sz="2000" kern="1200" dirty="0">
                <a:latin typeface="+mj-ea"/>
                <a:ea typeface="+mj-ea"/>
              </a:rPr>
              <a:t>. </a:t>
            </a:r>
          </a:p>
          <a:p>
            <a:r>
              <a:rPr lang="zh-CN" altLang="en-US" sz="2000" kern="1200" dirty="0">
                <a:latin typeface="+mj-ea"/>
                <a:ea typeface="+mj-ea"/>
              </a:rPr>
              <a:t>如果 单向一对多：如果只写</a:t>
            </a:r>
            <a:r>
              <a:rPr lang="en-US" altLang="zh-CN" sz="2000" kern="1200" dirty="0">
                <a:latin typeface="+mj-ea"/>
                <a:ea typeface="+mj-ea"/>
              </a:rPr>
              <a:t>@</a:t>
            </a:r>
            <a:r>
              <a:rPr lang="en-US" altLang="zh-CN" sz="2000" kern="1200" dirty="0" err="1">
                <a:latin typeface="+mj-ea"/>
                <a:ea typeface="+mj-ea"/>
              </a:rPr>
              <a:t>OneToMany</a:t>
            </a:r>
            <a:r>
              <a:rPr lang="en-US" altLang="zh-CN" sz="2000" kern="1200" dirty="0">
                <a:latin typeface="+mj-ea"/>
                <a:ea typeface="+mj-ea"/>
              </a:rPr>
              <a:t> </a:t>
            </a:r>
            <a:r>
              <a:rPr lang="zh-CN" altLang="en-US" sz="2000" kern="1200" dirty="0">
                <a:latin typeface="+mj-ea"/>
                <a:ea typeface="+mj-ea"/>
              </a:rPr>
              <a:t>会产生一个中间表</a:t>
            </a:r>
            <a:r>
              <a:rPr lang="en-US" altLang="zh-CN" sz="2000" kern="1200" dirty="0">
                <a:latin typeface="+mj-ea"/>
                <a:ea typeface="+mj-ea"/>
              </a:rPr>
              <a:t>, </a:t>
            </a:r>
            <a:r>
              <a:rPr lang="zh-CN" altLang="en-US" sz="2000" kern="1200" dirty="0">
                <a:latin typeface="+mj-ea"/>
                <a:ea typeface="+mj-ea"/>
              </a:rPr>
              <a:t>需要多加一个</a:t>
            </a:r>
            <a:r>
              <a:rPr lang="en-US" altLang="zh-CN" sz="2000" kern="1200" dirty="0">
                <a:latin typeface="+mj-ea"/>
                <a:ea typeface="+mj-ea"/>
              </a:rPr>
              <a:t>@</a:t>
            </a:r>
            <a:r>
              <a:rPr lang="en-US" altLang="zh-CN" sz="2000" kern="1200" dirty="0" err="1">
                <a:latin typeface="+mj-ea"/>
                <a:ea typeface="+mj-ea"/>
              </a:rPr>
              <a:t>JoinColumn</a:t>
            </a:r>
            <a:r>
              <a:rPr lang="en-US" altLang="zh-CN" sz="2000" kern="1200" dirty="0">
                <a:latin typeface="+mj-ea"/>
                <a:ea typeface="+mj-ea"/>
              </a:rPr>
              <a:t> </a:t>
            </a:r>
            <a:r>
              <a:rPr lang="zh-CN" altLang="en-US" sz="2000" kern="1200" dirty="0">
                <a:latin typeface="+mj-ea"/>
                <a:ea typeface="+mj-ea"/>
              </a:rPr>
              <a:t>才不会产生中间表。</a:t>
            </a:r>
          </a:p>
          <a:p>
            <a:endParaRPr lang="zh-CN" altLang="en-US" sz="2000" dirty="0">
              <a:latin typeface="+mj-ea"/>
              <a:ea typeface="+mj-ea"/>
            </a:endParaRPr>
          </a:p>
          <a:p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3482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双向一对多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368" y="1081874"/>
            <a:ext cx="4600575" cy="205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980728"/>
            <a:ext cx="4032448" cy="21585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9376" y="3365055"/>
            <a:ext cx="1051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OneToMany</a:t>
            </a:r>
            <a:r>
              <a:rPr lang="zh-CN" altLang="en-US" dirty="0" smtClean="0"/>
              <a:t>的一方如果不设置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JoinColumn</a:t>
            </a:r>
            <a:r>
              <a:rPr lang="zh-CN" altLang="en-US" dirty="0" smtClean="0"/>
              <a:t>，会导致中间表的出现。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如果不设置</a:t>
            </a:r>
            <a:r>
              <a:rPr lang="en-US" altLang="zh-CN" dirty="0" err="1" smtClean="0"/>
              <a:t>mappedBy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，则需要两个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JoinColumn</a:t>
            </a:r>
            <a:r>
              <a:rPr lang="zh-CN" altLang="en-US" dirty="0" smtClean="0"/>
              <a:t>的名字一致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4437112"/>
            <a:ext cx="5295196" cy="16401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40016" y="4725144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或者在一的一方设置</a:t>
            </a:r>
            <a:r>
              <a:rPr lang="en-US" altLang="zh-CN" dirty="0" err="1" smtClean="0"/>
              <a:t>mappedBy</a:t>
            </a:r>
            <a:r>
              <a:rPr lang="zh-CN" altLang="en-US" dirty="0" smtClean="0"/>
              <a:t>属性，值为自己的类在多的一方对应的属性的名字。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582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实体一对多关联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数据库一对多关联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4078813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 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单向一对多关联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28544" y="5159803"/>
            <a:ext cx="6823840" cy="646331"/>
            <a:chOff x="935038" y="1349375"/>
            <a:chExt cx="6823840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621121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 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双向一对多关联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44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两个实体型之间的联系 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24417" y="1052736"/>
            <a:ext cx="7539979" cy="5616624"/>
          </a:xfrm>
        </p:spPr>
        <p:txBody>
          <a:bodyPr/>
          <a:lstStyle/>
          <a:p>
            <a:r>
              <a:rPr lang="zh-CN" altLang="en-US" dirty="0"/>
              <a:t>一对多联系（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dirty="0"/>
              <a:t>定义：</a:t>
            </a:r>
          </a:p>
          <a:p>
            <a:pPr lvl="1" indent="720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如果</a:t>
            </a:r>
            <a:r>
              <a:rPr lang="zh-CN" altLang="en-US" dirty="0"/>
              <a:t>对于实体集</a:t>
            </a:r>
            <a:r>
              <a:rPr lang="en-US" altLang="zh-CN" dirty="0"/>
              <a:t>A</a:t>
            </a:r>
            <a:r>
              <a:rPr lang="zh-CN" altLang="en-US" dirty="0"/>
              <a:t>中的每一个实体，实体集</a:t>
            </a:r>
            <a:r>
              <a:rPr lang="en-US" altLang="zh-CN" dirty="0"/>
              <a:t>B</a:t>
            </a:r>
            <a:r>
              <a:rPr lang="zh-CN" altLang="en-US" dirty="0"/>
              <a:t>中有</a:t>
            </a:r>
            <a:r>
              <a:rPr lang="en-US" altLang="zh-CN" dirty="0"/>
              <a:t>n</a:t>
            </a:r>
            <a:r>
              <a:rPr lang="zh-CN" altLang="en-US" dirty="0"/>
              <a:t>个实体（</a:t>
            </a:r>
            <a:r>
              <a:rPr lang="en-US" altLang="zh-CN" dirty="0"/>
              <a:t>n≥0</a:t>
            </a:r>
            <a:r>
              <a:rPr lang="zh-CN" altLang="en-US" dirty="0"/>
              <a:t>）与之联系，反之，对于实体集</a:t>
            </a:r>
            <a:r>
              <a:rPr lang="en-US" altLang="zh-CN" dirty="0"/>
              <a:t>B</a:t>
            </a:r>
            <a:r>
              <a:rPr lang="zh-CN" altLang="en-US" dirty="0"/>
              <a:t>中的每一个实体，实体集</a:t>
            </a:r>
            <a:r>
              <a:rPr lang="en-US" altLang="zh-CN" dirty="0"/>
              <a:t>A</a:t>
            </a:r>
            <a:r>
              <a:rPr lang="zh-CN" altLang="en-US" dirty="0"/>
              <a:t>中至多只有一个实体与之联系，则称实体集</a:t>
            </a:r>
            <a:r>
              <a:rPr lang="en-US" altLang="zh-CN" dirty="0"/>
              <a:t>A</a:t>
            </a:r>
            <a:r>
              <a:rPr lang="zh-CN" altLang="en-US" dirty="0"/>
              <a:t>与实体集</a:t>
            </a:r>
            <a:r>
              <a:rPr lang="en-US" altLang="zh-CN" dirty="0"/>
              <a:t>B</a:t>
            </a:r>
            <a:r>
              <a:rPr lang="zh-CN" altLang="en-US" dirty="0"/>
              <a:t>有一对多联系，记为</a:t>
            </a:r>
            <a:r>
              <a:rPr lang="en-US" altLang="zh-CN" dirty="0" smtClean="0"/>
              <a:t>1:n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741600" lvl="1" indent="7200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一个班级中有若干名学生，每个学生只在一个班级中学习。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688288" y="1556792"/>
            <a:ext cx="2612028" cy="4862864"/>
            <a:chOff x="8884572" y="1465620"/>
            <a:chExt cx="2612028" cy="4862864"/>
          </a:xfrm>
        </p:grpSpPr>
        <p:sp>
          <p:nvSpPr>
            <p:cNvPr id="35" name="圆角矩形 34"/>
            <p:cNvSpPr/>
            <p:nvPr/>
          </p:nvSpPr>
          <p:spPr bwMode="auto">
            <a:xfrm>
              <a:off x="8884572" y="2026033"/>
              <a:ext cx="2612028" cy="1510979"/>
            </a:xfrm>
            <a:prstGeom prst="roundRect">
              <a:avLst>
                <a:gd name="adj" fmla="val 9040"/>
              </a:avLst>
            </a:prstGeom>
            <a:solidFill>
              <a:srgbClr val="F1F1F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489613" y="1465620"/>
              <a:ext cx="15311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i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实体集</a:t>
              </a:r>
              <a:r>
                <a:rPr lang="en-US" altLang="zh-CN" sz="28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800" i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圆角矩形 36"/>
            <p:cNvSpPr/>
            <p:nvPr/>
          </p:nvSpPr>
          <p:spPr bwMode="auto">
            <a:xfrm>
              <a:off x="8884572" y="4233092"/>
              <a:ext cx="2612028" cy="1510979"/>
            </a:xfrm>
            <a:prstGeom prst="roundRect">
              <a:avLst>
                <a:gd name="adj" fmla="val 9040"/>
              </a:avLst>
            </a:prstGeom>
            <a:solidFill>
              <a:srgbClr val="F1F1F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489613" y="5805264"/>
              <a:ext cx="14879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i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实体集</a:t>
              </a:r>
              <a:r>
                <a:rPr lang="en-US" altLang="zh-CN" sz="28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800" i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auto">
            <a:xfrm>
              <a:off x="9179315" y="2359906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40" name="Oval 14"/>
            <p:cNvSpPr>
              <a:spLocks noChangeArrowheads="1"/>
            </p:cNvSpPr>
            <p:nvPr/>
          </p:nvSpPr>
          <p:spPr bwMode="auto">
            <a:xfrm>
              <a:off x="9568381" y="265436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41" name="Oval 14"/>
            <p:cNvSpPr>
              <a:spLocks noChangeArrowheads="1"/>
            </p:cNvSpPr>
            <p:nvPr/>
          </p:nvSpPr>
          <p:spPr bwMode="auto">
            <a:xfrm>
              <a:off x="9179315" y="2969368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9959438" y="3006270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9828710" y="2220556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auto">
            <a:xfrm>
              <a:off x="10262304" y="2520848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45" name="Oval 14"/>
            <p:cNvSpPr>
              <a:spLocks noChangeArrowheads="1"/>
            </p:cNvSpPr>
            <p:nvPr/>
          </p:nvSpPr>
          <p:spPr bwMode="auto">
            <a:xfrm>
              <a:off x="10580393" y="2757872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46" name="Oval 14"/>
            <p:cNvSpPr>
              <a:spLocks noChangeArrowheads="1"/>
            </p:cNvSpPr>
            <p:nvPr/>
          </p:nvSpPr>
          <p:spPr bwMode="auto">
            <a:xfrm>
              <a:off x="10972568" y="3117290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>
              <a:off x="11172252" y="2731991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48" name="Oval 14"/>
            <p:cNvSpPr>
              <a:spLocks noChangeArrowheads="1"/>
            </p:cNvSpPr>
            <p:nvPr/>
          </p:nvSpPr>
          <p:spPr bwMode="auto">
            <a:xfrm>
              <a:off x="11029425" y="2178181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49" name="Rectangle 6"/>
            <p:cNvSpPr>
              <a:spLocks noChangeArrowheads="1"/>
            </p:cNvSpPr>
            <p:nvPr/>
          </p:nvSpPr>
          <p:spPr bwMode="auto">
            <a:xfrm>
              <a:off x="9152678" y="4548403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9675949" y="4688734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9300476" y="4984081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9483559" y="5410262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3" name="Rectangle 6"/>
            <p:cNvSpPr>
              <a:spLocks noChangeArrowheads="1"/>
            </p:cNvSpPr>
            <p:nvPr/>
          </p:nvSpPr>
          <p:spPr bwMode="auto">
            <a:xfrm>
              <a:off x="10015825" y="5359633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10143260" y="4559345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10738872" y="4766105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11161025" y="4487689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10448060" y="5171833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8" name="Rectangle 6"/>
            <p:cNvSpPr>
              <a:spLocks noChangeArrowheads="1"/>
            </p:cNvSpPr>
            <p:nvPr/>
          </p:nvSpPr>
          <p:spPr bwMode="auto">
            <a:xfrm>
              <a:off x="11069907" y="5310402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9" name="Line 22"/>
            <p:cNvSpPr>
              <a:spLocks noChangeShapeType="1"/>
            </p:cNvSpPr>
            <p:nvPr/>
          </p:nvSpPr>
          <p:spPr bwMode="auto">
            <a:xfrm flipH="1">
              <a:off x="10265315" y="2749443"/>
              <a:ext cx="88302" cy="1809902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 flipH="1">
              <a:off x="9404426" y="2857455"/>
              <a:ext cx="289490" cy="2126626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2"/>
            <p:cNvSpPr>
              <a:spLocks noChangeShapeType="1"/>
            </p:cNvSpPr>
            <p:nvPr/>
          </p:nvSpPr>
          <p:spPr bwMode="auto">
            <a:xfrm flipH="1">
              <a:off x="11262105" y="2936816"/>
              <a:ext cx="18159" cy="1550871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2"/>
            <p:cNvSpPr>
              <a:spLocks noChangeShapeType="1"/>
            </p:cNvSpPr>
            <p:nvPr/>
          </p:nvSpPr>
          <p:spPr bwMode="auto">
            <a:xfrm flipV="1">
              <a:off x="9244085" y="2857454"/>
              <a:ext cx="397291" cy="1673431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2"/>
            <p:cNvSpPr>
              <a:spLocks noChangeShapeType="1"/>
            </p:cNvSpPr>
            <p:nvPr/>
          </p:nvSpPr>
          <p:spPr bwMode="auto">
            <a:xfrm flipH="1">
              <a:off x="10549864" y="2976527"/>
              <a:ext cx="118809" cy="2195305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 flipH="1">
              <a:off x="9783769" y="2798065"/>
              <a:ext cx="568225" cy="1908887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2"/>
            <p:cNvSpPr>
              <a:spLocks noChangeShapeType="1"/>
            </p:cNvSpPr>
            <p:nvPr/>
          </p:nvSpPr>
          <p:spPr bwMode="auto">
            <a:xfrm>
              <a:off x="10711483" y="2976527"/>
              <a:ext cx="132862" cy="1764829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74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80751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通常情况下，在一些购物网站系统中，用户和订单之间的关系就是一对多关联关系，并且对于用户来说需要知道自己有哪些订单，对于商家来说需要知道某个订单属于哪个用户，思考这种情况该如何实现？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3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实体一对多关联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19661" y="1572026"/>
            <a:ext cx="2772883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i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 到 </a:t>
            </a:r>
            <a:r>
              <a:rPr lang="en-US" altLang="zh-CN" sz="280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Order </a:t>
            </a:r>
            <a:r>
              <a:rPr lang="zh-CN" altLang="en-US" sz="2800" i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单向</a:t>
            </a:r>
            <a:r>
              <a:rPr lang="zh-CN" altLang="en-US" sz="28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一对多关联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196752"/>
            <a:ext cx="7001553" cy="1704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" y="2866920"/>
            <a:ext cx="7001553" cy="1704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23" y="4715592"/>
            <a:ext cx="7001553" cy="1704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9"/>
          <p:cNvSpPr txBox="1"/>
          <p:nvPr/>
        </p:nvSpPr>
        <p:spPr>
          <a:xfrm>
            <a:off x="8219659" y="3242066"/>
            <a:ext cx="2772883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</a:t>
            </a:r>
            <a:r>
              <a:rPr lang="zh-CN" altLang="en-US" sz="2800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User 单向</a:t>
            </a:r>
            <a:r>
              <a:rPr lang="zh-CN" altLang="en-US" sz="28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多对一关联</a:t>
            </a:r>
          </a:p>
        </p:txBody>
      </p:sp>
      <p:sp>
        <p:nvSpPr>
          <p:cNvPr id="14" name="TextBox 9"/>
          <p:cNvSpPr txBox="1"/>
          <p:nvPr/>
        </p:nvSpPr>
        <p:spPr>
          <a:xfrm>
            <a:off x="8219660" y="5090866"/>
            <a:ext cx="2772883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i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 和 </a:t>
            </a:r>
            <a:r>
              <a:rPr lang="en-US" altLang="zh-CN" sz="280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Order </a:t>
            </a:r>
            <a:r>
              <a:rPr lang="zh-CN" altLang="en-US" sz="2800" i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双向</a:t>
            </a:r>
            <a:r>
              <a:rPr lang="zh-CN" altLang="en-US" sz="2800" i="0">
                <a:latin typeface="微软雅黑" panose="020B0503020204020204" pitchFamily="34" charset="-122"/>
                <a:ea typeface="微软雅黑" panose="020B0503020204020204" pitchFamily="34" charset="-122"/>
              </a:rPr>
              <a:t>一对多关联</a:t>
            </a:r>
            <a:endParaRPr lang="zh-CN" altLang="en-US" sz="2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613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实体一对多关联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数据库一对多关联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4078813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 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单向一对多关联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28544" y="5159803"/>
            <a:ext cx="6823840" cy="646331"/>
            <a:chOff x="935038" y="1349375"/>
            <a:chExt cx="6823840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621121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 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双向一对多关联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888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数据库一对多关联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1367358"/>
          </a:xfrm>
        </p:spPr>
        <p:txBody>
          <a:bodyPr/>
          <a:lstStyle/>
          <a:p>
            <a:r>
              <a:rPr lang="zh-CN" altLang="en-US" dirty="0" smtClean="0"/>
              <a:t>在关系模型中，只存在外键参照关系，</a:t>
            </a:r>
            <a:r>
              <a:rPr lang="zh-CN" altLang="en-US" smtClean="0"/>
              <a:t>而且是 </a:t>
            </a:r>
            <a:r>
              <a:rPr lang="en-US" altLang="zh-CN" dirty="0" smtClean="0"/>
              <a:t>many </a:t>
            </a:r>
            <a:r>
              <a:rPr lang="zh-CN" altLang="en-US" smtClean="0"/>
              <a:t>方参照 </a:t>
            </a:r>
            <a:r>
              <a:rPr lang="en-US" altLang="zh-CN" dirty="0" smtClean="0"/>
              <a:t>one </a:t>
            </a:r>
            <a:r>
              <a:rPr lang="zh-CN" altLang="en-US" smtClean="0"/>
              <a:t>方。</a:t>
            </a: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2760530"/>
            <a:ext cx="8066311" cy="26642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407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实体一对多关联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数据库一对多关联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4078813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 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单向一对多关联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28544" y="5159803"/>
            <a:ext cx="6823840" cy="646331"/>
            <a:chOff x="935038" y="1349375"/>
            <a:chExt cx="6823840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621121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 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双向一对多关联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33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4008</TotalTime>
  <Pages>0</Pages>
  <Words>1465</Words>
  <Characters>0</Characters>
  <Application>Microsoft Office PowerPoint</Application>
  <DocSecurity>0</DocSecurity>
  <PresentationFormat>宽屏</PresentationFormat>
  <Lines>0</Lines>
  <Paragraphs>183</Paragraphs>
  <Slides>27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黑体</vt:lpstr>
      <vt:lpstr>华文细黑</vt:lpstr>
      <vt:lpstr>宋体</vt:lpstr>
      <vt:lpstr>微软雅黑</vt:lpstr>
      <vt:lpstr>幼圆</vt:lpstr>
      <vt:lpstr>Arial</vt:lpstr>
      <vt:lpstr>Calibri</vt:lpstr>
      <vt:lpstr>Consolas</vt:lpstr>
      <vt:lpstr>Wingdings</vt:lpstr>
      <vt:lpstr>1_演示设计模板</vt:lpstr>
      <vt:lpstr>第四讲 Hibernate一对多关联映射</vt:lpstr>
      <vt:lpstr>PowerPoint 演示文稿</vt:lpstr>
      <vt:lpstr>PowerPoint 演示文稿</vt:lpstr>
      <vt:lpstr>两个实体型之间的联系 </vt:lpstr>
      <vt:lpstr>引例</vt:lpstr>
      <vt:lpstr>实体一对多关联</vt:lpstr>
      <vt:lpstr>PowerPoint 演示文稿</vt:lpstr>
      <vt:lpstr>数据库一对多关联</vt:lpstr>
      <vt:lpstr>PowerPoint 演示文稿</vt:lpstr>
      <vt:lpstr>Hibernate单向一对多关联</vt:lpstr>
      <vt:lpstr>映射配置文件</vt:lpstr>
      <vt:lpstr>映射配置文件</vt:lpstr>
      <vt:lpstr>Hibernate单向一对多关联</vt:lpstr>
      <vt:lpstr>Hibernate单向一对多关联</vt:lpstr>
      <vt:lpstr>映射配置文件</vt:lpstr>
      <vt:lpstr>Hibernate单向一对多关联</vt:lpstr>
      <vt:lpstr>映射配置文件</vt:lpstr>
      <vt:lpstr>PowerPoint 演示文稿</vt:lpstr>
      <vt:lpstr>引例</vt:lpstr>
      <vt:lpstr>Hibernate双向一对多关联</vt:lpstr>
      <vt:lpstr>映射配置文件</vt:lpstr>
      <vt:lpstr>使用注解映射一对多关联</vt:lpstr>
      <vt:lpstr>使用注解映射一对多关联</vt:lpstr>
      <vt:lpstr>本章小结</vt:lpstr>
      <vt:lpstr>PowerPoint 演示文稿</vt:lpstr>
      <vt:lpstr>双向一对多</vt:lpstr>
      <vt:lpstr>PowerPoint 演示文稿</vt:lpstr>
    </vt:vector>
  </TitlesOfParts>
  <Company>NordriDesign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baozhangjun</cp:lastModifiedBy>
  <cp:revision>628</cp:revision>
  <cp:lastPrinted>1899-12-30T00:00:00Z</cp:lastPrinted>
  <dcterms:created xsi:type="dcterms:W3CDTF">2008-05-06T01:42:58Z</dcterms:created>
  <dcterms:modified xsi:type="dcterms:W3CDTF">2019-01-08T06:41:42Z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