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76" r:id="rId1"/>
  </p:sldMasterIdLst>
  <p:notesMasterIdLst>
    <p:notesMasterId r:id="rId22"/>
  </p:notesMasterIdLst>
  <p:handoutMasterIdLst>
    <p:handoutMasterId r:id="rId23"/>
  </p:handoutMasterIdLst>
  <p:sldIdLst>
    <p:sldId id="331" r:id="rId2"/>
    <p:sldId id="410" r:id="rId3"/>
    <p:sldId id="393" r:id="rId4"/>
    <p:sldId id="411" r:id="rId5"/>
    <p:sldId id="404" r:id="rId6"/>
    <p:sldId id="394" r:id="rId7"/>
    <p:sldId id="405" r:id="rId8"/>
    <p:sldId id="395" r:id="rId9"/>
    <p:sldId id="406" r:id="rId10"/>
    <p:sldId id="412" r:id="rId11"/>
    <p:sldId id="408" r:id="rId12"/>
    <p:sldId id="398" r:id="rId13"/>
    <p:sldId id="409" r:id="rId14"/>
    <p:sldId id="397" r:id="rId15"/>
    <p:sldId id="399" r:id="rId16"/>
    <p:sldId id="400" r:id="rId17"/>
    <p:sldId id="402" r:id="rId18"/>
    <p:sldId id="407" r:id="rId19"/>
    <p:sldId id="413" r:id="rId20"/>
    <p:sldId id="333" r:id="rId2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orient="horz" pos="4110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3838" userDrawn="1">
          <p15:clr>
            <a:srgbClr val="A4A3A4"/>
          </p15:clr>
        </p15:guide>
        <p15:guide id="5" pos="7287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3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1"/>
    <a:srgbClr val="D3DCEB"/>
    <a:srgbClr val="FAFAFF"/>
    <a:srgbClr val="FAFAFA"/>
    <a:srgbClr val="F5F5FA"/>
    <a:srgbClr val="6699FF"/>
    <a:srgbClr val="CCCCFF"/>
    <a:srgbClr val="99CCFF"/>
    <a:srgbClr val="66CCFF"/>
    <a:srgbClr val="CAD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865" autoAdjust="0"/>
  </p:normalViewPr>
  <p:slideViewPr>
    <p:cSldViewPr>
      <p:cViewPr varScale="1">
        <p:scale>
          <a:sx n="74" d="100"/>
          <a:sy n="74" d="100"/>
        </p:scale>
        <p:origin x="1013" y="72"/>
      </p:cViewPr>
      <p:guideLst>
        <p:guide orient="horz" pos="210"/>
        <p:guide orient="horz" pos="4110"/>
        <p:guide orient="horz" pos="119"/>
        <p:guide orient="horz" pos="3838"/>
        <p:guide pos="7287"/>
        <p:guide pos="3840"/>
        <p:guide pos="39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DAAC4-3F4D-4BC2-99C2-C888EF35166D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84EE3-1814-4243-A170-55F1FE3EA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250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4A7EE53-FE7D-42D7-BD41-E03AB61E98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4026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Key:</a:t>
            </a:r>
            <a:r>
              <a:rPr lang="zh-CN" altLang="en-US" dirty="0" smtClean="0"/>
              <a:t>对面的 </a:t>
            </a:r>
            <a:r>
              <a:rPr lang="en-US" altLang="zh-CN" dirty="0" smtClean="0"/>
              <a:t>?</a:t>
            </a:r>
            <a:r>
              <a:rPr lang="en-US" altLang="zh-CN" baseline="0" dirty="0" smtClean="0"/>
              <a:t>  Column</a:t>
            </a:r>
            <a:r>
              <a:rPr lang="zh-CN" altLang="en-US" baseline="0" dirty="0" smtClean="0"/>
              <a:t>：自己的。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056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1271464" y="3173647"/>
            <a:ext cx="6618980" cy="1452706"/>
          </a:xfrm>
          <a:prstGeom prst="rect">
            <a:avLst/>
          </a:prstGeom>
        </p:spPr>
        <p:txBody>
          <a:bodyPr/>
          <a:lstStyle>
            <a:lvl1pPr algn="ctr">
              <a:defRPr sz="4000" b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grpSp>
        <p:nvGrpSpPr>
          <p:cNvPr id="21" name="组合 20"/>
          <p:cNvGrpSpPr/>
          <p:nvPr userDrawn="1"/>
        </p:nvGrpSpPr>
        <p:grpSpPr>
          <a:xfrm>
            <a:off x="1847528" y="1844824"/>
            <a:ext cx="8784975" cy="2781529"/>
            <a:chOff x="1847528" y="2015623"/>
            <a:chExt cx="8784975" cy="2781529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3022" y="2015623"/>
              <a:ext cx="2349481" cy="2349481"/>
            </a:xfrm>
            <a:prstGeom prst="rect">
              <a:avLst/>
            </a:prstGeom>
            <a:effectLst>
              <a:outerShdw blurRad="50800" dist="50800" dir="2700000" algn="tl" rotWithShape="0">
                <a:prstClr val="black">
                  <a:alpha val="80000"/>
                </a:prstClr>
              </a:outerShdw>
              <a:reflection stA="55000" endPos="19000" dist="38100" dir="5400000" sy="-100000" algn="bl" rotWithShape="0"/>
            </a:effectLst>
          </p:spPr>
        </p:pic>
        <p:cxnSp>
          <p:nvCxnSpPr>
            <p:cNvPr id="6" name="直接连接符 8"/>
            <p:cNvCxnSpPr>
              <a:cxnSpLocks noChangeShapeType="1"/>
            </p:cNvCxnSpPr>
            <p:nvPr userDrawn="1"/>
          </p:nvCxnSpPr>
          <p:spPr bwMode="auto">
            <a:xfrm>
              <a:off x="7968208" y="2015624"/>
              <a:ext cx="0" cy="2781528"/>
            </a:xfrm>
            <a:prstGeom prst="line">
              <a:avLst/>
            </a:prstGeom>
            <a:noFill/>
            <a:ln w="12700" cmpd="sng">
              <a:solidFill>
                <a:srgbClr val="BFBFB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直接连接符 8"/>
            <p:cNvCxnSpPr>
              <a:cxnSpLocks noChangeShapeType="1"/>
            </p:cNvCxnSpPr>
            <p:nvPr userDrawn="1"/>
          </p:nvCxnSpPr>
          <p:spPr bwMode="auto">
            <a:xfrm>
              <a:off x="1847528" y="3200430"/>
              <a:ext cx="5661320" cy="0"/>
            </a:xfrm>
            <a:prstGeom prst="line">
              <a:avLst/>
            </a:prstGeom>
            <a:noFill/>
            <a:ln w="12700" cmpd="sng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2120310"/>
              <a:ext cx="5661320" cy="836256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 userDrawn="1"/>
        </p:nvGrpSpPr>
        <p:grpSpPr>
          <a:xfrm>
            <a:off x="7824192" y="5733256"/>
            <a:ext cx="4320480" cy="461665"/>
            <a:chOff x="7824192" y="5733256"/>
            <a:chExt cx="4320480" cy="461665"/>
          </a:xfrm>
        </p:grpSpPr>
        <p:sp>
          <p:nvSpPr>
            <p:cNvPr id="20" name="TextBox 7"/>
            <p:cNvSpPr>
              <a:spLocks noChangeArrowheads="1"/>
            </p:cNvSpPr>
            <p:nvPr userDrawn="1"/>
          </p:nvSpPr>
          <p:spPr bwMode="auto">
            <a:xfrm>
              <a:off x="8378372" y="5733256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与大数据分析 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4192" y="5774920"/>
              <a:ext cx="486548" cy="390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768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1" y="147325"/>
            <a:ext cx="12191999" cy="752749"/>
            <a:chOff x="0" y="147325"/>
            <a:chExt cx="12213569" cy="752749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 flipV="1">
              <a:off x="0" y="147329"/>
              <a:ext cx="568270" cy="752745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16" name="直接连接符 11"/>
            <p:cNvCxnSpPr>
              <a:cxnSpLocks noChangeShapeType="1"/>
            </p:cNvCxnSpPr>
            <p:nvPr/>
          </p:nvCxnSpPr>
          <p:spPr bwMode="auto">
            <a:xfrm flipV="1">
              <a:off x="623392" y="147326"/>
              <a:ext cx="0" cy="752745"/>
            </a:xfrm>
            <a:prstGeom prst="line">
              <a:avLst/>
            </a:prstGeom>
            <a:solidFill>
              <a:srgbClr val="6699A1"/>
            </a:solidFill>
            <a:ln w="38100" cmpd="sng">
              <a:solidFill>
                <a:srgbClr val="595959"/>
              </a:solidFill>
              <a:round/>
              <a:headEnd/>
              <a:tailEnd/>
            </a:ln>
            <a:extLst/>
          </p:spPr>
        </p:cxnSp>
        <p:sp>
          <p:nvSpPr>
            <p:cNvPr id="17" name="矩形 10"/>
            <p:cNvSpPr>
              <a:spLocks noChangeArrowheads="1"/>
            </p:cNvSpPr>
            <p:nvPr userDrawn="1"/>
          </p:nvSpPr>
          <p:spPr bwMode="auto">
            <a:xfrm flipV="1">
              <a:off x="678515" y="147325"/>
              <a:ext cx="11535054" cy="752745"/>
            </a:xfrm>
            <a:prstGeom prst="rect">
              <a:avLst/>
            </a:prstGeom>
            <a:solidFill>
              <a:srgbClr val="6699A1">
                <a:alpha val="30000"/>
              </a:srgb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10550049" cy="66745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9" name="内容占位符 2"/>
          <p:cNvSpPr>
            <a:spLocks noGrp="1"/>
          </p:cNvSpPr>
          <p:nvPr>
            <p:ph idx="1" hasCustomPrompt="1"/>
          </p:nvPr>
        </p:nvSpPr>
        <p:spPr>
          <a:xfrm>
            <a:off x="624418" y="1125538"/>
            <a:ext cx="10943167" cy="5183187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0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1" name="直接连接符 5"/>
          <p:cNvSpPr>
            <a:spLocks noChangeShapeType="1"/>
          </p:cNvSpPr>
          <p:nvPr userDrawn="1"/>
        </p:nvSpPr>
        <p:spPr bwMode="auto">
          <a:xfrm flipV="1">
            <a:off x="827658" y="893503"/>
            <a:ext cx="10524926" cy="15217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0"/>
          <p:cNvSpPr>
            <a:spLocks noChangeArrowheads="1"/>
          </p:cNvSpPr>
          <p:nvPr userDrawn="1"/>
        </p:nvSpPr>
        <p:spPr bwMode="auto">
          <a:xfrm>
            <a:off x="777454" y="190381"/>
            <a:ext cx="12860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i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471388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"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2905300" y="3746074"/>
            <a:ext cx="6431060" cy="10519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矩形 2"/>
          <p:cNvSpPr/>
          <p:nvPr userDrawn="1"/>
        </p:nvSpPr>
        <p:spPr>
          <a:xfrm>
            <a:off x="2207568" y="1999000"/>
            <a:ext cx="7632848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 b="1" i="0" cap="none" spc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n-US" altLang="zh-CN" sz="11500" b="1" i="0" cap="none" spc="0" baseline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500" b="1" i="0" cap="none" spc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YOU</a:t>
            </a:r>
            <a:endParaRPr lang="zh-CN" altLang="en-US" sz="11500" b="1" i="0" cap="none" spc="0">
              <a:ln w="0"/>
              <a:solidFill>
                <a:srgbClr val="59666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518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20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回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1" name="直接连接符 5"/>
          <p:cNvSpPr>
            <a:spLocks noChangeShapeType="1"/>
          </p:cNvSpPr>
          <p:nvPr userDrawn="1"/>
        </p:nvSpPr>
        <p:spPr bwMode="auto">
          <a:xfrm flipV="1">
            <a:off x="827658" y="893503"/>
            <a:ext cx="10524926" cy="15217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0"/>
          <p:cNvSpPr>
            <a:spLocks noChangeArrowheads="1"/>
          </p:cNvSpPr>
          <p:nvPr userDrawn="1"/>
        </p:nvSpPr>
        <p:spPr bwMode="auto">
          <a:xfrm>
            <a:off x="777454" y="190381"/>
            <a:ext cx="23662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i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知识回顾</a:t>
            </a:r>
            <a:endParaRPr lang="zh-CN" altLang="en-US" sz="3600" b="1" i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624418" y="1268760"/>
            <a:ext cx="10943167" cy="5039965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2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42521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69875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30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0199EB0-060C-474B-BD7C-00AF0A9BA8D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117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24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89" r:id="rId3"/>
    <p:sldLayoutId id="2147483888" r:id="rId4"/>
    <p:sldLayoutId id="2147483890" r:id="rId5"/>
    <p:sldLayoutId id="2147483892" r:id="rId6"/>
    <p:sldLayoutId id="2147483891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3344445"/>
            <a:ext cx="6768752" cy="145270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dirty="0" smtClean="0"/>
              <a:t>第五讲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Hibernate</a:t>
            </a:r>
            <a:r>
              <a:rPr lang="zh-CN" altLang="en-US" dirty="0" smtClean="0"/>
              <a:t>多对多关联映射</a:t>
            </a:r>
            <a:endParaRPr lang="zh-CN" alt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Hibernate</a:t>
            </a:r>
            <a:r>
              <a:rPr lang="zh-CN" altLang="en-US"/>
              <a:t>多对多关联实体类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719286"/>
          </a:xfrm>
        </p:spPr>
        <p:txBody>
          <a:bodyPr/>
          <a:lstStyle/>
          <a:p>
            <a:r>
              <a:rPr lang="en-US" altLang="zh-CN" smtClean="0"/>
              <a:t>Student.java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 bwMode="auto">
          <a:xfrm>
            <a:off x="1181892" y="1988840"/>
            <a:ext cx="9577064" cy="388843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Student {</a:t>
            </a:r>
            <a:endParaRPr lang="zh-CN" altLang="en-US" sz="2800" i="0">
              <a:latin typeface="Consolas" panose="020B0609020204030204" pitchFamily="49" charset="0"/>
            </a:endParaRPr>
          </a:p>
          <a:p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studentNo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Set&lt;Course&gt; </a:t>
            </a:r>
            <a:r>
              <a:rPr lang="en-US" altLang="zh-CN" sz="2800" b="1" i="0" smtClean="0">
                <a:solidFill>
                  <a:srgbClr val="0000C0"/>
                </a:solidFill>
                <a:latin typeface="Consolas" panose="020B0609020204030204" pitchFamily="49" charset="0"/>
              </a:rPr>
              <a:t>courseSet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    =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HashSet&lt;Course&gt;();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......</a:t>
            </a:r>
          </a:p>
          <a:p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zh-CN" altLang="en-US" sz="20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sz="2000" kern="0" dirty="0"/>
          </a:p>
        </p:txBody>
      </p:sp>
    </p:spTree>
    <p:extLst>
      <p:ext uri="{BB962C8B-B14F-4D97-AF65-F5344CB8AC3E}">
        <p14:creationId xmlns:p14="http://schemas.microsoft.com/office/powerpoint/2010/main" val="43268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Hibernate</a:t>
            </a:r>
            <a:r>
              <a:rPr lang="zh-CN" altLang="en-US" smtClean="0"/>
              <a:t>多对多关联实体类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1181892" y="1988840"/>
            <a:ext cx="9577064" cy="388843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Course {</a:t>
            </a:r>
            <a:endParaRPr lang="zh-CN" altLang="en-US" sz="2800" i="0">
              <a:latin typeface="Consolas" panose="020B0609020204030204" pitchFamily="49" charset="0"/>
            </a:endParaRPr>
          </a:p>
          <a:p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Integer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800" b="1" i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800" b="1" i="0" smtClean="0">
                <a:solidFill>
                  <a:srgbClr val="3F7F5F"/>
                </a:solidFill>
                <a:latin typeface="Consolas" panose="020B0609020204030204" pitchFamily="49" charset="0"/>
              </a:rPr>
              <a:t>课程</a:t>
            </a:r>
            <a:r>
              <a:rPr lang="zh-CN" altLang="en-US" sz="2800" b="1" i="0">
                <a:solidFill>
                  <a:srgbClr val="3F7F5F"/>
                </a:solidFill>
                <a:latin typeface="Consolas" panose="020B0609020204030204" pitchFamily="49" charset="0"/>
              </a:rPr>
              <a:t>名称</a:t>
            </a:r>
          </a:p>
          <a:p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credit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altLang="zh-CN" sz="2800" b="1" i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800" b="1" i="0" smtClean="0">
                <a:solidFill>
                  <a:srgbClr val="3F7F5F"/>
                </a:solidFill>
                <a:latin typeface="Consolas" panose="020B0609020204030204" pitchFamily="49" charset="0"/>
              </a:rPr>
              <a:t>学分</a:t>
            </a:r>
            <a:endParaRPr lang="zh-CN" altLang="en-US" sz="2800" b="1" i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Set&lt;Student&gt; </a:t>
            </a:r>
            <a:r>
              <a:rPr lang="en-US" altLang="zh-CN" sz="2800" b="1" i="0" smtClean="0">
                <a:solidFill>
                  <a:srgbClr val="0000C0"/>
                </a:solidFill>
                <a:latin typeface="Consolas" panose="020B0609020204030204" pitchFamily="49" charset="0"/>
              </a:rPr>
              <a:t>studentSet</a:t>
            </a:r>
            <a:endParaRPr lang="en-US" altLang="zh-CN" sz="2800" b="1" i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    =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HashSet&lt;Student&gt;();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......</a:t>
            </a:r>
            <a:endParaRPr lang="en-US" altLang="zh-CN" sz="2800" b="1" i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800" b="1" i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719286"/>
          </a:xfrm>
        </p:spPr>
        <p:txBody>
          <a:bodyPr/>
          <a:lstStyle/>
          <a:p>
            <a:r>
              <a:rPr lang="en-US" altLang="zh-CN" smtClean="0"/>
              <a:t>Course.java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0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Hibernate</a:t>
            </a:r>
            <a:r>
              <a:rPr lang="zh-CN" altLang="en-US" smtClean="0"/>
              <a:t>多对多关联映射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791294"/>
          </a:xfrm>
        </p:spPr>
        <p:txBody>
          <a:bodyPr/>
          <a:lstStyle/>
          <a:p>
            <a:r>
              <a:rPr lang="en-US" altLang="zh-CN" dirty="0" smtClean="0"/>
              <a:t>Student.hbm.xml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915895" y="2132857"/>
            <a:ext cx="10436689" cy="2592287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 smtClean="0">
                <a:solidFill>
                  <a:srgbClr val="3F7F7F"/>
                </a:solidFill>
                <a:latin typeface="Consolas" panose="020B0609020204030204" pitchFamily="49" charset="0"/>
              </a:rPr>
              <a:t>set </a:t>
            </a:r>
            <a:r>
              <a:rPr lang="en-US" altLang="zh-CN" sz="2800" b="1" i="0" smtClean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"courseSet" </a:t>
            </a:r>
            <a:r>
              <a:rPr lang="en-US" altLang="zh-CN" sz="2800" b="1" i="0" smtClean="0">
                <a:solidFill>
                  <a:srgbClr val="7F007F"/>
                </a:solidFill>
                <a:latin typeface="Consolas" panose="020B0609020204030204" pitchFamily="49" charset="0"/>
              </a:rPr>
              <a:t>table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"STUDENTCOURSE"   </a:t>
            </a:r>
          </a:p>
          <a:p>
            <a:r>
              <a:rPr lang="en-US" altLang="zh-CN" sz="2800" b="1" i="0" smtClean="0">
                <a:solidFill>
                  <a:srgbClr val="7F007F"/>
                </a:solidFill>
                <a:latin typeface="Consolas" panose="020B0609020204030204" pitchFamily="49" charset="0"/>
              </a:rPr>
              <a:t>        inverse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"false"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 smtClean="0">
                <a:solidFill>
                  <a:srgbClr val="3F7F7F"/>
                </a:solidFill>
                <a:latin typeface="Consolas" panose="020B0609020204030204" pitchFamily="49" charset="0"/>
              </a:rPr>
              <a:t>key </a:t>
            </a:r>
            <a:r>
              <a:rPr lang="en-US" altLang="zh-CN" sz="2800" b="1" i="0" smtClean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"STUDENTID"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 smtClean="0">
                <a:solidFill>
                  <a:srgbClr val="3F7F7F"/>
                </a:solidFill>
                <a:latin typeface="Consolas" panose="020B0609020204030204" pitchFamily="49" charset="0"/>
              </a:rPr>
              <a:t>many-to-many </a:t>
            </a:r>
            <a:r>
              <a:rPr lang="en-US" altLang="zh-CN" sz="2800" b="1" i="0" smtClean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"Course" </a:t>
            </a:r>
            <a:r>
              <a:rPr lang="en-US" altLang="zh-CN" sz="2800" b="1" i="0" smtClean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"COURSEID"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b="1" i="0" smtClean="0">
                <a:solidFill>
                  <a:srgbClr val="3F7F7F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2800" b="1" i="0" kern="0" dirty="0"/>
          </a:p>
        </p:txBody>
      </p:sp>
    </p:spTree>
    <p:extLst>
      <p:ext uri="{BB962C8B-B14F-4D97-AF65-F5344CB8AC3E}">
        <p14:creationId xmlns:p14="http://schemas.microsoft.com/office/powerpoint/2010/main" val="328408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Hibernate</a:t>
            </a:r>
            <a:r>
              <a:rPr lang="zh-CN" altLang="en-US" smtClean="0"/>
              <a:t>多对多关联映射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4418" y="1125538"/>
            <a:ext cx="10943167" cy="774735"/>
          </a:xfrm>
        </p:spPr>
        <p:txBody>
          <a:bodyPr/>
          <a:lstStyle/>
          <a:p>
            <a:r>
              <a:rPr lang="en-US" altLang="zh-CN" dirty="0" smtClean="0"/>
              <a:t>Course.hbm.xml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699871" y="2132857"/>
            <a:ext cx="10796729" cy="2520279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set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studentSet"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table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"STUDENTCOURSE" </a:t>
            </a:r>
          </a:p>
          <a:p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smtClean="0">
                <a:solidFill>
                  <a:srgbClr val="7F007F"/>
                </a:solidFill>
                <a:latin typeface="Consolas" panose="020B0609020204030204" pitchFamily="49" charset="0"/>
              </a:rPr>
              <a:t>inverse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"true"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key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"COURSEID"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many-to-many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"Student"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"STUDENTID"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2800" b="1" i="0" kern="0" dirty="0"/>
          </a:p>
        </p:txBody>
      </p:sp>
    </p:spTree>
    <p:extLst>
      <p:ext uri="{BB962C8B-B14F-4D97-AF65-F5344CB8AC3E}">
        <p14:creationId xmlns:p14="http://schemas.microsoft.com/office/powerpoint/2010/main" val="223040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Hibernate</a:t>
            </a:r>
            <a:r>
              <a:rPr lang="zh-CN" altLang="en-US" smtClean="0"/>
              <a:t>多对多关联映射</a:t>
            </a:r>
            <a:endParaRPr lang="en-US" altLang="zh-CN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24418" y="1125538"/>
            <a:ext cx="10621031" cy="5183187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&lt;set&gt;</a:t>
            </a:r>
            <a:r>
              <a:rPr lang="zh-CN" altLang="en-US" dirty="0" smtClean="0"/>
              <a:t>元素属性。</a:t>
            </a:r>
            <a:endParaRPr lang="en-US" altLang="zh-CN" dirty="0" smtClean="0"/>
          </a:p>
          <a:p>
            <a:pPr lvl="1" eaLnBrk="1" hangingPunct="1">
              <a:spcBef>
                <a:spcPts val="0"/>
              </a:spcBef>
            </a:pPr>
            <a:r>
              <a:rPr lang="en-US" altLang="zh-CN" dirty="0" smtClean="0"/>
              <a:t>name</a:t>
            </a:r>
            <a:r>
              <a:rPr lang="zh-CN" altLang="en-US" dirty="0" smtClean="0"/>
              <a:t>属性：指定类的属性名；</a:t>
            </a:r>
            <a:endParaRPr lang="en-US" altLang="zh-CN" dirty="0" smtClean="0"/>
          </a:p>
          <a:p>
            <a:pPr lvl="1" eaLnBrk="1" hangingPunct="1">
              <a:spcBef>
                <a:spcPts val="0"/>
              </a:spcBef>
            </a:pPr>
            <a:r>
              <a:rPr lang="en-US" altLang="zh-CN" dirty="0" smtClean="0"/>
              <a:t>table</a:t>
            </a:r>
            <a:r>
              <a:rPr lang="zh-CN" altLang="en-US" dirty="0" smtClean="0"/>
              <a:t>属性：指定多对多关联关系中间表；</a:t>
            </a:r>
            <a:endParaRPr lang="en-US" altLang="zh-CN" dirty="0" smtClean="0"/>
          </a:p>
          <a:p>
            <a:pPr lvl="1" eaLnBrk="1" hangingPunct="1">
              <a:spcBef>
                <a:spcPts val="0"/>
              </a:spcBef>
            </a:pPr>
            <a:r>
              <a:rPr lang="en-US" altLang="zh-CN" dirty="0" smtClean="0"/>
              <a:t>cascade</a:t>
            </a:r>
            <a:r>
              <a:rPr lang="zh-CN" altLang="en-US" dirty="0" smtClean="0"/>
              <a:t>级联操作属性</a:t>
            </a:r>
            <a:r>
              <a:rPr lang="zh-CN" altLang="en-US" dirty="0"/>
              <a:t>：</a:t>
            </a:r>
            <a:r>
              <a:rPr lang="en-US" altLang="zh-CN" dirty="0" smtClean="0"/>
              <a:t>save-update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all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&lt;set&gt;</a:t>
            </a:r>
            <a:r>
              <a:rPr lang="zh-CN" altLang="en-US" dirty="0" smtClean="0"/>
              <a:t>子元素。</a:t>
            </a:r>
            <a:endParaRPr lang="en-US" altLang="zh-CN" dirty="0"/>
          </a:p>
          <a:p>
            <a:pPr lvl="1" eaLnBrk="1" hangingPunct="1">
              <a:spcBef>
                <a:spcPts val="0"/>
              </a:spcBef>
            </a:pPr>
            <a:r>
              <a:rPr lang="en-US" altLang="zh-CN" dirty="0" smtClean="0"/>
              <a:t>&lt;key&gt;</a:t>
            </a:r>
            <a:r>
              <a:rPr lang="zh-CN" altLang="en-US" dirty="0" smtClean="0"/>
              <a:t>元素</a:t>
            </a:r>
            <a:r>
              <a:rPr lang="zh-CN" altLang="en-US" dirty="0"/>
              <a:t>：</a:t>
            </a:r>
            <a:r>
              <a:rPr lang="zh-CN" altLang="en-US" dirty="0" smtClean="0"/>
              <a:t>设定实体类对应表的外键；</a:t>
            </a:r>
            <a:endParaRPr lang="en-US" altLang="zh-CN" dirty="0" smtClean="0"/>
          </a:p>
          <a:p>
            <a:pPr lvl="1" eaLnBrk="1" hangingPunct="1">
              <a:spcBef>
                <a:spcPts val="0"/>
              </a:spcBef>
            </a:pPr>
            <a:r>
              <a:rPr lang="en-US" altLang="zh-CN" dirty="0" smtClean="0"/>
              <a:t>&lt;many-to-many&gt;</a:t>
            </a:r>
            <a:r>
              <a:rPr lang="zh-CN" altLang="en-US" dirty="0" smtClean="0"/>
              <a:t>元素中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属性：设定关联类型。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0992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inverse</a:t>
            </a:r>
            <a:r>
              <a:rPr lang="zh-CN" altLang="en-US" smtClean="0"/>
              <a:t>属性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0943167" cy="3599605"/>
          </a:xfrm>
        </p:spPr>
        <p:txBody>
          <a:bodyPr/>
          <a:lstStyle/>
          <a:p>
            <a:r>
              <a:rPr lang="en-US" altLang="zh-CN" dirty="0" smtClean="0"/>
              <a:t>inverse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Hibernate </a:t>
            </a:r>
            <a:r>
              <a:rPr lang="zh-CN" altLang="en-US" dirty="0" smtClean="0"/>
              <a:t>中双向关联关系中的基本概念，用来设置关系由哪一方来维护。</a:t>
            </a:r>
            <a:endParaRPr lang="en-US" altLang="zh-CN" dirty="0" smtClean="0"/>
          </a:p>
          <a:p>
            <a:pPr lvl="1">
              <a:spcBef>
                <a:spcPts val="1800"/>
              </a:spcBef>
            </a:pPr>
            <a:r>
              <a:rPr lang="en-US" altLang="zh-CN" dirty="0" smtClean="0"/>
              <a:t>inverse=true </a:t>
            </a:r>
            <a:r>
              <a:rPr lang="zh-CN" altLang="en-US" dirty="0" smtClean="0"/>
              <a:t>表示被控方，</a:t>
            </a:r>
            <a:r>
              <a:rPr lang="en-US" altLang="zh-CN" dirty="0" smtClean="0"/>
              <a:t>=false </a:t>
            </a:r>
            <a:r>
              <a:rPr lang="zh-CN" altLang="en-US" dirty="0" smtClean="0"/>
              <a:t>表示主控方；</a:t>
            </a:r>
            <a:endParaRPr lang="en-US" altLang="zh-CN" dirty="0" smtClean="0"/>
          </a:p>
          <a:p>
            <a:pPr lvl="1">
              <a:spcBef>
                <a:spcPts val="1800"/>
              </a:spcBef>
            </a:pPr>
            <a:r>
              <a:rPr lang="zh-CN" altLang="en-US" dirty="0" smtClean="0"/>
              <a:t>在多对多关系中需要设置哪一方为被控方，即设置</a:t>
            </a:r>
            <a:r>
              <a:rPr lang="en-US" altLang="zh-CN" dirty="0" smtClean="0"/>
              <a:t>inverse=true </a:t>
            </a:r>
            <a:r>
              <a:rPr lang="zh-CN" altLang="en-US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9016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使用注解映射多对多关系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719286"/>
          </a:xfrm>
        </p:spPr>
        <p:txBody>
          <a:bodyPr/>
          <a:lstStyle/>
          <a:p>
            <a:r>
              <a:rPr lang="zh-CN" altLang="en-US" smtClean="0"/>
              <a:t>在 </a:t>
            </a:r>
            <a:r>
              <a:rPr lang="en-US" altLang="zh-CN" smtClean="0"/>
              <a:t>Student </a:t>
            </a:r>
            <a:r>
              <a:rPr lang="zh-CN" altLang="en-US" smtClean="0"/>
              <a:t>类的 </a:t>
            </a:r>
            <a:r>
              <a:rPr lang="en-US" altLang="zh-CN" smtClean="0"/>
              <a:t>courseSet </a:t>
            </a:r>
            <a:r>
              <a:rPr lang="zh-CN" altLang="en-US" smtClean="0"/>
              <a:t>属性上配置。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 bwMode="auto">
          <a:xfrm>
            <a:off x="803924" y="1916832"/>
            <a:ext cx="10584153" cy="2106817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i="0">
                <a:solidFill>
                  <a:srgbClr val="646464"/>
                </a:solidFill>
                <a:latin typeface="Consolas" panose="020B0609020204030204" pitchFamily="49" charset="0"/>
              </a:rPr>
              <a:t>@ManyToMany</a:t>
            </a:r>
          </a:p>
          <a:p>
            <a:r>
              <a:rPr lang="en-US" altLang="zh-CN" sz="2800" i="0">
                <a:solidFill>
                  <a:srgbClr val="646464"/>
                </a:solidFill>
                <a:latin typeface="Consolas" panose="020B0609020204030204" pitchFamily="49" charset="0"/>
              </a:rPr>
              <a:t>@JoinTable</a:t>
            </a:r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altLang="zh-CN" sz="2800" i="0">
                <a:solidFill>
                  <a:srgbClr val="2A00FF"/>
                </a:solidFill>
                <a:latin typeface="Consolas" panose="020B0609020204030204" pitchFamily="49" charset="0"/>
              </a:rPr>
              <a:t>"STUDENTCOURSE"</a:t>
            </a:r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joinColumns=</a:t>
            </a:r>
            <a:r>
              <a:rPr lang="en-US" altLang="zh-CN" sz="2800" i="0">
                <a:solidFill>
                  <a:srgbClr val="646464"/>
                </a:solidFill>
                <a:latin typeface="Consolas" panose="020B0609020204030204" pitchFamily="49" charset="0"/>
              </a:rPr>
              <a:t>@JoinColumn</a:t>
            </a:r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altLang="zh-CN" sz="2800" i="0">
                <a:solidFill>
                  <a:srgbClr val="2A00FF"/>
                </a:solidFill>
                <a:latin typeface="Consolas" panose="020B0609020204030204" pitchFamily="49" charset="0"/>
              </a:rPr>
              <a:t>"STUDENTID"</a:t>
            </a:r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inverseJoinColumns=</a:t>
            </a:r>
            <a:r>
              <a:rPr lang="en-US" altLang="zh-CN" sz="2800" i="0">
                <a:solidFill>
                  <a:srgbClr val="646464"/>
                </a:solidFill>
                <a:latin typeface="Consolas" panose="020B0609020204030204" pitchFamily="49" charset="0"/>
              </a:rPr>
              <a:t>@JoinColumn</a:t>
            </a:r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altLang="zh-CN" sz="2800" i="0">
                <a:solidFill>
                  <a:srgbClr val="2A00FF"/>
                </a:solidFill>
                <a:latin typeface="Consolas" panose="020B0609020204030204" pitchFamily="49" charset="0"/>
              </a:rPr>
              <a:t>"COURSEID"</a:t>
            </a:r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zh-CN" sz="2800" i="0" kern="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95400" y="4222477"/>
            <a:ext cx="10943167" cy="86270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i="0" kern="0" smtClean="0"/>
              <a:t>在 </a:t>
            </a:r>
            <a:r>
              <a:rPr lang="en-US" altLang="zh-CN" i="0" kern="0" smtClean="0"/>
              <a:t>Course </a:t>
            </a:r>
            <a:r>
              <a:rPr lang="zh-CN" altLang="en-US" i="0" kern="0" smtClean="0"/>
              <a:t>类的</a:t>
            </a:r>
            <a:r>
              <a:rPr lang="en-US" altLang="zh-CN" i="0" kern="0" smtClean="0"/>
              <a:t> studentSet </a:t>
            </a:r>
            <a:r>
              <a:rPr lang="zh-CN" altLang="en-US" i="0" kern="0" smtClean="0"/>
              <a:t>属性上配置。</a:t>
            </a:r>
            <a:endParaRPr lang="en-US" altLang="zh-CN" i="0" kern="0" dirty="0" smtClean="0"/>
          </a:p>
        </p:txBody>
      </p:sp>
      <p:sp>
        <p:nvSpPr>
          <p:cNvPr id="8" name="矩形 7"/>
          <p:cNvSpPr/>
          <p:nvPr/>
        </p:nvSpPr>
        <p:spPr bwMode="auto">
          <a:xfrm>
            <a:off x="767408" y="4994591"/>
            <a:ext cx="10584153" cy="738665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i="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2800" i="0" dirty="0" err="1">
                <a:solidFill>
                  <a:srgbClr val="646464"/>
                </a:solidFill>
                <a:latin typeface="Consolas" panose="020B0609020204030204" pitchFamily="49" charset="0"/>
              </a:rPr>
              <a:t>ManyToMany</a:t>
            </a:r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mappedBy</a:t>
            </a:r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i="0" dirty="0">
                <a:solidFill>
                  <a:srgbClr val="2A00FF"/>
                </a:solidFill>
                <a:latin typeface="Consolas" panose="020B0609020204030204" pitchFamily="49" charset="0"/>
              </a:rPr>
              <a:t>"course</a:t>
            </a:r>
            <a:r>
              <a:rPr lang="en-US" altLang="zh-CN" sz="2800" i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i="0" smtClean="0">
                <a:solidFill>
                  <a:srgbClr val="000000"/>
                </a:solidFill>
                <a:latin typeface="Consolas" panose="020B0609020204030204" pitchFamily="49" charset="0"/>
              </a:rPr>
              <a:t>) inverse=true;</a:t>
            </a:r>
            <a:endParaRPr lang="en-US" altLang="zh-CN" sz="2800" i="0" kern="0" dirty="0"/>
          </a:p>
        </p:txBody>
      </p:sp>
    </p:spTree>
    <p:extLst>
      <p:ext uri="{BB962C8B-B14F-4D97-AF65-F5344CB8AC3E}">
        <p14:creationId xmlns:p14="http://schemas.microsoft.com/office/powerpoint/2010/main" val="125467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1376238" cy="5183187"/>
          </a:xfrm>
        </p:spPr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ManyToMany</a:t>
            </a:r>
            <a:r>
              <a:rPr lang="zh-CN" altLang="en-US" dirty="0" smtClean="0"/>
              <a:t>：表明多对多关联关系。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en-US" altLang="zh-CN" dirty="0" smtClean="0"/>
              <a:t>@</a:t>
            </a:r>
            <a:r>
              <a:rPr lang="en-US" altLang="zh-CN" dirty="0" err="1" smtClean="0"/>
              <a:t>JoinTable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en-US" altLang="zh-CN" dirty="0"/>
              <a:t>name</a:t>
            </a:r>
            <a:r>
              <a:rPr lang="zh-CN" altLang="en-US" dirty="0" smtClean="0"/>
              <a:t>：指定关联表。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en-US" altLang="zh-CN" dirty="0" err="1"/>
              <a:t>j</a:t>
            </a:r>
            <a:r>
              <a:rPr lang="en-US" altLang="zh-CN" dirty="0" err="1" smtClean="0"/>
              <a:t>oinColumns</a:t>
            </a:r>
            <a:r>
              <a:rPr lang="zh-CN" altLang="en-US" dirty="0" smtClean="0"/>
              <a:t>：指向实体对应表的外键。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en-US" altLang="zh-CN" dirty="0" err="1" smtClean="0"/>
              <a:t>inverseJoinColumns</a:t>
            </a:r>
            <a:r>
              <a:rPr lang="zh-CN" altLang="en-US" dirty="0" smtClean="0"/>
              <a:t>：指向所关联的实体对应表的外键。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en-US" altLang="zh-CN" dirty="0"/>
              <a:t>@</a:t>
            </a:r>
            <a:r>
              <a:rPr lang="en-US" altLang="zh-CN" dirty="0" err="1" smtClean="0"/>
              <a:t>ManyToMany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en-US" altLang="zh-CN" dirty="0" err="1" smtClean="0"/>
              <a:t>mappedBy</a:t>
            </a:r>
            <a:r>
              <a:rPr lang="zh-CN" altLang="en-US" dirty="0" smtClean="0"/>
              <a:t>：表示关联关系由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维护。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382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实体的多对多关联</a:t>
            </a:r>
            <a:endParaRPr lang="en-US" altLang="zh-CN" dirty="0" smtClean="0"/>
          </a:p>
          <a:p>
            <a:r>
              <a:rPr lang="zh-CN" altLang="en-US" dirty="0" smtClean="0"/>
              <a:t>数据库的多对多关联</a:t>
            </a:r>
            <a:endParaRPr lang="en-US" altLang="zh-CN" dirty="0" smtClean="0"/>
          </a:p>
          <a:p>
            <a:r>
              <a:rPr lang="en-US" altLang="zh-CN" dirty="0" smtClean="0"/>
              <a:t>Hibernate</a:t>
            </a:r>
            <a:r>
              <a:rPr lang="zh-CN" altLang="en-US" dirty="0" smtClean="0"/>
              <a:t>多对多关联映射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&lt;set&gt;</a:t>
            </a:r>
            <a:r>
              <a:rPr lang="zh-CN" altLang="en-US" dirty="0" smtClean="0"/>
              <a:t>元素的 </a:t>
            </a:r>
            <a:r>
              <a:rPr lang="en-US" altLang="zh-CN" dirty="0" smtClean="0"/>
              <a:t>inverse 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88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95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4418" y="1124744"/>
            <a:ext cx="10943167" cy="5039965"/>
          </a:xfrm>
        </p:spPr>
        <p:txBody>
          <a:bodyPr/>
          <a:lstStyle/>
          <a:p>
            <a:pPr lvl="2"/>
            <a:r>
              <a:rPr lang="zh-CN" altLang="en-US" dirty="0"/>
              <a:t>实体的一对多关联</a:t>
            </a:r>
          </a:p>
          <a:p>
            <a:pPr lvl="3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/>
              <a:t>单向、双向</a:t>
            </a:r>
          </a:p>
          <a:p>
            <a:pPr lvl="2"/>
            <a:r>
              <a:rPr lang="zh-CN" altLang="en-US" dirty="0"/>
              <a:t>数据库的一对多关联</a:t>
            </a:r>
          </a:p>
          <a:p>
            <a:pPr lvl="3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/>
              <a:t>外键参照关系，</a:t>
            </a:r>
            <a:r>
              <a:rPr lang="en-US" altLang="zh-CN" sz="2800" dirty="0" smtClean="0"/>
              <a:t>many </a:t>
            </a:r>
            <a:r>
              <a:rPr lang="zh-CN" altLang="en-US" sz="2800" dirty="0" smtClean="0"/>
              <a:t>方参照 </a:t>
            </a:r>
            <a:r>
              <a:rPr lang="en-US" altLang="zh-CN" sz="2800" dirty="0" smtClean="0"/>
              <a:t>one </a:t>
            </a:r>
            <a:r>
              <a:rPr lang="zh-CN" altLang="en-US" sz="2800" dirty="0" smtClean="0"/>
              <a:t>方</a:t>
            </a:r>
            <a:endParaRPr lang="zh-CN" altLang="en-US" sz="2800" dirty="0"/>
          </a:p>
          <a:p>
            <a:pPr lvl="2"/>
            <a:r>
              <a:rPr lang="en-US" altLang="zh-CN" dirty="0"/>
              <a:t>Hibernate</a:t>
            </a:r>
            <a:r>
              <a:rPr lang="zh-CN" altLang="en-US" dirty="0"/>
              <a:t>的单向一对多关联</a:t>
            </a:r>
          </a:p>
          <a:p>
            <a:pPr lvl="3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/>
              <a:t>Set</a:t>
            </a:r>
            <a:r>
              <a:rPr lang="zh-CN" altLang="en-US" sz="2800" dirty="0"/>
              <a:t>、</a:t>
            </a:r>
            <a:r>
              <a:rPr lang="en-US" altLang="zh-CN" sz="2800" dirty="0"/>
              <a:t>List</a:t>
            </a:r>
            <a:r>
              <a:rPr lang="zh-CN" altLang="en-US" sz="2800" dirty="0"/>
              <a:t>、</a:t>
            </a:r>
            <a:r>
              <a:rPr lang="en-US" altLang="zh-CN" sz="2800" dirty="0"/>
              <a:t>Map</a:t>
            </a:r>
          </a:p>
          <a:p>
            <a:pPr lvl="2"/>
            <a:r>
              <a:rPr lang="en-US" altLang="zh-CN" dirty="0"/>
              <a:t>Hibernate</a:t>
            </a:r>
            <a:r>
              <a:rPr lang="zh-CN" altLang="en-US" dirty="0"/>
              <a:t>的双向一对多</a:t>
            </a:r>
            <a:r>
              <a:rPr lang="zh-CN" altLang="en-US" dirty="0" smtClean="0"/>
              <a:t>关联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40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916832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b="1" i="0" dirty="0" smtClean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实体多对多关联</a:t>
              </a:r>
              <a:endParaRPr lang="zh-CN" altLang="en-US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997823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数据库多对多关联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4078813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多对多关联映射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445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两个实体型之间的联系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8100237" cy="5183187"/>
          </a:xfrm>
        </p:spPr>
        <p:txBody>
          <a:bodyPr/>
          <a:lstStyle/>
          <a:p>
            <a:r>
              <a:rPr lang="zh-CN" altLang="en-US" dirty="0"/>
              <a:t>多对多联系（</a:t>
            </a:r>
            <a:r>
              <a:rPr lang="en-US" altLang="zh-CN" dirty="0"/>
              <a:t>m:n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定义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504000">
              <a:buNone/>
            </a:pPr>
            <a:r>
              <a:rPr lang="zh-CN" altLang="en-US" dirty="0" smtClean="0"/>
              <a:t>如果对于实体</a:t>
            </a:r>
            <a:r>
              <a:rPr lang="zh-CN" altLang="en-US" dirty="0"/>
              <a:t>集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</a:t>
            </a:r>
            <a:r>
              <a:rPr lang="zh-CN" altLang="en-US" dirty="0"/>
              <a:t>的每一个实体，实体集</a:t>
            </a:r>
            <a:r>
              <a:rPr lang="en-US" altLang="zh-CN" dirty="0"/>
              <a:t>B</a:t>
            </a:r>
            <a:r>
              <a:rPr lang="zh-CN" altLang="en-US" dirty="0"/>
              <a:t>中有</a:t>
            </a:r>
            <a:r>
              <a:rPr lang="en-US" altLang="zh-CN" dirty="0"/>
              <a:t>n</a:t>
            </a:r>
            <a:r>
              <a:rPr lang="zh-CN" altLang="en-US" dirty="0"/>
              <a:t>个实体（</a:t>
            </a:r>
            <a:r>
              <a:rPr lang="en-US" altLang="zh-CN" dirty="0"/>
              <a:t>n≥0</a:t>
            </a:r>
            <a:r>
              <a:rPr lang="zh-CN" altLang="en-US" dirty="0"/>
              <a:t>）与之联系，反之，对于实体集</a:t>
            </a:r>
            <a:r>
              <a:rPr lang="en-US" altLang="zh-CN" dirty="0"/>
              <a:t>B</a:t>
            </a:r>
            <a:r>
              <a:rPr lang="zh-CN" altLang="en-US" dirty="0"/>
              <a:t>中的每一个实体，实体集</a:t>
            </a:r>
            <a:r>
              <a:rPr lang="en-US" altLang="zh-CN" dirty="0"/>
              <a:t>A</a:t>
            </a:r>
            <a:r>
              <a:rPr lang="zh-CN" altLang="en-US" dirty="0"/>
              <a:t>中也有</a:t>
            </a:r>
            <a:r>
              <a:rPr lang="en-US" altLang="zh-CN" dirty="0"/>
              <a:t>m</a:t>
            </a:r>
            <a:r>
              <a:rPr lang="zh-CN" altLang="en-US" dirty="0"/>
              <a:t>个实体（</a:t>
            </a:r>
            <a:r>
              <a:rPr lang="en-US" altLang="zh-CN" dirty="0"/>
              <a:t>m≥0</a:t>
            </a:r>
            <a:r>
              <a:rPr lang="zh-CN" altLang="en-US" dirty="0"/>
              <a:t>）与之联系，则称实体集</a:t>
            </a:r>
            <a:r>
              <a:rPr lang="en-US" altLang="zh-CN" dirty="0"/>
              <a:t>A</a:t>
            </a:r>
            <a:r>
              <a:rPr lang="zh-CN" altLang="en-US" dirty="0"/>
              <a:t>与实体</a:t>
            </a:r>
            <a:r>
              <a:rPr lang="en-US" altLang="zh-CN" dirty="0"/>
              <a:t>B</a:t>
            </a:r>
            <a:r>
              <a:rPr lang="zh-CN" altLang="en-US" dirty="0"/>
              <a:t>具有多对多联系，记为</a:t>
            </a:r>
            <a:r>
              <a:rPr lang="en-US" altLang="zh-CN" dirty="0" smtClean="0"/>
              <a:t>m:n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8884572" y="1465620"/>
            <a:ext cx="2612028" cy="4862864"/>
            <a:chOff x="8884572" y="1465620"/>
            <a:chExt cx="2612028" cy="4862864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8884572" y="2026033"/>
              <a:ext cx="2612028" cy="1510979"/>
            </a:xfrm>
            <a:prstGeom prst="roundRect">
              <a:avLst>
                <a:gd name="adj" fmla="val 9040"/>
              </a:avLst>
            </a:prstGeom>
            <a:solidFill>
              <a:srgbClr val="F1F1F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489613" y="1465620"/>
              <a:ext cx="15311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i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实体集</a:t>
              </a:r>
              <a:r>
                <a:rPr lang="en-US" altLang="zh-CN" sz="2800" i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800" i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8884572" y="4233092"/>
              <a:ext cx="2612028" cy="1510979"/>
            </a:xfrm>
            <a:prstGeom prst="roundRect">
              <a:avLst>
                <a:gd name="adj" fmla="val 9040"/>
              </a:avLst>
            </a:prstGeom>
            <a:solidFill>
              <a:srgbClr val="F1F1F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489613" y="5805264"/>
              <a:ext cx="14879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i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实体集</a:t>
              </a:r>
              <a:r>
                <a:rPr lang="en-US" altLang="zh-CN" sz="2800" i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800" i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9179315" y="2359906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9568381" y="2654364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9179315" y="2969368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9959438" y="3006270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9828710" y="2220556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10262304" y="2520848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10580393" y="2757872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18" name="Oval 14"/>
            <p:cNvSpPr>
              <a:spLocks noChangeArrowheads="1"/>
            </p:cNvSpPr>
            <p:nvPr/>
          </p:nvSpPr>
          <p:spPr bwMode="auto">
            <a:xfrm>
              <a:off x="10972568" y="3117290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19" name="Oval 14"/>
            <p:cNvSpPr>
              <a:spLocks noChangeArrowheads="1"/>
            </p:cNvSpPr>
            <p:nvPr/>
          </p:nvSpPr>
          <p:spPr bwMode="auto">
            <a:xfrm>
              <a:off x="11172252" y="2731991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20" name="Oval 14"/>
            <p:cNvSpPr>
              <a:spLocks noChangeArrowheads="1"/>
            </p:cNvSpPr>
            <p:nvPr/>
          </p:nvSpPr>
          <p:spPr bwMode="auto">
            <a:xfrm>
              <a:off x="11029425" y="2178181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9152678" y="4548403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9675949" y="4688734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9300476" y="4984081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9483559" y="5410262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10015825" y="5359633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10143260" y="4559345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7" name="Rectangle 6"/>
            <p:cNvSpPr>
              <a:spLocks noChangeArrowheads="1"/>
            </p:cNvSpPr>
            <p:nvPr/>
          </p:nvSpPr>
          <p:spPr bwMode="auto">
            <a:xfrm>
              <a:off x="10738872" y="4766105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11161025" y="4487689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9" name="Rectangle 6"/>
            <p:cNvSpPr>
              <a:spLocks noChangeArrowheads="1"/>
            </p:cNvSpPr>
            <p:nvPr/>
          </p:nvSpPr>
          <p:spPr bwMode="auto">
            <a:xfrm>
              <a:off x="10448060" y="5171833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11069907" y="5310402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" name="Line 22"/>
            <p:cNvSpPr>
              <a:spLocks noChangeShapeType="1"/>
            </p:cNvSpPr>
            <p:nvPr/>
          </p:nvSpPr>
          <p:spPr bwMode="auto">
            <a:xfrm flipH="1">
              <a:off x="10265315" y="2749443"/>
              <a:ext cx="88302" cy="1809902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 flipH="1">
              <a:off x="9784404" y="3238781"/>
              <a:ext cx="260329" cy="1449953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2"/>
            <p:cNvSpPr>
              <a:spLocks noChangeShapeType="1"/>
            </p:cNvSpPr>
            <p:nvPr/>
          </p:nvSpPr>
          <p:spPr bwMode="auto">
            <a:xfrm flipH="1">
              <a:off x="11262105" y="2936816"/>
              <a:ext cx="18159" cy="1550871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 flipV="1">
              <a:off x="9244085" y="2857454"/>
              <a:ext cx="397291" cy="1673431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22"/>
            <p:cNvSpPr>
              <a:spLocks noChangeShapeType="1"/>
            </p:cNvSpPr>
            <p:nvPr/>
          </p:nvSpPr>
          <p:spPr bwMode="auto">
            <a:xfrm flipH="1">
              <a:off x="10549864" y="2976527"/>
              <a:ext cx="118809" cy="2195305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22"/>
            <p:cNvSpPr>
              <a:spLocks noChangeShapeType="1"/>
            </p:cNvSpPr>
            <p:nvPr/>
          </p:nvSpPr>
          <p:spPr bwMode="auto">
            <a:xfrm flipV="1">
              <a:off x="9244085" y="3202910"/>
              <a:ext cx="52329" cy="1344462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22"/>
            <p:cNvSpPr>
              <a:spLocks noChangeShapeType="1"/>
            </p:cNvSpPr>
            <p:nvPr/>
          </p:nvSpPr>
          <p:spPr bwMode="auto">
            <a:xfrm flipV="1">
              <a:off x="9412066" y="2886874"/>
              <a:ext cx="238841" cy="2097205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22"/>
            <p:cNvSpPr>
              <a:spLocks noChangeShapeType="1"/>
            </p:cNvSpPr>
            <p:nvPr/>
          </p:nvSpPr>
          <p:spPr bwMode="auto">
            <a:xfrm>
              <a:off x="10069068" y="3238781"/>
              <a:ext cx="202454" cy="1292105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22"/>
            <p:cNvSpPr>
              <a:spLocks noChangeShapeType="1"/>
            </p:cNvSpPr>
            <p:nvPr/>
          </p:nvSpPr>
          <p:spPr bwMode="auto">
            <a:xfrm>
              <a:off x="10665358" y="2976527"/>
              <a:ext cx="161588" cy="1764829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11069907" y="3333314"/>
              <a:ext cx="192198" cy="1154373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675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87952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 smtClean="0"/>
              <a:t>在某高校选课系统中，一个学生可以同时选修多门课程，一门课程可以被若干个学生选修，像这样的多对多关联关系，应该如何实现？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607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5" y="2038536"/>
            <a:ext cx="8957331" cy="2686608"/>
          </a:xfrm>
          <a:prstGeom prst="rect">
            <a:avLst/>
          </a:prstGeom>
        </p:spPr>
      </p:pic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实体多对多关联关系</a:t>
            </a:r>
          </a:p>
        </p:txBody>
      </p:sp>
    </p:spTree>
    <p:extLst>
      <p:ext uri="{BB962C8B-B14F-4D97-AF65-F5344CB8AC3E}">
        <p14:creationId xmlns:p14="http://schemas.microsoft.com/office/powerpoint/2010/main" val="351627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916832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实体多对多关联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997823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数据库多对多关联</a:t>
              </a: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4078813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多对多关联映射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629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数据库多对多关联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412776"/>
            <a:ext cx="6530400" cy="46797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993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916832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实体多对多关联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997823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数据库多对多关联</a:t>
              </a: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4078813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</a:t>
              </a:r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多对多关联映射</a:t>
              </a:r>
              <a:endParaRPr lang="en-US" altLang="zh-CN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228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演示设计模板">
  <a:themeElements>
    <a:clrScheme name="演示设计模板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演示设计模板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模板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2495</TotalTime>
  <Pages>0</Pages>
  <Words>701</Words>
  <Characters>0</Characters>
  <Application>Microsoft Office PowerPoint</Application>
  <DocSecurity>0</DocSecurity>
  <PresentationFormat>宽屏</PresentationFormat>
  <Lines>0</Lines>
  <Paragraphs>105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黑体</vt:lpstr>
      <vt:lpstr>华文细黑</vt:lpstr>
      <vt:lpstr>宋体</vt:lpstr>
      <vt:lpstr>微软雅黑</vt:lpstr>
      <vt:lpstr>幼圆</vt:lpstr>
      <vt:lpstr>Arial</vt:lpstr>
      <vt:lpstr>Calibri</vt:lpstr>
      <vt:lpstr>Consolas</vt:lpstr>
      <vt:lpstr>Wingdings</vt:lpstr>
      <vt:lpstr>1_演示设计模板</vt:lpstr>
      <vt:lpstr>第五讲 Hibernate多对多关联映射</vt:lpstr>
      <vt:lpstr>PowerPoint 演示文稿</vt:lpstr>
      <vt:lpstr>PowerPoint 演示文稿</vt:lpstr>
      <vt:lpstr>两个实体型之间的联系 </vt:lpstr>
      <vt:lpstr>引例</vt:lpstr>
      <vt:lpstr>实体多对多关联关系</vt:lpstr>
      <vt:lpstr>PowerPoint 演示文稿</vt:lpstr>
      <vt:lpstr>数据库多对多关联</vt:lpstr>
      <vt:lpstr>PowerPoint 演示文稿</vt:lpstr>
      <vt:lpstr>Hibernate多对多关联实体类</vt:lpstr>
      <vt:lpstr>Hibernate多对多关联实体类</vt:lpstr>
      <vt:lpstr>Hibernate多对多关联映射</vt:lpstr>
      <vt:lpstr>Hibernate多对多关联映射</vt:lpstr>
      <vt:lpstr>Hibernate多对多关联映射</vt:lpstr>
      <vt:lpstr>inverse属性</vt:lpstr>
      <vt:lpstr>使用注解映射多对多关系</vt:lpstr>
      <vt:lpstr>PowerPoint 演示文稿</vt:lpstr>
      <vt:lpstr>本章小结</vt:lpstr>
      <vt:lpstr>练习</vt:lpstr>
      <vt:lpstr>PowerPoint 演示文稿</vt:lpstr>
    </vt:vector>
  </TitlesOfParts>
  <Company>NordriDesign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Eetze</dc:creator>
  <cp:lastModifiedBy>baozhangjun</cp:lastModifiedBy>
  <cp:revision>502</cp:revision>
  <cp:lastPrinted>1899-12-30T00:00:00Z</cp:lastPrinted>
  <dcterms:created xsi:type="dcterms:W3CDTF">2008-05-06T01:42:58Z</dcterms:created>
  <dcterms:modified xsi:type="dcterms:W3CDTF">2018-10-25T03:09:47Z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