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1"/>
  </p:notesMasterIdLst>
  <p:handoutMasterIdLst>
    <p:handoutMasterId r:id="rId32"/>
  </p:handoutMasterIdLst>
  <p:sldIdLst>
    <p:sldId id="331" r:id="rId2"/>
    <p:sldId id="427" r:id="rId3"/>
    <p:sldId id="393" r:id="rId4"/>
    <p:sldId id="394" r:id="rId5"/>
    <p:sldId id="395" r:id="rId6"/>
    <p:sldId id="397" r:id="rId7"/>
    <p:sldId id="398" r:id="rId8"/>
    <p:sldId id="399" r:id="rId9"/>
    <p:sldId id="400" r:id="rId10"/>
    <p:sldId id="421" r:id="rId11"/>
    <p:sldId id="419" r:id="rId12"/>
    <p:sldId id="403" r:id="rId13"/>
    <p:sldId id="422" r:id="rId14"/>
    <p:sldId id="423" r:id="rId15"/>
    <p:sldId id="420" r:id="rId16"/>
    <p:sldId id="417" r:id="rId17"/>
    <p:sldId id="407" r:id="rId18"/>
    <p:sldId id="408" r:id="rId19"/>
    <p:sldId id="409" r:id="rId20"/>
    <p:sldId id="418" r:id="rId21"/>
    <p:sldId id="411" r:id="rId22"/>
    <p:sldId id="424" r:id="rId23"/>
    <p:sldId id="413" r:id="rId24"/>
    <p:sldId id="425" r:id="rId25"/>
    <p:sldId id="426" r:id="rId26"/>
    <p:sldId id="415" r:id="rId27"/>
    <p:sldId id="428" r:id="rId28"/>
    <p:sldId id="429" r:id="rId29"/>
    <p:sldId id="333" r:id="rId3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04040"/>
    <a:srgbClr val="F1F1F1"/>
    <a:srgbClr val="D3DCEB"/>
    <a:srgbClr val="3A699B"/>
    <a:srgbClr val="FAFAFF"/>
    <a:srgbClr val="FAFAFA"/>
    <a:srgbClr val="F5F5FA"/>
    <a:srgbClr val="66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2674" autoAdjust="0"/>
  </p:normalViewPr>
  <p:slideViewPr>
    <p:cSldViewPr>
      <p:cViewPr varScale="1">
        <p:scale>
          <a:sx n="81" d="100"/>
          <a:sy n="81" d="100"/>
        </p:scale>
        <p:origin x="494" y="62"/>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把</a:t>
          </a:r>
          <a:r>
            <a:rPr lang="zh-CN" altLang="en-US" sz="2800" dirty="0" smtClean="0">
              <a:latin typeface="微软雅黑" panose="020B0503020204020204" pitchFamily="34" charset="-122"/>
              <a:ea typeface="微软雅黑" panose="020B0503020204020204" pitchFamily="34" charset="-122"/>
            </a:rPr>
            <a:t>对象加入缓存中，使其变成持久</a:t>
          </a:r>
          <a:r>
            <a:rPr lang="zh-CN" altLang="en-US" sz="2800" smtClean="0">
              <a:latin typeface="微软雅黑" panose="020B0503020204020204" pitchFamily="34" charset="-122"/>
              <a:ea typeface="微软雅黑" panose="020B0503020204020204" pitchFamily="34" charset="-122"/>
            </a:rPr>
            <a:t>化对象；</a:t>
          </a:r>
          <a:endParaRPr lang="zh-CN" altLang="en-US"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根据</a:t>
          </a:r>
          <a:r>
            <a:rPr lang="zh-CN" altLang="en-US" sz="28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OID</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计划</a:t>
          </a:r>
          <a:r>
            <a:rPr lang="zh-CN" altLang="en-US" sz="2800" dirty="0" smtClean="0">
              <a:latin typeface="微软雅黑" panose="020B0503020204020204" pitchFamily="34" charset="-122"/>
              <a:ea typeface="微软雅黑" panose="020B0503020204020204" pitchFamily="34" charset="-122"/>
            </a:rPr>
            <a:t>执行</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insert</a:t>
          </a:r>
          <a:r>
            <a:rPr lang="zh-CN" altLang="en-US" sz="2800" dirty="0" smtClean="0">
              <a:latin typeface="微软雅黑" panose="020B0503020204020204" pitchFamily="34" charset="-122"/>
              <a:ea typeface="微软雅黑" panose="020B0503020204020204" pitchFamily="34" charset="-122"/>
            </a:rPr>
            <a:t>，把对象当前属性</a:t>
          </a:r>
          <a:r>
            <a:rPr lang="zh-CN" altLang="en-US" sz="2800" smtClean="0">
              <a:latin typeface="微软雅黑" panose="020B0503020204020204" pitchFamily="34" charset="-122"/>
              <a:ea typeface="微软雅黑" panose="020B0503020204020204" pitchFamily="34" charset="-122"/>
            </a:rPr>
            <a:t>值组装到 </a:t>
          </a:r>
          <a:r>
            <a:rPr lang="en-US" altLang="zh-CN" sz="2800" smtClean="0">
              <a:latin typeface="微软雅黑" panose="020B0503020204020204" pitchFamily="34" charset="-122"/>
              <a:ea typeface="微软雅黑" panose="020B0503020204020204" pitchFamily="34" charset="-122"/>
            </a:rPr>
            <a:t>insert </a:t>
          </a:r>
          <a:r>
            <a:rPr lang="zh-CN" altLang="en-US" sz="2800" smtClean="0">
              <a:latin typeface="微软雅黑" panose="020B0503020204020204" pitchFamily="34" charset="-122"/>
              <a:ea typeface="微软雅黑" panose="020B0503020204020204" pitchFamily="34" charset="-122"/>
            </a:rPr>
            <a:t>语句中；</a:t>
          </a:r>
          <a:endParaRPr lang="zh-CN" altLang="en-US" sz="2800" dirty="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事务</a:t>
          </a:r>
          <a:r>
            <a:rPr lang="zh-CN" altLang="en-US" sz="2800" dirty="0" smtClean="0">
              <a:latin typeface="微软雅黑" panose="020B0503020204020204" pitchFamily="34" charset="-122"/>
              <a:ea typeface="微软雅黑" panose="020B0503020204020204" pitchFamily="34" charset="-122"/>
            </a:rPr>
            <a:t>提交后（</a:t>
          </a:r>
          <a:r>
            <a:rPr lang="en-US" altLang="zh-CN" sz="2800" dirty="0" err="1" smtClean="0">
              <a:latin typeface="微软雅黑" panose="020B0503020204020204" pitchFamily="34" charset="-122"/>
              <a:ea typeface="微软雅黑" panose="020B0503020204020204" pitchFamily="34" charset="-122"/>
            </a:rPr>
            <a:t>transaction.commit</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）永久的将数据保存</a:t>
          </a:r>
          <a:r>
            <a:rPr lang="zh-CN" altLang="en-US" sz="2800" smtClean="0">
              <a:latin typeface="微软雅黑" panose="020B0503020204020204" pitchFamily="34" charset="-122"/>
              <a:ea typeface="微软雅黑" panose="020B0503020204020204" pitchFamily="34" charset="-122"/>
            </a:rPr>
            <a:t>到数据库。</a:t>
          </a:r>
          <a:endParaRPr lang="zh-CN" altLang="en-US"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把游离对象重新加入</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缓存中，使其变为持久化对象</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update</a:t>
          </a:r>
          <a:r>
            <a:rPr lang="zh-CN" altLang="zh-CN" sz="2800" smtClean="0">
              <a:latin typeface="微软雅黑" panose="020B0503020204020204" pitchFamily="34" charset="-122"/>
              <a:ea typeface="微软雅黑" panose="020B0503020204020204" pitchFamily="34" charset="-122"/>
            </a:rPr>
            <a:t>，将对象当前属性组装到</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语句，执行</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事务提交后（</a:t>
          </a:r>
          <a:r>
            <a:rPr lang="en-US" altLang="zh-CN" sz="2800" smtClean="0">
              <a:latin typeface="微软雅黑" panose="020B0503020204020204" pitchFamily="34" charset="-122"/>
              <a:ea typeface="微软雅黑" panose="020B0503020204020204" pitchFamily="34" charset="-122"/>
            </a:rPr>
            <a:t>transaction.commit()</a:t>
          </a:r>
          <a:r>
            <a:rPr lang="zh-CN" altLang="zh-CN" sz="2800" smtClean="0">
              <a:latin typeface="微软雅黑" panose="020B0503020204020204" pitchFamily="34" charset="-122"/>
              <a:ea typeface="微软雅黑" panose="020B0503020204020204" pitchFamily="34" charset="-122"/>
            </a:rPr>
            <a:t>）永久的将数据保存到数据库</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zh-CN" sz="2800" smtClean="0">
              <a:latin typeface="微软雅黑" panose="020B0503020204020204" pitchFamily="34" charset="-122"/>
              <a:ea typeface="微软雅黑" panose="020B0503020204020204" pitchFamily="34" charset="-122"/>
            </a:rPr>
            <a:t>不管对象属性有没有改变都会执行</a:t>
          </a:r>
          <a:r>
            <a:rPr lang="en-US" altLang="zh-CN" sz="2800" smtClean="0">
              <a:latin typeface="微软雅黑" panose="020B0503020204020204" pitchFamily="34" charset="-122"/>
              <a:ea typeface="微软雅黑" panose="020B0503020204020204" pitchFamily="34" charset="-122"/>
            </a:rPr>
            <a:t>update </a:t>
          </a:r>
          <a:r>
            <a:rPr lang="zh-CN" altLang="en-US" sz="2800" smtClean="0">
              <a:latin typeface="微软雅黑" panose="020B0503020204020204" pitchFamily="34" charset="-122"/>
              <a:ea typeface="微软雅黑" panose="020B0503020204020204" pitchFamily="34" charset="-122"/>
            </a:rPr>
            <a:t>（</a:t>
          </a:r>
          <a:r>
            <a:rPr lang="zh-CN" altLang="zh-CN" sz="2800" smtClean="0">
              <a:latin typeface="微软雅黑" panose="020B0503020204020204" pitchFamily="34" charset="-122"/>
              <a:ea typeface="微软雅黑" panose="020B0503020204020204" pitchFamily="34" charset="-122"/>
            </a:rPr>
            <a:t>通过</a:t>
          </a:r>
          <a:r>
            <a:rPr lang="en-US" altLang="zh-CN" sz="2800" smtClean="0">
              <a:latin typeface="微软雅黑" panose="020B0503020204020204" pitchFamily="34" charset="-122"/>
              <a:ea typeface="微软雅黑" panose="020B0503020204020204" pitchFamily="34" charset="-122"/>
            </a:rPr>
            <a:t>select-before-update=true</a:t>
          </a:r>
          <a:r>
            <a:rPr lang="zh-CN" altLang="zh-CN" sz="2800" smtClean="0">
              <a:latin typeface="微软雅黑" panose="020B0503020204020204" pitchFamily="34" charset="-122"/>
              <a:ea typeface="微软雅黑" panose="020B0503020204020204" pitchFamily="34" charset="-122"/>
            </a:rPr>
            <a:t>改设置</a:t>
          </a:r>
          <a:r>
            <a:rPr lang="en-US" altLang="zh-CN" sz="2800" smtClean="0">
              <a:latin typeface="微软雅黑" panose="020B0503020204020204" pitchFamily="34" charset="-122"/>
              <a:ea typeface="微软雅黑" panose="020B0503020204020204" pitchFamily="34" charset="-122"/>
            </a:rPr>
            <a:t>&lt;class&gt;</a:t>
          </a:r>
          <a:r>
            <a:rPr lang="zh-CN" altLang="zh-CN" sz="2800" smtClean="0">
              <a:latin typeface="微软雅黑" panose="020B0503020204020204" pitchFamily="34" charset="-122"/>
              <a:ea typeface="微软雅黑" panose="020B0503020204020204" pitchFamily="34" charset="-122"/>
            </a:rPr>
            <a:t>的变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custScaleY="86475">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custScaleY="86475" custLinFactNeighborY="-17012">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custScaleY="86475" custLinFactNeighborY="-32418">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custScaleY="124194" custLinFactNeighborY="-26716">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custLinFactNeighborY="-321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custLinFactNeighborY="-26915">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custLinFactNeighborY="-50617">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，但是并不立即执行</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当</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清理缓存时才执行</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，比如执行</a:t>
          </a:r>
          <a:r>
            <a:rPr lang="en-US" altLang="zh-CN" sz="2800" smtClean="0">
              <a:latin typeface="微软雅黑" panose="020B0503020204020204" pitchFamily="34" charset="-122"/>
              <a:ea typeface="微软雅黑" panose="020B0503020204020204" pitchFamily="34" charset="-122"/>
            </a:rPr>
            <a:t> Session.flush()</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30E54BBD-D838-4801-B8F0-30A59EFF1F96}" type="pres">
      <dgm:prSet presAssocID="{BEA1A73F-C41B-4043-B9D6-96A99CE5CDAF}" presName="ThreeNodes_1" presStyleLbl="node1" presStyleIdx="0" presStyleCnt="3">
        <dgm:presLayoutVars>
          <dgm:bulletEnabled val="1"/>
        </dgm:presLayoutVars>
      </dgm:prSet>
      <dgm:spPr/>
      <dgm:t>
        <a:bodyPr/>
        <a:lstStyle/>
        <a:p>
          <a:endParaRPr lang="zh-CN" altLang="en-US"/>
        </a:p>
      </dgm:t>
    </dgm:pt>
    <dgm:pt modelId="{4D729D2C-900C-40A0-A0C5-C87F1EC8E674}" type="pres">
      <dgm:prSet presAssocID="{BEA1A73F-C41B-4043-B9D6-96A99CE5CDAF}" presName="ThreeNodes_2" presStyleLbl="node1" presStyleIdx="1" presStyleCnt="3">
        <dgm:presLayoutVars>
          <dgm:bulletEnabled val="1"/>
        </dgm:presLayoutVars>
      </dgm:prSet>
      <dgm:spPr/>
      <dgm:t>
        <a:bodyPr/>
        <a:lstStyle/>
        <a:p>
          <a:endParaRPr lang="zh-CN" altLang="en-US"/>
        </a:p>
      </dgm:t>
    </dgm:pt>
    <dgm:pt modelId="{2F1FD6FA-680C-47B6-A18F-AE6CDC0F00DF}" type="pres">
      <dgm:prSet presAssocID="{BEA1A73F-C41B-4043-B9D6-96A99CE5CDAF}" presName="ThreeNodes_3" presStyleLbl="node1" presStyleIdx="2" presStyleCnt="3">
        <dgm:presLayoutVars>
          <dgm:bulletEnabled val="1"/>
        </dgm:presLayoutVars>
      </dgm:prSet>
      <dgm:spPr/>
      <dgm:t>
        <a:bodyPr/>
        <a:lstStyle/>
        <a:p>
          <a:endParaRPr lang="zh-CN" altLang="en-US"/>
        </a:p>
      </dgm:t>
    </dgm:pt>
    <dgm:pt modelId="{C6D0BA10-56DB-4993-9601-2FF23F8DB982}" type="pres">
      <dgm:prSet presAssocID="{BEA1A73F-C41B-4043-B9D6-96A99CE5CDAF}" presName="ThreeConn_1-2" presStyleLbl="fgAccFollowNode1" presStyleIdx="0" presStyleCnt="2">
        <dgm:presLayoutVars>
          <dgm:bulletEnabled val="1"/>
        </dgm:presLayoutVars>
      </dgm:prSet>
      <dgm:spPr/>
      <dgm:t>
        <a:bodyPr/>
        <a:lstStyle/>
        <a:p>
          <a:endParaRPr lang="zh-CN" altLang="en-US"/>
        </a:p>
      </dgm:t>
    </dgm:pt>
    <dgm:pt modelId="{7AD3B39F-1488-41F9-9E82-7A9CC9F59E13}" type="pres">
      <dgm:prSet presAssocID="{BEA1A73F-C41B-4043-B9D6-96A99CE5CDAF}" presName="ThreeConn_2-3" presStyleLbl="fgAccFollowNode1" presStyleIdx="1" presStyleCnt="2">
        <dgm:presLayoutVars>
          <dgm:bulletEnabled val="1"/>
        </dgm:presLayoutVars>
      </dgm:prSet>
      <dgm:spPr/>
      <dgm:t>
        <a:bodyPr/>
        <a:lstStyle/>
        <a:p>
          <a:endParaRPr lang="zh-CN" altLang="en-US"/>
        </a:p>
      </dgm:t>
    </dgm:pt>
    <dgm:pt modelId="{81703853-4A47-4CF5-809B-05195036C048}" type="pres">
      <dgm:prSet presAssocID="{BEA1A73F-C41B-4043-B9D6-96A99CE5CDAF}" presName="ThreeNodes_1_text" presStyleLbl="node1" presStyleIdx="2" presStyleCnt="3">
        <dgm:presLayoutVars>
          <dgm:bulletEnabled val="1"/>
        </dgm:presLayoutVars>
      </dgm:prSet>
      <dgm:spPr/>
      <dgm:t>
        <a:bodyPr/>
        <a:lstStyle/>
        <a:p>
          <a:endParaRPr lang="zh-CN" altLang="en-US"/>
        </a:p>
      </dgm:t>
    </dgm:pt>
    <dgm:pt modelId="{25722279-F64B-4B69-8D4F-E13CC60E85EB}" type="pres">
      <dgm:prSet presAssocID="{BEA1A73F-C41B-4043-B9D6-96A99CE5CDAF}" presName="ThreeNodes_2_text" presStyleLbl="node1" presStyleIdx="2" presStyleCnt="3">
        <dgm:presLayoutVars>
          <dgm:bulletEnabled val="1"/>
        </dgm:presLayoutVars>
      </dgm:prSet>
      <dgm:spPr/>
      <dgm:t>
        <a:bodyPr/>
        <a:lstStyle/>
        <a:p>
          <a:endParaRPr lang="zh-CN" altLang="en-US"/>
        </a:p>
      </dgm:t>
    </dgm:pt>
    <dgm:pt modelId="{918D1ACF-73C7-4B4C-9043-625FDB9B5A35}" type="pres">
      <dgm:prSet presAssocID="{BEA1A73F-C41B-4043-B9D6-96A99CE5CDAF}" presName="ThreeNodes_3_text" presStyleLbl="node1" presStyleIdx="2" presStyleCnt="3">
        <dgm:presLayoutVars>
          <dgm:bulletEnabled val="1"/>
        </dgm:presLayoutVars>
      </dgm:prSet>
      <dgm:spPr/>
      <dgm:t>
        <a:bodyPr/>
        <a:lstStyle/>
        <a:p>
          <a:endParaRPr lang="zh-CN" altLang="en-US"/>
        </a:p>
      </dgm:t>
    </dgm:pt>
  </dgm:ptLst>
  <dgm:cxnLst>
    <dgm:cxn modelId="{300D9613-7FA7-42D8-AF7D-B6763400649A}" srcId="{BEA1A73F-C41B-4043-B9D6-96A99CE5CDAF}" destId="{52BFAFD7-5FFC-4CDA-9AED-70A113402894}" srcOrd="1" destOrd="0" parTransId="{7D308EE9-A62D-4B5B-8501-A456DDC789D5}" sibTransId="{E4741070-0550-4BC1-AD60-42E43037A462}"/>
    <dgm:cxn modelId="{7D1F5E62-33DB-4E4C-A17E-9A53F998E72C}" srcId="{BEA1A73F-C41B-4043-B9D6-96A99CE5CDAF}" destId="{471D7341-5C15-4CC8-9523-F8F6F6E34293}" srcOrd="2" destOrd="0" parTransId="{4CC71C9C-C699-41B4-80A3-F274CB153943}" sibTransId="{8E865430-32F5-4427-8109-80A1E5B8ED6A}"/>
    <dgm:cxn modelId="{1ECAA03D-848E-40DD-BD67-95725C83A8C2}" type="presOf" srcId="{BEA1A73F-C41B-4043-B9D6-96A99CE5CDAF}" destId="{9C2D1D38-8F9C-4BEA-8B9C-B25394C94BD5}" srcOrd="0" destOrd="0" presId="urn:microsoft.com/office/officeart/2005/8/layout/vProcess5"/>
    <dgm:cxn modelId="{75DCFC64-83DC-4544-9E89-2F6E9C11892B}" type="presOf" srcId="{723A9FF5-8707-4272-A725-2FAA3BF1786D}" destId="{30E54BBD-D838-4801-B8F0-30A59EFF1F96}" srcOrd="0" destOrd="0" presId="urn:microsoft.com/office/officeart/2005/8/layout/vProcess5"/>
    <dgm:cxn modelId="{BEA462E5-27B3-4F35-8909-9AEACF2A623C}" type="presOf" srcId="{52BFAFD7-5FFC-4CDA-9AED-70A113402894}" destId="{4D729D2C-900C-40A0-A0C5-C87F1EC8E674}" srcOrd="0" destOrd="0" presId="urn:microsoft.com/office/officeart/2005/8/layout/vProcess5"/>
    <dgm:cxn modelId="{F2327E3F-E321-44C6-A7B0-D4A33AA461C7}" type="presOf" srcId="{52BFAFD7-5FFC-4CDA-9AED-70A113402894}" destId="{25722279-F64B-4B69-8D4F-E13CC60E85EB}" srcOrd="1" destOrd="0" presId="urn:microsoft.com/office/officeart/2005/8/layout/vProcess5"/>
    <dgm:cxn modelId="{D7F70184-D7B2-4273-B4FC-631209613948}" type="presOf" srcId="{471D7341-5C15-4CC8-9523-F8F6F6E34293}" destId="{918D1ACF-73C7-4B4C-9043-625FDB9B5A35}" srcOrd="1" destOrd="0" presId="urn:microsoft.com/office/officeart/2005/8/layout/vProcess5"/>
    <dgm:cxn modelId="{A792BE60-2491-4FCB-B4E4-42089285074F}" type="presOf" srcId="{723A9FF5-8707-4272-A725-2FAA3BF1786D}" destId="{81703853-4A47-4CF5-809B-05195036C048}" srcOrd="1" destOrd="0" presId="urn:microsoft.com/office/officeart/2005/8/layout/vProcess5"/>
    <dgm:cxn modelId="{DC81F82B-8B13-4496-BC6B-3604D895C25E}" type="presOf" srcId="{471D7341-5C15-4CC8-9523-F8F6F6E34293}" destId="{2F1FD6FA-680C-47B6-A18F-AE6CDC0F00DF}"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FD1B9158-C062-49DF-B0F6-D0FC5AE9C2A1}" type="presOf" srcId="{E4741070-0550-4BC1-AD60-42E43037A462}" destId="{7AD3B39F-1488-41F9-9E82-7A9CC9F59E13}" srcOrd="0" destOrd="0" presId="urn:microsoft.com/office/officeart/2005/8/layout/vProcess5"/>
    <dgm:cxn modelId="{EA11C89D-F4D2-4C0A-BD6F-6D55E363DE65}" type="presOf" srcId="{36BA629D-049C-4301-B90F-87B353044B2D}" destId="{C6D0BA10-56DB-4993-9601-2FF23F8DB982}" srcOrd="0" destOrd="0" presId="urn:microsoft.com/office/officeart/2005/8/layout/vProcess5"/>
    <dgm:cxn modelId="{059CAF5D-4296-49E9-8BE0-AD8263A95419}" type="presParOf" srcId="{9C2D1D38-8F9C-4BEA-8B9C-B25394C94BD5}" destId="{46FC0EAF-4865-4E7D-B20E-C8ADA3D358D4}" srcOrd="0" destOrd="0" presId="urn:microsoft.com/office/officeart/2005/8/layout/vProcess5"/>
    <dgm:cxn modelId="{F9FB906B-31A8-4627-8486-218BB472F0E5}" type="presParOf" srcId="{9C2D1D38-8F9C-4BEA-8B9C-B25394C94BD5}" destId="{30E54BBD-D838-4801-B8F0-30A59EFF1F96}" srcOrd="1" destOrd="0" presId="urn:microsoft.com/office/officeart/2005/8/layout/vProcess5"/>
    <dgm:cxn modelId="{A621DADC-FC4C-41F9-BE3E-5BA518D4630B}" type="presParOf" srcId="{9C2D1D38-8F9C-4BEA-8B9C-B25394C94BD5}" destId="{4D729D2C-900C-40A0-A0C5-C87F1EC8E674}" srcOrd="2" destOrd="0" presId="urn:microsoft.com/office/officeart/2005/8/layout/vProcess5"/>
    <dgm:cxn modelId="{911403F0-7BE8-49D1-A6F7-F7F880C1C46D}" type="presParOf" srcId="{9C2D1D38-8F9C-4BEA-8B9C-B25394C94BD5}" destId="{2F1FD6FA-680C-47B6-A18F-AE6CDC0F00DF}" srcOrd="3" destOrd="0" presId="urn:microsoft.com/office/officeart/2005/8/layout/vProcess5"/>
    <dgm:cxn modelId="{476A8EAF-2665-451F-9707-131BD8B4871C}" type="presParOf" srcId="{9C2D1D38-8F9C-4BEA-8B9C-B25394C94BD5}" destId="{C6D0BA10-56DB-4993-9601-2FF23F8DB982}" srcOrd="4" destOrd="0" presId="urn:microsoft.com/office/officeart/2005/8/layout/vProcess5"/>
    <dgm:cxn modelId="{CB59E5C5-D43C-4765-A4CD-5A8D1DFEE8F5}" type="presParOf" srcId="{9C2D1D38-8F9C-4BEA-8B9C-B25394C94BD5}" destId="{7AD3B39F-1488-41F9-9E82-7A9CC9F59E13}" srcOrd="5" destOrd="0" presId="urn:microsoft.com/office/officeart/2005/8/layout/vProcess5"/>
    <dgm:cxn modelId="{AD5939CB-98EA-4E87-9455-842AD220FC89}" type="presParOf" srcId="{9C2D1D38-8F9C-4BEA-8B9C-B25394C94BD5}" destId="{81703853-4A47-4CF5-809B-05195036C048}" srcOrd="6" destOrd="0" presId="urn:microsoft.com/office/officeart/2005/8/layout/vProcess5"/>
    <dgm:cxn modelId="{CC6A4748-AF9D-46A5-995C-F8C09F444F2E}" type="presParOf" srcId="{9C2D1D38-8F9C-4BEA-8B9C-B25394C94BD5}" destId="{25722279-F64B-4B69-8D4F-E13CC60E85EB}" srcOrd="7" destOrd="0" presId="urn:microsoft.com/office/officeart/2005/8/layout/vProcess5"/>
    <dgm:cxn modelId="{BE361B93-0897-4EEB-9652-46855E93874A}" type="presParOf" srcId="{9C2D1D38-8F9C-4BEA-8B9C-B25394C94BD5}" destId="{918D1ACF-73C7-4B4C-9043-625FDB9B5A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0"/>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en-US" sz="2800" kern="1200" smtClean="0">
              <a:latin typeface="微软雅黑" panose="020B0503020204020204" pitchFamily="34" charset="-122"/>
              <a:ea typeface="微软雅黑" panose="020B0503020204020204" pitchFamily="34" charset="-122"/>
            </a:rPr>
            <a:t>把</a:t>
          </a:r>
          <a:r>
            <a:rPr lang="zh-CN" altLang="en-US" sz="2800" kern="1200" dirty="0" smtClean="0">
              <a:latin typeface="微软雅黑" panose="020B0503020204020204" pitchFamily="34" charset="-122"/>
              <a:ea typeface="微软雅黑" panose="020B0503020204020204" pitchFamily="34" charset="-122"/>
            </a:rPr>
            <a:t>对象加入缓存中，使其变成持久</a:t>
          </a:r>
          <a:r>
            <a:rPr lang="zh-CN" altLang="en-US" sz="2800" kern="1200" smtClean="0">
              <a:latin typeface="微软雅黑" panose="020B0503020204020204" pitchFamily="34" charset="-122"/>
              <a:ea typeface="微软雅黑" panose="020B0503020204020204" pitchFamily="34" charset="-122"/>
            </a:rPr>
            <a:t>化对象；</a:t>
          </a:r>
          <a:endParaRPr lang="zh-CN" altLang="en-US" sz="2800" kern="1200" dirty="0">
            <a:latin typeface="微软雅黑" panose="020B0503020204020204" pitchFamily="34" charset="-122"/>
            <a:ea typeface="微软雅黑" panose="020B0503020204020204" pitchFamily="34" charset="-122"/>
          </a:endParaRPr>
        </a:p>
      </dsp:txBody>
      <dsp:txXfrm>
        <a:off x="32365" y="32365"/>
        <a:ext cx="7297565" cy="1040300"/>
      </dsp:txXfrm>
    </dsp:sp>
    <dsp:sp modelId="{52EB6792-A0C0-44C1-8048-710B03C5E23A}">
      <dsp:nvSpPr>
        <dsp:cNvPr id="0" name=""/>
        <dsp:cNvSpPr/>
      </dsp:nvSpPr>
      <dsp:spPr>
        <a:xfrm>
          <a:off x="718855" y="130594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en-US" sz="2800" kern="1200" smtClean="0">
              <a:latin typeface="微软雅黑" panose="020B0503020204020204" pitchFamily="34" charset="-122"/>
              <a:ea typeface="微软雅黑" panose="020B0503020204020204" pitchFamily="34" charset="-122"/>
            </a:rPr>
            <a:t>根据</a:t>
          </a:r>
          <a:r>
            <a:rPr lang="zh-CN" altLang="en-US" sz="2800" kern="12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OID</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1220" y="1338309"/>
        <a:ext cx="7081498" cy="1040300"/>
      </dsp:txXfrm>
    </dsp:sp>
    <dsp:sp modelId="{82841952-CD73-42C5-A5F7-57BF2C3DF71A}">
      <dsp:nvSpPr>
        <dsp:cNvPr id="0" name=""/>
        <dsp:cNvSpPr/>
      </dsp:nvSpPr>
      <dsp:spPr>
        <a:xfrm>
          <a:off x="1426982" y="2611889"/>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en-US" sz="2800" kern="1200" smtClean="0">
              <a:latin typeface="微软雅黑" panose="020B0503020204020204" pitchFamily="34" charset="-122"/>
              <a:ea typeface="微软雅黑" panose="020B0503020204020204" pitchFamily="34" charset="-122"/>
            </a:rPr>
            <a:t>计划</a:t>
          </a:r>
          <a:r>
            <a:rPr lang="zh-CN" altLang="en-US" sz="2800" kern="1200" dirty="0" smtClean="0">
              <a:latin typeface="微软雅黑" panose="020B0503020204020204" pitchFamily="34" charset="-122"/>
              <a:ea typeface="微软雅黑" panose="020B0503020204020204" pitchFamily="34" charset="-122"/>
            </a:rPr>
            <a:t>执行</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dirty="0" smtClean="0">
              <a:latin typeface="微软雅黑" panose="020B0503020204020204" pitchFamily="34" charset="-122"/>
              <a:ea typeface="微软雅黑" panose="020B0503020204020204" pitchFamily="34" charset="-122"/>
            </a:rPr>
            <a:t>，把对象当前属性</a:t>
          </a:r>
          <a:r>
            <a:rPr lang="zh-CN" altLang="en-US" sz="2800" kern="1200" smtClean="0">
              <a:latin typeface="微软雅黑" panose="020B0503020204020204" pitchFamily="34" charset="-122"/>
              <a:ea typeface="微软雅黑" panose="020B0503020204020204" pitchFamily="34" charset="-122"/>
            </a:rPr>
            <a:t>值组装到 </a:t>
          </a:r>
          <a:r>
            <a:rPr lang="en-US" altLang="zh-CN" sz="2800" kern="1200" smtClean="0">
              <a:latin typeface="微软雅黑" panose="020B0503020204020204" pitchFamily="34" charset="-122"/>
              <a:ea typeface="微软雅黑" panose="020B0503020204020204" pitchFamily="34" charset="-122"/>
            </a:rPr>
            <a:t>insert </a:t>
          </a:r>
          <a:r>
            <a:rPr lang="zh-CN" altLang="en-US" sz="2800" kern="1200" smtClean="0">
              <a:latin typeface="微软雅黑" panose="020B0503020204020204" pitchFamily="34" charset="-122"/>
              <a:ea typeface="微软雅黑" panose="020B0503020204020204" pitchFamily="34" charset="-122"/>
            </a:rPr>
            <a:t>语句中；</a:t>
          </a:r>
          <a:endParaRPr lang="zh-CN" altLang="en-US" sz="2800" kern="1200" dirty="0">
            <a:latin typeface="微软雅黑" panose="020B0503020204020204" pitchFamily="34" charset="-122"/>
            <a:ea typeface="微软雅黑" panose="020B0503020204020204" pitchFamily="34" charset="-122"/>
          </a:endParaRPr>
        </a:p>
      </dsp:txBody>
      <dsp:txXfrm>
        <a:off x="1459347" y="2644254"/>
        <a:ext cx="7092227" cy="1040300"/>
      </dsp:txXfrm>
    </dsp:sp>
    <dsp:sp modelId="{6A5AB484-61F2-48DA-BC78-D0B73E68D0A6}">
      <dsp:nvSpPr>
        <dsp:cNvPr id="0" name=""/>
        <dsp:cNvSpPr/>
      </dsp:nvSpPr>
      <dsp:spPr>
        <a:xfrm>
          <a:off x="2145838" y="391783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en-US" sz="2800" kern="1200" smtClean="0">
              <a:latin typeface="微软雅黑" panose="020B0503020204020204" pitchFamily="34" charset="-122"/>
              <a:ea typeface="微软雅黑" panose="020B0503020204020204" pitchFamily="34" charset="-122"/>
            </a:rPr>
            <a:t>事务</a:t>
          </a:r>
          <a:r>
            <a:rPr lang="zh-CN" altLang="en-US" sz="2800" kern="1200" dirty="0" smtClean="0">
              <a:latin typeface="微软雅黑" panose="020B0503020204020204" pitchFamily="34" charset="-122"/>
              <a:ea typeface="微软雅黑" panose="020B0503020204020204" pitchFamily="34" charset="-122"/>
            </a:rPr>
            <a:t>提交后（</a:t>
          </a:r>
          <a:r>
            <a:rPr lang="en-US" altLang="zh-CN" sz="2800" kern="1200" dirty="0" err="1" smtClean="0">
              <a:latin typeface="微软雅黑" panose="020B0503020204020204" pitchFamily="34" charset="-122"/>
              <a:ea typeface="微软雅黑" panose="020B0503020204020204" pitchFamily="34" charset="-122"/>
            </a:rPr>
            <a:t>transaction.commit</a:t>
          </a:r>
          <a:r>
            <a:rPr lang="en-US" altLang="zh-CN"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）永久的将数据保存</a:t>
          </a:r>
          <a:r>
            <a:rPr lang="zh-CN" altLang="en-US" sz="2800" kern="1200" smtClean="0">
              <a:latin typeface="微软雅黑" panose="020B0503020204020204" pitchFamily="34" charset="-122"/>
              <a:ea typeface="微软雅黑" panose="020B0503020204020204" pitchFamily="34" charset="-122"/>
            </a:rPr>
            <a:t>到数据库。</a:t>
          </a:r>
          <a:endParaRPr lang="zh-CN" altLang="en-US" sz="2800" kern="1200" dirty="0">
            <a:latin typeface="微软雅黑" panose="020B0503020204020204" pitchFamily="34" charset="-122"/>
            <a:ea typeface="微软雅黑" panose="020B0503020204020204" pitchFamily="34" charset="-122"/>
          </a:endParaRPr>
        </a:p>
      </dsp:txBody>
      <dsp:txXfrm>
        <a:off x="2178203" y="3950199"/>
        <a:ext cx="7081498" cy="1040300"/>
      </dsp:txXfrm>
    </dsp:sp>
    <dsp:sp modelId="{D9BAA01F-0CC2-458E-8C62-934404080317}">
      <dsp:nvSpPr>
        <dsp:cNvPr id="0" name=""/>
        <dsp:cNvSpPr/>
      </dsp:nvSpPr>
      <dsp:spPr>
        <a:xfrm>
          <a:off x="7865083" y="84635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026694" y="846352"/>
        <a:ext cx="395047" cy="540497"/>
      </dsp:txXfrm>
    </dsp:sp>
    <dsp:sp modelId="{34F72AFF-27CB-41EE-8747-8F5C6889C0D7}">
      <dsp:nvSpPr>
        <dsp:cNvPr id="0" name=""/>
        <dsp:cNvSpPr/>
      </dsp:nvSpPr>
      <dsp:spPr>
        <a:xfrm>
          <a:off x="8583939" y="2152297"/>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745550" y="2152297"/>
        <a:ext cx="395047" cy="540497"/>
      </dsp:txXfrm>
    </dsp:sp>
    <dsp:sp modelId="{173232CD-922E-4CC0-97D1-E9440A169E7F}">
      <dsp:nvSpPr>
        <dsp:cNvPr id="0" name=""/>
        <dsp:cNvSpPr/>
      </dsp:nvSpPr>
      <dsp:spPr>
        <a:xfrm>
          <a:off x="9292066" y="345824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453677" y="3458242"/>
        <a:ext cx="395047" cy="54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9004"/>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把游离对象重新加入</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缓存中，使其变为持久化对象</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31942" y="40946"/>
        <a:ext cx="7125908" cy="1026688"/>
      </dsp:txXfrm>
    </dsp:sp>
    <dsp:sp modelId="{52EB6792-A0C0-44C1-8048-710B03C5E23A}">
      <dsp:nvSpPr>
        <dsp:cNvPr id="0" name=""/>
        <dsp:cNvSpPr/>
      </dsp:nvSpPr>
      <dsp:spPr>
        <a:xfrm>
          <a:off x="718855" y="1284899"/>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update</a:t>
          </a:r>
          <a:r>
            <a:rPr lang="zh-CN" altLang="zh-CN" sz="2800" kern="1200" smtClean="0">
              <a:latin typeface="微软雅黑" panose="020B0503020204020204" pitchFamily="34" charset="-122"/>
              <a:ea typeface="微软雅黑" panose="020B0503020204020204" pitchFamily="34" charset="-122"/>
            </a:rPr>
            <a:t>，将对象当前属性组装到</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语句，执行</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0797" y="1316841"/>
        <a:ext cx="6980871" cy="1026688"/>
      </dsp:txXfrm>
    </dsp:sp>
    <dsp:sp modelId="{82841952-CD73-42C5-A5F7-57BF2C3DF71A}">
      <dsp:nvSpPr>
        <dsp:cNvPr id="0" name=""/>
        <dsp:cNvSpPr/>
      </dsp:nvSpPr>
      <dsp:spPr>
        <a:xfrm>
          <a:off x="1426982" y="2581047"/>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事务提交后（</a:t>
          </a:r>
          <a:r>
            <a:rPr lang="en-US" altLang="zh-CN" sz="2800" kern="1200" smtClean="0">
              <a:latin typeface="微软雅黑" panose="020B0503020204020204" pitchFamily="34" charset="-122"/>
              <a:ea typeface="微软雅黑" panose="020B0503020204020204" pitchFamily="34" charset="-122"/>
            </a:rPr>
            <a:t>transaction.commit()</a:t>
          </a:r>
          <a:r>
            <a:rPr lang="zh-CN" altLang="zh-CN" sz="2800" kern="1200" smtClean="0">
              <a:latin typeface="微软雅黑" panose="020B0503020204020204" pitchFamily="34" charset="-122"/>
              <a:ea typeface="微软雅黑" panose="020B0503020204020204" pitchFamily="34" charset="-122"/>
            </a:rPr>
            <a:t>）永久的将数据保存到数据库</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458924" y="2612989"/>
        <a:ext cx="6991600" cy="1026688"/>
      </dsp:txXfrm>
    </dsp:sp>
    <dsp:sp modelId="{6A5AB484-61F2-48DA-BC78-D0B73E68D0A6}">
      <dsp:nvSpPr>
        <dsp:cNvPr id="0" name=""/>
        <dsp:cNvSpPr/>
      </dsp:nvSpPr>
      <dsp:spPr>
        <a:xfrm>
          <a:off x="2145838" y="3905553"/>
          <a:ext cx="8583353" cy="156626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zh-CN" sz="2800" kern="1200" smtClean="0">
              <a:latin typeface="微软雅黑" panose="020B0503020204020204" pitchFamily="34" charset="-122"/>
              <a:ea typeface="微软雅黑" panose="020B0503020204020204" pitchFamily="34" charset="-122"/>
            </a:rPr>
            <a:t>不管对象属性有没有改变都会执行</a:t>
          </a:r>
          <a:r>
            <a:rPr lang="en-US" altLang="zh-CN" sz="2800" kern="1200" smtClean="0">
              <a:latin typeface="微软雅黑" panose="020B0503020204020204" pitchFamily="34" charset="-122"/>
              <a:ea typeface="微软雅黑" panose="020B0503020204020204" pitchFamily="34" charset="-122"/>
            </a:rPr>
            <a:t>update </a:t>
          </a:r>
          <a:r>
            <a:rPr lang="zh-CN" altLang="en-US" sz="2800" kern="1200" smtClean="0">
              <a:latin typeface="微软雅黑" panose="020B0503020204020204" pitchFamily="34" charset="-122"/>
              <a:ea typeface="微软雅黑" panose="020B0503020204020204" pitchFamily="34" charset="-122"/>
            </a:rPr>
            <a:t>（</a:t>
          </a:r>
          <a:r>
            <a:rPr lang="zh-CN" altLang="zh-CN" sz="2800" kern="1200" smtClean="0">
              <a:latin typeface="微软雅黑" panose="020B0503020204020204" pitchFamily="34" charset="-122"/>
              <a:ea typeface="微软雅黑" panose="020B0503020204020204" pitchFamily="34" charset="-122"/>
            </a:rPr>
            <a:t>通过</a:t>
          </a:r>
          <a:r>
            <a:rPr lang="en-US" altLang="zh-CN" sz="2800" kern="1200" smtClean="0">
              <a:latin typeface="微软雅黑" panose="020B0503020204020204" pitchFamily="34" charset="-122"/>
              <a:ea typeface="微软雅黑" panose="020B0503020204020204" pitchFamily="34" charset="-122"/>
            </a:rPr>
            <a:t>select-before-update=true</a:t>
          </a:r>
          <a:r>
            <a:rPr lang="zh-CN" altLang="zh-CN" sz="2800" kern="1200" smtClean="0">
              <a:latin typeface="微软雅黑" panose="020B0503020204020204" pitchFamily="34" charset="-122"/>
              <a:ea typeface="微软雅黑" panose="020B0503020204020204" pitchFamily="34" charset="-122"/>
            </a:rPr>
            <a:t>改设置</a:t>
          </a:r>
          <a:r>
            <a:rPr lang="en-US" altLang="zh-CN" sz="2800" kern="1200" smtClean="0">
              <a:latin typeface="微软雅黑" panose="020B0503020204020204" pitchFamily="34" charset="-122"/>
              <a:ea typeface="微软雅黑" panose="020B0503020204020204" pitchFamily="34" charset="-122"/>
            </a:rPr>
            <a:t>&lt;class&gt;</a:t>
          </a:r>
          <a:r>
            <a:rPr lang="zh-CN" altLang="zh-CN" sz="2800" kern="1200" smtClean="0">
              <a:latin typeface="微软雅黑" panose="020B0503020204020204" pitchFamily="34" charset="-122"/>
              <a:ea typeface="微软雅黑" panose="020B0503020204020204" pitchFamily="34" charset="-122"/>
            </a:rPr>
            <a:t>的变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2191712" y="3951427"/>
        <a:ext cx="6953007" cy="1474514"/>
      </dsp:txXfrm>
    </dsp:sp>
    <dsp:sp modelId="{D9BAA01F-0CC2-458E-8C62-934404080317}">
      <dsp:nvSpPr>
        <dsp:cNvPr id="0" name=""/>
        <dsp:cNvSpPr/>
      </dsp:nvSpPr>
      <dsp:spPr>
        <a:xfrm>
          <a:off x="7763611" y="86330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7948053" y="863301"/>
        <a:ext cx="450858" cy="616856"/>
      </dsp:txXfrm>
    </dsp:sp>
    <dsp:sp modelId="{34F72AFF-27CB-41EE-8747-8F5C6889C0D7}">
      <dsp:nvSpPr>
        <dsp:cNvPr id="0" name=""/>
        <dsp:cNvSpPr/>
      </dsp:nvSpPr>
      <dsp:spPr>
        <a:xfrm>
          <a:off x="8482467" y="2159446"/>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666909" y="2159446"/>
        <a:ext cx="450858" cy="616856"/>
      </dsp:txXfrm>
    </dsp:sp>
    <dsp:sp modelId="{173232CD-922E-4CC0-97D1-E9440A169E7F}">
      <dsp:nvSpPr>
        <dsp:cNvPr id="0" name=""/>
        <dsp:cNvSpPr/>
      </dsp:nvSpPr>
      <dsp:spPr>
        <a:xfrm>
          <a:off x="9190594" y="345559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375036" y="3455591"/>
        <a:ext cx="450858" cy="616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4BBD-D838-4801-B8F0-30A59EFF1F96}">
      <dsp:nvSpPr>
        <dsp:cNvPr id="0" name=""/>
        <dsp:cNvSpPr/>
      </dsp:nvSpPr>
      <dsp:spPr>
        <a:xfrm>
          <a:off x="0" y="0"/>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44134" y="44134"/>
        <a:ext cx="7493795" cy="1418591"/>
      </dsp:txXfrm>
    </dsp:sp>
    <dsp:sp modelId="{4D729D2C-900C-40A0-A0C5-C87F1EC8E674}">
      <dsp:nvSpPr>
        <dsp:cNvPr id="0" name=""/>
        <dsp:cNvSpPr/>
      </dsp:nvSpPr>
      <dsp:spPr>
        <a:xfrm>
          <a:off x="804689" y="1758002"/>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，但是并不立即执行</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848823" y="1802136"/>
        <a:ext cx="7247397" cy="1418591"/>
      </dsp:txXfrm>
    </dsp:sp>
    <dsp:sp modelId="{2F1FD6FA-680C-47B6-A18F-AE6CDC0F00DF}">
      <dsp:nvSpPr>
        <dsp:cNvPr id="0" name=""/>
        <dsp:cNvSpPr/>
      </dsp:nvSpPr>
      <dsp:spPr>
        <a:xfrm>
          <a:off x="1609378" y="3516005"/>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当</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清理缓存时才执行</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，比如执行</a:t>
          </a:r>
          <a:r>
            <a:rPr lang="en-US" altLang="zh-CN" sz="2800" kern="1200" smtClean="0">
              <a:latin typeface="微软雅黑" panose="020B0503020204020204" pitchFamily="34" charset="-122"/>
              <a:ea typeface="微软雅黑" panose="020B0503020204020204" pitchFamily="34" charset="-122"/>
            </a:rPr>
            <a:t> Session.flush()</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653512" y="3560139"/>
        <a:ext cx="7247397" cy="1418591"/>
      </dsp:txXfrm>
    </dsp:sp>
    <dsp:sp modelId="{C6D0BA10-56DB-4993-9601-2FF23F8DB982}">
      <dsp:nvSpPr>
        <dsp:cNvPr id="0" name=""/>
        <dsp:cNvSpPr/>
      </dsp:nvSpPr>
      <dsp:spPr>
        <a:xfrm>
          <a:off x="8140354" y="1142701"/>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360732" y="1142701"/>
        <a:ext cx="538702" cy="737042"/>
      </dsp:txXfrm>
    </dsp:sp>
    <dsp:sp modelId="{7AD3B39F-1488-41F9-9E82-7A9CC9F59E13}">
      <dsp:nvSpPr>
        <dsp:cNvPr id="0" name=""/>
        <dsp:cNvSpPr/>
      </dsp:nvSpPr>
      <dsp:spPr>
        <a:xfrm>
          <a:off x="8945043" y="2890658"/>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165421" y="2890658"/>
        <a:ext cx="538702" cy="7370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2018/12/27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3</a:t>
            </a:fld>
            <a:endParaRPr lang="en-US" altLang="zh-CN"/>
          </a:p>
        </p:txBody>
      </p:sp>
    </p:spTree>
    <p:extLst>
      <p:ext uri="{BB962C8B-B14F-4D97-AF65-F5344CB8AC3E}">
        <p14:creationId xmlns:p14="http://schemas.microsoft.com/office/powerpoint/2010/main" val="30755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943615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Unsaved-value</a:t>
            </a:r>
            <a:r>
              <a:rPr lang="zh-CN" altLang="en-US" smtClean="0"/>
              <a:t>的值可以为</a:t>
            </a:r>
            <a:r>
              <a:rPr lang="en-US" altLang="zh-CN" smtClean="0"/>
              <a:t>null</a:t>
            </a:r>
            <a:r>
              <a:rPr lang="zh-CN" altLang="en-US" smtClean="0"/>
              <a:t>、</a:t>
            </a:r>
            <a:r>
              <a:rPr lang="en-US" altLang="zh-CN" smtClean="0"/>
              <a:t>none</a:t>
            </a:r>
            <a:r>
              <a:rPr lang="zh-CN" altLang="en-US" smtClean="0"/>
              <a:t>、</a:t>
            </a:r>
            <a:r>
              <a:rPr lang="en-US" altLang="zh-CN" smtClean="0"/>
              <a:t>any</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23</a:t>
            </a:fld>
            <a:endParaRPr lang="en-US" altLang="zh-CN"/>
          </a:p>
        </p:txBody>
      </p:sp>
    </p:spTree>
    <p:extLst>
      <p:ext uri="{BB962C8B-B14F-4D97-AF65-F5344CB8AC3E}">
        <p14:creationId xmlns:p14="http://schemas.microsoft.com/office/powerpoint/2010/main" val="966652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24</a:t>
            </a:fld>
            <a:endParaRPr lang="en-US" altLang="zh-CN"/>
          </a:p>
        </p:txBody>
      </p:sp>
    </p:spTree>
    <p:extLst>
      <p:ext uri="{BB962C8B-B14F-4D97-AF65-F5344CB8AC3E}">
        <p14:creationId xmlns:p14="http://schemas.microsoft.com/office/powerpoint/2010/main" val="130836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Session</a:t>
            </a:r>
            <a:r>
              <a:rPr lang="zh-CN" altLang="en-US" dirty="0" smtClean="0"/>
              <a:t>就是一级缓存</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299909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8</a:t>
            </a:fld>
            <a:endParaRPr lang="en-US" altLang="zh-CN"/>
          </a:p>
        </p:txBody>
      </p:sp>
    </p:spTree>
    <p:extLst>
      <p:ext uri="{BB962C8B-B14F-4D97-AF65-F5344CB8AC3E}">
        <p14:creationId xmlns:p14="http://schemas.microsoft.com/office/powerpoint/2010/main" val="423461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9</a:t>
            </a:fld>
            <a:endParaRPr lang="en-US" altLang="zh-CN"/>
          </a:p>
        </p:txBody>
      </p:sp>
    </p:spTree>
    <p:extLst>
      <p:ext uri="{BB962C8B-B14F-4D97-AF65-F5344CB8AC3E}">
        <p14:creationId xmlns:p14="http://schemas.microsoft.com/office/powerpoint/2010/main" val="65962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760120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11</a:t>
            </a:fld>
            <a:endParaRPr lang="en-US" altLang="zh-CN"/>
          </a:p>
        </p:txBody>
      </p:sp>
    </p:spTree>
    <p:extLst>
      <p:ext uri="{BB962C8B-B14F-4D97-AF65-F5344CB8AC3E}">
        <p14:creationId xmlns:p14="http://schemas.microsoft.com/office/powerpoint/2010/main" val="3904137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139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92620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solidFill>
                  <a:srgbClr val="FF0000"/>
                </a:solidFill>
              </a:rPr>
              <a:t>session.save</a:t>
            </a:r>
            <a:r>
              <a:rPr lang="en-US" altLang="zh-CN" dirty="0" smtClean="0">
                <a:solidFill>
                  <a:srgbClr val="FF0000"/>
                </a:solidFill>
              </a:rPr>
              <a:t>()</a:t>
            </a:r>
            <a:r>
              <a:rPr lang="zh-CN" altLang="en-US" dirty="0" smtClean="0">
                <a:solidFill>
                  <a:srgbClr val="FF0000"/>
                </a:solidFill>
              </a:rPr>
              <a:t>方法是用来持久化临时对象的，不应该把持久化对象和游离对象传给</a:t>
            </a:r>
            <a:r>
              <a:rPr lang="en-US" altLang="zh-CN" dirty="0" smtClean="0">
                <a:solidFill>
                  <a:srgbClr val="FF0000"/>
                </a:solidFill>
              </a:rPr>
              <a:t>save()</a:t>
            </a:r>
            <a:r>
              <a:rPr lang="zh-CN" altLang="en-US" dirty="0"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20</a:t>
            </a:fld>
            <a:endParaRPr lang="en-US" altLang="zh-CN"/>
          </a:p>
        </p:txBody>
      </p:sp>
    </p:spTree>
    <p:extLst>
      <p:ext uri="{BB962C8B-B14F-4D97-AF65-F5344CB8AC3E}">
        <p14:creationId xmlns:p14="http://schemas.microsoft.com/office/powerpoint/2010/main" val="2356980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461665"/>
            <a:chOff x="7824192" y="5733256"/>
            <a:chExt cx="4320480" cy="461665"/>
          </a:xfrm>
        </p:grpSpPr>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110904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404814"/>
            <a:ext cx="10943167" cy="5746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4418" y="1125538"/>
            <a:ext cx="10943167" cy="51831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50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 id="2147483892"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第六讲</a:t>
            </a:r>
            <a:r>
              <a:rPr lang="en-US" altLang="zh-CN" dirty="0"/>
              <a:t/>
            </a:r>
            <a:br>
              <a:rPr lang="en-US" altLang="zh-CN" dirty="0"/>
            </a:br>
            <a:r>
              <a:rPr lang="en-US" altLang="zh-CN" dirty="0" smtClean="0"/>
              <a:t>Hibernate</a:t>
            </a:r>
            <a:r>
              <a:rPr lang="zh-CN" altLang="en-US" dirty="0" smtClean="0"/>
              <a:t>操作持久化对象</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清理</a:t>
            </a:r>
            <a:r>
              <a:rPr lang="zh-CN" altLang="en-US"/>
              <a:t>缓存</a:t>
            </a:r>
          </a:p>
        </p:txBody>
      </p:sp>
      <p:sp>
        <p:nvSpPr>
          <p:cNvPr id="3" name="内容占位符 2"/>
          <p:cNvSpPr>
            <a:spLocks noGrp="1"/>
          </p:cNvSpPr>
          <p:nvPr>
            <p:ph idx="1"/>
          </p:nvPr>
        </p:nvSpPr>
        <p:spPr>
          <a:xfrm>
            <a:off x="624418" y="1125538"/>
            <a:ext cx="10943167" cy="5327798"/>
          </a:xfrm>
        </p:spPr>
        <p:txBody>
          <a:bodyPr/>
          <a:lstStyle/>
          <a:p>
            <a:r>
              <a:rPr lang="en-US" altLang="zh-CN" dirty="0" smtClean="0"/>
              <a:t>Session</a:t>
            </a:r>
            <a:r>
              <a:rPr lang="zh-CN" altLang="en-US" dirty="0"/>
              <a:t>在某一时间点按照缓存中对象的属性变化来同步更新数据库的这一过程被</a:t>
            </a:r>
            <a:r>
              <a:rPr lang="zh-CN" altLang="en-US" dirty="0" smtClean="0"/>
              <a:t>称为</a:t>
            </a:r>
            <a:r>
              <a:rPr lang="en-US" altLang="zh-CN" dirty="0" smtClean="0"/>
              <a:t> </a:t>
            </a:r>
            <a:r>
              <a:rPr lang="en-US" altLang="zh-CN" b="1" dirty="0" smtClean="0"/>
              <a:t>Session </a:t>
            </a:r>
            <a:r>
              <a:rPr lang="zh-CN" altLang="en-US" b="1" dirty="0" smtClean="0"/>
              <a:t>清理缓存</a:t>
            </a:r>
            <a:r>
              <a:rPr lang="zh-CN" altLang="en-US" dirty="0"/>
              <a:t>。</a:t>
            </a:r>
            <a:endParaRPr lang="en-US" altLang="zh-CN" dirty="0"/>
          </a:p>
          <a:p>
            <a:pPr>
              <a:spcBef>
                <a:spcPts val="1800"/>
              </a:spcBef>
            </a:pPr>
            <a:r>
              <a:rPr lang="zh-CN" altLang="en-US" dirty="0"/>
              <a:t>缓存清理的时间</a:t>
            </a:r>
            <a:r>
              <a:rPr lang="zh-CN" altLang="en-US" dirty="0" smtClean="0"/>
              <a:t>点：</a:t>
            </a:r>
            <a:endParaRPr lang="en-US" altLang="zh-CN" dirty="0"/>
          </a:p>
          <a:p>
            <a:pPr lvl="1">
              <a:lnSpc>
                <a:spcPct val="100000"/>
              </a:lnSpc>
              <a:spcBef>
                <a:spcPts val="1800"/>
              </a:spcBef>
            </a:pPr>
            <a:r>
              <a:rPr lang="zh-CN" altLang="en-US" dirty="0"/>
              <a:t>当</a:t>
            </a:r>
            <a:r>
              <a:rPr lang="zh-CN" altLang="en-US" dirty="0" smtClean="0"/>
              <a:t>调用 </a:t>
            </a:r>
            <a:r>
              <a:rPr lang="en-US" altLang="zh-CN" dirty="0" err="1" smtClean="0"/>
              <a:t>transaction.commit</a:t>
            </a:r>
            <a:r>
              <a:rPr lang="en-US" altLang="zh-CN" dirty="0" smtClean="0"/>
              <a:t>() </a:t>
            </a:r>
            <a:r>
              <a:rPr lang="zh-CN" altLang="en-US" dirty="0" smtClean="0"/>
              <a:t>方法</a:t>
            </a:r>
            <a:r>
              <a:rPr lang="zh-CN" altLang="en-US" dirty="0"/>
              <a:t>时，会先清理缓存，再向数据库提交</a:t>
            </a:r>
            <a:r>
              <a:rPr lang="zh-CN" altLang="en-US" dirty="0" smtClean="0"/>
              <a:t>事务；</a:t>
            </a:r>
            <a:endParaRPr lang="en-US" altLang="zh-CN" dirty="0"/>
          </a:p>
          <a:p>
            <a:pPr lvl="1">
              <a:lnSpc>
                <a:spcPct val="100000"/>
              </a:lnSpc>
              <a:spcBef>
                <a:spcPts val="1800"/>
              </a:spcBef>
            </a:pPr>
            <a:r>
              <a:rPr lang="zh-CN" altLang="en-US" dirty="0"/>
              <a:t>当显式</a:t>
            </a:r>
            <a:r>
              <a:rPr lang="zh-CN" altLang="en-US" dirty="0" smtClean="0"/>
              <a:t>调用 </a:t>
            </a:r>
            <a:r>
              <a:rPr lang="en-US" altLang="zh-CN" dirty="0" err="1" smtClean="0"/>
              <a:t>Session.flush</a:t>
            </a:r>
            <a:r>
              <a:rPr lang="en-US" altLang="zh-CN" dirty="0" smtClean="0"/>
              <a:t>() </a:t>
            </a:r>
            <a:r>
              <a:rPr lang="zh-CN" altLang="en-US" dirty="0" smtClean="0"/>
              <a:t>方法</a:t>
            </a:r>
            <a:r>
              <a:rPr lang="zh-CN" altLang="en-US" dirty="0"/>
              <a:t>时，会清理</a:t>
            </a:r>
            <a:r>
              <a:rPr lang="zh-CN" altLang="en-US" dirty="0" smtClean="0"/>
              <a:t>缓存；</a:t>
            </a:r>
            <a:endParaRPr lang="en-US" altLang="zh-CN" dirty="0"/>
          </a:p>
          <a:p>
            <a:pPr lvl="1">
              <a:lnSpc>
                <a:spcPct val="100000"/>
              </a:lnSpc>
              <a:spcBef>
                <a:spcPts val="1800"/>
              </a:spcBef>
            </a:pPr>
            <a:r>
              <a:rPr lang="zh-CN" altLang="en-US" dirty="0"/>
              <a:t>当</a:t>
            </a:r>
            <a:r>
              <a:rPr lang="zh-CN" altLang="en-US" dirty="0" smtClean="0"/>
              <a:t>调用 </a:t>
            </a:r>
            <a:r>
              <a:rPr lang="en-US" altLang="zh-CN" dirty="0" smtClean="0"/>
              <a:t>Session </a:t>
            </a:r>
            <a:r>
              <a:rPr lang="zh-CN" altLang="en-US" dirty="0" smtClean="0"/>
              <a:t>的查询（不包括 </a:t>
            </a:r>
            <a:r>
              <a:rPr lang="en-US" altLang="zh-CN" dirty="0" smtClean="0"/>
              <a:t>load() </a:t>
            </a:r>
            <a:r>
              <a:rPr lang="zh-CN" altLang="en-US" dirty="0" smtClean="0"/>
              <a:t>和 </a:t>
            </a:r>
            <a:r>
              <a:rPr lang="en-US" altLang="zh-CN" dirty="0" smtClean="0"/>
              <a:t>get() )</a:t>
            </a:r>
            <a:r>
              <a:rPr lang="zh-CN" altLang="en-US" dirty="0" smtClean="0"/>
              <a:t>方法时，如果</a:t>
            </a:r>
            <a:r>
              <a:rPr lang="zh-CN" altLang="en-US" dirty="0"/>
              <a:t>缓存中对象的属性有变化则清理</a:t>
            </a:r>
            <a:r>
              <a:rPr lang="zh-CN" altLang="en-US" dirty="0" smtClean="0"/>
              <a:t>缓存</a:t>
            </a:r>
            <a:r>
              <a:rPr lang="zh-CN" altLang="en-US" dirty="0" smtClean="0"/>
              <a:t>。（</a:t>
            </a:r>
            <a:r>
              <a:rPr lang="en-US" altLang="zh-CN" smtClean="0"/>
              <a:t>hql</a:t>
            </a:r>
            <a:r>
              <a:rPr lang="zh-CN" altLang="en-US" smtClean="0"/>
              <a:t>）</a:t>
            </a:r>
            <a:endParaRPr lang="zh-CN" altLang="en-US" dirty="0"/>
          </a:p>
        </p:txBody>
      </p:sp>
    </p:spTree>
    <p:extLst>
      <p:ext uri="{BB962C8B-B14F-4D97-AF65-F5344CB8AC3E}">
        <p14:creationId xmlns:p14="http://schemas.microsoft.com/office/powerpoint/2010/main" val="26385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r>
              <a:rPr lang="zh-CN" altLang="en-US" dirty="0" smtClean="0"/>
              <a:t>对象快照</a:t>
            </a:r>
            <a:endParaRPr lang="zh-CN" altLang="en-US" dirty="0"/>
          </a:p>
        </p:txBody>
      </p:sp>
      <p:sp>
        <p:nvSpPr>
          <p:cNvPr id="5" name="矩形 4"/>
          <p:cNvSpPr/>
          <p:nvPr/>
        </p:nvSpPr>
        <p:spPr bwMode="auto">
          <a:xfrm>
            <a:off x="695400" y="1489166"/>
            <a:ext cx="5850390" cy="38687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smtClean="0">
                <a:solidFill>
                  <a:srgbClr val="000000"/>
                </a:solidFill>
                <a:latin typeface="Consolas" panose="020B0609020204030204" pitchFamily="49" charset="0"/>
              </a:rPr>
              <a:t>User </a:t>
            </a:r>
            <a:r>
              <a:rPr lang="en-US" altLang="zh-CN" sz="2200" b="1" i="0" dirty="0" err="1" smtClean="0">
                <a:solidFill>
                  <a:srgbClr val="6A3E3E"/>
                </a:solidFill>
                <a:latin typeface="Consolas" panose="020B0609020204030204" pitchFamily="49" charset="0"/>
              </a:rPr>
              <a:t>user</a:t>
            </a:r>
            <a:r>
              <a:rPr lang="en-US" altLang="zh-CN" sz="2200" b="1" i="0" dirty="0" smtClean="0">
                <a:solidFill>
                  <a:srgbClr val="000000"/>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smtClean="0">
                <a:solidFill>
                  <a:srgbClr val="6A3E3E"/>
                </a:solidFill>
                <a:latin typeface="Consolas" panose="020B0609020204030204" pitchFamily="49" charset="0"/>
              </a:rPr>
              <a:t>session</a:t>
            </a:r>
            <a:r>
              <a:rPr lang="en-US" altLang="zh-CN" sz="2200" b="1" i="0" dirty="0" err="1" smtClean="0">
                <a:solidFill>
                  <a:srgbClr val="000000"/>
                </a:solidFill>
                <a:latin typeface="Consolas" panose="020B0609020204030204" pitchFamily="49" charset="0"/>
              </a:rPr>
              <a:t>.get</a:t>
            </a:r>
            <a:r>
              <a:rPr lang="en-US" altLang="zh-CN" sz="2200" b="1" i="0" dirty="0" smtClean="0">
                <a:solidFill>
                  <a:srgbClr val="000000"/>
                </a:solidFill>
                <a:latin typeface="Consolas" panose="020B0609020204030204" pitchFamily="49" charset="0"/>
              </a:rPr>
              <a:t>(</a:t>
            </a:r>
            <a:r>
              <a:rPr lang="en-US" altLang="zh-CN" sz="2200" b="1" i="0" dirty="0" err="1" smtClean="0">
                <a:solidFill>
                  <a:srgbClr val="000000"/>
                </a:solidFill>
                <a:latin typeface="Consolas" panose="020B0609020204030204" pitchFamily="49" charset="0"/>
              </a:rPr>
              <a:t>User.</a:t>
            </a:r>
            <a:r>
              <a:rPr lang="en-US" altLang="zh-CN" sz="2200" b="1" i="0" dirty="0" err="1" smtClean="0">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a:t>
            </a:r>
            <a:r>
              <a:rPr lang="en-US" altLang="zh-CN" sz="2200" b="1" i="0" dirty="0" smtClean="0">
                <a:solidFill>
                  <a:srgbClr val="000000"/>
                </a:solidFill>
                <a:latin typeface="Consolas" panose="020B0609020204030204" pitchFamily="49" charset="0"/>
              </a:rPr>
              <a:t>Integer(1));</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user</a:t>
            </a:r>
            <a:r>
              <a:rPr lang="en-US" altLang="zh-CN" sz="2200" b="1" i="0" dirty="0" err="1">
                <a:solidFill>
                  <a:srgbClr val="000000"/>
                </a:solidFill>
                <a:latin typeface="Consolas" panose="020B0609020204030204" pitchFamily="49" charset="0"/>
              </a:rPr>
              <a:t>.setName</a:t>
            </a:r>
            <a:r>
              <a:rPr lang="en-US" altLang="zh-CN" sz="2200" b="1" i="0" dirty="0">
                <a:solidFill>
                  <a:srgbClr val="000000"/>
                </a:solidFill>
                <a:latin typeface="Consolas" panose="020B0609020204030204" pitchFamily="49" charset="0"/>
              </a:rPr>
              <a:t>(</a:t>
            </a:r>
            <a:r>
              <a:rPr lang="en-US" altLang="zh-CN" sz="2200" b="1" i="0" dirty="0">
                <a:solidFill>
                  <a:srgbClr val="2A00FF"/>
                </a:solidFill>
                <a:latin typeface="Consolas" panose="020B0609020204030204" pitchFamily="49" charset="0"/>
              </a:rPr>
              <a:t>"Jack</a:t>
            </a:r>
            <a:r>
              <a:rPr lang="en-US" altLang="zh-CN" sz="2200" b="1" i="0" dirty="0" smtClean="0">
                <a:solidFill>
                  <a:srgbClr val="2A00FF"/>
                </a:solidFill>
                <a:latin typeface="Consolas" panose="020B0609020204030204" pitchFamily="49" charset="0"/>
              </a:rPr>
              <a:t>"</a:t>
            </a:r>
            <a:r>
              <a:rPr lang="en-US" altLang="zh-CN" sz="2200" b="1" i="0" dirty="0" smtClean="0">
                <a:solidFill>
                  <a:srgbClr val="000000"/>
                </a:solidFill>
                <a:latin typeface="Consolas" panose="020B0609020204030204" pitchFamily="49" charset="0"/>
              </a:rPr>
              <a:t>);</a:t>
            </a:r>
          </a:p>
          <a:p>
            <a:endParaRPr lang="en-US" altLang="zh-CN" sz="2200" b="1" i="0" dirty="0" smtClean="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smtClean="0">
                <a:solidFill>
                  <a:srgbClr val="000000"/>
                </a:solidFill>
                <a:latin typeface="Consolas" panose="020B0609020204030204" pitchFamily="49" charset="0"/>
              </a:rPr>
              <a:t>();</a:t>
            </a:r>
            <a:endParaRPr lang="en-US" altLang="zh-CN" sz="2200" b="1" i="0" dirty="0">
              <a:solidFill>
                <a:srgbClr val="000000"/>
              </a:solidFill>
              <a:latin typeface="Consolas" panose="020B0609020204030204" pitchFamily="49" charset="0"/>
            </a:endParaRPr>
          </a:p>
        </p:txBody>
      </p:sp>
      <p:sp>
        <p:nvSpPr>
          <p:cNvPr id="6" name="Rectangle 5"/>
          <p:cNvSpPr>
            <a:spLocks noChangeArrowheads="1"/>
          </p:cNvSpPr>
          <p:nvPr/>
        </p:nvSpPr>
        <p:spPr bwMode="auto">
          <a:xfrm>
            <a:off x="6689806" y="1621234"/>
            <a:ext cx="4971257"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t"/>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FontTx/>
              <a:buNone/>
            </a:pPr>
            <a:r>
              <a:rPr lang="en-US" altLang="zh-CN" sz="3200" b="0" i="0" smtClean="0">
                <a:latin typeface="微软雅黑" panose="020B0503020204020204" pitchFamily="34" charset="-122"/>
                <a:ea typeface="微软雅黑" panose="020B0503020204020204" pitchFamily="34" charset="-122"/>
              </a:rPr>
              <a:t>Session</a:t>
            </a:r>
            <a:r>
              <a:rPr lang="zh-CN" altLang="en-US" sz="3200" b="0" i="0" smtClean="0">
                <a:latin typeface="微软雅黑" panose="020B0503020204020204" pitchFamily="34" charset="-122"/>
                <a:ea typeface="微软雅黑" panose="020B0503020204020204" pitchFamily="34" charset="-122"/>
              </a:rPr>
              <a:t>缓存</a:t>
            </a:r>
            <a:endParaRPr lang="zh-CN" altLang="en-US" sz="3200" b="0" i="0">
              <a:latin typeface="微软雅黑" panose="020B0503020204020204" pitchFamily="34" charset="-122"/>
              <a:ea typeface="微软雅黑" panose="020B0503020204020204" pitchFamily="34" charset="-122"/>
            </a:endParaRPr>
          </a:p>
        </p:txBody>
      </p:sp>
      <p:sp>
        <p:nvSpPr>
          <p:cNvPr id="11" name="流程图: 可选过程 10"/>
          <p:cNvSpPr/>
          <p:nvPr/>
        </p:nvSpPr>
        <p:spPr>
          <a:xfrm>
            <a:off x="6816080" y="2667847"/>
            <a:ext cx="1957460" cy="1202241"/>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name =</a:t>
            </a:r>
            <a:endParaRPr lang="en-US" altLang="zh-CN" sz="2000" i="0" dirty="0">
              <a:solidFill>
                <a:schemeClr val="tx1"/>
              </a:solidFill>
              <a:latin typeface="微软雅黑" panose="020B0503020204020204" pitchFamily="34" charset="-122"/>
              <a:ea typeface="微软雅黑" panose="020B0503020204020204" pitchFamily="34" charset="-122"/>
            </a:endParaRPr>
          </a:p>
        </p:txBody>
      </p:sp>
      <p:sp>
        <p:nvSpPr>
          <p:cNvPr id="16" name="流程图: 可选过程 15"/>
          <p:cNvSpPr/>
          <p:nvPr/>
        </p:nvSpPr>
        <p:spPr>
          <a:xfrm>
            <a:off x="9552384" y="2667846"/>
            <a:ext cx="1964663" cy="1202242"/>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对象快照</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a:t>
            </a:r>
            <a:r>
              <a:rPr lang="en-US" altLang="zh-CN" sz="2000" i="0" smtClean="0">
                <a:solidFill>
                  <a:schemeClr val="tx1"/>
                </a:solidFill>
                <a:latin typeface="微软雅黑" panose="020B0503020204020204" pitchFamily="34" charset="-122"/>
                <a:ea typeface="微软雅黑" panose="020B0503020204020204" pitchFamily="34" charset="-122"/>
              </a:rPr>
              <a:t>name =</a:t>
            </a:r>
            <a:endParaRPr lang="en-US" altLang="zh-CN" sz="2000" b="1" i="0" dirty="0">
              <a:solidFill>
                <a:schemeClr val="tx1"/>
              </a:solidFill>
              <a:latin typeface="微软雅黑" panose="020B0503020204020204" pitchFamily="34" charset="-122"/>
              <a:ea typeface="微软雅黑" panose="020B0503020204020204" pitchFamily="34" charset="-122"/>
            </a:endParaRPr>
          </a:p>
        </p:txBody>
      </p:sp>
      <p:sp>
        <p:nvSpPr>
          <p:cNvPr id="19" name="流程图: 磁盘 18"/>
          <p:cNvSpPr/>
          <p:nvPr/>
        </p:nvSpPr>
        <p:spPr>
          <a:xfrm>
            <a:off x="8527362" y="535793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20" name="直接箭头连接符 19"/>
          <p:cNvCxnSpPr>
            <a:stCxn id="19" idx="1"/>
            <a:endCxn id="11" idx="2"/>
          </p:cNvCxnSpPr>
          <p:nvPr/>
        </p:nvCxnSpPr>
        <p:spPr>
          <a:xfrm flipH="1" flipV="1">
            <a:off x="7794810" y="3870088"/>
            <a:ext cx="1380624" cy="148784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1"/>
          </p:cNvCxnSpPr>
          <p:nvPr/>
        </p:nvCxnSpPr>
        <p:spPr>
          <a:xfrm>
            <a:off x="7794810" y="3870088"/>
            <a:ext cx="1380624" cy="1487846"/>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2" name="TextBox 20"/>
          <p:cNvSpPr txBox="1">
            <a:spLocks noChangeArrowheads="1"/>
          </p:cNvSpPr>
          <p:nvPr/>
        </p:nvSpPr>
        <p:spPr bwMode="auto">
          <a:xfrm>
            <a:off x="8548660" y="433035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7982191" y="3459934"/>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latin typeface="微软雅黑" panose="020B0503020204020204" pitchFamily="34" charset="-122"/>
                <a:ea typeface="微软雅黑" panose="020B0503020204020204" pitchFamily="34" charset="-122"/>
              </a:rPr>
              <a:t>Tom</a:t>
            </a:r>
            <a:endParaRPr lang="zh-CN" altLang="en-US" i="0">
              <a:latin typeface="微软雅黑" panose="020B0503020204020204" pitchFamily="34" charset="-122"/>
              <a:ea typeface="微软雅黑" panose="020B0503020204020204" pitchFamily="34" charset="-122"/>
            </a:endParaRPr>
          </a:p>
        </p:txBody>
      </p:sp>
      <p:sp>
        <p:nvSpPr>
          <p:cNvPr id="23" name="TextBox 21"/>
          <p:cNvSpPr txBox="1">
            <a:spLocks noChangeArrowheads="1"/>
          </p:cNvSpPr>
          <p:nvPr/>
        </p:nvSpPr>
        <p:spPr bwMode="auto">
          <a:xfrm>
            <a:off x="7956115" y="3461872"/>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solidFill>
                  <a:srgbClr val="C00000"/>
                </a:solidFill>
                <a:latin typeface="微软雅黑" panose="020B0503020204020204" pitchFamily="34" charset="-122"/>
                <a:ea typeface="微软雅黑" panose="020B0503020204020204" pitchFamily="34" charset="-122"/>
              </a:rPr>
              <a:t>Jack</a:t>
            </a:r>
            <a:endParaRPr lang="zh-CN" altLang="en-US" i="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a:stCxn id="11" idx="3"/>
            <a:endCxn id="16" idx="1"/>
          </p:cNvCxnSpPr>
          <p:nvPr/>
        </p:nvCxnSpPr>
        <p:spPr bwMode="auto">
          <a:xfrm flipV="1">
            <a:off x="8773540" y="3268967"/>
            <a:ext cx="778844" cy="1"/>
          </a:xfrm>
          <a:prstGeom prst="line">
            <a:avLst/>
          </a:prstGeom>
          <a:solidFill>
            <a:schemeClr val="accent1"/>
          </a:solidFill>
          <a:ln w="38100" cap="flat" cmpd="sng" algn="ctr">
            <a:solidFill>
              <a:srgbClr val="3A699B"/>
            </a:solidFill>
            <a:prstDash val="sysDash"/>
            <a:round/>
            <a:headEnd type="arrow" w="lg" len="med"/>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21"/>
          <p:cNvSpPr txBox="1">
            <a:spLocks noChangeArrowheads="1"/>
          </p:cNvSpPr>
          <p:nvPr/>
        </p:nvSpPr>
        <p:spPr bwMode="auto">
          <a:xfrm>
            <a:off x="8548661" y="433907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71" name="右箭头 70"/>
          <p:cNvSpPr/>
          <p:nvPr/>
        </p:nvSpPr>
        <p:spPr bwMode="auto">
          <a:xfrm>
            <a:off x="225252" y="328498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nvGrpSpPr>
          <p:cNvPr id="25" name="组合 24"/>
          <p:cNvGrpSpPr/>
          <p:nvPr/>
        </p:nvGrpSpPr>
        <p:grpSpPr>
          <a:xfrm>
            <a:off x="8874516" y="3104019"/>
            <a:ext cx="602968" cy="355915"/>
            <a:chOff x="10488488" y="5445224"/>
            <a:chExt cx="1079097" cy="678743"/>
          </a:xfrm>
          <a:effectLst>
            <a:outerShdw blurRad="50800" dist="38100" dir="2700000" algn="tl" rotWithShape="0">
              <a:prstClr val="black">
                <a:alpha val="40000"/>
              </a:prstClr>
            </a:outerShdw>
          </a:effectLst>
        </p:grpSpPr>
        <p:cxnSp>
          <p:nvCxnSpPr>
            <p:cNvPr id="26" name="直接连接符 25"/>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7988329"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8" name="矩形 27"/>
          <p:cNvSpPr/>
          <p:nvPr/>
        </p:nvSpPr>
        <p:spPr bwMode="auto">
          <a:xfrm>
            <a:off x="10704512"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0684966" y="3459934"/>
            <a:ext cx="739626" cy="400110"/>
          </a:xfrm>
          <a:prstGeom prst="rect">
            <a:avLst/>
          </a:prstGeom>
          <a:noFill/>
        </p:spPr>
        <p:txBody>
          <a:bodyPr wrap="none" rtlCol="0">
            <a:spAutoFit/>
          </a:bodyPr>
          <a:lstStyle/>
          <a:p>
            <a:r>
              <a:rPr lang="en-US" altLang="zh-CN" sz="2000" b="1" i="0" smtClean="0">
                <a:latin typeface="微软雅黑" panose="020B0503020204020204" pitchFamily="34" charset="-122"/>
                <a:ea typeface="微软雅黑" panose="020B0503020204020204" pitchFamily="34" charset="-122"/>
              </a:rPr>
              <a:t>Tom</a:t>
            </a:r>
            <a:endParaRPr lang="zh-CN" altLang="en-US" sz="2000" b="1" i="0">
              <a:latin typeface="微软雅黑" panose="020B0503020204020204" pitchFamily="34" charset="-122"/>
              <a:ea typeface="微软雅黑" panose="020B0503020204020204" pitchFamily="34" charset="-122"/>
            </a:endParaRPr>
          </a:p>
        </p:txBody>
      </p:sp>
      <p:sp>
        <p:nvSpPr>
          <p:cNvPr id="29" name="文本框 28"/>
          <p:cNvSpPr txBox="1"/>
          <p:nvPr/>
        </p:nvSpPr>
        <p:spPr>
          <a:xfrm>
            <a:off x="10689904" y="3459934"/>
            <a:ext cx="734688" cy="400110"/>
          </a:xfrm>
          <a:prstGeom prst="rect">
            <a:avLst/>
          </a:prstGeom>
          <a:noFill/>
        </p:spPr>
        <p:txBody>
          <a:bodyPr wrap="none" rtlCol="0">
            <a:spAutoFit/>
          </a:bodyPr>
          <a:lstStyle/>
          <a:p>
            <a:r>
              <a:rPr lang="en-US" altLang="zh-CN" sz="2000" b="1" i="0" smtClean="0">
                <a:solidFill>
                  <a:srgbClr val="C00000"/>
                </a:solidFill>
                <a:latin typeface="微软雅黑" panose="020B0503020204020204" pitchFamily="34" charset="-122"/>
                <a:ea typeface="微软雅黑" panose="020B0503020204020204" pitchFamily="34" charset="-122"/>
              </a:rPr>
              <a:t>Jack</a:t>
            </a:r>
            <a:endParaRPr lang="zh-CN" altLang="en-US" sz="2000" b="1" i="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
                                        <p:tgtEl>
                                          <p:spTgt spid="7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3.125E-6 -4.44444E-6 L 0.00026 0.15255 " pathEditMode="relative" rAng="0" ptsTypes="AA">
                                      <p:cBhvr>
                                        <p:cTn id="48" dur="200" fill="hold"/>
                                        <p:tgtEl>
                                          <p:spTgt spid="71"/>
                                        </p:tgtEl>
                                        <p:attrNameLst>
                                          <p:attrName>ppt_x</p:attrName>
                                          <p:attrName>ppt_y</p:attrName>
                                        </p:attrNameLst>
                                      </p:cBhvr>
                                      <p:rCtr x="13" y="7616"/>
                                    </p:animMotion>
                                  </p:childTnLst>
                                </p:cTn>
                              </p:par>
                            </p:childTnLst>
                          </p:cTn>
                        </p:par>
                        <p:par>
                          <p:cTn id="49" fill="hold">
                            <p:stCondLst>
                              <p:cond delay="200"/>
                            </p:stCondLst>
                            <p:childTnLst>
                              <p:par>
                                <p:cTn id="50" presetID="22" presetClass="exit" presetSubtype="8" fill="hold" grpId="2" nodeType="afterEffect">
                                  <p:stCondLst>
                                    <p:cond delay="0"/>
                                  </p:stCondLst>
                                  <p:childTnLst>
                                    <p:animEffect transition="out" filter="wipe(left)">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0.00026 0.15255 L 0.00026 0.25764 " pathEditMode="relative" rAng="0" ptsTypes="AA">
                                      <p:cBhvr>
                                        <p:cTn id="59" dur="200" fill="hold"/>
                                        <p:tgtEl>
                                          <p:spTgt spid="71"/>
                                        </p:tgtEl>
                                        <p:attrNameLst>
                                          <p:attrName>ppt_x</p:attrName>
                                          <p:attrName>ppt_y</p:attrName>
                                        </p:attrNameLst>
                                      </p:cBhvr>
                                      <p:rCtr x="0" y="5255"/>
                                    </p:animMotion>
                                  </p:childTnLst>
                                </p:cTn>
                              </p:par>
                            </p:childTnLst>
                          </p:cTn>
                        </p:par>
                        <p:par>
                          <p:cTn id="60" fill="hold">
                            <p:stCondLst>
                              <p:cond delay="200"/>
                            </p:stCondLst>
                            <p:childTnLst>
                              <p:par>
                                <p:cTn id="61" presetID="16" presetClass="entr" presetSubtype="37"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arn(outVertical)">
                                      <p:cBhvr>
                                        <p:cTn id="63" dur="500"/>
                                        <p:tgtEl>
                                          <p:spTgt spid="44"/>
                                        </p:tgtEl>
                                      </p:cBhvr>
                                    </p:animEffect>
                                  </p:childTnLst>
                                </p:cTn>
                              </p:par>
                            </p:childTnLst>
                          </p:cTn>
                        </p:par>
                        <p:par>
                          <p:cTn id="64" fill="hold">
                            <p:stCondLst>
                              <p:cond delay="7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par>
                          <p:cTn id="95" fill="hold">
                            <p:stCondLst>
                              <p:cond delay="500"/>
                            </p:stCondLst>
                            <p:childTnLst>
                              <p:par>
                                <p:cTn id="96" presetID="22" presetClass="exit" presetSubtype="8" fill="hold" grpId="1" nodeType="afterEffect">
                                  <p:stCondLst>
                                    <p:cond delay="0"/>
                                  </p:stCondLst>
                                  <p:childTnLst>
                                    <p:animEffect transition="out" filter="wipe(left)">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22" presetClass="entr" presetSubtype="8"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2" grpId="0"/>
      <p:bldP spid="22" grpId="1"/>
      <p:bldP spid="62" grpId="0"/>
      <p:bldP spid="62" grpId="2"/>
      <p:bldP spid="23" grpId="0"/>
      <p:bldP spid="58" grpId="0"/>
      <p:bldP spid="58" grpId="1"/>
      <p:bldP spid="71" grpId="0" animBg="1"/>
      <p:bldP spid="71" grpId="1" animBg="1"/>
      <p:bldP spid="71" grpId="2" animBg="1"/>
      <p:bldP spid="9" grpId="0" animBg="1"/>
      <p:bldP spid="28" grpId="0" animBg="1"/>
      <p:bldP spid="10" grpId="0"/>
      <p:bldP spid="10" grpId="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S</a:t>
            </a:r>
            <a:r>
              <a:rPr lang="en-US" altLang="zh-CN" dirty="0" smtClean="0"/>
              <a:t>ession</a:t>
            </a:r>
            <a:r>
              <a:rPr lang="zh-CN" altLang="en-US" dirty="0" smtClean="0"/>
              <a:t>清理缓存的模式</a:t>
            </a:r>
          </a:p>
        </p:txBody>
      </p:sp>
      <p:sp>
        <p:nvSpPr>
          <p:cNvPr id="16387" name="内容占位符 2"/>
          <p:cNvSpPr>
            <a:spLocks noGrp="1"/>
          </p:cNvSpPr>
          <p:nvPr>
            <p:ph idx="1"/>
          </p:nvPr>
        </p:nvSpPr>
        <p:spPr>
          <a:xfrm>
            <a:off x="624418" y="1125539"/>
            <a:ext cx="10943167" cy="1295350"/>
          </a:xfrm>
        </p:spPr>
        <p:txBody>
          <a:bodyPr/>
          <a:lstStyle/>
          <a:p>
            <a:r>
              <a:rPr lang="en-US" altLang="zh-CN" dirty="0" err="1" smtClean="0"/>
              <a:t>Session.setHibernateFlushMode</a:t>
            </a:r>
            <a:r>
              <a:rPr lang="en-US" altLang="zh-CN" dirty="0" smtClean="0"/>
              <a:t>() </a:t>
            </a:r>
            <a:r>
              <a:rPr lang="zh-CN" altLang="en-US" dirty="0" smtClean="0"/>
              <a:t>用于设定</a:t>
            </a:r>
            <a:r>
              <a:rPr lang="en-US" altLang="zh-CN" dirty="0" smtClean="0"/>
              <a:t> Session </a:t>
            </a:r>
            <a:r>
              <a:rPr lang="zh-CN" altLang="en-US" dirty="0" smtClean="0"/>
              <a:t>清理缓存的模式</a:t>
            </a:r>
            <a:r>
              <a:rPr lang="zh-CN" altLang="en-US" dirty="0"/>
              <a:t>。</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953505001"/>
              </p:ext>
            </p:extLst>
          </p:nvPr>
        </p:nvGraphicFramePr>
        <p:xfrm>
          <a:off x="695400" y="2348880"/>
          <a:ext cx="11089232" cy="40324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1236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tblGrid>
              <a:tr h="584728">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清理缓存模式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lang="zh-CN" altLang="en-US"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的查询方法</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commit()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a:t>
                      </a:r>
                      <a:r>
                        <a:rPr lang="en-US" altLang="zh-CN"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FlushMode.ALWAYS</a:t>
                      </a: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08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FlushMode.AUTO</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缓存中对象的属性有变化时清理，没变化</a:t>
                      </a:r>
                      <a:r>
                        <a:rPr lang="zh-CN" altLang="en-US" sz="2400"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FlushMode.COMMIT</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FlushMode.MANUAL</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FlushMode.NEVER</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已过时，被</a:t>
                      </a:r>
                      <a:r>
                        <a:rPr lang="en-US" altLang="zh-CN"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MANUAL</a:t>
                      </a: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取代</a:t>
                      </a:r>
                      <a:endPar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6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a:t>缓存的作用</a:t>
            </a:r>
          </a:p>
        </p:txBody>
      </p:sp>
      <p:sp>
        <p:nvSpPr>
          <p:cNvPr id="3" name="内容占位符 2"/>
          <p:cNvSpPr>
            <a:spLocks noGrp="1"/>
          </p:cNvSpPr>
          <p:nvPr>
            <p:ph idx="1"/>
          </p:nvPr>
        </p:nvSpPr>
        <p:spPr>
          <a:xfrm>
            <a:off x="624418" y="1125539"/>
            <a:ext cx="11160214" cy="3599606"/>
          </a:xfrm>
        </p:spPr>
        <p:txBody>
          <a:bodyPr/>
          <a:lstStyle/>
          <a:p>
            <a:r>
              <a:rPr lang="en-US" altLang="zh-CN" dirty="0" smtClean="0"/>
              <a:t>Session</a:t>
            </a:r>
            <a:r>
              <a:rPr lang="zh-CN" altLang="en-US" dirty="0"/>
              <a:t>缓存有三大作</a:t>
            </a:r>
            <a:r>
              <a:rPr lang="zh-CN" altLang="en-US" dirty="0" smtClean="0"/>
              <a:t>用：</a:t>
            </a:r>
            <a:endParaRPr lang="en-US" altLang="zh-CN" dirty="0" smtClean="0"/>
          </a:p>
          <a:p>
            <a:pPr lvl="1">
              <a:spcBef>
                <a:spcPts val="1800"/>
              </a:spcBef>
            </a:pPr>
            <a:r>
              <a:rPr lang="zh-CN" altLang="en-US" dirty="0"/>
              <a:t>减少数据库访问次数，提高数据访问的</a:t>
            </a:r>
            <a:r>
              <a:rPr lang="zh-CN" altLang="en-US" dirty="0" smtClean="0"/>
              <a:t>效率；</a:t>
            </a:r>
            <a:endParaRPr lang="en-US" altLang="zh-CN" dirty="0" smtClean="0"/>
          </a:p>
          <a:p>
            <a:pPr lvl="1"/>
            <a:r>
              <a:rPr lang="zh-CN" altLang="en-US" dirty="0"/>
              <a:t>保证缓存中的对象与数据库中相关的记录</a:t>
            </a:r>
            <a:r>
              <a:rPr lang="zh-CN" altLang="en-US" dirty="0" smtClean="0"/>
              <a:t>同步；</a:t>
            </a:r>
            <a:endParaRPr lang="en-US" altLang="zh-CN" dirty="0" smtClean="0"/>
          </a:p>
          <a:p>
            <a:pPr lvl="1"/>
            <a:r>
              <a:rPr lang="zh-CN" altLang="en-US" dirty="0"/>
              <a:t>当缓存中的持久化对象存在循环关联关系时</a:t>
            </a:r>
            <a:r>
              <a:rPr lang="zh-CN" altLang="en-US" dirty="0" smtClean="0"/>
              <a:t>，</a:t>
            </a:r>
            <a:r>
              <a:rPr lang="en-US" altLang="zh-CN" dirty="0" smtClean="0"/>
              <a:t>Session</a:t>
            </a:r>
            <a:r>
              <a:rPr lang="zh-CN" altLang="en-US" dirty="0"/>
              <a:t>会保证不出现死循环，以及由死循环引起的堆栈溢出</a:t>
            </a:r>
            <a:r>
              <a:rPr lang="zh-CN" altLang="en-US" dirty="0" smtClean="0"/>
              <a:t>异常。</a:t>
            </a:r>
            <a:endParaRPr lang="zh-CN" altLang="en-US" dirty="0"/>
          </a:p>
        </p:txBody>
      </p:sp>
    </p:spTree>
    <p:extLst>
      <p:ext uri="{BB962C8B-B14F-4D97-AF65-F5344CB8AC3E}">
        <p14:creationId xmlns:p14="http://schemas.microsoft.com/office/powerpoint/2010/main" val="260955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堆栈溢出</a:t>
            </a:r>
            <a:r>
              <a:rPr lang="zh-CN" altLang="en-US" smtClean="0"/>
              <a:t>异常</a:t>
            </a:r>
            <a:endParaRPr lang="zh-CN" altLang="en-US"/>
          </a:p>
        </p:txBody>
      </p:sp>
      <p:sp>
        <p:nvSpPr>
          <p:cNvPr id="3" name="内容占位符 2"/>
          <p:cNvSpPr>
            <a:spLocks noGrp="1"/>
          </p:cNvSpPr>
          <p:nvPr>
            <p:ph idx="1"/>
          </p:nvPr>
        </p:nvSpPr>
        <p:spPr>
          <a:xfrm>
            <a:off x="624418" y="1125539"/>
            <a:ext cx="10943167" cy="647278"/>
          </a:xfrm>
        </p:spPr>
        <p:txBody>
          <a:bodyPr/>
          <a:lstStyle/>
          <a:p>
            <a:r>
              <a:rPr lang="zh-CN" altLang="en-US" smtClean="0"/>
              <a:t>例子：死</a:t>
            </a:r>
            <a:r>
              <a:rPr lang="zh-CN" altLang="en-US"/>
              <a:t>循环</a:t>
            </a:r>
          </a:p>
        </p:txBody>
      </p:sp>
      <p:pic>
        <p:nvPicPr>
          <p:cNvPr id="5" name="图片 4"/>
          <p:cNvPicPr>
            <a:picLocks noChangeAspect="1"/>
          </p:cNvPicPr>
          <p:nvPr/>
        </p:nvPicPr>
        <p:blipFill>
          <a:blip r:embed="rId2"/>
          <a:stretch>
            <a:fillRect/>
          </a:stretch>
        </p:blipFill>
        <p:spPr>
          <a:xfrm>
            <a:off x="2063552" y="1940368"/>
            <a:ext cx="7385535" cy="1704656"/>
          </a:xfrm>
          <a:prstGeom prst="rect">
            <a:avLst/>
          </a:prstGeom>
          <a:effectLst>
            <a:outerShdw blurRad="50800" dist="38100" dir="2700000" algn="tl" rotWithShape="0">
              <a:prstClr val="black">
                <a:alpha val="40000"/>
              </a:prstClr>
            </a:outerShdw>
          </a:effectLst>
        </p:spPr>
      </p:pic>
      <p:grpSp>
        <p:nvGrpSpPr>
          <p:cNvPr id="32" name="组合 31"/>
          <p:cNvGrpSpPr/>
          <p:nvPr/>
        </p:nvGrpSpPr>
        <p:grpSpPr>
          <a:xfrm>
            <a:off x="1127448" y="3927546"/>
            <a:ext cx="10081120" cy="2309766"/>
            <a:chOff x="983432" y="3979422"/>
            <a:chExt cx="10081120" cy="2309766"/>
          </a:xfrm>
        </p:grpSpPr>
        <p:sp>
          <p:nvSpPr>
            <p:cNvPr id="9" name="圆角矩形 8"/>
            <p:cNvSpPr/>
            <p:nvPr/>
          </p:nvSpPr>
          <p:spPr bwMode="auto">
            <a:xfrm>
              <a:off x="983432" y="4605709"/>
              <a:ext cx="1824203" cy="97154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5559978" y="4148037"/>
              <a:ext cx="1824203" cy="827020"/>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215680" y="4148037"/>
              <a:ext cx="1824203" cy="80025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215680" y="5272141"/>
              <a:ext cx="1824203" cy="861813"/>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箭头连接符 12"/>
            <p:cNvCxnSpPr>
              <a:stCxn id="9" idx="3"/>
              <a:endCxn id="11" idx="1"/>
            </p:cNvCxnSpPr>
            <p:nvPr/>
          </p:nvCxnSpPr>
          <p:spPr bwMode="auto">
            <a:xfrm flipV="1">
              <a:off x="2807635" y="4548166"/>
              <a:ext cx="408045" cy="54331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4" name="直接箭头连接符 13"/>
            <p:cNvCxnSpPr>
              <a:stCxn id="9" idx="3"/>
              <a:endCxn id="12" idx="1"/>
            </p:cNvCxnSpPr>
            <p:nvPr/>
          </p:nvCxnSpPr>
          <p:spPr bwMode="auto">
            <a:xfrm>
              <a:off x="2807635" y="5091483"/>
              <a:ext cx="408045" cy="611565"/>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5" name="直接箭头连接符 14"/>
            <p:cNvCxnSpPr>
              <a:stCxn id="11" idx="3"/>
              <a:endCxn id="10" idx="1"/>
            </p:cNvCxnSpPr>
            <p:nvPr/>
          </p:nvCxnSpPr>
          <p:spPr bwMode="auto">
            <a:xfrm>
              <a:off x="5039883" y="4548166"/>
              <a:ext cx="520095" cy="1338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bwMode="auto">
            <a:xfrm>
              <a:off x="5559978" y="5333699"/>
              <a:ext cx="1824203" cy="725314"/>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6" idx="1"/>
            </p:cNvCxnSpPr>
            <p:nvPr/>
          </p:nvCxnSpPr>
          <p:spPr bwMode="auto">
            <a:xfrm flipV="1">
              <a:off x="5039883" y="5696356"/>
              <a:ext cx="520095" cy="669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圆角矩形 17"/>
            <p:cNvSpPr/>
            <p:nvPr/>
          </p:nvSpPr>
          <p:spPr bwMode="auto">
            <a:xfrm>
              <a:off x="8133065" y="3979422"/>
              <a:ext cx="1550573" cy="393436"/>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19" name="圆角矩形 18"/>
            <p:cNvSpPr/>
            <p:nvPr/>
          </p:nvSpPr>
          <p:spPr bwMode="auto">
            <a:xfrm>
              <a:off x="8133065" y="4578944"/>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0" name="直接箭头连接符 19"/>
            <p:cNvCxnSpPr>
              <a:stCxn id="10" idx="3"/>
              <a:endCxn id="18" idx="1"/>
            </p:cNvCxnSpPr>
            <p:nvPr/>
          </p:nvCxnSpPr>
          <p:spPr bwMode="auto">
            <a:xfrm flipV="1">
              <a:off x="7384181" y="4176140"/>
              <a:ext cx="748884" cy="38540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1" name="直接箭头连接符 20"/>
            <p:cNvCxnSpPr>
              <a:stCxn id="10" idx="3"/>
              <a:endCxn id="19" idx="1"/>
            </p:cNvCxnSpPr>
            <p:nvPr/>
          </p:nvCxnSpPr>
          <p:spPr bwMode="auto">
            <a:xfrm>
              <a:off x="7384181" y="4561547"/>
              <a:ext cx="748884" cy="20207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2" name="圆角矩形 21"/>
            <p:cNvSpPr/>
            <p:nvPr/>
          </p:nvSpPr>
          <p:spPr bwMode="auto">
            <a:xfrm>
              <a:off x="8133065" y="533369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23" name="圆角矩形 22"/>
            <p:cNvSpPr/>
            <p:nvPr/>
          </p:nvSpPr>
          <p:spPr bwMode="auto">
            <a:xfrm>
              <a:off x="8133065" y="591983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4" name="直接箭头连接符 23"/>
            <p:cNvCxnSpPr>
              <a:stCxn id="16" idx="3"/>
              <a:endCxn id="22" idx="1"/>
            </p:cNvCxnSpPr>
            <p:nvPr/>
          </p:nvCxnSpPr>
          <p:spPr bwMode="auto">
            <a:xfrm flipV="1">
              <a:off x="7384181" y="5518374"/>
              <a:ext cx="748884" cy="17798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5" name="直接箭头连接符 24"/>
            <p:cNvCxnSpPr>
              <a:stCxn id="16" idx="3"/>
              <a:endCxn id="23" idx="1"/>
            </p:cNvCxnSpPr>
            <p:nvPr/>
          </p:nvCxnSpPr>
          <p:spPr bwMode="auto">
            <a:xfrm>
              <a:off x="7384181" y="5696356"/>
              <a:ext cx="748884" cy="408158"/>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bwMode="auto">
            <a:xfrm>
              <a:off x="10152451" y="4784171"/>
              <a:ext cx="912101" cy="647698"/>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9277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dirty="0"/>
              <a:t>缓存加载关联关系</a:t>
            </a:r>
            <a:r>
              <a:rPr lang="zh-CN" altLang="en-US" dirty="0">
                <a:solidFill>
                  <a:srgbClr val="FF0000"/>
                </a:solidFill>
              </a:rPr>
              <a:t/>
            </a:r>
            <a:br>
              <a:rPr lang="zh-CN" altLang="en-US" dirty="0">
                <a:solidFill>
                  <a:srgbClr val="FF0000"/>
                </a:solidFill>
              </a:rPr>
            </a:br>
            <a:endParaRPr lang="zh-CN" altLang="en-US" dirty="0"/>
          </a:p>
        </p:txBody>
      </p:sp>
      <p:sp>
        <p:nvSpPr>
          <p:cNvPr id="6" name="圆角矩形 5"/>
          <p:cNvSpPr/>
          <p:nvPr/>
        </p:nvSpPr>
        <p:spPr bwMode="auto">
          <a:xfrm>
            <a:off x="2416632" y="2624092"/>
            <a:ext cx="2886391" cy="1372244"/>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6307393" y="2319148"/>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307393" y="3538921"/>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bwMode="auto">
          <a:xfrm flipV="1">
            <a:off x="5303023" y="2840252"/>
            <a:ext cx="1004370" cy="469962"/>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0" name="直接箭头连接符 9"/>
          <p:cNvCxnSpPr>
            <a:stCxn id="6" idx="3"/>
            <a:endCxn id="8" idx="1"/>
          </p:cNvCxnSpPr>
          <p:nvPr/>
        </p:nvCxnSpPr>
        <p:spPr bwMode="auto">
          <a:xfrm>
            <a:off x="5303023" y="3310214"/>
            <a:ext cx="1004370" cy="749811"/>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1" name="肘形连接符 10"/>
          <p:cNvCxnSpPr>
            <a:stCxn id="7" idx="0"/>
            <a:endCxn id="6" idx="0"/>
          </p:cNvCxnSpPr>
          <p:nvPr/>
        </p:nvCxnSpPr>
        <p:spPr bwMode="auto">
          <a:xfrm rot="16200000" flipH="1" flipV="1">
            <a:off x="5652737" y="526239"/>
            <a:ext cx="304944" cy="3890761"/>
          </a:xfrm>
          <a:prstGeom prst="bentConnector3">
            <a:avLst>
              <a:gd name="adj1" fmla="val -74965"/>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2" name="肘形连接符 11"/>
          <p:cNvCxnSpPr>
            <a:stCxn id="8" idx="2"/>
            <a:endCxn id="6" idx="2"/>
          </p:cNvCxnSpPr>
          <p:nvPr/>
        </p:nvCxnSpPr>
        <p:spPr bwMode="auto">
          <a:xfrm rot="5400000" flipH="1">
            <a:off x="5512813" y="2343352"/>
            <a:ext cx="584792" cy="3890761"/>
          </a:xfrm>
          <a:prstGeom prst="bentConnector3">
            <a:avLst>
              <a:gd name="adj1" fmla="val -3909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0040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33521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solidFill>
                  <a:schemeClr val="tx1"/>
                </a:solidFill>
              </a:rPr>
              <a:t>Hibernate</a:t>
            </a:r>
            <a:r>
              <a:rPr lang="zh-CN" altLang="en-US" dirty="0" smtClean="0">
                <a:solidFill>
                  <a:schemeClr val="tx1"/>
                </a:solidFill>
              </a:rPr>
              <a:t>实体对象生命周期</a:t>
            </a:r>
            <a:endParaRPr lang="en-US" altLang="zh-CN" dirty="0" smtClean="0">
              <a:solidFill>
                <a:schemeClr val="tx1"/>
              </a:solidFill>
            </a:endParaRPr>
          </a:p>
        </p:txBody>
      </p:sp>
      <p:sp>
        <p:nvSpPr>
          <p:cNvPr id="20483" name="内容占位符 4"/>
          <p:cNvSpPr>
            <a:spLocks noGrp="1"/>
          </p:cNvSpPr>
          <p:nvPr>
            <p:ph idx="1"/>
          </p:nvPr>
        </p:nvSpPr>
        <p:spPr>
          <a:xfrm>
            <a:off x="624418" y="908720"/>
            <a:ext cx="10899925" cy="5688632"/>
          </a:xfrm>
        </p:spPr>
        <p:txBody>
          <a:bodyPr/>
          <a:lstStyle/>
          <a:p>
            <a:r>
              <a:rPr lang="zh-CN" altLang="en-US" dirty="0" smtClean="0"/>
              <a:t>实体对象的</a:t>
            </a:r>
            <a:r>
              <a:rPr lang="en-US" altLang="zh-CN" dirty="0"/>
              <a:t>4</a:t>
            </a:r>
            <a:r>
              <a:rPr lang="zh-CN" altLang="en-US" dirty="0" smtClean="0"/>
              <a:t>种状态</a:t>
            </a:r>
            <a:endParaRPr lang="en-US" altLang="zh-CN" dirty="0" smtClean="0"/>
          </a:p>
          <a:p>
            <a:pPr lvl="1">
              <a:spcBef>
                <a:spcPts val="600"/>
              </a:spcBef>
            </a:pPr>
            <a:r>
              <a:rPr lang="en-US" altLang="zh-CN" dirty="0" smtClean="0"/>
              <a:t>Transient(</a:t>
            </a:r>
            <a:r>
              <a:rPr lang="zh-CN" altLang="en-US" dirty="0" smtClean="0"/>
              <a:t>临时状态</a:t>
            </a:r>
            <a:r>
              <a:rPr lang="en-US" altLang="zh-CN" dirty="0" smtClean="0"/>
              <a:t>) </a:t>
            </a:r>
            <a:r>
              <a:rPr lang="zh-CN" altLang="en-US" dirty="0" smtClean="0"/>
              <a:t>： 刚刚被 </a:t>
            </a:r>
            <a:r>
              <a:rPr lang="en-US" altLang="zh-CN" dirty="0" smtClean="0"/>
              <a:t>new </a:t>
            </a:r>
            <a:r>
              <a:rPr lang="zh-CN" altLang="en-US" dirty="0" smtClean="0"/>
              <a:t>关键字创建，还没有被持久化，不在</a:t>
            </a:r>
            <a:r>
              <a:rPr lang="en-US" altLang="zh-CN" dirty="0"/>
              <a:t>S</a:t>
            </a:r>
            <a:r>
              <a:rPr lang="en-US" altLang="zh-CN" dirty="0" smtClean="0"/>
              <a:t>ession</a:t>
            </a:r>
            <a:r>
              <a:rPr lang="zh-CN" altLang="en-US" dirty="0" smtClean="0"/>
              <a:t>的缓存中。</a:t>
            </a:r>
            <a:endParaRPr lang="en-US" altLang="zh-CN" dirty="0" smtClean="0"/>
          </a:p>
          <a:p>
            <a:pPr lvl="1">
              <a:spcBef>
                <a:spcPts val="600"/>
              </a:spcBef>
            </a:pPr>
            <a:r>
              <a:rPr lang="en-US" altLang="zh-CN" dirty="0" smtClean="0"/>
              <a:t>Persistent(</a:t>
            </a:r>
            <a:r>
              <a:rPr lang="zh-CN" altLang="en-US" dirty="0" smtClean="0"/>
              <a:t>持久化状态</a:t>
            </a:r>
            <a:r>
              <a:rPr lang="en-US" altLang="zh-CN" dirty="0" smtClean="0"/>
              <a:t>) </a:t>
            </a:r>
            <a:r>
              <a:rPr lang="zh-CN" altLang="en-US" dirty="0" smtClean="0"/>
              <a:t>： 已经被持久化，并加入到 </a:t>
            </a:r>
            <a:r>
              <a:rPr lang="en-US" altLang="zh-CN" dirty="0" smtClean="0"/>
              <a:t>Session </a:t>
            </a:r>
            <a:r>
              <a:rPr lang="zh-CN" altLang="en-US" dirty="0" smtClean="0"/>
              <a:t>缓存中。</a:t>
            </a:r>
            <a:endParaRPr lang="en-US" altLang="zh-CN" dirty="0" smtClean="0"/>
          </a:p>
          <a:p>
            <a:pPr lvl="1">
              <a:spcBef>
                <a:spcPts val="600"/>
              </a:spcBef>
            </a:pPr>
            <a:r>
              <a:rPr lang="en-US" altLang="zh-CN" dirty="0" smtClean="0"/>
              <a:t>Detached(</a:t>
            </a:r>
            <a:r>
              <a:rPr lang="zh-CN" altLang="en-US" dirty="0" smtClean="0"/>
              <a:t>游离状态</a:t>
            </a:r>
            <a:r>
              <a:rPr lang="en-US" altLang="zh-CN" dirty="0" smtClean="0"/>
              <a:t>) </a:t>
            </a:r>
            <a:r>
              <a:rPr lang="zh-CN" altLang="en-US" dirty="0" smtClean="0"/>
              <a:t>： 已经被持久化，但不再处于 </a:t>
            </a:r>
            <a:r>
              <a:rPr lang="en-US" altLang="zh-CN" dirty="0" smtClean="0"/>
              <a:t>Session </a:t>
            </a:r>
            <a:r>
              <a:rPr lang="zh-CN" altLang="en-US" dirty="0" smtClean="0"/>
              <a:t>缓存中。</a:t>
            </a:r>
            <a:endParaRPr lang="en-US" altLang="zh-CN" dirty="0" smtClean="0"/>
          </a:p>
          <a:p>
            <a:pPr lvl="1">
              <a:spcBef>
                <a:spcPts val="600"/>
              </a:spcBef>
            </a:pPr>
            <a:r>
              <a:rPr lang="en-US" altLang="zh-CN" dirty="0"/>
              <a:t>Removed(</a:t>
            </a:r>
            <a:r>
              <a:rPr lang="zh-CN" altLang="en-US" dirty="0"/>
              <a:t>删除状态</a:t>
            </a:r>
            <a:r>
              <a:rPr lang="en-US" altLang="zh-CN" dirty="0" smtClean="0"/>
              <a:t>) </a:t>
            </a:r>
            <a:r>
              <a:rPr lang="zh-CN" altLang="en-US" dirty="0" smtClean="0"/>
              <a:t>： </a:t>
            </a:r>
            <a:r>
              <a:rPr lang="en-US" altLang="zh-CN" dirty="0" smtClean="0"/>
              <a:t>Session </a:t>
            </a:r>
            <a:r>
              <a:rPr lang="zh-CN" altLang="en-US" dirty="0" smtClean="0"/>
              <a:t>已经</a:t>
            </a:r>
            <a:r>
              <a:rPr lang="zh-CN" altLang="en-US" dirty="0"/>
              <a:t>计划将其从数据库删除，并且不再</a:t>
            </a:r>
            <a:r>
              <a:rPr lang="zh-CN" altLang="en-US" dirty="0" smtClean="0"/>
              <a:t>处于 </a:t>
            </a:r>
            <a:r>
              <a:rPr lang="en-US" altLang="zh-CN" dirty="0" smtClean="0"/>
              <a:t>Session </a:t>
            </a:r>
            <a:r>
              <a:rPr lang="zh-CN" altLang="en-US" dirty="0" smtClean="0"/>
              <a:t>缓存中。还在内存。</a:t>
            </a:r>
            <a:endParaRPr lang="en-US" altLang="zh-CN" dirty="0" smtClean="0"/>
          </a:p>
        </p:txBody>
      </p:sp>
    </p:spTree>
    <p:extLst>
      <p:ext uri="{BB962C8B-B14F-4D97-AF65-F5344CB8AC3E}">
        <p14:creationId xmlns:p14="http://schemas.microsoft.com/office/powerpoint/2010/main" val="718998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Hibernate</a:t>
            </a:r>
            <a:r>
              <a:rPr lang="zh-CN" altLang="en-US" dirty="0" smtClean="0"/>
              <a:t>中的实体对象</a:t>
            </a:r>
          </a:p>
        </p:txBody>
      </p:sp>
      <p:graphicFrame>
        <p:nvGraphicFramePr>
          <p:cNvPr id="14" name="表格 13"/>
          <p:cNvGraphicFramePr>
            <a:graphicFrameLocks noGrp="1"/>
          </p:cNvGraphicFramePr>
          <p:nvPr>
            <p:extLst>
              <p:ext uri="{D42A27DB-BD31-4B8C-83A1-F6EECF244321}">
                <p14:modId xmlns:p14="http://schemas.microsoft.com/office/powerpoint/2010/main" val="2224566906"/>
              </p:ext>
            </p:extLst>
          </p:nvPr>
        </p:nvGraphicFramePr>
        <p:xfrm>
          <a:off x="8989481"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被删除对象</a:t>
                      </a:r>
                    </a:p>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(Removed Objects)</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处在删除状态的对象称为被删除对象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数据库中存在与之对应的记录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已经计划从数据库中删除</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39146585"/>
              </p:ext>
            </p:extLst>
          </p:nvPr>
        </p:nvGraphicFramePr>
        <p:xfrm>
          <a:off x="6159382"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游离对象</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(Detached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处在游离状态的对象称为游离对象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在数据库中可能</a:t>
                      </a:r>
                      <a:r>
                        <a:rPr lang="zh-CN" altLang="en-US" sz="2400" dirty="0" smtClean="0">
                          <a:solidFill>
                            <a:srgbClr val="C00000"/>
                          </a:solidFill>
                          <a:latin typeface="微软雅黑" panose="020B0503020204020204" pitchFamily="34" charset="-122"/>
                          <a:ea typeface="微软雅黑" panose="020B0503020204020204" pitchFamily="34" charset="-122"/>
                        </a:rPr>
                        <a:t>存在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前提是没有其他</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实例删除该记录</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54081170"/>
              </p:ext>
            </p:extLst>
          </p:nvPr>
        </p:nvGraphicFramePr>
        <p:xfrm>
          <a:off x="3329284"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持久化对象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(Persist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处于持久化状态的对象称为持久化对象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62878056"/>
              </p:ext>
            </p:extLst>
          </p:nvPr>
        </p:nvGraphicFramePr>
        <p:xfrm>
          <a:off x="499186"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临时对象</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(Transient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处于临时状态的对象称为临时对象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dirty="0" smtClean="0">
                          <a:solidFill>
                            <a:srgbClr val="C00000"/>
                          </a:solidFill>
                          <a:latin typeface="微软雅黑" panose="020B0503020204020204" pitchFamily="34" charset="-122"/>
                          <a:ea typeface="微软雅黑" panose="020B0503020204020204" pitchFamily="34" charset="-122"/>
                        </a:rPr>
                        <a:t>不存</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在与之相对应的记录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spTree>
    <p:extLst>
      <p:ext uri="{BB962C8B-B14F-4D97-AF65-F5344CB8AC3E}">
        <p14:creationId xmlns:p14="http://schemas.microsoft.com/office/powerpoint/2010/main" val="3894145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39416" y="1196752"/>
            <a:ext cx="10276454" cy="5184576"/>
          </a:xfrm>
          <a:prstGeom prst="rect">
            <a:avLst/>
          </a:prstGeom>
        </p:spPr>
      </p:pic>
      <p:sp>
        <p:nvSpPr>
          <p:cNvPr id="22530" name="标题 1"/>
          <p:cNvSpPr>
            <a:spLocks noGrp="1"/>
          </p:cNvSpPr>
          <p:nvPr>
            <p:ph type="title"/>
          </p:nvPr>
        </p:nvSpPr>
        <p:spPr/>
        <p:txBody>
          <a:bodyPr/>
          <a:lstStyle/>
          <a:p>
            <a:r>
              <a:rPr lang="zh-CN" altLang="en-US" smtClean="0"/>
              <a:t>实体对象的生命周期（</a:t>
            </a:r>
            <a:r>
              <a:rPr lang="en-US" altLang="zh-CN" smtClean="0"/>
              <a:t>lifecycle</a:t>
            </a:r>
            <a:r>
              <a:rPr lang="zh-CN" altLang="en-US" smtClean="0"/>
              <a:t>）</a:t>
            </a:r>
          </a:p>
        </p:txBody>
      </p:sp>
    </p:spTree>
    <p:extLst>
      <p:ext uri="{BB962C8B-B14F-4D97-AF65-F5344CB8AC3E}">
        <p14:creationId xmlns:p14="http://schemas.microsoft.com/office/powerpoint/2010/main" val="174031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2"/>
            <a:r>
              <a:rPr lang="zh-CN" altLang="en-US" dirty="0"/>
              <a:t>实体的多对多关联</a:t>
            </a:r>
          </a:p>
          <a:p>
            <a:pPr lvl="2"/>
            <a:r>
              <a:rPr lang="zh-CN" altLang="en-US" dirty="0"/>
              <a:t>数据库的多对多关联</a:t>
            </a:r>
          </a:p>
          <a:p>
            <a:pPr lvl="2"/>
            <a:r>
              <a:rPr lang="en-US" altLang="zh-CN" dirty="0"/>
              <a:t>Hibernate</a:t>
            </a:r>
            <a:r>
              <a:rPr lang="zh-CN" altLang="en-US" dirty="0"/>
              <a:t>多对多关联映射</a:t>
            </a:r>
          </a:p>
          <a:p>
            <a:pPr lvl="3">
              <a:buFont typeface="Wingdings" panose="05000000000000000000" pitchFamily="2" charset="2"/>
              <a:buChar char="Ø"/>
            </a:pPr>
            <a:r>
              <a:rPr lang="en-US" altLang="zh-CN" sz="2800" dirty="0" smtClean="0"/>
              <a:t>&lt;set&gt;</a:t>
            </a:r>
            <a:r>
              <a:rPr lang="zh-CN" altLang="en-US" sz="2800" dirty="0" smtClean="0"/>
              <a:t>元素的 </a:t>
            </a:r>
            <a:r>
              <a:rPr lang="en-US" altLang="zh-CN" sz="2800" dirty="0" smtClean="0"/>
              <a:t>inverse </a:t>
            </a:r>
            <a:r>
              <a:rPr lang="zh-CN" altLang="en-US" sz="2800" dirty="0" smtClean="0"/>
              <a:t>属性</a:t>
            </a:r>
            <a:endParaRPr lang="zh-CN" altLang="en-US" sz="2800" dirty="0"/>
          </a:p>
        </p:txBody>
      </p:sp>
    </p:spTree>
    <p:extLst>
      <p:ext uri="{BB962C8B-B14F-4D97-AF65-F5344CB8AC3E}">
        <p14:creationId xmlns:p14="http://schemas.microsoft.com/office/powerpoint/2010/main" val="172645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对象的什么周期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36286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save()</a:t>
            </a:r>
            <a:r>
              <a:rPr lang="zh-CN" altLang="en-US" smtClean="0"/>
              <a:t>方法</a:t>
            </a:r>
          </a:p>
        </p:txBody>
      </p:sp>
      <p:graphicFrame>
        <p:nvGraphicFramePr>
          <p:cNvPr id="6" name="图示 5"/>
          <p:cNvGraphicFramePr/>
          <p:nvPr>
            <p:extLst>
              <p:ext uri="{D42A27DB-BD31-4B8C-83A1-F6EECF244321}">
                <p14:modId xmlns:p14="http://schemas.microsoft.com/office/powerpoint/2010/main" val="1672977452"/>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6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update()</a:t>
            </a:r>
            <a:r>
              <a:rPr lang="zh-CN" altLang="en-US" smtClean="0"/>
              <a:t>方法</a:t>
            </a:r>
          </a:p>
        </p:txBody>
      </p:sp>
      <p:graphicFrame>
        <p:nvGraphicFramePr>
          <p:cNvPr id="6" name="图示 5"/>
          <p:cNvGraphicFramePr/>
          <p:nvPr>
            <p:extLst>
              <p:ext uri="{D42A27DB-BD31-4B8C-83A1-F6EECF244321}">
                <p14:modId xmlns:p14="http://schemas.microsoft.com/office/powerpoint/2010/main" val="1458519285"/>
              </p:ext>
            </p:extLst>
          </p:nvPr>
        </p:nvGraphicFramePr>
        <p:xfrm>
          <a:off x="767408" y="1052736"/>
          <a:ext cx="10729192" cy="573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2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Session</a:t>
            </a:r>
            <a:r>
              <a:rPr lang="zh-CN" altLang="en-US" smtClean="0"/>
              <a:t>的</a:t>
            </a:r>
            <a:r>
              <a:rPr lang="en-US" altLang="zh-CN" smtClean="0"/>
              <a:t>saveOrUpdate()</a:t>
            </a:r>
            <a:r>
              <a:rPr lang="zh-CN" altLang="en-US" smtClean="0"/>
              <a:t>方法</a:t>
            </a:r>
            <a:endParaRPr lang="zh-CN" altLang="en-US" dirty="0" smtClean="0"/>
          </a:p>
        </p:txBody>
      </p:sp>
      <p:grpSp>
        <p:nvGrpSpPr>
          <p:cNvPr id="32" name="组合 31"/>
          <p:cNvGrpSpPr/>
          <p:nvPr/>
        </p:nvGrpSpPr>
        <p:grpSpPr>
          <a:xfrm>
            <a:off x="1415480" y="1556792"/>
            <a:ext cx="9273977" cy="3654894"/>
            <a:chOff x="1430535" y="1727443"/>
            <a:chExt cx="9273977" cy="3654894"/>
          </a:xfrm>
        </p:grpSpPr>
        <p:cxnSp>
          <p:nvCxnSpPr>
            <p:cNvPr id="14" name="肘形连接符 13"/>
            <p:cNvCxnSpPr>
              <a:stCxn id="19" idx="2"/>
              <a:endCxn id="22" idx="0"/>
            </p:cNvCxnSpPr>
            <p:nvPr/>
          </p:nvCxnSpPr>
          <p:spPr bwMode="auto">
            <a:xfrm rot="16200000" flipH="1">
              <a:off x="7199810" y="1523732"/>
              <a:ext cx="1032740" cy="3312368"/>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bwMode="auto">
            <a:xfrm>
              <a:off x="4223792" y="1727443"/>
              <a:ext cx="3672408" cy="936103"/>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saveOrUpdate()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040216"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如果参数是持久化对象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返回</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143053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如果参数是临时对象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a:t>
              </a:r>
              <a:endPar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73537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如果参数是游离对象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9" idx="2"/>
              <a:endCxn id="23" idx="0"/>
            </p:cNvCxnSpPr>
            <p:nvPr/>
          </p:nvCxnSpPr>
          <p:spPr bwMode="auto">
            <a:xfrm rot="5400000">
              <a:off x="3894970" y="1531260"/>
              <a:ext cx="1032740" cy="3297313"/>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9" idx="2"/>
              <a:endCxn id="24" idx="0"/>
            </p:cNvCxnSpPr>
            <p:nvPr/>
          </p:nvCxnSpPr>
          <p:spPr bwMode="auto">
            <a:xfrm>
              <a:off x="6059996" y="2663546"/>
              <a:ext cx="7527" cy="103274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385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p>
        </p:txBody>
      </p:sp>
      <p:sp>
        <p:nvSpPr>
          <p:cNvPr id="3" name="内容占位符 2"/>
          <p:cNvSpPr>
            <a:spLocks noGrp="1"/>
          </p:cNvSpPr>
          <p:nvPr>
            <p:ph idx="1"/>
          </p:nvPr>
        </p:nvSpPr>
        <p:spPr>
          <a:xfrm>
            <a:off x="624418" y="1125539"/>
            <a:ext cx="11016198" cy="3095550"/>
          </a:xfrm>
        </p:spPr>
        <p:txBody>
          <a:bodyPr/>
          <a:lstStyle/>
          <a:p>
            <a:r>
              <a:rPr lang="en-US" altLang="zh-CN" dirty="0" smtClean="0"/>
              <a:t>Hibernate </a:t>
            </a:r>
            <a:r>
              <a:rPr lang="zh-CN" altLang="en-US" dirty="0" smtClean="0"/>
              <a:t>如何</a:t>
            </a:r>
            <a:r>
              <a:rPr lang="zh-CN" altLang="en-US" dirty="0"/>
              <a:t>区分临时</a:t>
            </a:r>
            <a:r>
              <a:rPr lang="zh-CN" altLang="en-US" dirty="0" smtClean="0"/>
              <a:t>对象</a:t>
            </a:r>
            <a:r>
              <a:rPr lang="zh-CN" altLang="en-US" dirty="0"/>
              <a:t>：</a:t>
            </a:r>
            <a:endParaRPr lang="en-US" altLang="zh-CN" dirty="0" smtClean="0"/>
          </a:p>
          <a:p>
            <a:pPr lvl="1">
              <a:spcBef>
                <a:spcPts val="1800"/>
              </a:spcBef>
            </a:pPr>
            <a:r>
              <a:rPr lang="zh-CN" altLang="en-US" dirty="0"/>
              <a:t>对象</a:t>
            </a:r>
            <a:r>
              <a:rPr lang="zh-CN" altLang="en-US" dirty="0" smtClean="0"/>
              <a:t>的 </a:t>
            </a:r>
            <a:r>
              <a:rPr lang="en-US" altLang="zh-CN" dirty="0" smtClean="0"/>
              <a:t>OID </a:t>
            </a:r>
            <a:r>
              <a:rPr lang="zh-CN" altLang="en-US" dirty="0" smtClean="0"/>
              <a:t>为 </a:t>
            </a:r>
            <a:r>
              <a:rPr lang="en-US" altLang="zh-CN" dirty="0" smtClean="0"/>
              <a:t>null</a:t>
            </a:r>
            <a:r>
              <a:rPr lang="zh-CN" altLang="en-US" dirty="0" smtClean="0"/>
              <a:t>；</a:t>
            </a:r>
            <a:endParaRPr lang="zh-CN" altLang="en-US" dirty="0"/>
          </a:p>
          <a:p>
            <a:pPr lvl="1">
              <a:spcBef>
                <a:spcPts val="1800"/>
              </a:spcBef>
            </a:pPr>
            <a:r>
              <a:rPr lang="zh-CN" altLang="en-US" dirty="0"/>
              <a:t>如果映射文件中设置</a:t>
            </a:r>
            <a:r>
              <a:rPr lang="zh-CN" altLang="en-US" dirty="0" smtClean="0"/>
              <a:t>了 </a:t>
            </a:r>
            <a:r>
              <a:rPr lang="en-US" altLang="zh-CN" dirty="0" smtClean="0"/>
              <a:t>&lt;</a:t>
            </a:r>
            <a:r>
              <a:rPr lang="en-US" altLang="zh-CN" dirty="0"/>
              <a:t>id</a:t>
            </a:r>
            <a:r>
              <a:rPr lang="en-US" altLang="zh-CN" dirty="0" smtClean="0"/>
              <a:t>&gt; </a:t>
            </a:r>
            <a:r>
              <a:rPr lang="zh-CN" altLang="en-US" dirty="0" smtClean="0"/>
              <a:t>的 </a:t>
            </a:r>
            <a:r>
              <a:rPr lang="en-US" altLang="zh-CN" dirty="0" smtClean="0"/>
              <a:t>unsaved-value </a:t>
            </a:r>
            <a:r>
              <a:rPr lang="zh-CN" altLang="en-US" dirty="0" smtClean="0"/>
              <a:t>属性</a:t>
            </a:r>
            <a:r>
              <a:rPr lang="zh-CN" altLang="en-US" dirty="0"/>
              <a:t>，并且对象</a:t>
            </a:r>
            <a:r>
              <a:rPr lang="zh-CN" altLang="en-US" dirty="0" smtClean="0"/>
              <a:t>的 </a:t>
            </a:r>
            <a:r>
              <a:rPr lang="en-US" altLang="zh-CN" dirty="0" smtClean="0"/>
              <a:t>id </a:t>
            </a:r>
            <a:r>
              <a:rPr lang="zh-CN" altLang="en-US" dirty="0" smtClean="0"/>
              <a:t>值与 </a:t>
            </a:r>
            <a:r>
              <a:rPr lang="en-US" altLang="zh-CN" dirty="0" smtClean="0"/>
              <a:t>unsaved-value </a:t>
            </a:r>
            <a:r>
              <a:rPr lang="zh-CN" altLang="en-US" dirty="0" smtClean="0"/>
              <a:t>设置</a:t>
            </a:r>
            <a:r>
              <a:rPr lang="zh-CN" altLang="en-US" dirty="0"/>
              <a:t>的值</a:t>
            </a:r>
            <a:r>
              <a:rPr lang="zh-CN" altLang="en-US" dirty="0" smtClean="0"/>
              <a:t>相等。</a:t>
            </a:r>
            <a:endParaRPr lang="zh-CN" altLang="en-US" dirty="0"/>
          </a:p>
          <a:p>
            <a:endParaRPr lang="zh-CN" altLang="en-US" dirty="0"/>
          </a:p>
        </p:txBody>
      </p:sp>
    </p:spTree>
    <p:extLst>
      <p:ext uri="{BB962C8B-B14F-4D97-AF65-F5344CB8AC3E}">
        <p14:creationId xmlns:p14="http://schemas.microsoft.com/office/powerpoint/2010/main" val="2739815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Session</a:t>
            </a:r>
            <a:r>
              <a:rPr lang="zh-CN" altLang="en-US" smtClean="0"/>
              <a:t>的</a:t>
            </a:r>
            <a:r>
              <a:rPr lang="en-US" altLang="zh-CN" smtClean="0"/>
              <a:t>delete()</a:t>
            </a:r>
            <a:r>
              <a:rPr lang="zh-CN" altLang="en-US" smtClean="0"/>
              <a:t>方法</a:t>
            </a:r>
          </a:p>
        </p:txBody>
      </p:sp>
      <p:graphicFrame>
        <p:nvGraphicFramePr>
          <p:cNvPr id="6" name="图示 5"/>
          <p:cNvGraphicFramePr/>
          <p:nvPr>
            <p:extLst>
              <p:ext uri="{D42A27DB-BD31-4B8C-83A1-F6EECF244321}">
                <p14:modId xmlns:p14="http://schemas.microsoft.com/office/powerpoint/2010/main" val="4284638340"/>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121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S</a:t>
            </a:r>
            <a:r>
              <a:rPr lang="en-US" altLang="zh-CN" smtClean="0"/>
              <a:t>ession</a:t>
            </a:r>
            <a:r>
              <a:rPr lang="zh-CN" altLang="en-US" smtClean="0"/>
              <a:t>的</a:t>
            </a:r>
            <a:r>
              <a:rPr lang="en-US" altLang="zh-CN" smtClean="0"/>
              <a:t>load()</a:t>
            </a:r>
            <a:r>
              <a:rPr lang="zh-CN" altLang="en-US" smtClean="0"/>
              <a:t>和</a:t>
            </a:r>
            <a:r>
              <a:rPr lang="en-US" altLang="zh-CN" smtClean="0"/>
              <a:t>get()</a:t>
            </a:r>
            <a:r>
              <a:rPr lang="zh-CN" altLang="en-US" smtClean="0"/>
              <a:t>方法</a:t>
            </a:r>
            <a:endParaRPr lang="zh-CN" altLang="en-US" dirty="0" smtClean="0"/>
          </a:p>
        </p:txBody>
      </p:sp>
      <p:sp>
        <p:nvSpPr>
          <p:cNvPr id="28675" name="内容占位符 2"/>
          <p:cNvSpPr>
            <a:spLocks noGrp="1"/>
          </p:cNvSpPr>
          <p:nvPr>
            <p:ph idx="1"/>
          </p:nvPr>
        </p:nvSpPr>
        <p:spPr>
          <a:xfrm>
            <a:off x="624418" y="1125538"/>
            <a:ext cx="10943167" cy="5615830"/>
          </a:xfrm>
        </p:spPr>
        <p:txBody>
          <a:bodyPr/>
          <a:lstStyle/>
          <a:p>
            <a:r>
              <a:rPr lang="en-US" altLang="zh-CN" dirty="0" smtClean="0"/>
              <a:t>load() </a:t>
            </a:r>
            <a:r>
              <a:rPr lang="zh-CN" altLang="en-US" dirty="0" smtClean="0"/>
              <a:t>与 </a:t>
            </a:r>
            <a:r>
              <a:rPr lang="en-US" altLang="zh-CN" dirty="0" smtClean="0"/>
              <a:t>get() </a:t>
            </a:r>
            <a:r>
              <a:rPr lang="zh-CN" altLang="en-US" dirty="0" smtClean="0"/>
              <a:t>方法都是根据 </a:t>
            </a:r>
            <a:r>
              <a:rPr lang="en-US" altLang="zh-CN" dirty="0" smtClean="0"/>
              <a:t>OID </a:t>
            </a:r>
            <a:r>
              <a:rPr lang="zh-CN" altLang="en-US" dirty="0" smtClean="0"/>
              <a:t>加载持久化对象</a:t>
            </a:r>
            <a:r>
              <a:rPr lang="zh-CN" altLang="en-US" dirty="0"/>
              <a:t>。</a:t>
            </a:r>
            <a:endParaRPr lang="en-US" altLang="zh-CN" sz="3200" dirty="0" smtClean="0"/>
          </a:p>
          <a:p>
            <a:r>
              <a:rPr lang="en-US" altLang="zh-CN" dirty="0" smtClean="0"/>
              <a:t>load() </a:t>
            </a:r>
            <a:r>
              <a:rPr lang="zh-CN" altLang="en-US" dirty="0" smtClean="0"/>
              <a:t>与 </a:t>
            </a:r>
            <a:r>
              <a:rPr lang="en-US" altLang="zh-CN" dirty="0" smtClean="0"/>
              <a:t>get() </a:t>
            </a:r>
            <a:r>
              <a:rPr lang="zh-CN" altLang="en-US" dirty="0" smtClean="0"/>
              <a:t>方法的不同点：</a:t>
            </a:r>
            <a:endParaRPr lang="en-US" altLang="zh-CN" dirty="0" smtClean="0"/>
          </a:p>
          <a:p>
            <a:pPr lvl="1"/>
            <a:r>
              <a:rPr lang="zh-CN" altLang="en-US" dirty="0" smtClean="0">
                <a:solidFill>
                  <a:srgbClr val="FF0000"/>
                </a:solidFill>
              </a:rPr>
              <a:t>如果数据库中不存在与 </a:t>
            </a:r>
            <a:r>
              <a:rPr lang="en-US" altLang="zh-CN" dirty="0" smtClean="0">
                <a:solidFill>
                  <a:srgbClr val="FF0000"/>
                </a:solidFill>
              </a:rPr>
              <a:t>OID </a:t>
            </a:r>
            <a:r>
              <a:rPr lang="zh-CN" altLang="en-US" dirty="0" smtClean="0">
                <a:solidFill>
                  <a:srgbClr val="FF0000"/>
                </a:solidFill>
              </a:rPr>
              <a:t>对应的记录：</a:t>
            </a:r>
            <a:endParaRPr lang="en-US" altLang="zh-CN" dirty="0">
              <a:solidFill>
                <a:srgbClr val="FF0000"/>
              </a:solidFill>
            </a:endParaRPr>
          </a:p>
          <a:p>
            <a:pPr lvl="2"/>
            <a:r>
              <a:rPr lang="en-US" altLang="zh-CN" sz="2400" dirty="0" smtClean="0">
                <a:solidFill>
                  <a:srgbClr val="FF0000"/>
                </a:solidFill>
              </a:rPr>
              <a:t>load() </a:t>
            </a:r>
            <a:r>
              <a:rPr lang="zh-CN" altLang="en-US" sz="2400" dirty="0" smtClean="0">
                <a:solidFill>
                  <a:srgbClr val="FF0000"/>
                </a:solidFill>
              </a:rPr>
              <a:t>会抛出 </a:t>
            </a:r>
            <a:r>
              <a:rPr lang="en-US" altLang="zh-CN" sz="2400" dirty="0" err="1" smtClean="0">
                <a:solidFill>
                  <a:srgbClr val="FF0000"/>
                </a:solidFill>
              </a:rPr>
              <a:t>ObjectNotFoundException</a:t>
            </a:r>
            <a:r>
              <a:rPr lang="en-US" altLang="zh-CN" sz="2400" dirty="0" smtClean="0">
                <a:solidFill>
                  <a:srgbClr val="FF0000"/>
                </a:solidFill>
              </a:rPr>
              <a:t> </a:t>
            </a:r>
            <a:r>
              <a:rPr lang="zh-CN" altLang="en-US" sz="2400" dirty="0" smtClean="0">
                <a:solidFill>
                  <a:srgbClr val="FF0000"/>
                </a:solidFill>
              </a:rPr>
              <a:t>异常；</a:t>
            </a:r>
            <a:endParaRPr lang="en-US" altLang="zh-CN" sz="2400" dirty="0">
              <a:solidFill>
                <a:srgbClr val="FF0000"/>
              </a:solidFill>
            </a:endParaRPr>
          </a:p>
          <a:p>
            <a:pPr lvl="2"/>
            <a:r>
              <a:rPr lang="en-US" altLang="zh-CN" sz="2400" dirty="0" smtClean="0">
                <a:solidFill>
                  <a:srgbClr val="FF0000"/>
                </a:solidFill>
              </a:rPr>
              <a:t>get() </a:t>
            </a:r>
            <a:r>
              <a:rPr lang="zh-CN" altLang="en-US" sz="2400" dirty="0" smtClean="0">
                <a:solidFill>
                  <a:srgbClr val="FF0000"/>
                </a:solidFill>
              </a:rPr>
              <a:t>会返回 </a:t>
            </a:r>
            <a:r>
              <a:rPr lang="en-US" altLang="zh-CN" sz="2400" dirty="0" smtClean="0">
                <a:solidFill>
                  <a:srgbClr val="FF0000"/>
                </a:solidFill>
              </a:rPr>
              <a:t>null</a:t>
            </a:r>
            <a:r>
              <a:rPr lang="zh-CN" altLang="en-US" sz="2400" dirty="0" smtClean="0">
                <a:solidFill>
                  <a:srgbClr val="FF0000"/>
                </a:solidFill>
              </a:rPr>
              <a:t>。</a:t>
            </a:r>
            <a:endParaRPr lang="en-US" altLang="zh-CN" sz="2400" dirty="0" smtClean="0">
              <a:solidFill>
                <a:srgbClr val="FF0000"/>
              </a:solidFill>
            </a:endParaRPr>
          </a:p>
          <a:p>
            <a:pPr lvl="1"/>
            <a:r>
              <a:rPr lang="zh-CN" altLang="en-US" dirty="0" smtClean="0"/>
              <a:t>默认加载策略：</a:t>
            </a:r>
            <a:endParaRPr lang="en-US" altLang="zh-CN" dirty="0"/>
          </a:p>
          <a:p>
            <a:pPr lvl="2"/>
            <a:r>
              <a:rPr lang="en-US" altLang="zh-CN" sz="2400" dirty="0" smtClean="0"/>
              <a:t>load() </a:t>
            </a:r>
            <a:r>
              <a:rPr lang="zh-CN" altLang="en-US" sz="2400" dirty="0" smtClean="0"/>
              <a:t>使用类的延迟加载策略；</a:t>
            </a:r>
            <a:r>
              <a:rPr lang="en-US" altLang="zh-CN" sz="2400" dirty="0" smtClean="0"/>
              <a:t>proxy</a:t>
            </a:r>
            <a:r>
              <a:rPr lang="zh-CN" altLang="en-US" sz="2400" dirty="0" smtClean="0"/>
              <a:t>对象。仅有</a:t>
            </a:r>
            <a:r>
              <a:rPr lang="en-US" altLang="zh-CN" sz="2400" dirty="0" smtClean="0"/>
              <a:t>id</a:t>
            </a:r>
            <a:r>
              <a:rPr lang="zh-CN" altLang="en-US" sz="2400" dirty="0" smtClean="0"/>
              <a:t>属性。</a:t>
            </a:r>
            <a:endParaRPr lang="en-US" altLang="zh-CN" sz="2400" dirty="0"/>
          </a:p>
          <a:p>
            <a:pPr lvl="2"/>
            <a:r>
              <a:rPr lang="en-US" altLang="zh-CN" sz="2400" dirty="0" smtClean="0"/>
              <a:t>get() </a:t>
            </a:r>
            <a:r>
              <a:rPr lang="zh-CN" altLang="en-US" sz="2400" dirty="0" smtClean="0"/>
              <a:t>使用类的立即加载策略。</a:t>
            </a:r>
          </a:p>
        </p:txBody>
      </p:sp>
    </p:spTree>
    <p:extLst>
      <p:ext uri="{BB962C8B-B14F-4D97-AF65-F5344CB8AC3E}">
        <p14:creationId xmlns:p14="http://schemas.microsoft.com/office/powerpoint/2010/main" val="317248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en-US" altLang="zh-CN"/>
              <a:t>Session</a:t>
            </a:r>
            <a:r>
              <a:rPr lang="zh-CN" altLang="en-US"/>
              <a:t>缓存</a:t>
            </a:r>
          </a:p>
          <a:p>
            <a:r>
              <a:rPr lang="en-US" altLang="zh-CN"/>
              <a:t>Hibernate</a:t>
            </a:r>
            <a:r>
              <a:rPr lang="zh-CN" altLang="en-US"/>
              <a:t>对象的生命周期</a:t>
            </a:r>
          </a:p>
          <a:p>
            <a:r>
              <a:rPr lang="en-US" altLang="zh-CN"/>
              <a:t>Hibernate</a:t>
            </a:r>
            <a:r>
              <a:rPr lang="zh-CN" altLang="en-US"/>
              <a:t>操作持久</a:t>
            </a:r>
            <a:r>
              <a:rPr lang="zh-CN" altLang="en-US" smtClean="0"/>
              <a:t>化对象</a:t>
            </a:r>
          </a:p>
        </p:txBody>
      </p:sp>
    </p:spTree>
    <p:extLst>
      <p:ext uri="{BB962C8B-B14F-4D97-AF65-F5344CB8AC3E}">
        <p14:creationId xmlns:p14="http://schemas.microsoft.com/office/powerpoint/2010/main" val="3094723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23398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缓存</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128471" y="2514892"/>
            <a:ext cx="4635655"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Cat c1;</a:t>
            </a:r>
          </a:p>
          <a:p>
            <a:r>
              <a:rPr lang="en-US" altLang="zh-CN" sz="2800" b="1" i="0">
                <a:solidFill>
                  <a:srgbClr val="000000"/>
                </a:solidFill>
                <a:latin typeface="Consolas" panose="020B0609020204030204" pitchFamily="49" charset="0"/>
              </a:rPr>
              <a:t>Cat c2;</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小花</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c2 = c1;</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小白</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c2 = </a:t>
            </a:r>
            <a:r>
              <a:rPr lang="en-US" altLang="zh-CN" sz="2800" b="1" i="0" smtClean="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dirty="0">
              <a:latin typeface="Consolas" panose="020B0609020204030204" pitchFamily="49" charset="0"/>
              <a:ea typeface="宋体" charset="-122"/>
            </a:endParaRPr>
          </a:p>
        </p:txBody>
      </p:sp>
      <p:sp>
        <p:nvSpPr>
          <p:cNvPr id="7170" name="Rectangle 2"/>
          <p:cNvSpPr>
            <a:spLocks noGrp="1"/>
          </p:cNvSpPr>
          <p:nvPr>
            <p:ph type="title"/>
          </p:nvPr>
        </p:nvSpPr>
        <p:spPr>
          <a:noFill/>
        </p:spPr>
        <p:txBody>
          <a:bodyPr/>
          <a:lstStyle/>
          <a:p>
            <a:r>
              <a:rPr lang="zh-CN" altLang="en-US" smtClean="0"/>
              <a:t>知识回顾</a:t>
            </a:r>
            <a:r>
              <a:rPr lang="en-US" altLang="zh-CN"/>
              <a:t> </a:t>
            </a:r>
            <a:r>
              <a:rPr lang="en-US" altLang="zh-CN" smtClean="0"/>
              <a:t>- Java</a:t>
            </a:r>
            <a:r>
              <a:rPr lang="zh-CN" altLang="en-US" smtClean="0"/>
              <a:t>对象生命周期</a:t>
            </a:r>
          </a:p>
        </p:txBody>
      </p:sp>
      <p:sp>
        <p:nvSpPr>
          <p:cNvPr id="7171" name="Rectangle 3"/>
          <p:cNvSpPr>
            <a:spLocks noGrp="1"/>
          </p:cNvSpPr>
          <p:nvPr>
            <p:ph idx="1"/>
          </p:nvPr>
        </p:nvSpPr>
        <p:spPr>
          <a:xfrm>
            <a:off x="624418" y="1125538"/>
            <a:ext cx="10943167" cy="862011"/>
          </a:xfrm>
        </p:spPr>
        <p:txBody>
          <a:bodyPr/>
          <a:lstStyle/>
          <a:p>
            <a:r>
              <a:rPr lang="zh-CN" altLang="en-US" dirty="0" smtClean="0"/>
              <a:t>空引用</a:t>
            </a:r>
            <a:endParaRPr lang="en-US" altLang="zh-CN" dirty="0" smtClean="0"/>
          </a:p>
        </p:txBody>
      </p:sp>
      <p:sp>
        <p:nvSpPr>
          <p:cNvPr id="22" name="圆角矩形标注 21"/>
          <p:cNvSpPr/>
          <p:nvPr/>
        </p:nvSpPr>
        <p:spPr bwMode="auto">
          <a:xfrm>
            <a:off x="4440839" y="1556792"/>
            <a:ext cx="2948558" cy="1102116"/>
          </a:xfrm>
          <a:prstGeom prst="wedgeRoundRectCallout">
            <a:avLst>
              <a:gd name="adj1" fmla="val -37530"/>
              <a:gd name="adj2" fmla="val 106987"/>
              <a:gd name="adj3" fmla="val 16667"/>
            </a:avLst>
          </a:prstGeom>
          <a:solidFill>
            <a:srgbClr val="CCCCFF"/>
          </a:solidFill>
          <a:ln w="38100">
            <a:solidFill>
              <a:schemeClr val="tx1"/>
            </a:solidFill>
            <a:miter lim="800000"/>
            <a:headEnd/>
            <a:tailEnd/>
          </a:ln>
          <a:extLst/>
        </p:spPr>
        <p:txBody>
          <a:bodyPr wrap="square" anchor="ctr"/>
          <a:lstStyle/>
          <a:p>
            <a:r>
              <a:rPr lang="zh-CN" altLang="en-US" sz="2800" i="0" noProof="1">
                <a:latin typeface="微软雅黑" panose="020B0503020204020204" pitchFamily="34" charset="-122"/>
                <a:ea typeface="微软雅黑" panose="020B0503020204020204" pitchFamily="34" charset="-122"/>
              </a:rPr>
              <a:t>两个动作</a:t>
            </a:r>
            <a:r>
              <a:rPr lang="zh-CN" altLang="en-US" sz="2800" i="0" noProof="1" smtClean="0">
                <a:latin typeface="微软雅黑" panose="020B0503020204020204" pitchFamily="34" charset="-122"/>
                <a:ea typeface="微软雅黑" panose="020B0503020204020204" pitchFamily="34" charset="-122"/>
              </a:rPr>
              <a:t>：</a:t>
            </a:r>
            <a:endParaRPr lang="en-US" altLang="zh-CN" sz="2800" i="0" noProof="1" smtClean="0">
              <a:latin typeface="微软雅黑" panose="020B0503020204020204" pitchFamily="34" charset="-122"/>
              <a:ea typeface="微软雅黑" panose="020B0503020204020204" pitchFamily="34" charset="-122"/>
            </a:endParaRPr>
          </a:p>
          <a:p>
            <a:r>
              <a:rPr lang="zh-CN" altLang="en-US" sz="2800" i="0" noProof="1" smtClean="0">
                <a:latin typeface="微软雅黑" panose="020B0503020204020204" pitchFamily="34" charset="-122"/>
                <a:ea typeface="微软雅黑" panose="020B0503020204020204" pitchFamily="34" charset="-122"/>
              </a:rPr>
              <a:t>创建</a:t>
            </a:r>
            <a:r>
              <a:rPr lang="zh-CN" altLang="en-US" sz="2800" i="0" noProof="1">
                <a:latin typeface="微软雅黑" panose="020B0503020204020204" pitchFamily="34" charset="-122"/>
                <a:ea typeface="微软雅黑" panose="020B0503020204020204" pitchFamily="34" charset="-122"/>
              </a:rPr>
              <a:t>对象和引用</a:t>
            </a:r>
          </a:p>
        </p:txBody>
      </p:sp>
      <p:sp>
        <p:nvSpPr>
          <p:cNvPr id="23" name="矩形 22"/>
          <p:cNvSpPr/>
          <p:nvPr/>
        </p:nvSpPr>
        <p:spPr bwMode="auto">
          <a:xfrm>
            <a:off x="6498974" y="3234972"/>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a:t>
            </a:r>
            <a:r>
              <a:rPr lang="en-US" altLang="zh-CN" sz="3200" b="1" i="0" smtClean="0">
                <a:latin typeface="Consolas" panose="020B0609020204030204" pitchFamily="49" charset="0"/>
              </a:rPr>
              <a:t>1</a:t>
            </a:r>
            <a:endParaRPr lang="zh-CN" altLang="en-US" sz="3200" b="1" i="0">
              <a:latin typeface="Consolas" panose="020B0609020204030204" pitchFamily="49" charset="0"/>
            </a:endParaRPr>
          </a:p>
        </p:txBody>
      </p:sp>
      <p:sp>
        <p:nvSpPr>
          <p:cNvPr id="24" name="矩形 23"/>
          <p:cNvSpPr/>
          <p:nvPr/>
        </p:nvSpPr>
        <p:spPr bwMode="auto">
          <a:xfrm>
            <a:off x="6498973" y="4276991"/>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smtClean="0">
                <a:latin typeface="Consolas" panose="020B0609020204030204" pitchFamily="49" charset="0"/>
              </a:rPr>
              <a:t>c</a:t>
            </a:r>
            <a:r>
              <a:rPr lang="en-US" altLang="zh-CN" sz="3200" b="1" i="0">
                <a:latin typeface="Consolas" panose="020B0609020204030204" pitchFamily="49" charset="0"/>
              </a:rPr>
              <a:t>2</a:t>
            </a:r>
            <a:endParaRPr lang="zh-CN" altLang="en-US" sz="3200" b="1" i="0">
              <a:latin typeface="Consolas" panose="020B0609020204030204" pitchFamily="49" charset="0"/>
            </a:endParaRPr>
          </a:p>
        </p:txBody>
      </p:sp>
      <p:sp>
        <p:nvSpPr>
          <p:cNvPr id="25" name="圆角矩形 24"/>
          <p:cNvSpPr/>
          <p:nvPr/>
        </p:nvSpPr>
        <p:spPr bwMode="auto">
          <a:xfrm>
            <a:off x="8637133" y="2587612"/>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圆角矩形 25"/>
          <p:cNvSpPr/>
          <p:nvPr/>
        </p:nvSpPr>
        <p:spPr bwMode="auto">
          <a:xfrm>
            <a:off x="9267592" y="3069430"/>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i="0">
                <a:latin typeface="微软雅黑" panose="020B0503020204020204" pitchFamily="34" charset="-122"/>
                <a:ea typeface="微软雅黑" panose="020B0503020204020204" pitchFamily="34" charset="-122"/>
              </a:rPr>
              <a:t>小花</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9267592" y="4312869"/>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zh-CN" altLang="en-US" sz="2400" i="0" smtClean="0">
                <a:latin typeface="微软雅黑" panose="020B0503020204020204" pitchFamily="34" charset="-122"/>
                <a:ea typeface="微软雅黑" panose="020B0503020204020204" pitchFamily="34" charset="-122"/>
              </a:rPr>
              <a:t>小白</a:t>
            </a:r>
            <a:endParaRPr lang="zh-CN" altLang="en-US" sz="2400" i="0">
              <a:latin typeface="微软雅黑" panose="020B0503020204020204" pitchFamily="34" charset="-122"/>
              <a:ea typeface="微软雅黑" panose="020B0503020204020204" pitchFamily="34" charset="-122"/>
            </a:endParaRPr>
          </a:p>
        </p:txBody>
      </p:sp>
      <p:cxnSp>
        <p:nvCxnSpPr>
          <p:cNvPr id="28" name="直接箭头连接符 21"/>
          <p:cNvCxnSpPr>
            <a:cxnSpLocks noChangeShapeType="1"/>
            <a:stCxn id="23" idx="3"/>
            <a:endCxn id="26" idx="1"/>
          </p:cNvCxnSpPr>
          <p:nvPr/>
        </p:nvCxnSpPr>
        <p:spPr bwMode="auto">
          <a:xfrm flipV="1">
            <a:off x="7753207" y="3474378"/>
            <a:ext cx="1514385" cy="48901"/>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右箭头 28"/>
          <p:cNvSpPr/>
          <p:nvPr/>
        </p:nvSpPr>
        <p:spPr bwMode="auto">
          <a:xfrm>
            <a:off x="592293" y="280292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a:stCxn id="23" idx="3"/>
            <a:endCxn id="27" idx="1"/>
          </p:cNvCxnSpPr>
          <p:nvPr/>
        </p:nvCxnSpPr>
        <p:spPr bwMode="auto">
          <a:xfrm>
            <a:off x="7753207" y="3523279"/>
            <a:ext cx="1514385" cy="1194538"/>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直接箭头连接符 21"/>
          <p:cNvCxnSpPr>
            <a:cxnSpLocks noChangeShapeType="1"/>
            <a:stCxn id="24" idx="3"/>
            <a:endCxn id="26" idx="1"/>
          </p:cNvCxnSpPr>
          <p:nvPr/>
        </p:nvCxnSpPr>
        <p:spPr bwMode="auto">
          <a:xfrm flipV="1">
            <a:off x="7753206" y="3474378"/>
            <a:ext cx="1514386" cy="1090920"/>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8595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25E-6 -4.07407E-6 L -0.00026 0.05811 " pathEditMode="relative" rAng="0" ptsTypes="AA">
                                      <p:cBhvr>
                                        <p:cTn id="15" dur="200" fill="hold"/>
                                        <p:tgtEl>
                                          <p:spTgt spid="29"/>
                                        </p:tgtEl>
                                        <p:attrNameLst>
                                          <p:attrName>ppt_x</p:attrName>
                                          <p:attrName>ppt_y</p:attrName>
                                        </p:attrNameLst>
                                      </p:cBhvr>
                                      <p:rCtr x="-13" y="2894"/>
                                    </p:animMotion>
                                  </p:childTnLst>
                                </p:cTn>
                              </p:par>
                            </p:childTnLst>
                          </p:cTn>
                        </p:par>
                        <p:par>
                          <p:cTn id="16" fill="hold">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0026 0.05811 L -0.00026 0.12107 " pathEditMode="relative" rAng="0" ptsTypes="AA">
                                      <p:cBhvr>
                                        <p:cTn id="23" dur="200" fill="hold"/>
                                        <p:tgtEl>
                                          <p:spTgt spid="29"/>
                                        </p:tgtEl>
                                        <p:attrNameLst>
                                          <p:attrName>ppt_x</p:attrName>
                                          <p:attrName>ppt_y</p:attrName>
                                        </p:attrNameLst>
                                      </p:cBhvr>
                                      <p:rCtr x="0" y="3148"/>
                                    </p:animMotion>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
                                        <p:tgtEl>
                                          <p:spTgt spid="25"/>
                                        </p:tgtEl>
                                      </p:cBhvr>
                                    </p:animEffect>
                                  </p:childTnLst>
                                </p:cTn>
                              </p:par>
                            </p:childTnLst>
                          </p:cTn>
                        </p:par>
                        <p:par>
                          <p:cTn id="33" fill="hold">
                            <p:stCondLst>
                              <p:cond delay="200"/>
                            </p:stCondLst>
                            <p:childTnLst>
                              <p:par>
                                <p:cTn id="34" presetID="10"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00026 0.12107 L -0.00026 0.18403 " pathEditMode="relative" rAng="0" ptsTypes="AA">
                                      <p:cBhvr>
                                        <p:cTn id="45" dur="200" fill="hold"/>
                                        <p:tgtEl>
                                          <p:spTgt spid="29"/>
                                        </p:tgtEl>
                                        <p:attrNameLst>
                                          <p:attrName>ppt_x</p:attrName>
                                          <p:attrName>ppt_y</p:attrName>
                                        </p:attrNameLst>
                                      </p:cBhvr>
                                      <p:rCtr x="0" y="3148"/>
                                    </p:animMotion>
                                  </p:childTnLst>
                                </p:cTn>
                              </p:par>
                            </p:childTnLst>
                          </p:cTn>
                        </p:par>
                        <p:par>
                          <p:cTn id="46" fill="hold">
                            <p:stCondLst>
                              <p:cond delay="2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4" nodeType="clickEffect">
                                  <p:stCondLst>
                                    <p:cond delay="0"/>
                                  </p:stCondLst>
                                  <p:childTnLst>
                                    <p:animMotion origin="layout" path="M -0.00026 0.18403 L -0.00026 0.24699 " pathEditMode="relative" rAng="0" ptsTypes="AA">
                                      <p:cBhvr>
                                        <p:cTn id="53" dur="200" fill="hold"/>
                                        <p:tgtEl>
                                          <p:spTgt spid="29"/>
                                        </p:tgtEl>
                                        <p:attrNameLst>
                                          <p:attrName>ppt_x</p:attrName>
                                          <p:attrName>ppt_y</p:attrName>
                                        </p:attrNameLst>
                                      </p:cBhvr>
                                      <p:rCtr x="0" y="3148"/>
                                    </p:animMotion>
                                  </p:childTnLst>
                                </p:cTn>
                              </p:par>
                            </p:childTnLst>
                          </p:cTn>
                        </p:par>
                        <p:par>
                          <p:cTn id="54" fill="hold">
                            <p:stCondLst>
                              <p:cond delay="2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700"/>
                            </p:stCondLst>
                            <p:childTnLst>
                              <p:par>
                                <p:cTn id="59" presetID="10" presetClass="exit" presetSubtype="0" fill="hold" nodeType="after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00026 0.24699 L -0.00026 0.30996 " pathEditMode="relative" rAng="0" ptsTypes="AA">
                                      <p:cBhvr>
                                        <p:cTn id="69" dur="200" fill="hold"/>
                                        <p:tgtEl>
                                          <p:spTgt spid="29"/>
                                        </p:tgtEl>
                                        <p:attrNameLst>
                                          <p:attrName>ppt_x</p:attrName>
                                          <p:attrName>ppt_y</p:attrName>
                                        </p:attrNameLst>
                                      </p:cBhvr>
                                      <p:rCtr x="0" y="3148"/>
                                    </p:animMotion>
                                  </p:childTnLst>
                                </p:cTn>
                              </p:par>
                            </p:childTnLst>
                          </p:cTn>
                        </p:par>
                        <p:par>
                          <p:cTn id="70" fill="hold">
                            <p:stCondLst>
                              <p:cond delay="200"/>
                            </p:stCondLst>
                            <p:childTnLst>
                              <p:par>
                                <p:cTn id="71" presetID="10" presetClass="exit" presetSubtype="0" fill="hold" nodeType="after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29" grpId="1" animBg="1"/>
      <p:bldP spid="29" grpId="2" animBg="1"/>
      <p:bldP spid="29" grpId="3" animBg="1"/>
      <p:bldP spid="29" grpId="4" animBg="1"/>
      <p:bldP spid="29" grpId="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知识回顾 </a:t>
            </a:r>
            <a:r>
              <a:rPr lang="en-US" altLang="zh-CN" smtClean="0"/>
              <a:t>- Java</a:t>
            </a:r>
            <a:r>
              <a:rPr lang="zh-CN" altLang="en-US" dirty="0" smtClean="0"/>
              <a:t>对象生命周期</a:t>
            </a:r>
          </a:p>
        </p:txBody>
      </p:sp>
      <p:sp>
        <p:nvSpPr>
          <p:cNvPr id="8195" name="内容占位符 2"/>
          <p:cNvSpPr>
            <a:spLocks noGrp="1"/>
          </p:cNvSpPr>
          <p:nvPr>
            <p:ph idx="1"/>
          </p:nvPr>
        </p:nvSpPr>
        <p:spPr>
          <a:xfrm>
            <a:off x="624418" y="1125538"/>
            <a:ext cx="10943167" cy="777875"/>
          </a:xfrm>
        </p:spPr>
        <p:txBody>
          <a:bodyPr/>
          <a:lstStyle/>
          <a:p>
            <a:r>
              <a:rPr lang="zh-CN" altLang="en-US" dirty="0" smtClean="0"/>
              <a:t>隔离引用</a:t>
            </a:r>
          </a:p>
        </p:txBody>
      </p:sp>
      <p:sp>
        <p:nvSpPr>
          <p:cNvPr id="18" name="矩形 17"/>
          <p:cNvSpPr/>
          <p:nvPr/>
        </p:nvSpPr>
        <p:spPr bwMode="auto">
          <a:xfrm>
            <a:off x="1169876" y="2422168"/>
            <a:ext cx="5108650"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User u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User("Tom");</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Order o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Order();</a:t>
            </a:r>
          </a:p>
          <a:p>
            <a:r>
              <a:rPr lang="en-US" altLang="zh-CN" sz="2800" b="1" i="0">
                <a:solidFill>
                  <a:srgbClr val="000000"/>
                </a:solidFill>
                <a:latin typeface="Consolas" panose="020B0609020204030204" pitchFamily="49" charset="0"/>
              </a:rPr>
              <a:t>o.setUser(u);</a:t>
            </a:r>
          </a:p>
          <a:p>
            <a:r>
              <a:rPr lang="en-US" altLang="zh-CN" sz="2800" b="1" i="0">
                <a:solidFill>
                  <a:srgbClr val="000000"/>
                </a:solidFill>
                <a:latin typeface="Consolas" panose="020B0609020204030204" pitchFamily="49" charset="0"/>
              </a:rPr>
              <a:t>u.getOrderSet().add(o);</a:t>
            </a:r>
          </a:p>
          <a:p>
            <a:r>
              <a:rPr lang="en-US" altLang="zh-CN" sz="2800" b="1" i="0">
                <a:solidFill>
                  <a:srgbClr val="000000"/>
                </a:solidFill>
                <a:latin typeface="Consolas" panose="020B0609020204030204" pitchFamily="49" charset="0"/>
              </a:rPr>
              <a:t>u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o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zh-CN" altLang="en-US" sz="2800" b="1" i="0" dirty="0">
              <a:latin typeface="Arial" charset="0"/>
              <a:ea typeface="宋体" charset="-122"/>
            </a:endParaRPr>
          </a:p>
        </p:txBody>
      </p:sp>
      <p:sp>
        <p:nvSpPr>
          <p:cNvPr id="19" name="矩形 18"/>
          <p:cNvSpPr/>
          <p:nvPr/>
        </p:nvSpPr>
        <p:spPr bwMode="auto">
          <a:xfrm>
            <a:off x="6600057" y="2789899"/>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u</a:t>
            </a:r>
            <a:endParaRPr lang="zh-CN" altLang="en-US" sz="3200" b="1" i="0">
              <a:latin typeface="Consolas" panose="020B0609020204030204" pitchFamily="49" charset="0"/>
            </a:endParaRPr>
          </a:p>
        </p:txBody>
      </p:sp>
      <p:sp>
        <p:nvSpPr>
          <p:cNvPr id="20" name="矩形 19"/>
          <p:cNvSpPr/>
          <p:nvPr/>
        </p:nvSpPr>
        <p:spPr bwMode="auto">
          <a:xfrm>
            <a:off x="6600056" y="4445533"/>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o</a:t>
            </a:r>
            <a:endParaRPr lang="zh-CN" altLang="en-US" sz="3200" b="1" i="0">
              <a:latin typeface="Consolas" panose="020B0609020204030204" pitchFamily="49" charset="0"/>
            </a:endParaRPr>
          </a:p>
        </p:txBody>
      </p:sp>
      <p:sp>
        <p:nvSpPr>
          <p:cNvPr id="21" name="圆角矩形 20"/>
          <p:cNvSpPr/>
          <p:nvPr/>
        </p:nvSpPr>
        <p:spPr bwMode="auto">
          <a:xfrm>
            <a:off x="8739239" y="2425319"/>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圆角矩形 21"/>
          <p:cNvSpPr/>
          <p:nvPr/>
        </p:nvSpPr>
        <p:spPr bwMode="auto">
          <a:xfrm>
            <a:off x="9180034" y="2645883"/>
            <a:ext cx="2038081"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i="0" smtClean="0">
                <a:latin typeface="微软雅黑" panose="020B0503020204020204" pitchFamily="34" charset="-122"/>
                <a:ea typeface="微软雅黑" panose="020B0503020204020204" pitchFamily="34" charset="-122"/>
              </a:rPr>
              <a:t>User</a:t>
            </a:r>
          </a:p>
          <a:p>
            <a:pPr algn="ctr" eaLnBrk="1" hangingPunct="1"/>
            <a:r>
              <a:rPr lang="en-US" altLang="zh-CN" sz="2400" i="0" smtClean="0">
                <a:latin typeface="微软雅黑" panose="020B0503020204020204" pitchFamily="34" charset="-122"/>
                <a:ea typeface="微软雅黑" panose="020B0503020204020204" pitchFamily="34" charset="-122"/>
              </a:rPr>
              <a:t>orders : Set</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9180035" y="4284259"/>
            <a:ext cx="2038080"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smtClean="0">
                <a:latin typeface="微软雅黑" panose="020B0503020204020204" pitchFamily="34" charset="-122"/>
                <a:ea typeface="微软雅黑" panose="020B0503020204020204" pitchFamily="34" charset="-122"/>
              </a:rPr>
              <a:t>Order</a:t>
            </a:r>
          </a:p>
          <a:p>
            <a:pPr algn="ctr" eaLnBrk="1" hangingPunct="1"/>
            <a:r>
              <a:rPr lang="en-US" altLang="zh-CN" sz="2400" i="0" smtClean="0">
                <a:latin typeface="微软雅黑" panose="020B0503020204020204" pitchFamily="34" charset="-122"/>
                <a:ea typeface="微软雅黑" panose="020B0503020204020204" pitchFamily="34" charset="-122"/>
              </a:rPr>
              <a:t>user : User</a:t>
            </a:r>
            <a:endParaRPr lang="zh-CN" altLang="en-US" sz="2400" i="0">
              <a:latin typeface="微软雅黑" panose="020B0503020204020204" pitchFamily="34" charset="-122"/>
              <a:ea typeface="微软雅黑" panose="020B0503020204020204" pitchFamily="34" charset="-122"/>
            </a:endParaRPr>
          </a:p>
        </p:txBody>
      </p:sp>
      <p:cxnSp>
        <p:nvCxnSpPr>
          <p:cNvPr id="24" name="直接箭头连接符 21"/>
          <p:cNvCxnSpPr>
            <a:cxnSpLocks noChangeShapeType="1"/>
            <a:stCxn id="19" idx="3"/>
            <a:endCxn id="22" idx="1"/>
          </p:cNvCxnSpPr>
          <p:nvPr/>
        </p:nvCxnSpPr>
        <p:spPr bwMode="auto">
          <a:xfrm flipV="1">
            <a:off x="7854290" y="3050831"/>
            <a:ext cx="1325744" cy="27375"/>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直接箭头连接符 21"/>
          <p:cNvCxnSpPr>
            <a:cxnSpLocks noChangeShapeType="1"/>
            <a:stCxn id="20" idx="3"/>
            <a:endCxn id="23" idx="1"/>
          </p:cNvCxnSpPr>
          <p:nvPr/>
        </p:nvCxnSpPr>
        <p:spPr bwMode="auto">
          <a:xfrm flipV="1">
            <a:off x="7854289" y="4689207"/>
            <a:ext cx="1325746" cy="44633"/>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7" name="右箭头 26"/>
          <p:cNvSpPr/>
          <p:nvPr/>
        </p:nvSpPr>
        <p:spPr bwMode="auto">
          <a:xfrm>
            <a:off x="617625" y="2667707"/>
            <a:ext cx="480814" cy="285001"/>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p:cNvCxnSpPr>
          <p:nvPr/>
        </p:nvCxnSpPr>
        <p:spPr bwMode="auto">
          <a:xfrm flipV="1">
            <a:off x="10632504" y="3455779"/>
            <a:ext cx="0" cy="828480"/>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直接箭头连接符 21"/>
          <p:cNvCxnSpPr>
            <a:cxnSpLocks noChangeShapeType="1"/>
          </p:cNvCxnSpPr>
          <p:nvPr/>
        </p:nvCxnSpPr>
        <p:spPr bwMode="auto">
          <a:xfrm>
            <a:off x="9912424" y="3455779"/>
            <a:ext cx="0" cy="809896"/>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17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5E-6 -2.22222E-6 L -0.00026 0.0581 " pathEditMode="relative" rAng="0" ptsTypes="AA">
                                      <p:cBhvr>
                                        <p:cTn id="27" dur="200" fill="hold"/>
                                        <p:tgtEl>
                                          <p:spTgt spid="27"/>
                                        </p:tgtEl>
                                        <p:attrNameLst>
                                          <p:attrName>ppt_x</p:attrName>
                                          <p:attrName>ppt_y</p:attrName>
                                        </p:attrNameLst>
                                      </p:cBhvr>
                                      <p:rCtr x="-13" y="2894"/>
                                    </p:animMotion>
                                  </p:childTnLst>
                                </p:cTn>
                              </p:par>
                            </p:childTnLst>
                          </p:cTn>
                        </p:par>
                        <p:par>
                          <p:cTn id="28" fill="hold">
                            <p:stCondLst>
                              <p:cond delay="2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0.00026 0.0581 L -0.00026 0.12107 " pathEditMode="relative" rAng="0" ptsTypes="AA">
                                      <p:cBhvr>
                                        <p:cTn id="43" dur="200" fill="hold"/>
                                        <p:tgtEl>
                                          <p:spTgt spid="27"/>
                                        </p:tgtEl>
                                        <p:attrNameLst>
                                          <p:attrName>ppt_x</p:attrName>
                                          <p:attrName>ppt_y</p:attrName>
                                        </p:attrNameLst>
                                      </p:cBhvr>
                                      <p:rCtr x="0" y="3148"/>
                                    </p:animMotion>
                                  </p:childTnLst>
                                </p:cTn>
                              </p:par>
                            </p:childTnLst>
                          </p:cTn>
                        </p:par>
                        <p:par>
                          <p:cTn id="44" fill="hold">
                            <p:stCondLst>
                              <p:cond delay="200"/>
                            </p:stCondLst>
                            <p:childTnLst>
                              <p:par>
                                <p:cTn id="45" presetID="22" presetClass="entr" presetSubtype="4"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00026 0.12107 L -0.00026 0.18403 " pathEditMode="relative" rAng="0" ptsTypes="AA">
                                      <p:cBhvr>
                                        <p:cTn id="51" dur="200" fill="hold"/>
                                        <p:tgtEl>
                                          <p:spTgt spid="27"/>
                                        </p:tgtEl>
                                        <p:attrNameLst>
                                          <p:attrName>ppt_x</p:attrName>
                                          <p:attrName>ppt_y</p:attrName>
                                        </p:attrNameLst>
                                      </p:cBhvr>
                                      <p:rCtr x="0" y="3148"/>
                                    </p:animMotion>
                                  </p:childTnLst>
                                </p:cTn>
                              </p:par>
                            </p:childTnLst>
                          </p:cTn>
                        </p:par>
                        <p:par>
                          <p:cTn id="52" fill="hold">
                            <p:stCondLst>
                              <p:cond delay="2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4" nodeType="clickEffect">
                                  <p:stCondLst>
                                    <p:cond delay="0"/>
                                  </p:stCondLst>
                                  <p:childTnLst>
                                    <p:animMotion origin="layout" path="M -0.00026 0.18403 L -0.00026 0.24699 " pathEditMode="relative" rAng="0" ptsTypes="AA">
                                      <p:cBhvr>
                                        <p:cTn id="59" dur="200" fill="hold"/>
                                        <p:tgtEl>
                                          <p:spTgt spid="27"/>
                                        </p:tgtEl>
                                        <p:attrNameLst>
                                          <p:attrName>ppt_x</p:attrName>
                                          <p:attrName>ppt_y</p:attrName>
                                        </p:attrNameLst>
                                      </p:cBhvr>
                                      <p:rCtr x="0" y="3148"/>
                                    </p:animMotion>
                                  </p:childTnLst>
                                </p:cTn>
                              </p:par>
                            </p:childTnLst>
                          </p:cTn>
                        </p:par>
                        <p:par>
                          <p:cTn id="60" fill="hold">
                            <p:stCondLst>
                              <p:cond delay="200"/>
                            </p:stCondLst>
                            <p:childTnLst>
                              <p:par>
                                <p:cTn id="61" presetID="10" presetClass="exit" presetSubtype="0" fill="hold" nodeType="after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0.00026 0.24699 L -0.00026 0.30996 " pathEditMode="relative" rAng="0" ptsTypes="AA">
                                      <p:cBhvr>
                                        <p:cTn id="67" dur="200" fill="hold"/>
                                        <p:tgtEl>
                                          <p:spTgt spid="27"/>
                                        </p:tgtEl>
                                        <p:attrNameLst>
                                          <p:attrName>ppt_x</p:attrName>
                                          <p:attrName>ppt_y</p:attrName>
                                        </p:attrNameLst>
                                      </p:cBhvr>
                                      <p:rCtr x="0" y="3148"/>
                                    </p:animMotion>
                                  </p:childTnLst>
                                </p:cTn>
                              </p:par>
                            </p:childTnLst>
                          </p:cTn>
                        </p:par>
                        <p:par>
                          <p:cTn id="68" fill="hold">
                            <p:stCondLst>
                              <p:cond delay="200"/>
                            </p:stCondLst>
                            <p:childTnLst>
                              <p:par>
                                <p:cTn id="69" presetID="10" presetClass="exit" presetSubtype="0" fill="hold"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7" grpId="0" animBg="1"/>
      <p:bldP spid="27" grpId="1" animBg="1"/>
      <p:bldP spid="27" grpId="2" animBg="1"/>
      <p:bldP spid="27" grpId="3" animBg="1"/>
      <p:bldP spid="27" grpId="4" animBg="1"/>
      <p:bldP spid="2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缓存</a:t>
            </a:r>
          </a:p>
        </p:txBody>
      </p:sp>
      <p:sp>
        <p:nvSpPr>
          <p:cNvPr id="10243" name="内容占位符 2"/>
          <p:cNvSpPr>
            <a:spLocks noGrp="1"/>
          </p:cNvSpPr>
          <p:nvPr>
            <p:ph idx="1"/>
          </p:nvPr>
        </p:nvSpPr>
        <p:spPr>
          <a:xfrm>
            <a:off x="624418" y="1125538"/>
            <a:ext cx="10943167" cy="1766567"/>
          </a:xfrm>
        </p:spPr>
        <p:txBody>
          <a:bodyPr/>
          <a:lstStyle/>
          <a:p>
            <a:r>
              <a:rPr lang="zh-CN" altLang="en-US" dirty="0" smtClean="0"/>
              <a:t>缓存介于应用程序和永久性存储源之间，其作用是降低应用程序直接读写永久性存储源的频率，从而提高应用的</a:t>
            </a:r>
            <a:r>
              <a:rPr lang="zh-CN" altLang="en-US" smtClean="0"/>
              <a:t>运行效率</a:t>
            </a:r>
            <a:r>
              <a:rPr lang="zh-CN" altLang="en-US"/>
              <a:t>。</a:t>
            </a:r>
            <a:endParaRPr lang="en-US" altLang="zh-CN" dirty="0" smtClean="0"/>
          </a:p>
        </p:txBody>
      </p:sp>
      <p:grpSp>
        <p:nvGrpSpPr>
          <p:cNvPr id="31" name="组合 30"/>
          <p:cNvGrpSpPr/>
          <p:nvPr/>
        </p:nvGrpSpPr>
        <p:grpSpPr>
          <a:xfrm>
            <a:off x="2063552" y="2924944"/>
            <a:ext cx="7632848" cy="1499394"/>
            <a:chOff x="1919536" y="2823319"/>
            <a:chExt cx="7632848" cy="1499394"/>
          </a:xfrm>
        </p:grpSpPr>
        <p:sp>
          <p:nvSpPr>
            <p:cNvPr id="18" name="矩形 17"/>
            <p:cNvSpPr/>
            <p:nvPr/>
          </p:nvSpPr>
          <p:spPr bwMode="auto">
            <a:xfrm>
              <a:off x="1919536" y="2892105"/>
              <a:ext cx="176096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应用程序</a:t>
              </a:r>
            </a:p>
          </p:txBody>
        </p:sp>
        <p:sp>
          <p:nvSpPr>
            <p:cNvPr id="19" name="矩形 18"/>
            <p:cNvSpPr/>
            <p:nvPr/>
          </p:nvSpPr>
          <p:spPr bwMode="auto">
            <a:xfrm>
              <a:off x="5076642" y="2892105"/>
              <a:ext cx="147293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缓存</a:t>
              </a:r>
            </a:p>
          </p:txBody>
        </p:sp>
        <p:sp>
          <p:nvSpPr>
            <p:cNvPr id="20" name="矩形 19"/>
            <p:cNvSpPr/>
            <p:nvPr/>
          </p:nvSpPr>
          <p:spPr bwMode="auto">
            <a:xfrm>
              <a:off x="7954038" y="2892105"/>
              <a:ext cx="1598346"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永久性存储源</a:t>
              </a:r>
            </a:p>
          </p:txBody>
        </p:sp>
        <p:cxnSp>
          <p:nvCxnSpPr>
            <p:cNvPr id="21" name="直接箭头连接符 20"/>
            <p:cNvCxnSpPr/>
            <p:nvPr/>
          </p:nvCxnSpPr>
          <p:spPr bwMode="auto">
            <a:xfrm>
              <a:off x="3680504" y="3267152"/>
              <a:ext cx="139613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680504" y="3829723"/>
              <a:ext cx="1396138" cy="1"/>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a:off x="6549580" y="3267152"/>
              <a:ext cx="140445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6580755" y="3829723"/>
              <a:ext cx="1373284"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18"/>
            <p:cNvSpPr txBox="1">
              <a:spLocks noChangeArrowheads="1"/>
            </p:cNvSpPr>
            <p:nvPr/>
          </p:nvSpPr>
          <p:spPr bwMode="auto">
            <a:xfrm>
              <a:off x="383587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频繁写</a:t>
              </a:r>
            </a:p>
          </p:txBody>
        </p:sp>
        <p:sp>
          <p:nvSpPr>
            <p:cNvPr id="26" name="TextBox 19"/>
            <p:cNvSpPr txBox="1">
              <a:spLocks noChangeArrowheads="1"/>
            </p:cNvSpPr>
            <p:nvPr/>
          </p:nvSpPr>
          <p:spPr bwMode="auto">
            <a:xfrm>
              <a:off x="3863752" y="383143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频繁读</a:t>
              </a:r>
            </a:p>
          </p:txBody>
        </p:sp>
        <p:sp>
          <p:nvSpPr>
            <p:cNvPr id="27" name="TextBox 20"/>
            <p:cNvSpPr txBox="1">
              <a:spLocks noChangeArrowheads="1"/>
            </p:cNvSpPr>
            <p:nvPr/>
          </p:nvSpPr>
          <p:spPr bwMode="auto">
            <a:xfrm>
              <a:off x="6744072" y="386104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偶尔读</a:t>
              </a:r>
            </a:p>
          </p:txBody>
        </p:sp>
        <p:sp>
          <p:nvSpPr>
            <p:cNvPr id="28" name="TextBox 21"/>
            <p:cNvSpPr txBox="1">
              <a:spLocks noChangeArrowheads="1"/>
            </p:cNvSpPr>
            <p:nvPr/>
          </p:nvSpPr>
          <p:spPr bwMode="auto">
            <a:xfrm>
              <a:off x="671619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偶尔写</a:t>
              </a:r>
            </a:p>
          </p:txBody>
        </p:sp>
      </p:grpSp>
      <p:sp>
        <p:nvSpPr>
          <p:cNvPr id="16" name="内容占位符 2"/>
          <p:cNvSpPr txBox="1">
            <a:spLocks/>
          </p:cNvSpPr>
          <p:nvPr/>
        </p:nvSpPr>
        <p:spPr>
          <a:xfrm>
            <a:off x="695400" y="4509120"/>
            <a:ext cx="10872185" cy="1944217"/>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smtClean="0"/>
              <a:t>缓存内的数据是永久性存储源中的数据的复制，应用程序在运行时从缓存读写数据，在特定的时刻或事件同步缓存和永久性存储源的数据。</a:t>
            </a:r>
            <a:endParaRPr lang="zh-CN" altLang="en-US" i="0" kern="0" dirty="0" smtClean="0"/>
          </a:p>
        </p:txBody>
      </p:sp>
    </p:spTree>
    <p:extLst>
      <p:ext uri="{BB962C8B-B14F-4D97-AF65-F5344CB8AC3E}">
        <p14:creationId xmlns:p14="http://schemas.microsoft.com/office/powerpoint/2010/main" val="168842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S</a:t>
            </a:r>
            <a:r>
              <a:rPr lang="en-US" altLang="zh-CN" smtClean="0"/>
              <a:t>ession</a:t>
            </a:r>
            <a:r>
              <a:rPr lang="zh-CN" altLang="en-US" smtClean="0"/>
              <a:t>缓存</a:t>
            </a:r>
          </a:p>
        </p:txBody>
      </p:sp>
      <p:sp>
        <p:nvSpPr>
          <p:cNvPr id="11267" name="内容占位符 2"/>
          <p:cNvSpPr>
            <a:spLocks noGrp="1"/>
          </p:cNvSpPr>
          <p:nvPr>
            <p:ph idx="1"/>
          </p:nvPr>
        </p:nvSpPr>
        <p:spPr>
          <a:xfrm>
            <a:off x="624418" y="1125538"/>
            <a:ext cx="10943167" cy="1302047"/>
          </a:xfrm>
        </p:spPr>
        <p:txBody>
          <a:bodyPr/>
          <a:lstStyle/>
          <a:p>
            <a:r>
              <a:rPr lang="en-US" altLang="zh-CN" smtClean="0"/>
              <a:t>Session </a:t>
            </a:r>
            <a:r>
              <a:rPr lang="zh-CN" altLang="en-US" smtClean="0"/>
              <a:t>接口</a:t>
            </a:r>
            <a:r>
              <a:rPr lang="zh-CN" altLang="en-US" dirty="0" smtClean="0"/>
              <a:t>的</a:t>
            </a:r>
            <a:r>
              <a:rPr lang="zh-CN" altLang="en-US" smtClean="0"/>
              <a:t>实现类 </a:t>
            </a:r>
            <a:r>
              <a:rPr lang="en-US" altLang="zh-CN" smtClean="0"/>
              <a:t>SessionImpl </a:t>
            </a:r>
            <a:r>
              <a:rPr lang="zh-CN" altLang="en-US" smtClean="0"/>
              <a:t>中</a:t>
            </a:r>
            <a:r>
              <a:rPr lang="zh-CN" altLang="en-US" dirty="0" smtClean="0"/>
              <a:t>定义了</a:t>
            </a:r>
            <a:r>
              <a:rPr lang="zh-CN" altLang="en-US" smtClean="0"/>
              <a:t>一系列的 </a:t>
            </a:r>
            <a:r>
              <a:rPr lang="en-US" altLang="zh-CN" smtClean="0"/>
              <a:t>Java </a:t>
            </a:r>
            <a:r>
              <a:rPr lang="zh-CN" altLang="en-US" smtClean="0"/>
              <a:t>集合</a:t>
            </a:r>
            <a:r>
              <a:rPr lang="zh-CN" altLang="en-US" dirty="0" smtClean="0"/>
              <a:t>，这些集合</a:t>
            </a:r>
            <a:r>
              <a:rPr lang="zh-CN" altLang="en-US" smtClean="0"/>
              <a:t>构成了 </a:t>
            </a:r>
            <a:r>
              <a:rPr lang="en-US" altLang="zh-CN" smtClean="0"/>
              <a:t>Session </a:t>
            </a:r>
            <a:r>
              <a:rPr lang="zh-CN" altLang="en-US" smtClean="0"/>
              <a:t>的缓存</a:t>
            </a:r>
            <a:r>
              <a:rPr lang="zh-CN" altLang="en-US"/>
              <a:t>。</a:t>
            </a:r>
            <a:endParaRPr lang="zh-CN" altLang="en-US" dirty="0" smtClean="0"/>
          </a:p>
        </p:txBody>
      </p:sp>
      <p:grpSp>
        <p:nvGrpSpPr>
          <p:cNvPr id="7" name="组合 6"/>
          <p:cNvGrpSpPr/>
          <p:nvPr/>
        </p:nvGrpSpPr>
        <p:grpSpPr>
          <a:xfrm>
            <a:off x="1156668" y="4767908"/>
            <a:ext cx="4723308" cy="1223419"/>
            <a:chOff x="1156668" y="4797152"/>
            <a:chExt cx="4723308" cy="1223419"/>
          </a:xfrm>
        </p:grpSpPr>
        <p:sp>
          <p:nvSpPr>
            <p:cNvPr id="10" name="矩形 9"/>
            <p:cNvSpPr/>
            <p:nvPr/>
          </p:nvSpPr>
          <p:spPr>
            <a:xfrm>
              <a:off x="1156668" y="4797152"/>
              <a:ext cx="1762993" cy="1223418"/>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endParaRPr lang="zh-CN" altLang="en-US" sz="3200" i="0" dirty="0">
                <a:solidFill>
                  <a:schemeClr val="tx1"/>
                </a:solidFill>
                <a:latin typeface="Consolas" panose="020B0609020204030204" pitchFamily="49" charset="0"/>
                <a:ea typeface="华文细黑" panose="02010600040101010101" pitchFamily="2" charset="-122"/>
              </a:endParaRPr>
            </a:p>
          </p:txBody>
        </p:sp>
        <p:sp>
          <p:nvSpPr>
            <p:cNvPr id="12" name="流程图: 可选过程 11"/>
            <p:cNvSpPr/>
            <p:nvPr/>
          </p:nvSpPr>
          <p:spPr>
            <a:xfrm>
              <a:off x="3634036" y="4797153"/>
              <a:ext cx="2245940" cy="1223418"/>
            </a:xfrm>
            <a:prstGeom prst="flowChartAlternateProcess">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p>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Set: set</a:t>
              </a:r>
              <a:endParaRPr lang="zh-CN" altLang="en-US" sz="3200" i="0" dirty="0">
                <a:solidFill>
                  <a:schemeClr val="tx1"/>
                </a:solidFill>
                <a:latin typeface="Consolas" panose="020B0609020204030204" pitchFamily="49" charset="0"/>
                <a:ea typeface="华文细黑" panose="02010600040101010101" pitchFamily="2" charset="-122"/>
              </a:endParaRPr>
            </a:p>
          </p:txBody>
        </p:sp>
        <p:cxnSp>
          <p:nvCxnSpPr>
            <p:cNvPr id="13" name="直接箭头连接符 12"/>
            <p:cNvCxnSpPr>
              <a:stCxn id="10" idx="3"/>
              <a:endCxn id="12" idx="1"/>
            </p:cNvCxnSpPr>
            <p:nvPr/>
          </p:nvCxnSpPr>
          <p:spPr>
            <a:xfrm>
              <a:off x="2919661" y="5408861"/>
              <a:ext cx="714375" cy="1"/>
            </a:xfrm>
            <a:prstGeom prst="straightConnector1">
              <a:avLst/>
            </a:prstGeom>
            <a:ln w="38100">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grpSp>
      <p:sp>
        <p:nvSpPr>
          <p:cNvPr id="15" name="Rectangle 4"/>
          <p:cNvSpPr>
            <a:spLocks noChangeArrowheads="1"/>
          </p:cNvSpPr>
          <p:nvPr/>
        </p:nvSpPr>
        <p:spPr bwMode="auto">
          <a:xfrm>
            <a:off x="7283255" y="4221088"/>
            <a:ext cx="3565273" cy="220300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zh-CN" altLang="en-US" sz="2800" i="0">
                <a:solidFill>
                  <a:schemeClr val="tx1"/>
                </a:solidFill>
                <a:latin typeface="微软雅黑" panose="020B0503020204020204" pitchFamily="34" charset="-122"/>
                <a:ea typeface="微软雅黑" panose="020B0503020204020204" pitchFamily="34" charset="-122"/>
              </a:rPr>
              <a:t>内存</a:t>
            </a:r>
          </a:p>
        </p:txBody>
      </p:sp>
      <p:sp>
        <p:nvSpPr>
          <p:cNvPr id="18" name="矩形 17"/>
          <p:cNvSpPr/>
          <p:nvPr/>
        </p:nvSpPr>
        <p:spPr bwMode="auto">
          <a:xfrm>
            <a:off x="1055440" y="2420888"/>
            <a:ext cx="9793088" cy="15121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000000"/>
                </a:solidFill>
                <a:latin typeface="Consolas" panose="020B0609020204030204" pitchFamily="49" charset="0"/>
              </a:rPr>
              <a:t>Session</a:t>
            </a:r>
            <a:r>
              <a:rPr lang="en-US" altLang="zh-CN" sz="2800" b="1" i="0">
                <a:solidFill>
                  <a:srgbClr val="6A3E3E"/>
                </a:solidFill>
                <a:latin typeface="Consolas" panose="020B0609020204030204" pitchFamily="49" charset="0"/>
              </a:rPr>
              <a:t> session </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 </a:t>
            </a:r>
            <a:endParaRPr lang="en-US" altLang="zh-CN" sz="2800" b="1" i="0" smtClean="0">
              <a:solidFill>
                <a:srgbClr val="000000"/>
              </a:solidFill>
              <a:latin typeface="Consolas" panose="020B0609020204030204" pitchFamily="49" charset="0"/>
            </a:endParaRPr>
          </a:p>
          <a:p>
            <a:pPr marL="0" indent="0">
              <a:lnSpc>
                <a:spcPct val="100000"/>
              </a:lnSpc>
              <a:spcBef>
                <a:spcPts val="0"/>
              </a:spcBef>
              <a:buNone/>
            </a:pPr>
            <a:r>
              <a:rPr lang="en-US" altLang="zh-CN" sz="2800" b="1" i="0" smtClean="0">
                <a:solidFill>
                  <a:srgbClr val="7F0055"/>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session.close();</a:t>
            </a:r>
            <a:endParaRPr lang="en-US" altLang="zh-CN" sz="2800" b="1" i="0" dirty="0">
              <a:solidFill>
                <a:srgbClr val="000000"/>
              </a:solidFill>
              <a:latin typeface="Consolas" panose="020B0609020204030204" pitchFamily="49" charset="0"/>
            </a:endParaRPr>
          </a:p>
        </p:txBody>
      </p:sp>
      <p:sp>
        <p:nvSpPr>
          <p:cNvPr id="19" name="圆角矩形 18"/>
          <p:cNvSpPr/>
          <p:nvPr/>
        </p:nvSpPr>
        <p:spPr bwMode="auto">
          <a:xfrm>
            <a:off x="7636157" y="4695900"/>
            <a:ext cx="2959467" cy="1584177"/>
          </a:xfrm>
          <a:prstGeom prst="roundRect">
            <a:avLst>
              <a:gd name="adj" fmla="val 9040"/>
            </a:avLst>
          </a:prstGeom>
          <a:solidFill>
            <a:schemeClr val="accent5">
              <a:lumMod val="20000"/>
              <a:lumOff val="80000"/>
            </a:schemeClr>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2800" i="0">
                <a:latin typeface="微软雅黑" panose="020B0503020204020204" pitchFamily="34" charset="-122"/>
                <a:ea typeface="微软雅黑" panose="020B0503020204020204" pitchFamily="34" charset="-122"/>
              </a:rPr>
              <a:t>S</a:t>
            </a:r>
            <a:r>
              <a:rPr lang="en-US" altLang="zh-CN" sz="2800" i="0" smtClean="0">
                <a:latin typeface="微软雅黑" panose="020B0503020204020204" pitchFamily="34" charset="-122"/>
                <a:ea typeface="微软雅黑" panose="020B0503020204020204" pitchFamily="34" charset="-122"/>
              </a:rPr>
              <a:t>ession</a:t>
            </a:r>
            <a:r>
              <a:rPr lang="zh-CN" altLang="en-US" sz="2800" i="0">
                <a:latin typeface="微软雅黑" panose="020B0503020204020204" pitchFamily="34" charset="-122"/>
                <a:ea typeface="微软雅黑" panose="020B0503020204020204" pitchFamily="34" charset="-122"/>
              </a:rPr>
              <a:t>缓存</a:t>
            </a:r>
          </a:p>
        </p:txBody>
      </p:sp>
      <p:sp>
        <p:nvSpPr>
          <p:cNvPr id="17" name="AutoShape 6"/>
          <p:cNvSpPr>
            <a:spLocks noChangeArrowheads="1"/>
          </p:cNvSpPr>
          <p:nvPr/>
        </p:nvSpPr>
        <p:spPr bwMode="auto">
          <a:xfrm>
            <a:off x="8050302" y="5271635"/>
            <a:ext cx="2131176" cy="864425"/>
          </a:xfrm>
          <a:prstGeom prst="roundRect">
            <a:avLst>
              <a:gd name="adj" fmla="val 16667"/>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dirty="0">
                <a:latin typeface="微软雅黑" panose="020B0503020204020204" pitchFamily="34" charset="-122"/>
                <a:ea typeface="微软雅黑" panose="020B0503020204020204" pitchFamily="34" charset="-122"/>
              </a:rPr>
              <a:t>User</a:t>
            </a:r>
            <a:r>
              <a:rPr lang="zh-CN" altLang="en-US" sz="2400" i="0" dirty="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a:p>
            <a:pPr algn="ctr" eaLnBrk="1" hangingPunct="1"/>
            <a:r>
              <a:rPr lang="en-US" altLang="zh-CN" sz="2400" i="0">
                <a:latin typeface="微软雅黑" panose="020B0503020204020204" pitchFamily="34" charset="-122"/>
                <a:ea typeface="微软雅黑" panose="020B0503020204020204" pitchFamily="34" charset="-122"/>
              </a:rPr>
              <a:t>Order</a:t>
            </a:r>
            <a:r>
              <a:rPr lang="zh-CN" altLang="en-US" sz="2400" i="0" smtClean="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588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Session</a:t>
            </a:r>
            <a:r>
              <a:rPr lang="zh-CN" altLang="en-US" dirty="0" smtClean="0"/>
              <a:t>缓存的工作过程</a:t>
            </a:r>
          </a:p>
        </p:txBody>
      </p:sp>
      <p:sp>
        <p:nvSpPr>
          <p:cNvPr id="12291" name="内容占位符 2"/>
          <p:cNvSpPr>
            <a:spLocks noGrp="1"/>
          </p:cNvSpPr>
          <p:nvPr>
            <p:ph idx="1"/>
          </p:nvPr>
        </p:nvSpPr>
        <p:spPr>
          <a:xfrm>
            <a:off x="624419" y="1125538"/>
            <a:ext cx="10800174" cy="3085133"/>
          </a:xfrm>
        </p:spPr>
        <p:txBody>
          <a:bodyPr/>
          <a:lstStyle/>
          <a:p>
            <a:r>
              <a:rPr lang="zh-CN" altLang="en-US" dirty="0" smtClean="0"/>
              <a:t>当 </a:t>
            </a:r>
            <a:r>
              <a:rPr lang="en-US" altLang="zh-CN" dirty="0" smtClean="0"/>
              <a:t>Session </a:t>
            </a:r>
            <a:r>
              <a:rPr lang="zh-CN" altLang="en-US" dirty="0" smtClean="0"/>
              <a:t>执行查询方法时</a:t>
            </a:r>
            <a:r>
              <a:rPr lang="zh-CN" altLang="en-US" dirty="0"/>
              <a:t>，</a:t>
            </a:r>
            <a:r>
              <a:rPr lang="zh-CN" altLang="en-US" dirty="0" smtClean="0"/>
              <a:t>先从 </a:t>
            </a:r>
            <a:r>
              <a:rPr lang="en-US" altLang="zh-CN" dirty="0" smtClean="0"/>
              <a:t>Session </a:t>
            </a:r>
            <a:r>
              <a:rPr lang="zh-CN" altLang="en-US" dirty="0" smtClean="0"/>
              <a:t>缓存中读取据，如果缓存中有则直接读取，如果缓存中没有，从数据库中查询并加载到</a:t>
            </a:r>
            <a:r>
              <a:rPr lang="en-US" altLang="zh-CN" dirty="0" smtClean="0"/>
              <a:t> Session </a:t>
            </a:r>
            <a:r>
              <a:rPr lang="zh-CN" altLang="en-US" dirty="0" smtClean="0"/>
              <a:t>缓存中，再从缓存中读取。</a:t>
            </a:r>
            <a:endParaRPr lang="en-US" altLang="zh-CN" dirty="0" smtClean="0"/>
          </a:p>
          <a:p>
            <a:pPr>
              <a:spcBef>
                <a:spcPts val="1200"/>
              </a:spcBef>
            </a:pPr>
            <a:r>
              <a:rPr lang="zh-CN" altLang="en-US" dirty="0" smtClean="0"/>
              <a:t>当 </a:t>
            </a:r>
            <a:r>
              <a:rPr lang="en-US" altLang="zh-CN" dirty="0" smtClean="0"/>
              <a:t>Session </a:t>
            </a:r>
            <a:r>
              <a:rPr lang="zh-CN" altLang="en-US" dirty="0" smtClean="0"/>
              <a:t>执行 </a:t>
            </a:r>
            <a:r>
              <a:rPr lang="en-US" altLang="zh-CN" dirty="0" smtClean="0"/>
              <a:t>save()</a:t>
            </a:r>
            <a:r>
              <a:rPr lang="zh-CN" altLang="en-US" dirty="0" smtClean="0"/>
              <a:t>、</a:t>
            </a:r>
            <a:r>
              <a:rPr lang="en-US" altLang="zh-CN" dirty="0" smtClean="0"/>
              <a:t>update() </a:t>
            </a:r>
            <a:r>
              <a:rPr lang="zh-CN" altLang="en-US" dirty="0" smtClean="0"/>
              <a:t>方法时，将对象持久化到数据库中并将对象加载到</a:t>
            </a:r>
            <a:r>
              <a:rPr lang="en-US" altLang="zh-CN" dirty="0" smtClean="0"/>
              <a:t> Session </a:t>
            </a:r>
            <a:r>
              <a:rPr lang="zh-CN" altLang="en-US" dirty="0" smtClean="0"/>
              <a:t>缓存中。</a:t>
            </a:r>
            <a:endParaRPr lang="en-US" altLang="zh-CN" dirty="0" smtClean="0"/>
          </a:p>
        </p:txBody>
      </p:sp>
      <p:grpSp>
        <p:nvGrpSpPr>
          <p:cNvPr id="25" name="组合 24"/>
          <p:cNvGrpSpPr/>
          <p:nvPr/>
        </p:nvGrpSpPr>
        <p:grpSpPr>
          <a:xfrm>
            <a:off x="1415480" y="4652595"/>
            <a:ext cx="9433048" cy="1512709"/>
            <a:chOff x="1487488" y="4527743"/>
            <a:chExt cx="9433048" cy="1512709"/>
          </a:xfrm>
        </p:grpSpPr>
        <p:sp>
          <p:nvSpPr>
            <p:cNvPr id="5" name="矩形 4"/>
            <p:cNvSpPr/>
            <p:nvPr/>
          </p:nvSpPr>
          <p:spPr bwMode="auto">
            <a:xfrm>
              <a:off x="1487488" y="4602559"/>
              <a:ext cx="1909664"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应用程序</a:t>
              </a:r>
            </a:p>
          </p:txBody>
        </p:sp>
        <p:sp>
          <p:nvSpPr>
            <p:cNvPr id="6" name="矩形 5"/>
            <p:cNvSpPr/>
            <p:nvPr/>
          </p:nvSpPr>
          <p:spPr bwMode="auto">
            <a:xfrm>
              <a:off x="4869313" y="4602559"/>
              <a:ext cx="2725258"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latin typeface="微软雅黑" panose="020B0503020204020204" pitchFamily="34" charset="-122"/>
                  <a:ea typeface="微软雅黑" panose="020B0503020204020204" pitchFamily="34" charset="-122"/>
                </a:rPr>
                <a:t>S</a:t>
              </a:r>
              <a:r>
                <a:rPr lang="en-US" altLang="zh-CN" sz="3200" i="0" smtClean="0">
                  <a:solidFill>
                    <a:schemeClr val="tx1"/>
                  </a:solidFill>
                  <a:latin typeface="微软雅黑" panose="020B0503020204020204" pitchFamily="34" charset="-122"/>
                  <a:ea typeface="微软雅黑" panose="020B0503020204020204" pitchFamily="34" charset="-122"/>
                </a:rPr>
                <a:t>ession</a:t>
              </a:r>
              <a:r>
                <a:rPr lang="zh-CN" altLang="en-US" sz="3200" i="0" dirty="0">
                  <a:solidFill>
                    <a:schemeClr val="tx1"/>
                  </a:solidFill>
                  <a:latin typeface="微软雅黑" panose="020B0503020204020204" pitchFamily="34" charset="-122"/>
                  <a:ea typeface="微软雅黑" panose="020B0503020204020204" pitchFamily="34" charset="-122"/>
                </a:rPr>
                <a:t>缓存</a:t>
              </a:r>
            </a:p>
          </p:txBody>
        </p:sp>
        <p:cxnSp>
          <p:nvCxnSpPr>
            <p:cNvPr id="7" name="直接箭头连接符 6"/>
            <p:cNvCxnSpPr/>
            <p:nvPr/>
          </p:nvCxnSpPr>
          <p:spPr bwMode="auto">
            <a:xfrm>
              <a:off x="3418622" y="5089300"/>
              <a:ext cx="1439582"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a:off x="7594571" y="5089300"/>
              <a:ext cx="1642780"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23"/>
            <p:cNvSpPr txBox="1">
              <a:spLocks noChangeArrowheads="1"/>
            </p:cNvSpPr>
            <p:nvPr/>
          </p:nvSpPr>
          <p:spPr bwMode="auto">
            <a:xfrm>
              <a:off x="3863752" y="4561964"/>
              <a:ext cx="527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写</a:t>
              </a:r>
            </a:p>
          </p:txBody>
        </p:sp>
        <p:sp>
          <p:nvSpPr>
            <p:cNvPr id="10" name="TextBox 25"/>
            <p:cNvSpPr txBox="1">
              <a:spLocks noChangeArrowheads="1"/>
            </p:cNvSpPr>
            <p:nvPr/>
          </p:nvSpPr>
          <p:spPr bwMode="auto">
            <a:xfrm>
              <a:off x="8112224" y="5517232"/>
              <a:ext cx="71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dirty="0">
                  <a:latin typeface="微软雅黑" panose="020B0503020204020204" pitchFamily="34" charset="-122"/>
                  <a:ea typeface="微软雅黑" panose="020B0503020204020204" pitchFamily="34" charset="-122"/>
                </a:rPr>
                <a:t> 读</a:t>
              </a:r>
            </a:p>
          </p:txBody>
        </p:sp>
        <p:sp>
          <p:nvSpPr>
            <p:cNvPr id="11" name="TextBox 26"/>
            <p:cNvSpPr txBox="1">
              <a:spLocks noChangeArrowheads="1"/>
            </p:cNvSpPr>
            <p:nvPr/>
          </p:nvSpPr>
          <p:spPr bwMode="auto">
            <a:xfrm>
              <a:off x="7991441" y="4535825"/>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写</a:t>
              </a:r>
            </a:p>
          </p:txBody>
        </p:sp>
        <p:sp>
          <p:nvSpPr>
            <p:cNvPr id="12" name="流程图: 磁盘 11"/>
            <p:cNvSpPr/>
            <p:nvPr/>
          </p:nvSpPr>
          <p:spPr bwMode="auto">
            <a:xfrm>
              <a:off x="9248460" y="4527743"/>
              <a:ext cx="1672076" cy="1404000"/>
            </a:xfrm>
            <a:prstGeom prst="flowChartMagneticDisk">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数据库</a:t>
              </a:r>
            </a:p>
          </p:txBody>
        </p:sp>
        <p:cxnSp>
          <p:nvCxnSpPr>
            <p:cNvPr id="13" name="直接箭头连接符 12"/>
            <p:cNvCxnSpPr/>
            <p:nvPr/>
          </p:nvCxnSpPr>
          <p:spPr bwMode="auto">
            <a:xfrm flipH="1">
              <a:off x="3418622" y="5481189"/>
              <a:ext cx="1450691" cy="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7568568" y="5481189"/>
              <a:ext cx="1668783" cy="304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61"/>
            <p:cNvSpPr txBox="1">
              <a:spLocks noChangeArrowheads="1"/>
            </p:cNvSpPr>
            <p:nvPr/>
          </p:nvSpPr>
          <p:spPr bwMode="auto">
            <a:xfrm>
              <a:off x="3647728" y="5517232"/>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读</a:t>
              </a:r>
            </a:p>
          </p:txBody>
        </p:sp>
      </p:grpSp>
    </p:spTree>
    <p:extLst>
      <p:ext uri="{BB962C8B-B14F-4D97-AF65-F5344CB8AC3E}">
        <p14:creationId xmlns:p14="http://schemas.microsoft.com/office/powerpoint/2010/main" val="1324359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Session</a:t>
            </a:r>
            <a:r>
              <a:rPr lang="zh-CN" altLang="en-US" smtClean="0"/>
              <a:t>实现缓存</a:t>
            </a:r>
          </a:p>
        </p:txBody>
      </p:sp>
      <p:sp>
        <p:nvSpPr>
          <p:cNvPr id="27" name="Rectangle 5"/>
          <p:cNvSpPr>
            <a:spLocks noChangeArrowheads="1"/>
          </p:cNvSpPr>
          <p:nvPr/>
        </p:nvSpPr>
        <p:spPr bwMode="auto">
          <a:xfrm>
            <a:off x="7860133" y="1412777"/>
            <a:ext cx="3643670"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i="0">
              <a:ea typeface="宋体" panose="02010600030101010101" pitchFamily="2" charset="-122"/>
            </a:endParaRPr>
          </a:p>
        </p:txBody>
      </p:sp>
      <p:sp>
        <p:nvSpPr>
          <p:cNvPr id="28" name="矩形 27"/>
          <p:cNvSpPr/>
          <p:nvPr/>
        </p:nvSpPr>
        <p:spPr>
          <a:xfrm>
            <a:off x="6384184" y="1684908"/>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session</a:t>
            </a:r>
            <a:endParaRPr lang="zh-CN" altLang="en-US" sz="2400" b="1" i="0" dirty="0">
              <a:solidFill>
                <a:schemeClr val="tx1"/>
              </a:solidFill>
              <a:latin typeface="Consolas" panose="020B0609020204030204" pitchFamily="49" charset="0"/>
            </a:endParaRPr>
          </a:p>
        </p:txBody>
      </p:sp>
      <p:sp>
        <p:nvSpPr>
          <p:cNvPr id="29" name="流程图: 可选过程 28"/>
          <p:cNvSpPr/>
          <p:nvPr/>
        </p:nvSpPr>
        <p:spPr>
          <a:xfrm>
            <a:off x="8852842" y="1535462"/>
            <a:ext cx="1571625" cy="860423"/>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Session</a:t>
            </a:r>
          </a:p>
          <a:p>
            <a:pPr eaLnBrk="1" hangingPunct="1">
              <a:buFont typeface="Arial" charset="0"/>
              <a:buNone/>
              <a:defRPr/>
            </a:pPr>
            <a:r>
              <a:rPr lang="en-US" altLang="zh-CN" sz="1600" i="0" smtClean="0">
                <a:solidFill>
                  <a:schemeClr val="tx1"/>
                </a:solidFill>
              </a:rPr>
              <a:t> Set</a:t>
            </a:r>
            <a:r>
              <a:rPr lang="en-US" altLang="zh-CN" sz="1600" i="0">
                <a:solidFill>
                  <a:schemeClr val="tx1"/>
                </a:solidFill>
              </a:rPr>
              <a:t>: </a:t>
            </a:r>
            <a:r>
              <a:rPr lang="en-US" altLang="zh-CN" sz="1600" i="0" smtClean="0">
                <a:solidFill>
                  <a:schemeClr val="tx1"/>
                </a:solidFill>
              </a:rPr>
              <a:t>set</a:t>
            </a:r>
          </a:p>
          <a:p>
            <a:pPr eaLnBrk="1" hangingPunct="1">
              <a:buFont typeface="Arial" charset="0"/>
              <a:buNone/>
              <a:defRPr/>
            </a:pPr>
            <a:r>
              <a:rPr lang="en-US" altLang="zh-CN" sz="1600" i="0">
                <a:solidFill>
                  <a:schemeClr val="tx1"/>
                </a:solidFill>
              </a:rPr>
              <a:t> </a:t>
            </a:r>
            <a:r>
              <a:rPr lang="en-US" altLang="zh-CN" sz="1600" i="0" smtClean="0">
                <a:solidFill>
                  <a:schemeClr val="tx1"/>
                </a:solidFill>
              </a:rPr>
              <a:t>closed:</a:t>
            </a:r>
            <a:endParaRPr lang="zh-CN" altLang="en-US" sz="1600" i="0" dirty="0">
              <a:solidFill>
                <a:schemeClr val="tx1"/>
              </a:solidFill>
            </a:endParaRPr>
          </a:p>
        </p:txBody>
      </p:sp>
      <p:cxnSp>
        <p:nvCxnSpPr>
          <p:cNvPr id="30" name="直接箭头连接符 29"/>
          <p:cNvCxnSpPr>
            <a:stCxn id="28" idx="3"/>
            <a:endCxn id="29" idx="1"/>
          </p:cNvCxnSpPr>
          <p:nvPr/>
        </p:nvCxnSpPr>
        <p:spPr>
          <a:xfrm>
            <a:off x="7752184" y="1954908"/>
            <a:ext cx="1100658" cy="1076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6384184" y="4725144"/>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smtClean="0">
                <a:solidFill>
                  <a:schemeClr val="tx1"/>
                </a:solidFill>
                <a:latin typeface="Consolas" panose="020B0609020204030204" pitchFamily="49" charset="0"/>
              </a:rPr>
              <a:t>u1</a:t>
            </a:r>
            <a:endParaRPr lang="zh-CN" altLang="en-US" sz="2400" b="1" i="0" dirty="0">
              <a:solidFill>
                <a:schemeClr val="tx1"/>
              </a:solidFill>
              <a:latin typeface="Consolas" panose="020B0609020204030204" pitchFamily="49" charset="0"/>
            </a:endParaRPr>
          </a:p>
        </p:txBody>
      </p:sp>
      <p:sp>
        <p:nvSpPr>
          <p:cNvPr id="32" name="流程图: 可选过程 31"/>
          <p:cNvSpPr/>
          <p:nvPr/>
        </p:nvSpPr>
        <p:spPr>
          <a:xfrm>
            <a:off x="7924154" y="2827908"/>
            <a:ext cx="1428750" cy="928687"/>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a:t>
            </a:r>
            <a:r>
              <a:rPr lang="en-US" altLang="zh-CN" sz="1600" i="0" dirty="0">
                <a:solidFill>
                  <a:schemeClr val="tx1"/>
                </a:solidFill>
              </a:rPr>
              <a:t>=</a:t>
            </a:r>
          </a:p>
          <a:p>
            <a:pPr eaLnBrk="1" hangingPunct="1">
              <a:buFont typeface="Arial" charset="0"/>
              <a:buNone/>
              <a:defRPr/>
            </a:pPr>
            <a:r>
              <a:rPr lang="en-US" altLang="zh-CN" sz="1600" i="0" dirty="0" smtClean="0">
                <a:solidFill>
                  <a:schemeClr val="tx1"/>
                </a:solidFill>
              </a:rPr>
              <a:t> name=Tom</a:t>
            </a:r>
            <a:endParaRPr lang="en-US" altLang="zh-CN" sz="1600" i="0" dirty="0">
              <a:solidFill>
                <a:schemeClr val="tx1"/>
              </a:solidFill>
            </a:endParaRPr>
          </a:p>
        </p:txBody>
      </p:sp>
      <p:cxnSp>
        <p:nvCxnSpPr>
          <p:cNvPr id="33" name="直接箭头连接符 32"/>
          <p:cNvCxnSpPr>
            <a:stCxn id="31" idx="3"/>
            <a:endCxn id="32" idx="2"/>
          </p:cNvCxnSpPr>
          <p:nvPr/>
        </p:nvCxnSpPr>
        <p:spPr>
          <a:xfrm flipV="1">
            <a:off x="7752184" y="3756595"/>
            <a:ext cx="886345" cy="1238549"/>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9" idx="2"/>
            <a:endCxn id="32" idx="0"/>
          </p:cNvCxnSpPr>
          <p:nvPr/>
        </p:nvCxnSpPr>
        <p:spPr>
          <a:xfrm flipH="1">
            <a:off x="8638529" y="2395885"/>
            <a:ext cx="1000126" cy="432023"/>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6384184" y="3899470"/>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u2</a:t>
            </a:r>
            <a:endParaRPr lang="zh-CN" altLang="en-US" sz="2400" b="1" i="0" dirty="0">
              <a:solidFill>
                <a:schemeClr val="tx1"/>
              </a:solidFill>
              <a:latin typeface="Consolas" panose="020B0609020204030204" pitchFamily="49" charset="0"/>
            </a:endParaRPr>
          </a:p>
        </p:txBody>
      </p:sp>
      <p:cxnSp>
        <p:nvCxnSpPr>
          <p:cNvPr id="43" name="直接箭头连接符 42"/>
          <p:cNvCxnSpPr>
            <a:stCxn id="42" idx="3"/>
            <a:endCxn id="32" idx="2"/>
          </p:cNvCxnSpPr>
          <p:nvPr/>
        </p:nvCxnSpPr>
        <p:spPr>
          <a:xfrm flipV="1">
            <a:off x="7752184" y="3756595"/>
            <a:ext cx="886345" cy="41287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6" name="流程图: 可选过程 45"/>
          <p:cNvSpPr/>
          <p:nvPr/>
        </p:nvSpPr>
        <p:spPr>
          <a:xfrm>
            <a:off x="9889194" y="2824510"/>
            <a:ext cx="1357313" cy="928688"/>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Id=2</a:t>
            </a:r>
            <a:endParaRPr lang="en-US" altLang="zh-CN" sz="1600" i="0" dirty="0">
              <a:solidFill>
                <a:schemeClr val="tx1"/>
              </a:solidFill>
            </a:endParaRPr>
          </a:p>
          <a:p>
            <a:pPr eaLnBrk="1" hangingPunct="1">
              <a:buFont typeface="Arial" charset="0"/>
              <a:buNone/>
              <a:defRPr/>
            </a:pPr>
            <a:r>
              <a:rPr lang="en-US" altLang="zh-CN" sz="1600" i="0" dirty="0">
                <a:solidFill>
                  <a:schemeClr val="tx1"/>
                </a:solidFill>
              </a:rPr>
              <a:t> n</a:t>
            </a:r>
            <a:r>
              <a:rPr lang="en-US" altLang="zh-CN" sz="1600" i="0" dirty="0" smtClean="0">
                <a:solidFill>
                  <a:schemeClr val="tx1"/>
                </a:solidFill>
              </a:rPr>
              <a:t>ame=…</a:t>
            </a:r>
            <a:endParaRPr lang="en-US" altLang="zh-CN" sz="1600" i="0" dirty="0">
              <a:solidFill>
                <a:schemeClr val="tx1"/>
              </a:solidFill>
            </a:endParaRPr>
          </a:p>
        </p:txBody>
      </p:sp>
      <p:cxnSp>
        <p:nvCxnSpPr>
          <p:cNvPr id="56" name="直接箭头连接符 55"/>
          <p:cNvCxnSpPr>
            <a:stCxn id="31" idx="3"/>
            <a:endCxn id="46" idx="2"/>
          </p:cNvCxnSpPr>
          <p:nvPr/>
        </p:nvCxnSpPr>
        <p:spPr>
          <a:xfrm flipV="1">
            <a:off x="7752184" y="3753198"/>
            <a:ext cx="2815667" cy="124194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29" idx="2"/>
            <a:endCxn id="46" idx="0"/>
          </p:cNvCxnSpPr>
          <p:nvPr/>
        </p:nvCxnSpPr>
        <p:spPr>
          <a:xfrm>
            <a:off x="9638655" y="2395885"/>
            <a:ext cx="929196" cy="42862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58" name="流程图: 磁盘 57"/>
          <p:cNvSpPr/>
          <p:nvPr/>
        </p:nvSpPr>
        <p:spPr>
          <a:xfrm>
            <a:off x="8976320" y="508518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59" name="直接箭头连接符 58"/>
          <p:cNvCxnSpPr>
            <a:stCxn id="46" idx="2"/>
            <a:endCxn id="58" idx="1"/>
          </p:cNvCxnSpPr>
          <p:nvPr/>
        </p:nvCxnSpPr>
        <p:spPr>
          <a:xfrm flipH="1">
            <a:off x="9624392" y="3753198"/>
            <a:ext cx="943459" cy="133198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2" idx="2"/>
            <a:endCxn id="58" idx="1"/>
          </p:cNvCxnSpPr>
          <p:nvPr/>
        </p:nvCxnSpPr>
        <p:spPr>
          <a:xfrm>
            <a:off x="8638529" y="3756595"/>
            <a:ext cx="985863" cy="1328589"/>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61" name="TextBox 20"/>
          <p:cNvSpPr txBox="1">
            <a:spLocks noChangeArrowheads="1"/>
          </p:cNvSpPr>
          <p:nvPr/>
        </p:nvSpPr>
        <p:spPr bwMode="auto">
          <a:xfrm>
            <a:off x="10602142"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8940253"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63" name="TextBox 22"/>
          <p:cNvSpPr txBox="1">
            <a:spLocks noChangeArrowheads="1"/>
          </p:cNvSpPr>
          <p:nvPr/>
        </p:nvSpPr>
        <p:spPr bwMode="auto">
          <a:xfrm>
            <a:off x="8352779" y="3126556"/>
            <a:ext cx="357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600" b="0" i="0">
                <a:solidFill>
                  <a:srgbClr val="FF0000"/>
                </a:solidFill>
                <a:ea typeface="宋体" panose="02010600030101010101" pitchFamily="2" charset="-122"/>
              </a:rPr>
              <a:t>3</a:t>
            </a:r>
            <a:endParaRPr lang="zh-CN" altLang="en-US" sz="1600" b="0" i="0">
              <a:solidFill>
                <a:srgbClr val="FF0000"/>
              </a:solidFill>
              <a:ea typeface="宋体" panose="02010600030101010101" pitchFamily="2" charset="-122"/>
            </a:endParaRPr>
          </a:p>
        </p:txBody>
      </p:sp>
      <p:sp>
        <p:nvSpPr>
          <p:cNvPr id="64" name="右箭头 63"/>
          <p:cNvSpPr/>
          <p:nvPr/>
        </p:nvSpPr>
        <p:spPr bwMode="auto">
          <a:xfrm>
            <a:off x="225252" y="1344538"/>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5" name="TextBox 20"/>
          <p:cNvSpPr txBox="1">
            <a:spLocks noChangeArrowheads="1"/>
          </p:cNvSpPr>
          <p:nvPr/>
        </p:nvSpPr>
        <p:spPr bwMode="auto">
          <a:xfrm>
            <a:off x="9596089" y="2026157"/>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latin typeface="Consolas" panose="020B0609020204030204" pitchFamily="49" charset="0"/>
                <a:ea typeface="微软雅黑" panose="020B0503020204020204" pitchFamily="34" charset="-122"/>
              </a:rPr>
              <a:t>false</a:t>
            </a:r>
            <a:endParaRPr lang="zh-CN" altLang="en-US" sz="1800" b="0" i="0">
              <a:latin typeface="Consolas" panose="020B0609020204030204" pitchFamily="49" charset="0"/>
              <a:ea typeface="微软雅黑" panose="020B0503020204020204" pitchFamily="34" charset="-122"/>
            </a:endParaRPr>
          </a:p>
        </p:txBody>
      </p:sp>
      <p:sp>
        <p:nvSpPr>
          <p:cNvPr id="66" name="TextBox 20"/>
          <p:cNvSpPr txBox="1">
            <a:spLocks noChangeArrowheads="1"/>
          </p:cNvSpPr>
          <p:nvPr/>
        </p:nvSpPr>
        <p:spPr bwMode="auto">
          <a:xfrm>
            <a:off x="9596089" y="2018184"/>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solidFill>
                  <a:srgbClr val="FF0000"/>
                </a:solidFill>
                <a:latin typeface="Consolas" panose="020B0609020204030204" pitchFamily="49" charset="0"/>
                <a:ea typeface="微软雅黑" panose="020B0503020204020204" pitchFamily="34" charset="-122"/>
              </a:rPr>
              <a:t>true</a:t>
            </a:r>
            <a:endParaRPr lang="zh-CN" altLang="en-US" sz="1800" b="0" i="0">
              <a:solidFill>
                <a:srgbClr val="FF0000"/>
              </a:solidFill>
              <a:latin typeface="Consolas" panose="020B0609020204030204" pitchFamily="49" charset="0"/>
              <a:ea typeface="微软雅黑" panose="020B0503020204020204" pitchFamily="34" charset="-122"/>
            </a:endParaRPr>
          </a:p>
        </p:txBody>
      </p:sp>
      <p:grpSp>
        <p:nvGrpSpPr>
          <p:cNvPr id="67" name="组合 66"/>
          <p:cNvGrpSpPr/>
          <p:nvPr/>
        </p:nvGrpSpPr>
        <p:grpSpPr>
          <a:xfrm>
            <a:off x="10027793" y="2946555"/>
            <a:ext cx="1079097" cy="678743"/>
            <a:chOff x="10488488" y="5445224"/>
            <a:chExt cx="1079097" cy="678743"/>
          </a:xfrm>
          <a:effectLst>
            <a:outerShdw blurRad="50800" dist="38100" dir="2700000" algn="tl" rotWithShape="0">
              <a:prstClr val="black">
                <a:alpha val="40000"/>
              </a:prstClr>
            </a:outerShdw>
          </a:effectLst>
        </p:grpSpPr>
        <p:cxnSp>
          <p:nvCxnSpPr>
            <p:cNvPr id="68" name="直接连接符 67"/>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组合 69"/>
          <p:cNvGrpSpPr/>
          <p:nvPr/>
        </p:nvGrpSpPr>
        <p:grpSpPr>
          <a:xfrm>
            <a:off x="8098980" y="2946555"/>
            <a:ext cx="1079097" cy="678743"/>
            <a:chOff x="10488488" y="5445224"/>
            <a:chExt cx="1079097" cy="678743"/>
          </a:xfrm>
          <a:effectLst>
            <a:outerShdw blurRad="50800" dist="38100" dir="2700000" algn="tl" rotWithShape="0">
              <a:prstClr val="black">
                <a:alpha val="40000"/>
              </a:prstClr>
            </a:outerShdw>
          </a:effectLst>
        </p:grpSpPr>
        <p:cxnSp>
          <p:nvCxnSpPr>
            <p:cNvPr id="71" name="直接连接符 70"/>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矩形 34"/>
          <p:cNvSpPr/>
          <p:nvPr/>
        </p:nvSpPr>
        <p:spPr bwMode="auto">
          <a:xfrm>
            <a:off x="623392" y="1169680"/>
            <a:ext cx="5610440" cy="53556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a:solidFill>
                  <a:srgbClr val="000000"/>
                </a:solidFill>
                <a:latin typeface="Consolas" panose="020B0609020204030204" pitchFamily="49" charset="0"/>
              </a:rPr>
              <a:t>Session </a:t>
            </a:r>
            <a:r>
              <a:rPr lang="en-US" altLang="zh-CN" sz="2200" b="1" i="0">
                <a:solidFill>
                  <a:srgbClr val="6A3E3E"/>
                </a:solidFill>
                <a:latin typeface="Consolas" panose="020B0609020204030204" pitchFamily="49" charset="0"/>
              </a:rPr>
              <a:t>session </a:t>
            </a:r>
            <a:r>
              <a:rPr lang="en-US" altLang="zh-CN" sz="2200" b="1" i="0">
                <a:solidFill>
                  <a:srgbClr val="000000"/>
                </a:solidFill>
                <a:latin typeface="Consolas" panose="020B0609020204030204" pitchFamily="49" charset="0"/>
              </a:rPr>
              <a:t>= </a:t>
            </a:r>
            <a:r>
              <a:rPr lang="en-US" altLang="zh-CN" sz="2200" b="1" i="0">
                <a:solidFill>
                  <a:srgbClr val="2A00FF"/>
                </a:solidFill>
                <a:latin typeface="Consolas" panose="020B0609020204030204" pitchFamily="49" charset="0"/>
              </a:rPr>
              <a:t>sessionfactory</a:t>
            </a:r>
            <a:r>
              <a:rPr lang="en-US" altLang="zh-CN" sz="2200" b="1" i="0">
                <a:solidFill>
                  <a:srgbClr val="000000"/>
                </a:solidFill>
                <a:latin typeface="Consolas" panose="020B0609020204030204" pitchFamily="49" charset="0"/>
              </a:rPr>
              <a:t>.openSession();</a:t>
            </a:r>
          </a:p>
          <a:p>
            <a:r>
              <a:rPr lang="en-US" altLang="zh-CN" sz="2200" b="1" i="0">
                <a:solidFill>
                  <a:srgbClr val="000000"/>
                </a:solidFill>
                <a:latin typeface="Consolas" panose="020B0609020204030204" pitchFamily="49" charset="0"/>
              </a:rPr>
              <a:t>Transaction </a:t>
            </a:r>
            <a:r>
              <a:rPr lang="en-US" altLang="zh-CN" sz="2200" b="1" i="0">
                <a:solidFill>
                  <a:srgbClr val="6A3E3E"/>
                </a:solidFill>
                <a:latin typeface="Consolas" panose="020B0609020204030204" pitchFamily="49" charset="0"/>
              </a:rPr>
              <a:t>tx </a:t>
            </a:r>
            <a:r>
              <a:rPr lang="en-US" altLang="zh-CN" sz="2200" b="1" i="0">
                <a:solidFill>
                  <a:srgbClr val="000000"/>
                </a:solidFill>
                <a:latin typeface="Consolas" panose="020B0609020204030204" pitchFamily="49" charset="0"/>
              </a:rPr>
              <a:t>=</a:t>
            </a:r>
            <a:r>
              <a:rPr lang="en-US" altLang="zh-CN" sz="2200" b="1" i="0">
                <a:solidFill>
                  <a:schemeClr val="bg1"/>
                </a:solidFill>
                <a:highlight>
                  <a:srgbClr val="D4D4D4"/>
                </a:highlight>
                <a:latin typeface="Consolas" panose="020B0609020204030204" pitchFamily="49" charset="0"/>
              </a:rPr>
              <a:t>           </a:t>
            </a:r>
          </a:p>
          <a:p>
            <a:r>
              <a:rPr lang="en-US" altLang="zh-CN" sz="2200" b="1" i="0">
                <a:solidFill>
                  <a:srgbClr val="000000"/>
                </a:solidFill>
                <a:latin typeface="Consolas" panose="020B0609020204030204" pitchFamily="49" charset="0"/>
              </a:rPr>
              <a:t>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.beginTransaction();</a:t>
            </a:r>
          </a:p>
          <a:p>
            <a:endParaRPr lang="zh-CN" altLang="en-US" sz="2200" b="1" i="0">
              <a:latin typeface="Consolas" panose="020B0609020204030204" pitchFamily="49" charset="0"/>
            </a:endParaRP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User(</a:t>
            </a:r>
            <a:r>
              <a:rPr lang="en-US" altLang="zh-CN" sz="2200" b="1" i="0">
                <a:solidFill>
                  <a:srgbClr val="2A00FF"/>
                </a:solidFill>
                <a:latin typeface="Consolas" panose="020B0609020204030204" pitchFamily="49" charset="0"/>
              </a:rPr>
              <a:t>"Tom"</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.save(</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a:t>
            </a:r>
            <a:r>
              <a:rPr lang="en-US" altLang="zh-CN" sz="2200" i="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假设分配</a:t>
            </a:r>
            <a:r>
              <a:rPr lang="en-US" altLang="zh-CN" sz="2200" i="0">
                <a:solidFill>
                  <a:srgbClr val="3F7F5F"/>
                </a:solidFill>
                <a:latin typeface="微软雅黑" panose="020B0503020204020204" pitchFamily="34" charset="-122"/>
                <a:ea typeface="微软雅黑" panose="020B0503020204020204" pitchFamily="34" charset="-122"/>
              </a:rPr>
              <a:t>u</a:t>
            </a:r>
            <a:r>
              <a:rPr lang="zh-CN" altLang="en-US" sz="2200" i="0">
                <a:solidFill>
                  <a:srgbClr val="3F7F5F"/>
                </a:solidFill>
                <a:latin typeface="微软雅黑" panose="020B0503020204020204" pitchFamily="34" charset="-122"/>
                <a:ea typeface="微软雅黑" panose="020B0503020204020204" pitchFamily="34" charset="-122"/>
              </a:rPr>
              <a:t>的</a:t>
            </a:r>
            <a:r>
              <a:rPr lang="en-US" altLang="zh-CN" sz="2200" i="0">
                <a:solidFill>
                  <a:srgbClr val="3F7F5F"/>
                </a:solidFill>
                <a:latin typeface="微软雅黑" panose="020B0503020204020204" pitchFamily="34" charset="-122"/>
                <a:ea typeface="微软雅黑" panose="020B0503020204020204" pitchFamily="34" charset="-122"/>
              </a:rPr>
              <a:t>OID=3</a:t>
            </a:r>
          </a:p>
          <a:p>
            <a:r>
              <a:rPr lang="en-US" altLang="zh-CN" sz="2200" b="1" i="0">
                <a:solidFill>
                  <a:srgbClr val="6A3E3E"/>
                </a:solidFill>
                <a:latin typeface="Consolas" panose="020B0609020204030204" pitchFamily="49" charset="0"/>
              </a:rPr>
              <a:t>tx</a:t>
            </a:r>
            <a:r>
              <a:rPr lang="en-US" altLang="zh-CN" sz="2200" b="1" i="0">
                <a:solidFill>
                  <a:srgbClr val="000000"/>
                </a:solidFill>
                <a:latin typeface="Consolas" panose="020B0609020204030204" pitchFamily="49" charset="0"/>
              </a:rPr>
              <a:t>.commit(); </a:t>
            </a:r>
            <a:r>
              <a:rPr lang="en-US" altLang="zh-CN" sz="2200" b="1" i="0" smtClean="0">
                <a:solidFill>
                  <a:srgbClr val="000000"/>
                </a:solidFill>
                <a:latin typeface="Consolas" panose="020B0609020204030204" pitchFamily="49" charset="0"/>
              </a:rPr>
              <a:t>    </a:t>
            </a:r>
            <a:r>
              <a:rPr lang="en-US" altLang="zh-CN" sz="2200" i="0" smtClean="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提交事务</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a:t>
            </a:r>
            <a:r>
              <a:rPr lang="en-US" altLang="zh-CN" sz="2200" b="1" i="0" smtClean="0">
                <a:solidFill>
                  <a:srgbClr val="000000"/>
                </a:solidFill>
                <a:latin typeface="Consolas" panose="020B0609020204030204" pitchFamily="49" charset="0"/>
              </a:rPr>
              <a:t>=</a:t>
            </a:r>
            <a:r>
              <a:rPr lang="en-US" altLang="zh-CN" sz="2200" b="1" i="0">
                <a:solidFill>
                  <a:srgbClr val="000000"/>
                </a:solidFill>
                <a:latin typeface="Consolas" panose="020B0609020204030204" pitchFamily="49" charset="0"/>
              </a:rPr>
              <a:t> </a:t>
            </a:r>
            <a:r>
              <a:rPr lang="en-US" altLang="zh-CN" sz="2200" b="1" i="0" smtClean="0">
                <a:solidFill>
                  <a:srgbClr val="6A3E3E"/>
                </a:solidFill>
                <a:latin typeface="Consolas" panose="020B0609020204030204" pitchFamily="49" charset="0"/>
              </a:rPr>
              <a:t>session</a:t>
            </a:r>
            <a:r>
              <a:rPr lang="en-US" altLang="zh-CN" sz="2200" b="1" i="0" smtClean="0">
                <a:solidFill>
                  <a:srgbClr val="000000"/>
                </a:solidFill>
                <a:latin typeface="Consolas" panose="020B0609020204030204" pitchFamily="49" charset="0"/>
              </a:rPr>
              <a:t>.load(User.</a:t>
            </a:r>
            <a:r>
              <a:rPr lang="en-US" altLang="zh-CN" sz="2200" b="1" i="0" smtClean="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Integer(3));</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.load(User.</a:t>
            </a:r>
            <a:r>
              <a:rPr lang="en-US" altLang="zh-CN" sz="2200" b="1" i="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Integer(2)); </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.close(); </a:t>
            </a:r>
            <a:r>
              <a:rPr lang="en-US" altLang="zh-CN" sz="2200" i="0">
                <a:solidFill>
                  <a:srgbClr val="3F7F5F"/>
                </a:solidFill>
                <a:latin typeface="微软雅黑" panose="020B0503020204020204" pitchFamily="34" charset="-122"/>
                <a:ea typeface="微软雅黑" panose="020B0503020204020204" pitchFamily="34" charset="-122"/>
              </a:rPr>
              <a:t>// session</a:t>
            </a:r>
            <a:r>
              <a:rPr lang="zh-CN" altLang="en-US" sz="2200" i="0">
                <a:solidFill>
                  <a:srgbClr val="3F7F5F"/>
                </a:solidFill>
                <a:latin typeface="微软雅黑" panose="020B0503020204020204" pitchFamily="34" charset="-122"/>
                <a:ea typeface="微软雅黑" panose="020B0503020204020204" pitchFamily="34" charset="-122"/>
              </a:rPr>
              <a:t>关闭</a:t>
            </a:r>
          </a:p>
          <a:p>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endParaRPr lang="zh-CN" altLang="en-US" sz="2200" b="1" i="0" dirty="0">
              <a:latin typeface="Consolas" panose="020B0609020204030204" pitchFamily="49" charset="0"/>
              <a:ea typeface="宋体" charset="-122"/>
            </a:endParaRPr>
          </a:p>
        </p:txBody>
      </p:sp>
    </p:spTree>
    <p:extLst>
      <p:ext uri="{BB962C8B-B14F-4D97-AF65-F5344CB8AC3E}">
        <p14:creationId xmlns:p14="http://schemas.microsoft.com/office/powerpoint/2010/main" val="4617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1200"/>
                            </p:stCondLst>
                            <p:childTnLst>
                              <p:par>
                                <p:cTn id="20" presetID="10"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1700"/>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125E-6 -4.07407E-6 L 0.00026 0.22616 " pathEditMode="relative" rAng="0" ptsTypes="AA">
                                      <p:cBhvr>
                                        <p:cTn id="30" dur="200" fill="hold"/>
                                        <p:tgtEl>
                                          <p:spTgt spid="64"/>
                                        </p:tgtEl>
                                        <p:attrNameLst>
                                          <p:attrName>ppt_x</p:attrName>
                                          <p:attrName>ppt_y</p:attrName>
                                        </p:attrNameLst>
                                      </p:cBhvr>
                                      <p:rCtr x="13" y="11296"/>
                                    </p:animMotion>
                                  </p:childTnLst>
                                </p:cTn>
                              </p:par>
                            </p:childTnLst>
                          </p:cTn>
                        </p:par>
                        <p:par>
                          <p:cTn id="31" fill="hold">
                            <p:stCondLst>
                              <p:cond delay="2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7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200"/>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0026 0.22616 L 0.00026 0.27871 " pathEditMode="relative" rAng="0" ptsTypes="AA">
                                      <p:cBhvr>
                                        <p:cTn id="46" dur="200" fill="hold"/>
                                        <p:tgtEl>
                                          <p:spTgt spid="64"/>
                                        </p:tgtEl>
                                        <p:attrNameLst>
                                          <p:attrName>ppt_x</p:attrName>
                                          <p:attrName>ppt_y</p:attrName>
                                        </p:attrNameLst>
                                      </p:cBhvr>
                                      <p:rCtr x="0" y="2616"/>
                                    </p:animMotion>
                                  </p:childTnLst>
                                </p:cTn>
                              </p:par>
                            </p:childTnLst>
                          </p:cTn>
                        </p:par>
                        <p:par>
                          <p:cTn id="47" fill="hold">
                            <p:stCondLst>
                              <p:cond delay="200"/>
                            </p:stCondLst>
                            <p:childTnLst>
                              <p:par>
                                <p:cTn id="48" presetID="22" presetClass="entr" presetSubtype="1"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childTnLst>
                          </p:cTn>
                        </p:par>
                        <p:par>
                          <p:cTn id="51" fill="hold">
                            <p:stCondLst>
                              <p:cond delay="7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0.00026 0.27871 L 0.00026 0.33102 " pathEditMode="relative" rAng="0" ptsTypes="AA">
                                      <p:cBhvr>
                                        <p:cTn id="58" dur="200" fill="hold"/>
                                        <p:tgtEl>
                                          <p:spTgt spid="64"/>
                                        </p:tgtEl>
                                        <p:attrNameLst>
                                          <p:attrName>ppt_x</p:attrName>
                                          <p:attrName>ppt_y</p:attrName>
                                        </p:attrNameLst>
                                      </p:cBhvr>
                                      <p:rCtr x="0" y="2616"/>
                                    </p:animMotion>
                                  </p:childTnLst>
                                </p:cTn>
                              </p:par>
                            </p:childTnLst>
                          </p:cTn>
                        </p:par>
                        <p:par>
                          <p:cTn id="59" fill="hold">
                            <p:stCondLst>
                              <p:cond delay="200"/>
                            </p:stCondLst>
                            <p:childTnLst>
                              <p:par>
                                <p:cTn id="60" presetID="10"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22" presetClass="entr" presetSubtype="1"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par>
                          <p:cTn id="66" fill="hold">
                            <p:stCondLst>
                              <p:cond delay="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4" nodeType="clickEffect">
                                  <p:stCondLst>
                                    <p:cond delay="0"/>
                                  </p:stCondLst>
                                  <p:childTnLst>
                                    <p:animMotion origin="layout" path="M 0.00026 0.33102 L 0.00026 0.37315 " pathEditMode="relative" rAng="0" ptsTypes="AA">
                                      <p:cBhvr>
                                        <p:cTn id="81" dur="200" fill="hold"/>
                                        <p:tgtEl>
                                          <p:spTgt spid="64"/>
                                        </p:tgtEl>
                                        <p:attrNameLst>
                                          <p:attrName>ppt_x</p:attrName>
                                          <p:attrName>ppt_y</p:attrName>
                                        </p:attrNameLst>
                                      </p:cBhvr>
                                      <p:rCtr x="0" y="2106"/>
                                    </p:animMotion>
                                  </p:childTnLst>
                                </p:cTn>
                              </p:par>
                            </p:childTnLst>
                          </p:cTn>
                        </p:par>
                        <p:par>
                          <p:cTn id="82" fill="hold">
                            <p:stCondLst>
                              <p:cond delay="200"/>
                            </p:stCondLst>
                            <p:childTnLst>
                              <p:par>
                                <p:cTn id="83" presetID="10" presetClass="exit" presetSubtype="0" fill="hold" nodeType="after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0.00026 0.37315 L 0.00026 0.4257 " pathEditMode="relative" rAng="0" ptsTypes="AA">
                                      <p:cBhvr>
                                        <p:cTn id="89" dur="200" fill="hold"/>
                                        <p:tgtEl>
                                          <p:spTgt spid="64"/>
                                        </p:tgtEl>
                                        <p:attrNameLst>
                                          <p:attrName>ppt_x</p:attrName>
                                          <p:attrName>ppt_y</p:attrName>
                                        </p:attrNameLst>
                                      </p:cBhvr>
                                      <p:rCtr x="0" y="2616"/>
                                    </p:animMotion>
                                  </p:childTnLst>
                                </p:cTn>
                              </p:par>
                            </p:childTnLst>
                          </p:cTn>
                        </p:par>
                        <p:par>
                          <p:cTn id="90" fill="hold">
                            <p:stCondLst>
                              <p:cond delay="2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7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0026 0.4257 L 0.00026 0.52014 " pathEditMode="relative" rAng="0" ptsTypes="AA">
                                      <p:cBhvr>
                                        <p:cTn id="101" dur="200" fill="hold"/>
                                        <p:tgtEl>
                                          <p:spTgt spid="64"/>
                                        </p:tgtEl>
                                        <p:attrNameLst>
                                          <p:attrName>ppt_x</p:attrName>
                                          <p:attrName>ppt_y</p:attrName>
                                        </p:attrNameLst>
                                      </p:cBhvr>
                                      <p:rCtr x="0" y="4722"/>
                                    </p:animMotion>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500"/>
                                        <p:tgtEl>
                                          <p:spTgt spid="59"/>
                                        </p:tgtEl>
                                      </p:cBhvr>
                                    </p:animEffect>
                                  </p:childTnLst>
                                </p:cTn>
                              </p:par>
                            </p:childTnLst>
                          </p:cTn>
                        </p:par>
                        <p:par>
                          <p:cTn id="106" fill="hold">
                            <p:stCondLst>
                              <p:cond delay="700"/>
                            </p:stCondLst>
                            <p:childTnLst>
                              <p:par>
                                <p:cTn id="107" presetID="10"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childTnLst>
                          </p:cTn>
                        </p:par>
                        <p:par>
                          <p:cTn id="110" fill="hold">
                            <p:stCondLst>
                              <p:cond delay="12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up)">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7" nodeType="clickEffect">
                                  <p:stCondLst>
                                    <p:cond delay="0"/>
                                  </p:stCondLst>
                                  <p:childTnLst>
                                    <p:animMotion origin="layout" path="M 0.00026 0.52014 L 0.00026 0.625 " pathEditMode="relative" rAng="0" ptsTypes="AA">
                                      <p:cBhvr>
                                        <p:cTn id="135" dur="200" fill="hold"/>
                                        <p:tgtEl>
                                          <p:spTgt spid="64"/>
                                        </p:tgtEl>
                                        <p:attrNameLst>
                                          <p:attrName>ppt_x</p:attrName>
                                          <p:attrName>ppt_y</p:attrName>
                                        </p:attrNameLst>
                                      </p:cBhvr>
                                      <p:rCtr x="0" y="5231"/>
                                    </p:animMotion>
                                  </p:childTnLst>
                                </p:cTn>
                              </p:par>
                            </p:childTnLst>
                          </p:cTn>
                        </p:par>
                        <p:par>
                          <p:cTn id="136" fill="hold">
                            <p:stCondLst>
                              <p:cond delay="200"/>
                            </p:stCondLst>
                            <p:childTnLst>
                              <p:par>
                                <p:cTn id="137" presetID="10" presetClass="exit" presetSubtype="0" fill="hold" nodeType="after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200"/>
                                        <p:tgtEl>
                                          <p:spTgt spid="65"/>
                                        </p:tgtEl>
                                      </p:cBhvr>
                                    </p:animEffect>
                                    <p:set>
                                      <p:cBhvr>
                                        <p:cTn id="147" dur="1" fill="hold">
                                          <p:stCondLst>
                                            <p:cond delay="199"/>
                                          </p:stCondLst>
                                        </p:cTn>
                                        <p:tgtEl>
                                          <p:spTgt spid="65"/>
                                        </p:tgtEl>
                                        <p:attrNameLst>
                                          <p:attrName>style.visibility</p:attrName>
                                        </p:attrNameLst>
                                      </p:cBhvr>
                                      <p:to>
                                        <p:strVal val="hidden"/>
                                      </p:to>
                                    </p:set>
                                  </p:childTnLst>
                                </p:cTn>
                              </p:par>
                            </p:childTnLst>
                          </p:cTn>
                        </p:par>
                        <p:par>
                          <p:cTn id="148" fill="hold">
                            <p:stCondLst>
                              <p:cond delay="200"/>
                            </p:stCondLst>
                            <p:childTnLst>
                              <p:par>
                                <p:cTn id="149" presetID="10" presetClass="entr" presetSubtype="0" fill="hold" grpId="0" nodeType="after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8" nodeType="clickEffect">
                                  <p:stCondLst>
                                    <p:cond delay="0"/>
                                  </p:stCondLst>
                                  <p:childTnLst>
                                    <p:animMotion origin="layout" path="M 0.00026 0.625 L 0.00026 0.66713 " pathEditMode="relative" rAng="0" ptsTypes="AA">
                                      <p:cBhvr>
                                        <p:cTn id="155" dur="200" fill="hold"/>
                                        <p:tgtEl>
                                          <p:spTgt spid="64"/>
                                        </p:tgtEl>
                                        <p:attrNameLst>
                                          <p:attrName>ppt_x</p:attrName>
                                          <p:attrName>ppt_y</p:attrName>
                                        </p:attrNameLst>
                                      </p:cBhvr>
                                      <p:rCtr x="0" y="2106"/>
                                    </p:animMotion>
                                  </p:childTnLst>
                                </p:cTn>
                              </p:par>
                            </p:childTnLst>
                          </p:cTn>
                        </p:par>
                        <p:par>
                          <p:cTn id="156" fill="hold">
                            <p:stCondLst>
                              <p:cond delay="200"/>
                            </p:stCondLst>
                            <p:childTnLst>
                              <p:par>
                                <p:cTn id="157" presetID="10" presetClass="exit" presetSubtype="0" fill="hold" nodeType="afterEffect">
                                  <p:stCondLst>
                                    <p:cond delay="0"/>
                                  </p:stCondLst>
                                  <p:childTnLst>
                                    <p:animEffect transition="out" filter="fad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9" nodeType="clickEffect">
                                  <p:stCondLst>
                                    <p:cond delay="0"/>
                                  </p:stCondLst>
                                  <p:childTnLst>
                                    <p:animMotion origin="layout" path="M 0.00026 0.66713 L 0.00026 0.71968 " pathEditMode="relative" rAng="0" ptsTypes="AA">
                                      <p:cBhvr>
                                        <p:cTn id="168" dur="200" fill="hold"/>
                                        <p:tgtEl>
                                          <p:spTgt spid="64"/>
                                        </p:tgtEl>
                                        <p:attrNameLst>
                                          <p:attrName>ppt_x</p:attrName>
                                          <p:attrName>ppt_y</p:attrName>
                                        </p:attrNameLst>
                                      </p:cBhvr>
                                      <p:rCtr x="0" y="2616"/>
                                    </p:animMotion>
                                  </p:childTnLst>
                                </p:cTn>
                              </p:par>
                            </p:childTnLst>
                          </p:cTn>
                        </p:par>
                        <p:par>
                          <p:cTn id="169" fill="hold">
                            <p:stCondLst>
                              <p:cond delay="200"/>
                            </p:stCondLst>
                            <p:childTnLst>
                              <p:par>
                                <p:cTn id="170" presetID="10" presetClass="exit" presetSubtype="0" fill="hold" nodeType="afterEffect">
                                  <p:stCondLst>
                                    <p:cond delay="0"/>
                                  </p:stCondLst>
                                  <p:childTnLst>
                                    <p:animEffect transition="out" filter="fade">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58" grpId="0" animBg="1"/>
      <p:bldP spid="61" grpId="0"/>
      <p:bldP spid="61" grpId="1"/>
      <p:bldP spid="62" grpId="0"/>
      <p:bldP spid="62" grpId="1"/>
      <p:bldP spid="63" grpId="0"/>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5" grpId="0"/>
      <p:bldP spid="65" grpId="1"/>
      <p:bldP spid="66" grpId="0"/>
    </p:bld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3566</TotalTime>
  <Pages>0</Pages>
  <Words>1514</Words>
  <Characters>0</Characters>
  <Application>Microsoft Office PowerPoint</Application>
  <DocSecurity>0</DocSecurity>
  <PresentationFormat>宽屏</PresentationFormat>
  <Lines>0</Lines>
  <Paragraphs>283</Paragraphs>
  <Slides>29</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华文细黑</vt:lpstr>
      <vt:lpstr>宋体</vt:lpstr>
      <vt:lpstr>微软雅黑</vt:lpstr>
      <vt:lpstr>幼圆</vt:lpstr>
      <vt:lpstr>Arial</vt:lpstr>
      <vt:lpstr>Calibri</vt:lpstr>
      <vt:lpstr>Consolas</vt:lpstr>
      <vt:lpstr>Wingdings</vt:lpstr>
      <vt:lpstr>1_演示设计模板</vt:lpstr>
      <vt:lpstr>第六讲 Hibernate操作持久化对象</vt:lpstr>
      <vt:lpstr>PowerPoint 演示文稿</vt:lpstr>
      <vt:lpstr>PowerPoint 演示文稿</vt:lpstr>
      <vt:lpstr>知识回顾 - Java对象生命周期</vt:lpstr>
      <vt:lpstr>知识回顾 - Java对象生命周期</vt:lpstr>
      <vt:lpstr>缓存</vt:lpstr>
      <vt:lpstr>Session缓存</vt:lpstr>
      <vt:lpstr>Session缓存的工作过程</vt:lpstr>
      <vt:lpstr>Session实现缓存</vt:lpstr>
      <vt:lpstr>Session清理缓存</vt:lpstr>
      <vt:lpstr>Session对象快照</vt:lpstr>
      <vt:lpstr>Session清理缓存的模式</vt:lpstr>
      <vt:lpstr>Session缓存的作用</vt:lpstr>
      <vt:lpstr>堆栈溢出异常</vt:lpstr>
      <vt:lpstr>Session缓存加载关联关系 </vt:lpstr>
      <vt:lpstr>PowerPoint 演示文稿</vt:lpstr>
      <vt:lpstr>Hibernate实体对象生命周期</vt:lpstr>
      <vt:lpstr>Hibernate中的实体对象</vt:lpstr>
      <vt:lpstr>实体对象的生命周期（lifecycle）</vt:lpstr>
      <vt:lpstr>PowerPoint 演示文稿</vt:lpstr>
      <vt:lpstr>Session的save()方法</vt:lpstr>
      <vt:lpstr>Session的update()方法</vt:lpstr>
      <vt:lpstr>Session的saveOrUpdate()方法</vt:lpstr>
      <vt:lpstr>Session的saveOrUpdate()方法</vt:lpstr>
      <vt:lpstr>Session的delete()方法</vt:lpstr>
      <vt:lpstr>Session的load()和get()方法</vt:lpstr>
      <vt:lpstr>本章小结</vt:lpstr>
      <vt:lpstr>练习</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baozhangjun</cp:lastModifiedBy>
  <cp:revision>624</cp:revision>
  <cp:lastPrinted>1899-12-30T00:00:00Z</cp:lastPrinted>
  <dcterms:created xsi:type="dcterms:W3CDTF">2008-05-06T01:42:58Z</dcterms:created>
  <dcterms:modified xsi:type="dcterms:W3CDTF">2018-12-27T00:37:31Z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