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76" r:id="rId1"/>
  </p:sldMasterIdLst>
  <p:notesMasterIdLst>
    <p:notesMasterId r:id="rId40"/>
  </p:notesMasterIdLst>
  <p:handoutMasterIdLst>
    <p:handoutMasterId r:id="rId41"/>
  </p:handoutMasterIdLst>
  <p:sldIdLst>
    <p:sldId id="331" r:id="rId2"/>
    <p:sldId id="442" r:id="rId3"/>
    <p:sldId id="400" r:id="rId4"/>
    <p:sldId id="395" r:id="rId5"/>
    <p:sldId id="396" r:id="rId6"/>
    <p:sldId id="397" r:id="rId7"/>
    <p:sldId id="398" r:id="rId8"/>
    <p:sldId id="435" r:id="rId9"/>
    <p:sldId id="436" r:id="rId10"/>
    <p:sldId id="410" r:id="rId11"/>
    <p:sldId id="437" r:id="rId12"/>
    <p:sldId id="403" r:id="rId13"/>
    <p:sldId id="404" r:id="rId14"/>
    <p:sldId id="438" r:id="rId15"/>
    <p:sldId id="430" r:id="rId16"/>
    <p:sldId id="407" r:id="rId17"/>
    <p:sldId id="406" r:id="rId18"/>
    <p:sldId id="408" r:id="rId19"/>
    <p:sldId id="439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41" r:id="rId30"/>
    <p:sldId id="432" r:id="rId31"/>
    <p:sldId id="427" r:id="rId32"/>
    <p:sldId id="394" r:id="rId33"/>
    <p:sldId id="433" r:id="rId34"/>
    <p:sldId id="428" r:id="rId35"/>
    <p:sldId id="429" r:id="rId36"/>
    <p:sldId id="434" r:id="rId37"/>
    <p:sldId id="443" r:id="rId38"/>
    <p:sldId id="333" r:id="rId3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00FF"/>
    <a:srgbClr val="7F8184"/>
    <a:srgbClr val="D3DCEB"/>
    <a:srgbClr val="F1F1F1"/>
    <a:srgbClr val="3F7F5F"/>
    <a:srgbClr val="FAFAFF"/>
    <a:srgbClr val="FAFAFA"/>
    <a:srgbClr val="F5F5FA"/>
    <a:srgbClr val="66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3223" autoAdjust="0"/>
  </p:normalViewPr>
  <p:slideViewPr>
    <p:cSldViewPr>
      <p:cViewPr varScale="1">
        <p:scale>
          <a:sx n="92" d="100"/>
          <a:sy n="92" d="100"/>
        </p:scale>
        <p:origin x="178" y="77"/>
      </p:cViewPr>
      <p:guideLst>
        <p:guide orient="horz" pos="210"/>
        <p:guide orient="horz" pos="4110"/>
        <p:guide orient="horz" pos="119"/>
        <p:guide orient="horz" pos="3838"/>
        <p:guide pos="7287"/>
        <p:guide pos="384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AAC4-3F4D-4BC2-99C2-C888EF35166D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84EE3-1814-4243-A170-55F1FE3EA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5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4A7EE53-FE7D-42D7-BD41-E03AB61E9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026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b="0" i="0" smtClean="0">
                <a:solidFill>
                  <a:srgbClr val="FF0000"/>
                </a:solidFill>
              </a:rPr>
              <a:t>注</a:t>
            </a:r>
            <a:r>
              <a:rPr lang="en-US" altLang="zh-CN" sz="1200" b="0" i="0" smtClean="0">
                <a:solidFill>
                  <a:srgbClr val="FF0000"/>
                </a:solidFill>
              </a:rPr>
              <a:t>*  java</a:t>
            </a:r>
            <a:r>
              <a:rPr lang="zh-CN" altLang="en-US" sz="1200" b="0" i="0" smtClean="0">
                <a:solidFill>
                  <a:srgbClr val="FF0000"/>
                </a:solidFill>
              </a:rPr>
              <a:t>程序不能访问持久化对象</a:t>
            </a:r>
            <a:r>
              <a:rPr lang="en-US" altLang="zh-CN" sz="1200" b="0" i="0" smtClean="0">
                <a:solidFill>
                  <a:srgbClr val="FF0000"/>
                </a:solidFill>
              </a:rPr>
              <a:t>private</a:t>
            </a:r>
            <a:r>
              <a:rPr lang="zh-CN" altLang="en-US" sz="1200" b="0" i="0" smtClean="0">
                <a:solidFill>
                  <a:srgbClr val="FF0000"/>
                </a:solidFill>
              </a:rPr>
              <a:t>属性</a:t>
            </a:r>
            <a:endParaRPr lang="en-US" altLang="zh-CN" sz="1200" b="0" i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200" b="0" i="0" smtClean="0">
                <a:solidFill>
                  <a:srgbClr val="FF0000"/>
                </a:solidFill>
              </a:rPr>
              <a:t>       </a:t>
            </a:r>
            <a:r>
              <a:rPr lang="zh-CN" altLang="en-US" sz="1200" b="0" i="0" smtClean="0">
                <a:solidFill>
                  <a:srgbClr val="FF0000"/>
                </a:solidFill>
              </a:rPr>
              <a:t>但是</a:t>
            </a:r>
            <a:r>
              <a:rPr lang="en-US" altLang="zh-CN" sz="1200" b="0" i="0" smtClean="0">
                <a:solidFill>
                  <a:srgbClr val="FF0000"/>
                </a:solidFill>
              </a:rPr>
              <a:t>Hibernate</a:t>
            </a:r>
            <a:r>
              <a:rPr lang="zh-CN" altLang="en-US" sz="1200" b="0" i="0" smtClean="0">
                <a:solidFill>
                  <a:srgbClr val="FF0000"/>
                </a:solidFill>
              </a:rPr>
              <a:t>没有限制，可以访问各种访问权限的属性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001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4681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到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例子有点跳跃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731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088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 </a:t>
            </a:r>
            <a:r>
              <a:rPr lang="en-US" altLang="zh-CN" dirty="0" smtClean="0"/>
              <a:t>&lt;mapping class=“</a:t>
            </a:r>
            <a:r>
              <a:rPr lang="en-US" altLang="zh-CN" dirty="0" err="1" smtClean="0"/>
              <a:t>xxx.xxx.Studetn</a:t>
            </a:r>
            <a:r>
              <a:rPr lang="en-US" altLang="zh-CN" smtClean="0"/>
              <a:t>” /&gt;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342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spcBef>
                <a:spcPct val="0"/>
              </a:spcBef>
              <a:buClrTx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889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271464" y="3173647"/>
            <a:ext cx="6618980" cy="1452706"/>
          </a:xfrm>
          <a:prstGeom prst="rect">
            <a:avLst/>
          </a:prstGeom>
        </p:spPr>
        <p:txBody>
          <a:bodyPr/>
          <a:lstStyle>
            <a:lvl1pPr algn="ctr">
              <a:defRPr sz="4000" b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noProof="0" smtClean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grpSp>
        <p:nvGrpSpPr>
          <p:cNvPr id="21" name="组合 20"/>
          <p:cNvGrpSpPr/>
          <p:nvPr userDrawn="1"/>
        </p:nvGrpSpPr>
        <p:grpSpPr>
          <a:xfrm>
            <a:off x="1847528" y="1844824"/>
            <a:ext cx="8784975" cy="2781529"/>
            <a:chOff x="1847528" y="2015623"/>
            <a:chExt cx="8784975" cy="2781529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022" y="2015623"/>
              <a:ext cx="2349481" cy="2349481"/>
            </a:xfrm>
            <a:prstGeom prst="rect">
              <a:avLst/>
            </a:prstGeom>
            <a:effectLst>
              <a:outerShdw blurRad="50800" dist="50800" dir="2700000" algn="tl" rotWithShape="0">
                <a:prstClr val="black">
                  <a:alpha val="80000"/>
                </a:prstClr>
              </a:outerShdw>
              <a:reflection stA="55000" endPos="19000" dist="38100" dir="5400000" sy="-100000" algn="bl" rotWithShape="0"/>
            </a:effectLst>
          </p:spPr>
        </p:pic>
        <p:cxnSp>
          <p:nvCxnSpPr>
            <p:cNvPr id="6" name="直接连接符 8"/>
            <p:cNvCxnSpPr>
              <a:cxnSpLocks noChangeShapeType="1"/>
            </p:cNvCxnSpPr>
            <p:nvPr userDrawn="1"/>
          </p:nvCxnSpPr>
          <p:spPr bwMode="auto">
            <a:xfrm>
              <a:off x="7968208" y="2015624"/>
              <a:ext cx="0" cy="2781528"/>
            </a:xfrm>
            <a:prstGeom prst="line">
              <a:avLst/>
            </a:prstGeom>
            <a:noFill/>
            <a:ln w="12700" cmpd="sng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接连接符 8"/>
            <p:cNvCxnSpPr>
              <a:cxnSpLocks noChangeShapeType="1"/>
            </p:cNvCxnSpPr>
            <p:nvPr userDrawn="1"/>
          </p:nvCxnSpPr>
          <p:spPr bwMode="auto">
            <a:xfrm>
              <a:off x="1847528" y="3200430"/>
              <a:ext cx="5661320" cy="0"/>
            </a:xfrm>
            <a:prstGeom prst="line">
              <a:avLst/>
            </a:prstGeom>
            <a:noFill/>
            <a:ln w="12700" cmpd="sng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2120310"/>
              <a:ext cx="5661320" cy="836256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 userDrawn="1"/>
        </p:nvGrpSpPr>
        <p:grpSpPr>
          <a:xfrm>
            <a:off x="7824192" y="5733256"/>
            <a:ext cx="4320480" cy="461665"/>
            <a:chOff x="7824192" y="5733256"/>
            <a:chExt cx="4320480" cy="461665"/>
          </a:xfrm>
        </p:grpSpPr>
        <p:sp>
          <p:nvSpPr>
            <p:cNvPr id="20" name="TextBox 7"/>
            <p:cNvSpPr>
              <a:spLocks noChangeArrowheads="1"/>
            </p:cNvSpPr>
            <p:nvPr userDrawn="1"/>
          </p:nvSpPr>
          <p:spPr bwMode="auto">
            <a:xfrm>
              <a:off x="8378372" y="5733256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与大数据分析 </a:t>
              </a:r>
              <a:endParaRPr lang="zh-CN" altLang="en-US" sz="2400" i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4192" y="5774920"/>
              <a:ext cx="486548" cy="390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76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" y="147325"/>
            <a:ext cx="12191999" cy="752749"/>
            <a:chOff x="0" y="147325"/>
            <a:chExt cx="12213569" cy="752749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 flipV="1">
              <a:off x="0" y="147329"/>
              <a:ext cx="568270" cy="752745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1"/>
            <p:cNvCxnSpPr>
              <a:cxnSpLocks noChangeShapeType="1"/>
            </p:cNvCxnSpPr>
            <p:nvPr/>
          </p:nvCxnSpPr>
          <p:spPr bwMode="auto">
            <a:xfrm flipV="1">
              <a:off x="623392" y="147326"/>
              <a:ext cx="0" cy="752745"/>
            </a:xfrm>
            <a:prstGeom prst="line">
              <a:avLst/>
            </a:prstGeom>
            <a:solidFill>
              <a:srgbClr val="6699A1"/>
            </a:solidFill>
            <a:ln w="38100" cmpd="sng">
              <a:solidFill>
                <a:srgbClr val="595959"/>
              </a:solidFill>
              <a:round/>
              <a:headEnd/>
              <a:tailEnd/>
            </a:ln>
            <a:extLst/>
          </p:spPr>
        </p:cxnSp>
        <p:sp>
          <p:nvSpPr>
            <p:cNvPr id="17" name="矩形 10"/>
            <p:cNvSpPr>
              <a:spLocks noChangeArrowheads="1"/>
            </p:cNvSpPr>
            <p:nvPr userDrawn="1"/>
          </p:nvSpPr>
          <p:spPr bwMode="auto">
            <a:xfrm flipV="1">
              <a:off x="678515" y="147325"/>
              <a:ext cx="11535054" cy="752745"/>
            </a:xfrm>
            <a:prstGeom prst="rect">
              <a:avLst/>
            </a:prstGeom>
            <a:solidFill>
              <a:srgbClr val="6699A1">
                <a:alpha val="30000"/>
              </a:srgbClr>
            </a:solidFill>
            <a:ln>
              <a:noFill/>
            </a:ln>
            <a:ex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50049" cy="66745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9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125538"/>
            <a:ext cx="10943167" cy="5183187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128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71388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23662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 smtClean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知识回顾</a:t>
            </a:r>
            <a:endParaRPr lang="zh-CN" altLang="en-US" sz="3600" b="1" i="0">
              <a:solidFill>
                <a:srgbClr val="3F3F3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268760"/>
            <a:ext cx="10943167" cy="5039965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2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59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"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2905300" y="3746074"/>
            <a:ext cx="6431060" cy="10519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矩形 2"/>
          <p:cNvSpPr/>
          <p:nvPr userDrawn="1"/>
        </p:nvSpPr>
        <p:spPr>
          <a:xfrm>
            <a:off x="2207568" y="1999000"/>
            <a:ext cx="7632848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n-US" altLang="zh-CN" sz="11500" b="1" i="0" cap="none" spc="0" baseline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500" b="1" i="0" cap="none" spc="0" smtClean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YOU</a:t>
            </a:r>
            <a:endParaRPr lang="zh-CN" altLang="en-US" sz="11500" b="1" i="0" cap="none" spc="0">
              <a:ln w="0"/>
              <a:solidFill>
                <a:srgbClr val="59666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8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0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9" r:id="rId3"/>
    <p:sldLayoutId id="2147483891" r:id="rId4"/>
    <p:sldLayoutId id="2147483888" r:id="rId5"/>
    <p:sldLayoutId id="2147483890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3344445"/>
            <a:ext cx="6768752" cy="14527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 smtClean="0"/>
              <a:t>第二讲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Hibernate</a:t>
            </a:r>
            <a:r>
              <a:rPr lang="zh-CN" altLang="en-US" dirty="0"/>
              <a:t>单</a:t>
            </a:r>
            <a:r>
              <a:rPr lang="zh-CN" altLang="en-US" dirty="0" smtClean="0"/>
              <a:t>实体映射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11624" y="1916832"/>
            <a:ext cx="8460862" cy="646331"/>
            <a:chOff x="935038" y="1349375"/>
            <a:chExt cx="6258782" cy="646331"/>
          </a:xfrm>
        </p:grpSpPr>
        <p:sp>
          <p:nvSpPr>
            <p:cNvPr id="5" name="矩形 69"/>
            <p:cNvSpPr>
              <a:spLocks noChangeArrowheads="1"/>
            </p:cNvSpPr>
            <p:nvPr/>
          </p:nvSpPr>
          <p:spPr bwMode="auto">
            <a:xfrm>
              <a:off x="1361172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单实体映射基础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372867" cy="576263"/>
              <a:chOff x="0" y="0"/>
              <a:chExt cx="3720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720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" name="TextBox 11"/>
              <p:cNvSpPr>
                <a:spLocks noChangeArrowheads="1"/>
              </p:cNvSpPr>
              <p:nvPr/>
            </p:nvSpPr>
            <p:spPr bwMode="auto">
              <a:xfrm>
                <a:off x="16883" y="52819"/>
                <a:ext cx="355162" cy="52318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711624" y="2997823"/>
            <a:ext cx="7483407" cy="646331"/>
            <a:chOff x="935038" y="1349375"/>
            <a:chExt cx="6319084" cy="646331"/>
          </a:xfrm>
        </p:grpSpPr>
        <p:sp>
          <p:nvSpPr>
            <p:cNvPr id="10" name="矩形 69"/>
            <p:cNvSpPr>
              <a:spLocks noChangeArrowheads="1"/>
            </p:cNvSpPr>
            <p:nvPr/>
          </p:nvSpPr>
          <p:spPr bwMode="auto">
            <a:xfrm>
              <a:off x="142147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单实体</a:t>
              </a:r>
              <a:r>
                <a:rPr lang="zh-CN" altLang="en-US" sz="3600" b="1" i="0" dirty="0" smtClean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的属性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映射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425630" cy="576263"/>
              <a:chOff x="0" y="0"/>
              <a:chExt cx="424692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692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07809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2731662" y="4005064"/>
            <a:ext cx="7483407" cy="646331"/>
            <a:chOff x="935038" y="1349375"/>
            <a:chExt cx="631908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42147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实体的对象标识符映射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425630" cy="576263"/>
              <a:chOff x="0" y="0"/>
              <a:chExt cx="424692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692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07809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731662" y="5001173"/>
            <a:ext cx="8136904" cy="646331"/>
            <a:chOff x="935038" y="1349375"/>
            <a:chExt cx="8136904" cy="646331"/>
          </a:xfrm>
        </p:grpSpPr>
        <p:sp>
          <p:nvSpPr>
            <p:cNvPr id="31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752427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使用注解映射单实体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2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3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4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11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持久化类属性及访问方法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695400" y="3807215"/>
            <a:ext cx="10734131" cy="2142065"/>
            <a:chOff x="695400" y="3447175"/>
            <a:chExt cx="10734131" cy="2142065"/>
          </a:xfrm>
        </p:grpSpPr>
        <p:sp>
          <p:nvSpPr>
            <p:cNvPr id="5" name="TextBox 3"/>
            <p:cNvSpPr txBox="1"/>
            <p:nvPr/>
          </p:nvSpPr>
          <p:spPr bwMode="auto">
            <a:xfrm>
              <a:off x="695400" y="3447175"/>
              <a:ext cx="825659" cy="2142065"/>
            </a:xfrm>
            <a:prstGeom prst="rect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ctr">
                <a:defRPr sz="2800" i="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mtClean="0"/>
                <a:t>用户</a:t>
              </a:r>
              <a:endParaRPr lang="en-US" altLang="zh-CN" dirty="0"/>
            </a:p>
            <a:p>
              <a:r>
                <a:rPr lang="zh-CN" altLang="en-US" smtClean="0"/>
                <a:t>界面</a:t>
              </a:r>
              <a:endParaRPr lang="en-US" altLang="zh-CN" dirty="0"/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2530201" y="3451221"/>
              <a:ext cx="917400" cy="2138019"/>
            </a:xfrm>
            <a:prstGeom prst="rect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ctr">
                <a:defRPr sz="2800" i="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mtClean="0"/>
                <a:t>Java</a:t>
              </a:r>
            </a:p>
            <a:p>
              <a:r>
                <a:rPr lang="zh-CN" altLang="en-US" smtClean="0"/>
                <a:t>应用</a:t>
              </a:r>
              <a:endParaRPr lang="en-US" altLang="zh-CN" smtClean="0"/>
            </a:p>
            <a:p>
              <a:r>
                <a:rPr lang="zh-CN" altLang="en-US" smtClean="0"/>
                <a:t>程序</a:t>
              </a:r>
              <a:endParaRPr lang="zh-CN" altLang="en-US" dirty="0"/>
            </a:p>
          </p:txBody>
        </p:sp>
        <p:grpSp>
          <p:nvGrpSpPr>
            <p:cNvPr id="7" name="组合 9"/>
            <p:cNvGrpSpPr>
              <a:grpSpLocks/>
            </p:cNvGrpSpPr>
            <p:nvPr/>
          </p:nvGrpSpPr>
          <p:grpSpPr bwMode="auto">
            <a:xfrm>
              <a:off x="4295800" y="3474969"/>
              <a:ext cx="2201761" cy="2114271"/>
              <a:chOff x="3571868" y="2786058"/>
              <a:chExt cx="1857388" cy="268242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TextBox 6"/>
              <p:cNvSpPr txBox="1"/>
              <p:nvPr/>
            </p:nvSpPr>
            <p:spPr>
              <a:xfrm>
                <a:off x="3571868" y="2786058"/>
                <a:ext cx="1857388" cy="2682422"/>
              </a:xfrm>
              <a:prstGeom prst="rect">
                <a:avLst/>
              </a:prstGeom>
              <a:solidFill>
                <a:srgbClr val="F1F1F1"/>
              </a:solidFill>
              <a:ln w="38100">
                <a:solidFill>
                  <a:schemeClr val="tx1">
                    <a:lumMod val="75000"/>
                    <a:lumOff val="2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t"/>
              <a:lstStyle>
                <a:defPPr>
                  <a:defRPr lang="zh-CN"/>
                </a:defPPr>
                <a:lvl1pPr algn="ctr">
                  <a:defRPr sz="2800" i="0"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>
                  <a:spcBef>
                    <a:spcPts val="2400"/>
                  </a:spcBef>
                </a:pPr>
                <a:endParaRPr lang="en-US" altLang="zh-CN" sz="1600" smtClean="0"/>
              </a:p>
              <a:p>
                <a:pPr>
                  <a:spcBef>
                    <a:spcPts val="0"/>
                  </a:spcBef>
                </a:pPr>
                <a:r>
                  <a:rPr lang="en-US" altLang="zh-CN" smtClean="0"/>
                  <a:t>User</a:t>
                </a:r>
                <a:r>
                  <a:rPr lang="zh-CN" altLang="en-US" smtClean="0"/>
                  <a:t>对象</a:t>
                </a:r>
                <a:endParaRPr lang="zh-CN" altLang="en-US" dirty="0"/>
              </a:p>
            </p:txBody>
          </p:sp>
          <p:sp>
            <p:nvSpPr>
              <p:cNvPr id="19" name="TextBox 7"/>
              <p:cNvSpPr txBox="1">
                <a:spLocks noChangeArrowheads="1"/>
              </p:cNvSpPr>
              <p:nvPr/>
            </p:nvSpPr>
            <p:spPr bwMode="auto">
              <a:xfrm>
                <a:off x="3768999" y="4630223"/>
                <a:ext cx="1420165" cy="451497"/>
              </a:xfrm>
              <a:prstGeom prst="rect">
                <a:avLst/>
              </a:prstGeom>
              <a:solidFill>
                <a:srgbClr val="F1F1F1"/>
              </a:solidFill>
              <a:ln w="38100">
                <a:noFill/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defPPr>
                  <a:defRPr lang="zh-CN"/>
                </a:defPPr>
                <a:lvl1pPr algn="ctr">
                  <a:defRPr sz="2800" i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r>
                  <a:rPr lang="en-US" altLang="zh-CN" err="1"/>
                  <a:t>getXXX</a:t>
                </a:r>
                <a:r>
                  <a:rPr lang="en-US" altLang="zh-CN" smtClean="0"/>
                  <a:t>( )</a:t>
                </a:r>
                <a:endParaRPr lang="zh-CN" altLang="en-US" dirty="0"/>
              </a:p>
            </p:txBody>
          </p:sp>
          <p:sp>
            <p:nvSpPr>
              <p:cNvPr id="20" name="TextBox 8"/>
              <p:cNvSpPr txBox="1">
                <a:spLocks noChangeArrowheads="1"/>
              </p:cNvSpPr>
              <p:nvPr/>
            </p:nvSpPr>
            <p:spPr bwMode="auto">
              <a:xfrm>
                <a:off x="3817217" y="4011074"/>
                <a:ext cx="1367426" cy="451498"/>
              </a:xfrm>
              <a:prstGeom prst="rect">
                <a:avLst/>
              </a:prstGeom>
              <a:solidFill>
                <a:srgbClr val="F1F1F1"/>
              </a:solidFill>
              <a:ln w="38100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CN"/>
                </a:defPPr>
                <a:lvl1pPr algn="ctr">
                  <a:defRPr sz="2800" i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r>
                  <a:rPr lang="en-US" altLang="zh-CN" err="1"/>
                  <a:t>setXXX</a:t>
                </a:r>
                <a:r>
                  <a:rPr lang="en-US" altLang="zh-CN" smtClean="0"/>
                  <a:t>( )</a:t>
                </a:r>
                <a:endParaRPr lang="zh-CN" altLang="en-US" dirty="0"/>
              </a:p>
            </p:txBody>
          </p:sp>
        </p:grpSp>
        <p:sp>
          <p:nvSpPr>
            <p:cNvPr id="8" name="TextBox 10"/>
            <p:cNvSpPr txBox="1"/>
            <p:nvPr/>
          </p:nvSpPr>
          <p:spPr bwMode="auto">
            <a:xfrm>
              <a:off x="7392144" y="3474969"/>
              <a:ext cx="2068222" cy="1984951"/>
            </a:xfrm>
            <a:prstGeom prst="rect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algn="ctr">
                <a:defRPr sz="2800" i="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mtClean="0"/>
                <a:t>Hibernate</a:t>
              </a:r>
              <a:endParaRPr lang="zh-CN" altLang="en-US" dirty="0"/>
            </a:p>
          </p:txBody>
        </p:sp>
        <p:sp>
          <p:nvSpPr>
            <p:cNvPr id="9" name="流程图: 磁盘 8"/>
            <p:cNvSpPr/>
            <p:nvPr/>
          </p:nvSpPr>
          <p:spPr bwMode="auto">
            <a:xfrm>
              <a:off x="10056440" y="3680787"/>
              <a:ext cx="1373091" cy="1779133"/>
            </a:xfrm>
            <a:prstGeom prst="flowChartMagneticDisk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800" i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>
              <a:off x="1521059" y="4097878"/>
              <a:ext cx="1009142" cy="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 bwMode="auto">
            <a:xfrm>
              <a:off x="3447601" y="4097878"/>
              <a:ext cx="848198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 bwMode="auto">
            <a:xfrm>
              <a:off x="6497561" y="4215120"/>
              <a:ext cx="894582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 bwMode="auto">
            <a:xfrm>
              <a:off x="9460366" y="4215120"/>
              <a:ext cx="596074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 bwMode="auto">
            <a:xfrm flipH="1">
              <a:off x="9460366" y="5014640"/>
              <a:ext cx="596075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 bwMode="auto">
            <a:xfrm flipH="1">
              <a:off x="6497561" y="5014640"/>
              <a:ext cx="894583" cy="0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 bwMode="auto">
            <a:xfrm flipH="1">
              <a:off x="3447601" y="5014640"/>
              <a:ext cx="797272" cy="1982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 bwMode="auto">
            <a:xfrm flipH="1">
              <a:off x="1521060" y="5014640"/>
              <a:ext cx="1009140" cy="1"/>
            </a:xfrm>
            <a:prstGeom prst="straightConnector1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4418" y="1236816"/>
            <a:ext cx="10943167" cy="2574756"/>
          </a:xfrm>
        </p:spPr>
        <p:txBody>
          <a:bodyPr/>
          <a:lstStyle/>
          <a:p>
            <a:r>
              <a:rPr lang="zh-CN" altLang="en-US"/>
              <a:t>持久化类</a:t>
            </a:r>
            <a:r>
              <a:rPr lang="zh-CN" altLang="en-US" smtClean="0"/>
              <a:t>采用 </a:t>
            </a:r>
            <a:r>
              <a:rPr lang="en-US" altLang="zh-CN" smtClean="0"/>
              <a:t>JavaBean </a:t>
            </a:r>
            <a:r>
              <a:rPr lang="zh-CN" altLang="en-US" smtClean="0"/>
              <a:t>风格</a:t>
            </a:r>
            <a:r>
              <a:rPr lang="zh-CN" altLang="en-US"/>
              <a:t>，为被访问的属性</a:t>
            </a:r>
            <a:r>
              <a:rPr lang="zh-CN" altLang="en-US" smtClean="0"/>
              <a:t>创建 </a:t>
            </a:r>
            <a:r>
              <a:rPr lang="en-US" altLang="zh-CN" smtClean="0"/>
              <a:t>setter </a:t>
            </a:r>
            <a:r>
              <a:rPr lang="zh-CN" altLang="en-US" smtClean="0"/>
              <a:t>和 </a:t>
            </a:r>
            <a:r>
              <a:rPr lang="en-US" altLang="zh-CN" smtClean="0"/>
              <a:t>getter </a:t>
            </a:r>
            <a:r>
              <a:rPr lang="zh-CN" altLang="en-US" smtClean="0"/>
              <a:t>方法</a:t>
            </a:r>
            <a:r>
              <a:rPr lang="zh-CN" altLang="en-US"/>
              <a:t>，这两个方法被称为持久化类的访问方法。</a:t>
            </a:r>
            <a:endParaRPr lang="en-US" altLang="zh-CN"/>
          </a:p>
          <a:p>
            <a:r>
              <a:rPr lang="en-US" altLang="zh-CN" smtClean="0"/>
              <a:t>setter </a:t>
            </a:r>
            <a:r>
              <a:rPr lang="zh-CN" altLang="en-US" smtClean="0"/>
              <a:t>和 </a:t>
            </a:r>
            <a:r>
              <a:rPr lang="en-US" altLang="zh-CN" smtClean="0"/>
              <a:t>getter </a:t>
            </a:r>
            <a:r>
              <a:rPr lang="zh-CN" altLang="en-US" smtClean="0"/>
              <a:t>方法</a:t>
            </a:r>
            <a:r>
              <a:rPr lang="zh-CN" altLang="en-US"/>
              <a:t>优点：有效控制属性的访问权限。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访问持久化类属性的策略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38156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在对象</a:t>
            </a:r>
            <a:r>
              <a:rPr lang="en-US" altLang="zh-CN" dirty="0"/>
              <a:t>-</a:t>
            </a:r>
            <a:r>
              <a:rPr lang="zh-CN" altLang="en-US" dirty="0"/>
              <a:t>关系映射文件中</a:t>
            </a:r>
            <a:r>
              <a:rPr lang="en-US" altLang="zh-CN" dirty="0"/>
              <a:t>&lt;property&gt;</a:t>
            </a:r>
            <a:r>
              <a:rPr lang="zh-CN" altLang="en-US" dirty="0"/>
              <a:t>元素的 </a:t>
            </a:r>
            <a:r>
              <a:rPr lang="en-US" altLang="zh-CN" dirty="0"/>
              <a:t>access </a:t>
            </a:r>
            <a:r>
              <a:rPr lang="zh-CN" altLang="en-US" dirty="0"/>
              <a:t>属性用于指定</a:t>
            </a:r>
            <a:r>
              <a:rPr lang="en-US" altLang="zh-CN" dirty="0"/>
              <a:t>Hibernate</a:t>
            </a:r>
            <a:r>
              <a:rPr lang="zh-CN" altLang="en-US" dirty="0"/>
              <a:t>访问持久化类属性的方式。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property : </a:t>
            </a:r>
            <a:r>
              <a:rPr lang="zh-CN" altLang="en-US" dirty="0"/>
              <a:t>默认值，通过</a:t>
            </a:r>
            <a:r>
              <a:rPr lang="en-US" altLang="zh-CN" dirty="0"/>
              <a:t>getter</a:t>
            </a:r>
            <a:r>
              <a:rPr lang="zh-CN" altLang="en-US" dirty="0"/>
              <a:t>和</a:t>
            </a:r>
            <a:r>
              <a:rPr lang="en-US" altLang="zh-CN" dirty="0"/>
              <a:t>setter</a:t>
            </a:r>
            <a:r>
              <a:rPr lang="zh-CN" altLang="en-US" dirty="0"/>
              <a:t>方法访问属性</a:t>
            </a:r>
            <a:r>
              <a:rPr lang="zh-CN" altLang="en-US" dirty="0" smtClean="0"/>
              <a:t>值；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field : </a:t>
            </a:r>
            <a:r>
              <a:rPr lang="zh-CN" altLang="en-US" dirty="0"/>
              <a:t>通过</a:t>
            </a:r>
            <a:r>
              <a:rPr lang="en-US" altLang="zh-CN" dirty="0"/>
              <a:t>Java</a:t>
            </a:r>
            <a:r>
              <a:rPr lang="zh-CN" altLang="en-US" dirty="0"/>
              <a:t>反射机制直接访问属性值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390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引例</a:t>
            </a:r>
            <a:endParaRPr lang="zh-CN" altLang="en-US" dirty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44747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持久化类属性</a:t>
            </a:r>
            <a:r>
              <a:rPr lang="zh-CN" altLang="en-US" dirty="0" smtClean="0"/>
              <a:t>没有 </a:t>
            </a:r>
            <a:r>
              <a:rPr lang="en-US" altLang="zh-CN" dirty="0" smtClean="0"/>
              <a:t>setter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getter </a:t>
            </a:r>
            <a:r>
              <a:rPr lang="zh-CN" altLang="en-US" dirty="0" smtClean="0"/>
              <a:t>方法</a:t>
            </a:r>
            <a:r>
              <a:rPr lang="zh-CN" altLang="en-US" dirty="0"/>
              <a:t>的</a:t>
            </a:r>
            <a:r>
              <a:rPr lang="zh-CN" altLang="en-US" dirty="0" smtClean="0"/>
              <a:t>映射。</a:t>
            </a:r>
            <a:r>
              <a:rPr lang="en-US" altLang="zh-CN" dirty="0" smtClean="0"/>
              <a:t>field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持久化类属性与数据库表字段不对称的</a:t>
            </a:r>
            <a:r>
              <a:rPr lang="zh-CN" altLang="en-US" dirty="0" smtClean="0"/>
              <a:t>映射。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791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实体</a:t>
            </a:r>
            <a:r>
              <a:rPr lang="zh-CN" altLang="en-US" dirty="0"/>
              <a:t>类映射技巧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66350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缺少 </a:t>
            </a:r>
            <a:r>
              <a:rPr lang="en-US" altLang="zh-CN" dirty="0" smtClean="0"/>
              <a:t>setter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getter </a:t>
            </a:r>
            <a:r>
              <a:rPr lang="zh-CN" altLang="en-US" dirty="0" smtClean="0"/>
              <a:t>方法的</a:t>
            </a:r>
            <a:r>
              <a:rPr lang="zh-CN" altLang="en-US" dirty="0"/>
              <a:t>实体</a:t>
            </a:r>
            <a:r>
              <a:rPr lang="zh-CN" altLang="en-US" dirty="0" smtClean="0"/>
              <a:t>类</a:t>
            </a:r>
            <a:r>
              <a:rPr lang="zh-CN" altLang="en-US" dirty="0"/>
              <a:t>在</a:t>
            </a:r>
            <a:r>
              <a:rPr lang="zh-CN" altLang="en-US" dirty="0" smtClean="0"/>
              <a:t>映射时，</a:t>
            </a:r>
            <a:r>
              <a:rPr lang="zh-CN" altLang="en-US" sz="3200" dirty="0" smtClean="0"/>
              <a:t>可将</a:t>
            </a:r>
            <a:r>
              <a:rPr lang="en-US" altLang="zh-CN" sz="3200" dirty="0" smtClean="0"/>
              <a:t>&lt;property&gt;</a:t>
            </a:r>
            <a:r>
              <a:rPr lang="zh-CN" altLang="en-US" sz="3200" dirty="0" smtClean="0"/>
              <a:t>元素的 </a:t>
            </a:r>
            <a:r>
              <a:rPr lang="en-US" altLang="zh-CN" sz="3200" dirty="0" smtClean="0"/>
              <a:t>access </a:t>
            </a:r>
            <a:r>
              <a:rPr lang="zh-CN" altLang="en-US" sz="3200" dirty="0" smtClean="0"/>
              <a:t>属性设置为 </a:t>
            </a:r>
            <a:r>
              <a:rPr lang="en-US" altLang="zh-CN" sz="3200" dirty="0" smtClean="0"/>
              <a:t>field 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lvl="1">
              <a:spcBef>
                <a:spcPts val="1800"/>
              </a:spcBef>
            </a:pPr>
            <a:r>
              <a:rPr lang="zh-CN" altLang="en-US" dirty="0"/>
              <a:t>例如：</a:t>
            </a:r>
            <a:r>
              <a:rPr lang="en-US" altLang="zh-CN" dirty="0" smtClean="0"/>
              <a:t>User </a:t>
            </a:r>
            <a:r>
              <a:rPr lang="zh-CN" altLang="en-US" dirty="0" smtClean="0"/>
              <a:t>类的 </a:t>
            </a:r>
            <a:r>
              <a:rPr lang="en-US" altLang="zh-CN" dirty="0" smtClean="0"/>
              <a:t>username </a:t>
            </a:r>
            <a:r>
              <a:rPr lang="zh-CN" altLang="en-US" dirty="0" smtClean="0"/>
              <a:t>属性没有 </a:t>
            </a:r>
            <a:r>
              <a:rPr lang="en-US" altLang="zh-CN" dirty="0" smtClean="0"/>
              <a:t>setter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getter </a:t>
            </a:r>
            <a:r>
              <a:rPr lang="zh-CN" altLang="en-US" dirty="0" smtClean="0"/>
              <a:t>方法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 bwMode="auto">
          <a:xfrm>
            <a:off x="1487488" y="4005064"/>
            <a:ext cx="9217024" cy="738665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"userName"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access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"field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altLang="zh-CN" sz="2800" b="1" i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3765900"/>
            <a:ext cx="2448272" cy="27742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实体映射</a:t>
            </a:r>
            <a:r>
              <a:rPr lang="zh-CN" altLang="en-US" dirty="0" smtClean="0"/>
              <a:t>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1160214" cy="2447477"/>
          </a:xfrm>
        </p:spPr>
        <p:txBody>
          <a:bodyPr/>
          <a:lstStyle/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en-US" sz="3200" dirty="0"/>
              <a:t>实体</a:t>
            </a:r>
            <a:r>
              <a:rPr lang="zh-CN" altLang="en-US" sz="3200" dirty="0" smtClean="0"/>
              <a:t>类</a:t>
            </a:r>
            <a:r>
              <a:rPr lang="zh-CN" altLang="en-US" sz="3200" dirty="0"/>
              <a:t>属性与表字段</a:t>
            </a:r>
            <a:r>
              <a:rPr lang="zh-CN" altLang="en-US" sz="3200" dirty="0" smtClean="0"/>
              <a:t>不对称时，</a:t>
            </a:r>
            <a:r>
              <a:rPr lang="zh-CN" altLang="en-US" sz="3200" dirty="0"/>
              <a:t>可以</a:t>
            </a:r>
            <a:r>
              <a:rPr lang="zh-CN" altLang="en-US" sz="3200" dirty="0" smtClean="0"/>
              <a:t>在 </a:t>
            </a:r>
            <a:r>
              <a:rPr lang="en-US" altLang="zh-CN" sz="3200" dirty="0" smtClean="0"/>
              <a:t>setter </a:t>
            </a:r>
            <a:r>
              <a:rPr lang="zh-CN" altLang="en-US" sz="3200" dirty="0" smtClean="0"/>
              <a:t>和 </a:t>
            </a:r>
            <a:r>
              <a:rPr lang="en-US" altLang="zh-CN" sz="3200" dirty="0" smtClean="0"/>
              <a:t>getter </a:t>
            </a:r>
            <a:r>
              <a:rPr lang="zh-CN" altLang="en-US" sz="3200" dirty="0" smtClean="0"/>
              <a:t>方法</a:t>
            </a:r>
            <a:r>
              <a:rPr lang="zh-CN" altLang="en-US" sz="3200" dirty="0"/>
              <a:t>中加入</a:t>
            </a:r>
            <a:r>
              <a:rPr lang="zh-CN" altLang="en-US" sz="3200" dirty="0" smtClean="0"/>
              <a:t>程序逻辑。</a:t>
            </a:r>
            <a:endParaRPr lang="en-US" altLang="zh-CN" sz="3200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例如：</a:t>
            </a:r>
            <a:r>
              <a:rPr lang="en-US" altLang="zh-CN" dirty="0" smtClean="0"/>
              <a:t>User </a:t>
            </a:r>
            <a:r>
              <a:rPr lang="zh-CN" altLang="en-US" dirty="0" smtClean="0"/>
              <a:t>类中没有 </a:t>
            </a:r>
            <a:r>
              <a:rPr lang="en-US" altLang="zh-CN" dirty="0" smtClean="0"/>
              <a:t>username </a:t>
            </a:r>
            <a:r>
              <a:rPr lang="zh-CN" altLang="en-US" dirty="0" smtClean="0"/>
              <a:t>属性，而是改为了 </a:t>
            </a:r>
            <a:r>
              <a:rPr lang="en-US" altLang="zh-CN" dirty="0" err="1" smtClean="0"/>
              <a:t>firstName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lastName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两个属性。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3984733"/>
            <a:ext cx="2808312" cy="225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 sz="3600" smtClean="0">
                <a:latin typeface="幼圆" panose="02010509060101010101" pitchFamily="49" charset="-122"/>
                <a:ea typeface="幼圆" panose="02010509060101010101" pitchFamily="49" charset="-122"/>
              </a:rPr>
              <a:t>Hibernate</a:t>
            </a:r>
            <a:r>
              <a:rPr lang="zh-CN" altLang="en-US" sz="3600" smtClean="0">
                <a:latin typeface="幼圆" panose="02010509060101010101" pitchFamily="49" charset="-122"/>
                <a:ea typeface="幼圆" panose="02010509060101010101" pitchFamily="49" charset="-122"/>
              </a:rPr>
              <a:t>实体映射技巧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94622" y="1484784"/>
            <a:ext cx="10729970" cy="424847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getUserName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28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 err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2800" b="1" i="0" dirty="0" err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i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2800" i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setUserName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sz="2800" b="1" i="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String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strName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800" b="1" i="0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.split(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800" b="1" i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800" b="1" i="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strName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r>
              <a:rPr lang="en-US" altLang="zh-CN" sz="28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800" b="1" i="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i="0" dirty="0" err="1">
                <a:solidFill>
                  <a:srgbClr val="6A3E3E"/>
                </a:solidFill>
                <a:latin typeface="Consolas" panose="020B0609020204030204" pitchFamily="49" charset="0"/>
              </a:rPr>
              <a:t>strName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[1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800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800" b="1" i="0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实体映射</a:t>
            </a:r>
            <a:r>
              <a:rPr lang="zh-CN" altLang="en-US" dirty="0" smtClean="0"/>
              <a:t>技巧</a:t>
            </a:r>
            <a:endParaRPr lang="zh-CN" altLang="en-US" dirty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87952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特殊</a:t>
            </a:r>
            <a:r>
              <a:rPr lang="zh-CN" altLang="en-US" dirty="0" smtClean="0"/>
              <a:t>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User </a:t>
            </a:r>
            <a:r>
              <a:rPr lang="zh-CN" altLang="en-US" dirty="0" smtClean="0"/>
              <a:t>需要</a:t>
            </a:r>
            <a:r>
              <a:rPr lang="zh-CN" altLang="en-US" dirty="0"/>
              <a:t>订单总额</a:t>
            </a:r>
            <a:r>
              <a:rPr lang="zh-CN" altLang="en-US" dirty="0" smtClean="0"/>
              <a:t>属性，但数据库表中没有这个字段。</a:t>
            </a:r>
            <a:endParaRPr lang="en-US" altLang="zh-CN" dirty="0"/>
          </a:p>
          <a:p>
            <a:pPr lvl="1"/>
            <a:r>
              <a:rPr lang="zh-CN" altLang="en-US" dirty="0" smtClean="0"/>
              <a:t>可在</a:t>
            </a:r>
            <a:r>
              <a:rPr lang="en-US" altLang="zh-CN" dirty="0" smtClean="0"/>
              <a:t>&lt;property&gt;</a:t>
            </a:r>
            <a:r>
              <a:rPr lang="zh-CN" altLang="en-US" dirty="0" smtClean="0"/>
              <a:t>元素的 </a:t>
            </a:r>
            <a:r>
              <a:rPr lang="en-US" altLang="zh-CN" dirty="0" smtClean="0"/>
              <a:t>formula </a:t>
            </a:r>
            <a:r>
              <a:rPr lang="zh-CN" altLang="en-US" dirty="0" smtClean="0"/>
              <a:t>属性</a:t>
            </a:r>
            <a:r>
              <a:rPr lang="zh-CN" altLang="en-US" dirty="0"/>
              <a:t>设置查询</a:t>
            </a:r>
            <a:r>
              <a:rPr lang="zh-CN" altLang="en-US" dirty="0" smtClean="0"/>
              <a:t>语句。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 bwMode="auto">
          <a:xfrm>
            <a:off x="701733" y="4149080"/>
            <a:ext cx="10943167" cy="136644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totalPrice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     </a:t>
            </a:r>
          </a:p>
          <a:p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2800" b="1" i="0" dirty="0" smtClean="0">
                <a:solidFill>
                  <a:srgbClr val="7F007F"/>
                </a:solidFill>
                <a:latin typeface="Consolas" panose="020B0609020204030204" pitchFamily="49" charset="0"/>
              </a:rPr>
              <a:t>formula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"(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select sum(</a:t>
            </a:r>
            <a:r>
              <a:rPr lang="en-US" altLang="zh-CN" sz="2800" b="1" i="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o.price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) from </a:t>
            </a:r>
          </a:p>
          <a:p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orders 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as o where </a:t>
            </a:r>
            <a:r>
              <a:rPr lang="en-US" altLang="zh-CN" sz="2800" b="1" i="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o.userId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=id)"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zh-CN" altLang="en-US" sz="2800" b="1" i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Hibernate</a:t>
            </a:r>
            <a:r>
              <a:rPr lang="zh-CN" altLang="en-US" dirty="0"/>
              <a:t>的初始化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446370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Hibernate </a:t>
            </a:r>
            <a:r>
              <a:rPr lang="zh-CN" altLang="en-US" dirty="0" smtClean="0"/>
              <a:t>在</a:t>
            </a:r>
            <a:r>
              <a:rPr lang="zh-CN" altLang="en-US" dirty="0"/>
              <a:t>初始化阶段就会根据映射配置文件，为持久化类生成</a:t>
            </a:r>
            <a:r>
              <a:rPr lang="zh-CN" altLang="en-US" dirty="0" smtClean="0"/>
              <a:t>以下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INSERT SQL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 lvl="1"/>
            <a:r>
              <a:rPr lang="en-US" altLang="zh-CN" dirty="0" smtClean="0"/>
              <a:t>UPDATE SQL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 lvl="1"/>
            <a:r>
              <a:rPr lang="en-US" altLang="zh-CN" dirty="0" smtClean="0"/>
              <a:t>DELETE SQL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根据</a:t>
            </a:r>
            <a:r>
              <a:rPr lang="en-US" altLang="zh-CN" dirty="0"/>
              <a:t>ID</a:t>
            </a:r>
            <a:r>
              <a:rPr lang="zh-CN" altLang="en-US" dirty="0"/>
              <a:t>检索持久化类实例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83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控制持久化类的</a:t>
            </a:r>
            <a:r>
              <a:rPr lang="en-US" altLang="zh-CN" dirty="0"/>
              <a:t>insert</a:t>
            </a:r>
            <a:r>
              <a:rPr lang="zh-CN" altLang="en-US" dirty="0"/>
              <a:t>和</a:t>
            </a:r>
            <a:r>
              <a:rPr lang="en-US" altLang="zh-CN" dirty="0"/>
              <a:t>update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074882"/>
              </p:ext>
            </p:extLst>
          </p:nvPr>
        </p:nvGraphicFramePr>
        <p:xfrm>
          <a:off x="551384" y="1052735"/>
          <a:ext cx="11305256" cy="5328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8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65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映射属性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作用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4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&lt;property&gt;</a:t>
                      </a:r>
                      <a:r>
                        <a:rPr lang="zh-CN" altLang="en-US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元素的 </a:t>
                      </a:r>
                      <a:r>
                        <a:rPr lang="en-US" altLang="zh-CN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insert </a:t>
                      </a:r>
                      <a:r>
                        <a:rPr lang="zh-CN" altLang="en-US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insert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语句中是否包含该属性，默认值为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&lt;property&gt;</a:t>
                      </a:r>
                      <a:r>
                        <a:rPr lang="zh-CN" altLang="en-US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元素的 </a:t>
                      </a:r>
                      <a:r>
                        <a:rPr lang="en-US" altLang="zh-CN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update </a:t>
                      </a:r>
                      <a:r>
                        <a:rPr lang="zh-CN" altLang="en-US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2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</a:t>
                      </a:r>
                      <a:r>
                        <a:rPr lang="en-US" altLang="zh-CN" sz="2600" kern="120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pdate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语句中是否包含该属性，默认值为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4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&lt;class&gt;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元素的 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mutable 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等价于所有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property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节点的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update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属性，默认值为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370638"/>
                  </a:ext>
                </a:extLst>
              </a:tr>
              <a:tr h="91641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&lt;class&gt;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元素的 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dynamic-insert 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值为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等价于所有的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property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dynamic-insert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属性为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291769"/>
                  </a:ext>
                </a:extLst>
              </a:tr>
              <a:tr h="916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&lt;class&gt;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元素的 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dynamic-update 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altLang="en-US" sz="2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值为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等价于所有的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property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dynamic-update</a:t>
                      </a:r>
                      <a:r>
                        <a:rPr lang="zh-CN" altLang="en-US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属性为</a:t>
                      </a:r>
                      <a:r>
                        <a:rPr lang="en-US" altLang="zh-CN" sz="2600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endParaRPr lang="zh-CN" altLang="en-US" sz="2600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603" marR="121603" marT="45723" marB="45723" anchor="ctr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274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91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4418" y="1268761"/>
            <a:ext cx="10943167" cy="3600400"/>
          </a:xfrm>
        </p:spPr>
        <p:txBody>
          <a:bodyPr/>
          <a:lstStyle/>
          <a:p>
            <a:pPr lvl="2"/>
            <a:r>
              <a:rPr lang="zh-CN" altLang="en-US"/>
              <a:t>分层体系结构与持久化</a:t>
            </a:r>
          </a:p>
          <a:p>
            <a:pPr lvl="2"/>
            <a:r>
              <a:rPr lang="zh-CN" altLang="en-US"/>
              <a:t>软件的模型及</a:t>
            </a:r>
            <a:r>
              <a:rPr lang="en-US" altLang="zh-CN" smtClean="0"/>
              <a:t>ORM</a:t>
            </a:r>
          </a:p>
          <a:p>
            <a:pPr lvl="2"/>
            <a:r>
              <a:rPr lang="en-US" altLang="zh-CN"/>
              <a:t>Hibernate</a:t>
            </a:r>
            <a:r>
              <a:rPr lang="zh-CN" altLang="en-US"/>
              <a:t>是</a:t>
            </a:r>
            <a:r>
              <a:rPr lang="zh-CN" altLang="en-US" smtClean="0"/>
              <a:t>什么</a:t>
            </a:r>
            <a:endParaRPr lang="zh-CN" altLang="en-US"/>
          </a:p>
          <a:p>
            <a:pPr lvl="2"/>
            <a:r>
              <a:rPr lang="en-US" altLang="zh-CN"/>
              <a:t>Hibernate</a:t>
            </a:r>
            <a:r>
              <a:rPr lang="zh-CN" altLang="en-US"/>
              <a:t>项目的创建</a:t>
            </a:r>
            <a:r>
              <a:rPr lang="zh-CN" altLang="en-US" smtClean="0"/>
              <a:t>过程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2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11624" y="1916832"/>
            <a:ext cx="8460862" cy="646331"/>
            <a:chOff x="935038" y="1349375"/>
            <a:chExt cx="6258782" cy="646331"/>
          </a:xfrm>
        </p:grpSpPr>
        <p:sp>
          <p:nvSpPr>
            <p:cNvPr id="5" name="矩形 69"/>
            <p:cNvSpPr>
              <a:spLocks noChangeArrowheads="1"/>
            </p:cNvSpPr>
            <p:nvPr/>
          </p:nvSpPr>
          <p:spPr bwMode="auto">
            <a:xfrm>
              <a:off x="1361172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单实体映射基础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372867" cy="576263"/>
              <a:chOff x="0" y="0"/>
              <a:chExt cx="3720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720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" name="TextBox 11"/>
              <p:cNvSpPr>
                <a:spLocks noChangeArrowheads="1"/>
              </p:cNvSpPr>
              <p:nvPr/>
            </p:nvSpPr>
            <p:spPr bwMode="auto">
              <a:xfrm>
                <a:off x="16883" y="52819"/>
                <a:ext cx="355162" cy="52318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711624" y="2997823"/>
            <a:ext cx="7483407" cy="646331"/>
            <a:chOff x="935038" y="1349375"/>
            <a:chExt cx="6319084" cy="646331"/>
          </a:xfrm>
        </p:grpSpPr>
        <p:sp>
          <p:nvSpPr>
            <p:cNvPr id="10" name="矩形 69"/>
            <p:cNvSpPr>
              <a:spLocks noChangeArrowheads="1"/>
            </p:cNvSpPr>
            <p:nvPr/>
          </p:nvSpPr>
          <p:spPr bwMode="auto">
            <a:xfrm>
              <a:off x="142147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单实体的属性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映射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425630" cy="576263"/>
              <a:chOff x="0" y="0"/>
              <a:chExt cx="424692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692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07809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2731662" y="4005064"/>
            <a:ext cx="7483407" cy="646331"/>
            <a:chOff x="935038" y="1349375"/>
            <a:chExt cx="631908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42147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单实体的对象标识符映射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425630" cy="576263"/>
              <a:chOff x="0" y="0"/>
              <a:chExt cx="424692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692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07809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731662" y="5001173"/>
            <a:ext cx="8136904" cy="646331"/>
            <a:chOff x="935038" y="1349375"/>
            <a:chExt cx="8136904" cy="646331"/>
          </a:xfrm>
        </p:grpSpPr>
        <p:sp>
          <p:nvSpPr>
            <p:cNvPr id="31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752427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使用注解映射单实体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2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3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4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56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知识回顾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532779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关系型数据库中区分不同记录。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数据库中用主键来标识记录并保证记录的唯一性。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主键必须满足的条件：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/>
              <a:t>不允许null；</a:t>
            </a:r>
            <a:endParaRPr lang="en-US" altLang="zh-CN" sz="24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/>
              <a:t>每条记录必须有唯一的主键值，主键值不能重复；</a:t>
            </a:r>
            <a:endParaRPr lang="en-US" altLang="zh-CN" sz="24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/>
              <a:t>每条记录的主键值不能改变。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 smtClean="0"/>
              <a:t>主键分类：</a:t>
            </a:r>
            <a:endParaRPr lang="en-US" altLang="zh-CN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/>
              <a:t>业务（自然）主键：具有实际意义；</a:t>
            </a:r>
            <a:endParaRPr lang="en-US" altLang="zh-CN" sz="24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/>
              <a:t>代理主键：没有实际意义。</a:t>
            </a:r>
          </a:p>
        </p:txBody>
      </p:sp>
    </p:spTree>
    <p:extLst>
      <p:ext uri="{BB962C8B-B14F-4D97-AF65-F5344CB8AC3E}">
        <p14:creationId xmlns:p14="http://schemas.microsoft.com/office/powerpoint/2010/main" val="35930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知识回顾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程序中区分不同对象。</a:t>
            </a:r>
            <a:endParaRPr lang="en-US" dirty="0" smtClean="0"/>
          </a:p>
          <a:p>
            <a:pPr lvl="1"/>
            <a:r>
              <a:rPr lang="en-US" altLang="zh-CN" dirty="0" smtClean="0"/>
              <a:t>Java</a:t>
            </a:r>
            <a:r>
              <a:rPr lang="zh-CN" altLang="en-US" dirty="0" smtClean="0"/>
              <a:t>语言中通过内存地址区分不同对象；</a:t>
            </a:r>
            <a:endParaRPr lang="en-US" dirty="0" smtClean="0"/>
          </a:p>
          <a:p>
            <a:pPr lvl="1"/>
            <a:r>
              <a:rPr lang="zh-CN" altLang="en-US" dirty="0" smtClean="0"/>
              <a:t>两种比较引用变量方法；</a:t>
            </a:r>
            <a:endParaRPr lang="en-US" altLang="zh-CN" dirty="0"/>
          </a:p>
          <a:p>
            <a:pPr lvl="2"/>
            <a:r>
              <a:rPr lang="en-US" altLang="zh-CN" sz="2400" dirty="0" smtClean="0"/>
              <a:t>"</a:t>
            </a:r>
            <a:r>
              <a:rPr lang="zh-CN" altLang="en-US" sz="2400" dirty="0" smtClean="0"/>
              <a:t>==</a:t>
            </a:r>
            <a:r>
              <a:rPr lang="en-US" altLang="zh-CN" sz="2400" dirty="0" smtClean="0"/>
              <a:t>" </a:t>
            </a:r>
            <a:r>
              <a:rPr lang="zh-CN" altLang="en-US" sz="2400" dirty="0" smtClean="0"/>
              <a:t>比较两个变量引用的内存地址是否相同；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equals 比较两个变量引用的对象的值是否相同。</a:t>
            </a:r>
          </a:p>
          <a:p>
            <a:pPr lvl="1"/>
            <a:r>
              <a:rPr lang="zh-CN" altLang="en-US" dirty="0" smtClean="0"/>
              <a:t>用户自定义的类也可以覆盖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方法实现对象按值进行比较</a:t>
            </a:r>
            <a:r>
              <a:rPr lang="zh-CN" altLang="en-US" dirty="0"/>
              <a:t>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76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中如何区分对象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Hibernate </a:t>
            </a:r>
            <a:r>
              <a:rPr lang="zh-CN" altLang="en-US" dirty="0" smtClean="0"/>
              <a:t>采用对象标识符（</a:t>
            </a:r>
            <a:r>
              <a:rPr lang="en-US" altLang="zh-CN" dirty="0" smtClean="0"/>
              <a:t>OID</a:t>
            </a:r>
            <a:r>
              <a:rPr lang="zh-CN" altLang="en-US" dirty="0" smtClean="0"/>
              <a:t>）区分对象。</a:t>
            </a:r>
            <a:endParaRPr lang="en-US" sz="3200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OID </a:t>
            </a:r>
            <a:r>
              <a:rPr lang="zh-CN" altLang="en-US" dirty="0" smtClean="0"/>
              <a:t>是关系数据库中主键（通常是代理主键）在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对象模型中的等价物；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Hibernate </a:t>
            </a:r>
            <a:r>
              <a:rPr lang="zh-CN" altLang="en-US" dirty="0" smtClean="0"/>
              <a:t>采用 </a:t>
            </a:r>
            <a:r>
              <a:rPr lang="en-US" altLang="zh-CN" dirty="0" smtClean="0"/>
              <a:t>OID </a:t>
            </a:r>
            <a:r>
              <a:rPr lang="zh-CN" altLang="en-US" dirty="0" smtClean="0"/>
              <a:t>来维持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对象和数据库表中对应关系。</a:t>
            </a:r>
          </a:p>
        </p:txBody>
      </p:sp>
    </p:spTree>
    <p:extLst>
      <p:ext uri="{BB962C8B-B14F-4D97-AF65-F5344CB8AC3E}">
        <p14:creationId xmlns:p14="http://schemas.microsoft.com/office/powerpoint/2010/main" val="48206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引例</a:t>
            </a:r>
            <a:endParaRPr lang="en-US" smtClean="0">
              <a:solidFill>
                <a:schemeClr val="tx1"/>
              </a:solidFill>
            </a:endParaRPr>
          </a:p>
        </p:txBody>
      </p:sp>
      <p:graphicFrame>
        <p:nvGraphicFramePr>
          <p:cNvPr id="1331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341679"/>
              </p:ext>
            </p:extLst>
          </p:nvPr>
        </p:nvGraphicFramePr>
        <p:xfrm>
          <a:off x="6600056" y="4005064"/>
          <a:ext cx="4649386" cy="202078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712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4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</a:t>
                      </a:r>
                      <a:r>
                        <a:rPr lang="en-US" altLang="zh-CN" sz="26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SER</a:t>
                      </a:r>
                      <a:r>
                        <a:rPr lang="zh-CN" altLang="en-US" sz="26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DC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id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user</a:t>
                      </a:r>
                      <a:r>
                        <a:rPr lang="en-US" altLang="zh-CN" sz="2600" b="1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  <a:r>
                        <a:rPr lang="en-US" sz="2600" b="1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ame</a:t>
                      </a:r>
                      <a:endParaRPr lang="en-US" sz="2600" b="1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password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Tom</a:t>
                      </a:r>
                      <a:endParaRPr lang="en-US" sz="2600" b="1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111111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Jack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微软雅黑" panose="020B0503020204020204" pitchFamily="34" charset="-122"/>
                          <a:cs typeface="+mn-cs"/>
                        </a:rPr>
                        <a:t>123456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 bwMode="auto">
          <a:xfrm>
            <a:off x="593295" y="1064035"/>
            <a:ext cx="11160727" cy="2396678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800" b="1" i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u1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(User) </a:t>
            </a:r>
            <a:r>
              <a:rPr lang="en-US" altLang="zh-CN" sz="2800" b="1" i="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User.</a:t>
            </a:r>
            <a:r>
              <a:rPr lang="en-US" altLang="zh-CN" sz="28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Integer(1)); </a:t>
            </a:r>
          </a:p>
          <a:p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800" b="1" i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u2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(User) </a:t>
            </a:r>
            <a:r>
              <a:rPr lang="en-US" altLang="zh-CN" sz="2800" b="1" i="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User.</a:t>
            </a:r>
            <a:r>
              <a:rPr lang="en-US" altLang="zh-CN" sz="28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Integer(1));</a:t>
            </a:r>
          </a:p>
          <a:p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zh-CN" sz="2800" b="1" i="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u3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(User) </a:t>
            </a:r>
            <a:r>
              <a:rPr lang="en-US" altLang="zh-CN" sz="2800" b="1" i="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session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User.</a:t>
            </a:r>
            <a:r>
              <a:rPr lang="en-US" altLang="zh-CN" sz="2800" b="1" i="0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800" b="1" i="0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Integer(2));</a:t>
            </a:r>
          </a:p>
          <a:p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800" b="1" i="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(u1 == u2); </a:t>
            </a:r>
            <a:r>
              <a:rPr lang="en-US" altLang="zh-CN" sz="2800" b="1" i="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//true</a:t>
            </a:r>
            <a:endParaRPr lang="en-US" altLang="zh-CN" sz="2800" b="1" i="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800" b="1" i="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800" b="1" i="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(u1 == u3);</a:t>
            </a:r>
            <a:r>
              <a:rPr lang="en-US" altLang="zh-CN" sz="2800" b="1" i="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//false</a:t>
            </a:r>
            <a:endParaRPr lang="zh-CN" altLang="en-US" sz="2800" b="1" i="0" dirty="0">
              <a:latin typeface="Consolas" panose="020B0609020204030204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56722" y="3573016"/>
            <a:ext cx="5643334" cy="2607330"/>
            <a:chOff x="956722" y="3573016"/>
            <a:chExt cx="5643334" cy="2607330"/>
          </a:xfrm>
        </p:grpSpPr>
        <p:sp>
          <p:nvSpPr>
            <p:cNvPr id="3" name="圆角矩形 2"/>
            <p:cNvSpPr/>
            <p:nvPr/>
          </p:nvSpPr>
          <p:spPr bwMode="auto">
            <a:xfrm>
              <a:off x="3208263" y="4018442"/>
              <a:ext cx="2239665" cy="2161904"/>
            </a:xfrm>
            <a:prstGeom prst="roundRect">
              <a:avLst>
                <a:gd name="adj" fmla="val 9040"/>
              </a:avLst>
            </a:prstGeom>
            <a:solidFill>
              <a:srgbClr val="F1F1F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cxnSp>
          <p:nvCxnSpPr>
            <p:cNvPr id="12318" name="直接箭头连接符 25"/>
            <p:cNvCxnSpPr>
              <a:cxnSpLocks noChangeShapeType="1"/>
              <a:stCxn id="13" idx="3"/>
            </p:cNvCxnSpPr>
            <p:nvPr/>
          </p:nvCxnSpPr>
          <p:spPr bwMode="auto">
            <a:xfrm>
              <a:off x="5130894" y="5615790"/>
              <a:ext cx="1451874" cy="188509"/>
            </a:xfrm>
            <a:prstGeom prst="straightConnector1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7" name="直接箭头连接符 21"/>
            <p:cNvCxnSpPr>
              <a:cxnSpLocks noChangeShapeType="1"/>
              <a:stCxn id="5" idx="3"/>
            </p:cNvCxnSpPr>
            <p:nvPr/>
          </p:nvCxnSpPr>
          <p:spPr bwMode="auto">
            <a:xfrm>
              <a:off x="5130894" y="4625487"/>
              <a:ext cx="1469162" cy="706843"/>
            </a:xfrm>
            <a:prstGeom prst="straightConnector1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" name="圆角矩形 4"/>
            <p:cNvSpPr/>
            <p:nvPr/>
          </p:nvSpPr>
          <p:spPr bwMode="auto">
            <a:xfrm>
              <a:off x="3519346" y="4220539"/>
              <a:ext cx="1611548" cy="809896"/>
            </a:xfrm>
            <a:prstGeom prst="roundRect">
              <a:avLst/>
            </a:prstGeom>
            <a:solidFill>
              <a:srgbClr val="D3DCEB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kumimoji="0" lang="en-US" altLang="zh-CN" sz="2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  <a:r>
                <a:rPr kumimoji="0" lang="zh-CN" altLang="en-US" sz="24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endParaRPr kumimoji="0" lang="en-US" altLang="zh-CN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r>
                <a:rPr lang="en-US" altLang="zh-CN" sz="2400" i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OID = 1</a:t>
              </a:r>
              <a:endParaRPr kumimoji="0" lang="zh-CN" altLang="en-US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3519346" y="5210842"/>
              <a:ext cx="1611548" cy="809896"/>
            </a:xfrm>
            <a:prstGeom prst="roundRect">
              <a:avLst/>
            </a:prstGeom>
            <a:solidFill>
              <a:srgbClr val="D3DCEB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2400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  <a:r>
                <a:rPr lang="zh-CN" altLang="en-US" sz="2400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endParaRPr lang="en-US" altLang="zh-CN" sz="2400" i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en-US" altLang="zh-CN" sz="2400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OID = </a:t>
              </a:r>
              <a:r>
                <a:rPr lang="en-US" altLang="zh-CN" sz="2400" i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i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83330" y="3573016"/>
              <a:ext cx="15648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0" smtClean="0">
                  <a:latin typeface="Consolas" panose="020B0609020204030204" pitchFamily="49" charset="0"/>
                </a:rPr>
                <a:t>Session</a:t>
              </a:r>
              <a:endParaRPr lang="zh-CN" altLang="en-US" sz="2800" b="1" i="0">
                <a:latin typeface="Consolas" panose="020B0609020204030204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956722" y="4066758"/>
              <a:ext cx="1254233" cy="576614"/>
            </a:xfrm>
            <a:prstGeom prst="rect">
              <a:avLst/>
            </a:prstGeom>
            <a:solidFill>
              <a:srgbClr val="F1F1F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3200" b="1" i="0" smtClean="0">
                  <a:latin typeface="Consolas" panose="020B0609020204030204" pitchFamily="49" charset="0"/>
                </a:rPr>
                <a:t>u1</a:t>
              </a:r>
              <a:endParaRPr lang="zh-CN" altLang="en-US" sz="3200" b="1" i="0">
                <a:latin typeface="Consolas" panose="020B0609020204030204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956722" y="4755716"/>
              <a:ext cx="1254233" cy="576614"/>
            </a:xfrm>
            <a:prstGeom prst="rect">
              <a:avLst/>
            </a:prstGeom>
            <a:solidFill>
              <a:srgbClr val="F1F1F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3200" b="1" i="0" smtClean="0">
                  <a:latin typeface="Consolas" panose="020B0609020204030204" pitchFamily="49" charset="0"/>
                </a:rPr>
                <a:t>u2</a:t>
              </a:r>
              <a:endParaRPr lang="zh-CN" altLang="en-US" sz="3200" b="1" i="0">
                <a:latin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956722" y="5444674"/>
              <a:ext cx="1254233" cy="576614"/>
            </a:xfrm>
            <a:prstGeom prst="rect">
              <a:avLst/>
            </a:prstGeom>
            <a:solidFill>
              <a:srgbClr val="F1F1F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3200" b="1" i="0" smtClean="0">
                  <a:latin typeface="Consolas" panose="020B0609020204030204" pitchFamily="49" charset="0"/>
                </a:rPr>
                <a:t>u3</a:t>
              </a:r>
              <a:endParaRPr lang="zh-CN" altLang="en-US" sz="3200" b="1" i="0">
                <a:latin typeface="Consolas" panose="020B0609020204030204" pitchFamily="49" charset="0"/>
              </a:endParaRPr>
            </a:p>
          </p:txBody>
        </p:sp>
        <p:cxnSp>
          <p:nvCxnSpPr>
            <p:cNvPr id="21" name="直接箭头连接符 21"/>
            <p:cNvCxnSpPr>
              <a:cxnSpLocks noChangeShapeType="1"/>
              <a:stCxn id="7" idx="3"/>
              <a:endCxn id="5" idx="1"/>
            </p:cNvCxnSpPr>
            <p:nvPr/>
          </p:nvCxnSpPr>
          <p:spPr bwMode="auto">
            <a:xfrm>
              <a:off x="2210955" y="4355065"/>
              <a:ext cx="1308391" cy="270422"/>
            </a:xfrm>
            <a:prstGeom prst="straightConnector1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直接箭头连接符 21"/>
            <p:cNvCxnSpPr>
              <a:cxnSpLocks noChangeShapeType="1"/>
              <a:stCxn id="15" idx="3"/>
              <a:endCxn id="5" idx="1"/>
            </p:cNvCxnSpPr>
            <p:nvPr/>
          </p:nvCxnSpPr>
          <p:spPr bwMode="auto">
            <a:xfrm flipV="1">
              <a:off x="2210955" y="4625487"/>
              <a:ext cx="1308391" cy="418536"/>
            </a:xfrm>
            <a:prstGeom prst="straightConnector1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直接箭头连接符 21"/>
            <p:cNvCxnSpPr>
              <a:cxnSpLocks noChangeShapeType="1"/>
              <a:stCxn id="16" idx="3"/>
              <a:endCxn id="13" idx="1"/>
            </p:cNvCxnSpPr>
            <p:nvPr/>
          </p:nvCxnSpPr>
          <p:spPr bwMode="auto">
            <a:xfrm flipV="1">
              <a:off x="2210955" y="5615790"/>
              <a:ext cx="1308391" cy="117191"/>
            </a:xfrm>
            <a:prstGeom prst="straightConnector1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235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Hibernate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OID</a:t>
            </a:r>
            <a:endParaRPr lang="zh-CN" altLang="en-US" dirty="0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1088206" cy="5183187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OID </a:t>
            </a:r>
            <a:r>
              <a:rPr lang="zh-CN" altLang="en-US" dirty="0" smtClean="0"/>
              <a:t>与表中代理主键对应，</a:t>
            </a:r>
            <a:r>
              <a:rPr lang="en-US" altLang="zh-CN" dirty="0" smtClean="0"/>
              <a:t>OID </a:t>
            </a:r>
            <a:r>
              <a:rPr lang="zh-CN" altLang="en-US" dirty="0" smtClean="0"/>
              <a:t>也是整数类型，</a:t>
            </a:r>
            <a:r>
              <a:rPr lang="en-US" altLang="zh-CN" dirty="0" smtClean="0"/>
              <a:t>Hibernate </a:t>
            </a:r>
            <a:r>
              <a:rPr lang="zh-CN" altLang="en-US" dirty="0" smtClean="0"/>
              <a:t>允许在持久化类中把</a:t>
            </a:r>
            <a:r>
              <a:rPr lang="en-US" altLang="zh-CN" dirty="0" smtClean="0"/>
              <a:t>OID</a:t>
            </a:r>
            <a:r>
              <a:rPr lang="zh-CN" altLang="en-US" dirty="0" smtClean="0"/>
              <a:t>定义为以下三种类型：</a:t>
            </a:r>
            <a:endParaRPr lang="en-US" dirty="0" smtClean="0"/>
          </a:p>
          <a:p>
            <a:pPr lvl="1"/>
            <a:r>
              <a:rPr lang="en-US" altLang="zh-CN" dirty="0" smtClean="0"/>
              <a:t>Short</a:t>
            </a:r>
          </a:p>
          <a:p>
            <a:pPr lvl="1"/>
            <a:r>
              <a:rPr lang="en-US" altLang="zh-CN" dirty="0" smtClean="0"/>
              <a:t>Integer</a:t>
            </a:r>
          </a:p>
          <a:p>
            <a:pPr lvl="1"/>
            <a:r>
              <a:rPr lang="en-US" altLang="zh-CN" dirty="0" smtClean="0"/>
              <a:t>Long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/>
              <a:t>为了保证 </a:t>
            </a:r>
            <a:r>
              <a:rPr lang="en-US" altLang="zh-CN" dirty="0" smtClean="0"/>
              <a:t>OID </a:t>
            </a:r>
            <a:r>
              <a:rPr lang="zh-CN" altLang="en-US" dirty="0" smtClean="0"/>
              <a:t>的唯一性，通常由 </a:t>
            </a:r>
            <a:r>
              <a:rPr lang="en-US" altLang="zh-CN" dirty="0" smtClean="0"/>
              <a:t>Hibernate </a:t>
            </a:r>
            <a:r>
              <a:rPr lang="zh-CN" altLang="en-US" dirty="0" smtClean="0"/>
              <a:t>或底层数据库给 </a:t>
            </a:r>
            <a:r>
              <a:rPr lang="en-US" altLang="zh-CN" dirty="0" smtClean="0"/>
              <a:t>OID </a:t>
            </a:r>
            <a:r>
              <a:rPr lang="zh-CN" altLang="en-US" dirty="0" smtClean="0"/>
              <a:t>赋值。</a:t>
            </a:r>
            <a:endParaRPr lang="en-US" dirty="0" smtClean="0"/>
          </a:p>
          <a:p>
            <a:pPr lvl="1"/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6943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映射文件中</a:t>
            </a:r>
            <a:r>
              <a:rPr lang="en-US" altLang="zh-CN" dirty="0" smtClean="0"/>
              <a:t>OID</a:t>
            </a:r>
            <a:r>
              <a:rPr lang="zh-CN" altLang="en-US" dirty="0" smtClean="0"/>
              <a:t>的配置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01543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在对象</a:t>
            </a:r>
            <a:r>
              <a:rPr lang="en-US" altLang="zh-CN" dirty="0" smtClean="0"/>
              <a:t>-</a:t>
            </a:r>
            <a:r>
              <a:rPr lang="zh-CN" altLang="en-US" dirty="0" smtClean="0"/>
              <a:t>关系映射配置文件中</a:t>
            </a:r>
            <a:r>
              <a:rPr lang="en-US" altLang="zh-CN" dirty="0" smtClean="0"/>
              <a:t>&lt;class&gt;</a:t>
            </a:r>
            <a:r>
              <a:rPr lang="zh-CN" altLang="en-US" dirty="0" smtClean="0"/>
              <a:t>元素的</a:t>
            </a:r>
            <a:r>
              <a:rPr lang="en-US" altLang="zh-CN" dirty="0" smtClean="0"/>
              <a:t>&lt;id&gt;</a:t>
            </a:r>
            <a:r>
              <a:rPr lang="zh-CN" altLang="en-US" dirty="0" smtClean="0"/>
              <a:t>子元素用来设置 </a:t>
            </a:r>
            <a:r>
              <a:rPr lang="en-US" altLang="zh-CN" dirty="0" smtClean="0"/>
              <a:t>OID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&lt;generator&gt;</a:t>
            </a:r>
            <a:r>
              <a:rPr lang="zh-CN" altLang="en-US" dirty="0" smtClean="0"/>
              <a:t>子元素用来指定</a:t>
            </a:r>
            <a:r>
              <a:rPr lang="en-US" altLang="zh-CN" dirty="0" smtClean="0"/>
              <a:t>OID</a:t>
            </a:r>
            <a:r>
              <a:rPr lang="zh-CN" altLang="en-US" dirty="0" smtClean="0"/>
              <a:t>的生成器。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624418" y="3356992"/>
            <a:ext cx="10943167" cy="273630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"User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"USER"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&lt;generator </a:t>
            </a:r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smtClean="0"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"identity"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    ……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dirty="0">
              <a:solidFill>
                <a:srgbClr val="C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87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标识符生成器</a:t>
            </a:r>
          </a:p>
        </p:txBody>
      </p:sp>
      <p:sp>
        <p:nvSpPr>
          <p:cNvPr id="16387" name="内容占位符 4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5399806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Hibernate </a:t>
            </a:r>
            <a:r>
              <a:rPr lang="zh-CN" altLang="en-US" dirty="0" smtClean="0"/>
              <a:t>自带了很多种标识符生成器：</a:t>
            </a:r>
          </a:p>
          <a:p>
            <a:pPr lvl="1">
              <a:spcBef>
                <a:spcPts val="0"/>
              </a:spcBef>
            </a:pPr>
            <a:r>
              <a:rPr lang="en-US" altLang="zh-CN" b="1" dirty="0" smtClean="0"/>
              <a:t>increment</a:t>
            </a:r>
            <a:r>
              <a:rPr lang="en-US" altLang="zh-CN" dirty="0" smtClean="0"/>
              <a:t>  </a:t>
            </a:r>
            <a:r>
              <a:rPr lang="zh-CN" altLang="en-US" dirty="0" smtClean="0"/>
              <a:t>采用 </a:t>
            </a:r>
            <a:r>
              <a:rPr lang="en-US" altLang="zh-CN" dirty="0" smtClean="0"/>
              <a:t>Hibernate </a:t>
            </a:r>
            <a:r>
              <a:rPr lang="zh-CN" altLang="en-US" dirty="0" smtClean="0"/>
              <a:t>数值递增的方式；</a:t>
            </a:r>
            <a:r>
              <a:rPr lang="en-US" altLang="zh-CN" dirty="0" smtClean="0"/>
              <a:t>(</a:t>
            </a:r>
            <a:r>
              <a:rPr lang="zh-CN" altLang="en-US" dirty="0" smtClean="0"/>
              <a:t>先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，再插入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 lvl="1">
              <a:spcBef>
                <a:spcPts val="0"/>
              </a:spcBef>
            </a:pPr>
            <a:r>
              <a:rPr lang="en-US" altLang="zh-CN" b="1" dirty="0"/>
              <a:t>identity</a:t>
            </a:r>
            <a:r>
              <a:rPr lang="en-US" altLang="zh-CN" dirty="0"/>
              <a:t> </a:t>
            </a:r>
            <a:r>
              <a:rPr lang="zh-CN" altLang="en-US" dirty="0"/>
              <a:t>采用数据库提供的自增长</a:t>
            </a:r>
            <a:r>
              <a:rPr lang="zh-CN" altLang="en-US" dirty="0" smtClean="0"/>
              <a:t>方式；</a:t>
            </a:r>
            <a:r>
              <a:rPr lang="en-US" altLang="zh-CN" dirty="0" smtClean="0"/>
              <a:t>identity(1,1)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b="1" dirty="0"/>
              <a:t>assigned</a:t>
            </a:r>
            <a:r>
              <a:rPr lang="en-US" altLang="zh-CN" dirty="0"/>
              <a:t> </a:t>
            </a:r>
            <a:r>
              <a:rPr lang="zh-CN" altLang="en-US" dirty="0"/>
              <a:t>主键由应用逻辑</a:t>
            </a:r>
            <a:r>
              <a:rPr lang="zh-CN" altLang="en-US" dirty="0" smtClean="0"/>
              <a:t>产生；（程序给出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值）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sequence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采用数据库提供的序列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方式；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(oracle)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hilo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hi/lo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算法 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// Hibernate 5.0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以后不支持；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seqhilo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hi/lo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算法；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native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自动选择合适的标识符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生成器；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uuid.hex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uuid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算法。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uuid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91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dirty="0" smtClean="0"/>
              <a:t>increment</a:t>
            </a:r>
            <a:r>
              <a:rPr lang="zh-CN" altLang="en-US" dirty="0" smtClean="0"/>
              <a:t>标识符适用范围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4418" y="1125538"/>
            <a:ext cx="11016198" cy="3311573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increment </a:t>
            </a:r>
            <a:r>
              <a:rPr lang="zh-CN" altLang="en-US" dirty="0" smtClean="0"/>
              <a:t>标识符：该</a:t>
            </a:r>
            <a:r>
              <a:rPr lang="zh-CN" altLang="en-US" dirty="0"/>
              <a:t>机制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Hibernate </a:t>
            </a:r>
            <a:r>
              <a:rPr lang="zh-CN" altLang="en-US" dirty="0" smtClean="0"/>
              <a:t>以</a:t>
            </a:r>
            <a:r>
              <a:rPr lang="zh-CN" altLang="en-US" dirty="0"/>
              <a:t>递增的方式为</a:t>
            </a:r>
            <a:r>
              <a:rPr lang="en-US" altLang="zh-CN" dirty="0"/>
              <a:t>OID</a:t>
            </a:r>
            <a:r>
              <a:rPr lang="zh-CN" altLang="en-US" dirty="0" smtClean="0"/>
              <a:t>赋值。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不依赖于底层数据库系统，适合所有</a:t>
            </a:r>
            <a:r>
              <a:rPr lang="zh-CN" altLang="en-US" dirty="0" smtClean="0"/>
              <a:t>数据库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cs typeface="+mn-cs"/>
              </a:rPr>
              <a:t>适合单独</a:t>
            </a:r>
            <a:r>
              <a:rPr lang="zh-CN" altLang="en-US" dirty="0" smtClean="0">
                <a:cs typeface="+mn-cs"/>
              </a:rPr>
              <a:t>的 </a:t>
            </a:r>
            <a:r>
              <a:rPr lang="en-US" altLang="zh-CN" dirty="0" smtClean="0">
                <a:cs typeface="+mn-cs"/>
              </a:rPr>
              <a:t>Hibernate </a:t>
            </a:r>
            <a:r>
              <a:rPr lang="zh-CN" altLang="en-US" dirty="0" smtClean="0">
                <a:cs typeface="+mn-cs"/>
              </a:rPr>
              <a:t>应用</a:t>
            </a:r>
            <a:r>
              <a:rPr lang="zh-CN" altLang="en-US" dirty="0">
                <a:cs typeface="+mn-cs"/>
              </a:rPr>
              <a:t>使用，不适合在集群情况下</a:t>
            </a:r>
            <a:r>
              <a:rPr lang="zh-CN" altLang="en-US" dirty="0" smtClean="0">
                <a:cs typeface="+mn-cs"/>
              </a:rPr>
              <a:t>使用</a:t>
            </a:r>
            <a:r>
              <a:rPr lang="zh-CN" altLang="en-US" dirty="0">
                <a:cs typeface="+mn-cs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127449" y="4437111"/>
            <a:ext cx="9865096" cy="1440161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generator </a:t>
            </a:r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smtClean="0"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"increment"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dirty="0">
              <a:solidFill>
                <a:srgbClr val="C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72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identity</a:t>
            </a:r>
            <a:r>
              <a:rPr lang="zh-CN" altLang="en-US"/>
              <a:t>标识符适用范围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1943421"/>
          </a:xfrm>
        </p:spPr>
        <p:txBody>
          <a:bodyPr/>
          <a:lstStyle/>
          <a:p>
            <a:r>
              <a:rPr lang="en-US" altLang="zh-CN" b="1" dirty="0" smtClean="0"/>
              <a:t>identity</a:t>
            </a:r>
            <a:r>
              <a:rPr lang="en-US" altLang="zh-CN" dirty="0" smtClean="0"/>
              <a:t> </a:t>
            </a:r>
            <a:r>
              <a:rPr lang="zh-CN" altLang="en-US" dirty="0" smtClean="0"/>
              <a:t>标识符：该</a:t>
            </a:r>
            <a:r>
              <a:rPr lang="zh-CN" altLang="en-US" dirty="0"/>
              <a:t>机制依赖于底层数据库，需要数据库支持自动增长字段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例</a:t>
            </a:r>
            <a:r>
              <a:rPr lang="zh-CN" altLang="en-US" dirty="0" smtClean="0"/>
              <a:t>如</a:t>
            </a:r>
            <a:r>
              <a:rPr lang="zh-CN" altLang="en-US" dirty="0"/>
              <a:t>：</a:t>
            </a:r>
            <a:r>
              <a:rPr lang="en-US" altLang="zh-CN" dirty="0"/>
              <a:t>MySQL</a:t>
            </a:r>
            <a:r>
              <a:rPr lang="zh-CN" altLang="en-US" dirty="0"/>
              <a:t>、</a:t>
            </a:r>
            <a:r>
              <a:rPr lang="en-US" altLang="zh-CN" dirty="0"/>
              <a:t>MSSQL</a:t>
            </a:r>
            <a:r>
              <a:rPr lang="zh-CN" altLang="en-US" dirty="0"/>
              <a:t>、</a:t>
            </a:r>
            <a:r>
              <a:rPr lang="en-US" altLang="zh-CN" dirty="0"/>
              <a:t>DB2</a:t>
            </a:r>
            <a:r>
              <a:rPr lang="zh-CN" altLang="en-US" dirty="0"/>
              <a:t>、</a:t>
            </a:r>
            <a:r>
              <a:rPr lang="en-US" altLang="zh-CN" dirty="0"/>
              <a:t>Sybase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127449" y="3356992"/>
            <a:ext cx="9937103" cy="1440161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generator </a:t>
            </a:r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smtClean="0"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"identity"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dirty="0">
              <a:solidFill>
                <a:srgbClr val="C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8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11624" y="1916832"/>
            <a:ext cx="8460862" cy="646331"/>
            <a:chOff x="935038" y="1349375"/>
            <a:chExt cx="6258782" cy="646331"/>
          </a:xfrm>
        </p:grpSpPr>
        <p:sp>
          <p:nvSpPr>
            <p:cNvPr id="5" name="矩形 69"/>
            <p:cNvSpPr>
              <a:spLocks noChangeArrowheads="1"/>
            </p:cNvSpPr>
            <p:nvPr/>
          </p:nvSpPr>
          <p:spPr bwMode="auto">
            <a:xfrm>
              <a:off x="1361172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单实体映射基础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372867" cy="576263"/>
              <a:chOff x="0" y="0"/>
              <a:chExt cx="3720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720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" name="TextBox 11"/>
              <p:cNvSpPr>
                <a:spLocks noChangeArrowheads="1"/>
              </p:cNvSpPr>
              <p:nvPr/>
            </p:nvSpPr>
            <p:spPr bwMode="auto">
              <a:xfrm>
                <a:off x="16883" y="52819"/>
                <a:ext cx="355162" cy="52318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711624" y="2997823"/>
            <a:ext cx="7483407" cy="646331"/>
            <a:chOff x="935038" y="1349375"/>
            <a:chExt cx="6319084" cy="646331"/>
          </a:xfrm>
        </p:grpSpPr>
        <p:sp>
          <p:nvSpPr>
            <p:cNvPr id="10" name="矩形 69"/>
            <p:cNvSpPr>
              <a:spLocks noChangeArrowheads="1"/>
            </p:cNvSpPr>
            <p:nvPr/>
          </p:nvSpPr>
          <p:spPr bwMode="auto">
            <a:xfrm>
              <a:off x="142147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单实体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的属性映射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425630" cy="576263"/>
              <a:chOff x="0" y="0"/>
              <a:chExt cx="424692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692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07809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2731662" y="4005064"/>
            <a:ext cx="7483407" cy="646331"/>
            <a:chOff x="935038" y="1349375"/>
            <a:chExt cx="631908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42147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实体的对象标识符映射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425630" cy="576263"/>
              <a:chOff x="0" y="0"/>
              <a:chExt cx="424692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692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07809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731662" y="5001173"/>
            <a:ext cx="8136904" cy="646331"/>
            <a:chOff x="935038" y="1349375"/>
            <a:chExt cx="8136904" cy="646331"/>
          </a:xfrm>
        </p:grpSpPr>
        <p:sp>
          <p:nvSpPr>
            <p:cNvPr id="31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752427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使用注解映射单实体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2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3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4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607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assigned </a:t>
            </a:r>
            <a:r>
              <a:rPr lang="zh-CN" altLang="en-US" smtClean="0"/>
              <a:t>标识符</a:t>
            </a:r>
            <a:r>
              <a:rPr lang="zh-CN" altLang="en-US" dirty="0"/>
              <a:t>适用范围</a:t>
            </a:r>
            <a:endParaRPr lang="zh-CN" altLang="en-US" dirty="0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1304230" cy="3167557"/>
          </a:xfrm>
          <a:prstGeom prst="rect">
            <a:avLst/>
          </a:prstGeom>
        </p:spPr>
        <p:txBody>
          <a:bodyPr/>
          <a:lstStyle/>
          <a:p>
            <a:r>
              <a:rPr lang="en-US" altLang="zh-CN" b="1" dirty="0" smtClean="0"/>
              <a:t>assigned</a:t>
            </a:r>
            <a:r>
              <a:rPr lang="en-US" altLang="zh-CN" dirty="0" smtClean="0"/>
              <a:t> </a:t>
            </a:r>
            <a:r>
              <a:rPr lang="zh-CN" altLang="en-US" dirty="0" smtClean="0"/>
              <a:t>标识符：</a:t>
            </a:r>
            <a:r>
              <a:rPr lang="zh-CN" altLang="en-US" dirty="0"/>
              <a:t>该机制</a:t>
            </a:r>
            <a:r>
              <a:rPr lang="zh-CN" altLang="en-US" dirty="0" smtClean="0"/>
              <a:t>是</a:t>
            </a:r>
            <a:r>
              <a:rPr lang="zh-CN" altLang="en-US" dirty="0"/>
              <a:t>由外部程序负责</a:t>
            </a:r>
            <a:r>
              <a:rPr lang="zh-CN" altLang="en-US" dirty="0" smtClean="0"/>
              <a:t>生成 </a:t>
            </a:r>
            <a:r>
              <a:rPr lang="en-US" altLang="zh-CN" dirty="0" smtClean="0"/>
              <a:t>OID</a:t>
            </a:r>
            <a:r>
              <a:rPr lang="zh-CN" altLang="en-US" dirty="0" smtClean="0"/>
              <a:t>，</a:t>
            </a:r>
            <a:r>
              <a:rPr lang="zh-CN" altLang="en-US" dirty="0"/>
              <a:t> </a:t>
            </a:r>
            <a:r>
              <a:rPr lang="en-US" altLang="zh-CN" dirty="0" smtClean="0"/>
              <a:t>Hibernate </a:t>
            </a:r>
            <a:r>
              <a:rPr lang="zh-CN" altLang="en-US" dirty="0" smtClean="0"/>
              <a:t>不</a:t>
            </a:r>
            <a:r>
              <a:rPr lang="zh-CN" altLang="en-US" dirty="0"/>
              <a:t>负责维护主键</a:t>
            </a:r>
            <a:r>
              <a:rPr lang="zh-CN" altLang="en-US" dirty="0" smtClean="0"/>
              <a:t>生成，与</a:t>
            </a:r>
            <a:r>
              <a:rPr lang="en-US" altLang="zh-CN" dirty="0"/>
              <a:t>Hibernate</a:t>
            </a:r>
            <a:r>
              <a:rPr lang="zh-CN" altLang="en-US" dirty="0"/>
              <a:t>和底层数据库都</a:t>
            </a:r>
            <a:r>
              <a:rPr lang="zh-CN" altLang="en-US" dirty="0" smtClean="0"/>
              <a:t>无关。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 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 类没有定义 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，而是以学号 </a:t>
            </a:r>
            <a:r>
              <a:rPr lang="en-US" altLang="zh-CN" dirty="0" err="1" smtClean="0"/>
              <a:t>studentNo</a:t>
            </a:r>
            <a:r>
              <a:rPr lang="en-US" altLang="zh-CN" dirty="0" smtClean="0"/>
              <a:t> </a:t>
            </a:r>
            <a:r>
              <a:rPr lang="zh-CN" altLang="en-US" dirty="0" smtClean="0"/>
              <a:t>作为业务主键。</a:t>
            </a:r>
            <a:endParaRPr lang="en-US" dirty="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1271464" y="4365103"/>
            <a:ext cx="9865096" cy="1440161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"studentNo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"string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&lt;generator 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smtClean="0"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"assigned"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dirty="0">
              <a:solidFill>
                <a:srgbClr val="C0000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16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11624" y="1916832"/>
            <a:ext cx="8460862" cy="646331"/>
            <a:chOff x="935038" y="1349375"/>
            <a:chExt cx="6258782" cy="646331"/>
          </a:xfrm>
        </p:grpSpPr>
        <p:sp>
          <p:nvSpPr>
            <p:cNvPr id="5" name="矩形 69"/>
            <p:cNvSpPr>
              <a:spLocks noChangeArrowheads="1"/>
            </p:cNvSpPr>
            <p:nvPr/>
          </p:nvSpPr>
          <p:spPr bwMode="auto">
            <a:xfrm>
              <a:off x="1361172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单实体映射基础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372867" cy="576263"/>
              <a:chOff x="0" y="0"/>
              <a:chExt cx="3720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720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" name="TextBox 11"/>
              <p:cNvSpPr>
                <a:spLocks noChangeArrowheads="1"/>
              </p:cNvSpPr>
              <p:nvPr/>
            </p:nvSpPr>
            <p:spPr bwMode="auto">
              <a:xfrm>
                <a:off x="16883" y="52819"/>
                <a:ext cx="355162" cy="52318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711624" y="2997823"/>
            <a:ext cx="7483407" cy="646331"/>
            <a:chOff x="935038" y="1349375"/>
            <a:chExt cx="6319084" cy="646331"/>
          </a:xfrm>
        </p:grpSpPr>
        <p:sp>
          <p:nvSpPr>
            <p:cNvPr id="10" name="矩形 69"/>
            <p:cNvSpPr>
              <a:spLocks noChangeArrowheads="1"/>
            </p:cNvSpPr>
            <p:nvPr/>
          </p:nvSpPr>
          <p:spPr bwMode="auto">
            <a:xfrm>
              <a:off x="142147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单实体的属性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映射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425630" cy="576263"/>
              <a:chOff x="0" y="0"/>
              <a:chExt cx="424692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692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07809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smtClea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2731662" y="4005064"/>
            <a:ext cx="7483407" cy="646331"/>
            <a:chOff x="935038" y="1349375"/>
            <a:chExt cx="631908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42147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</a:t>
              </a:r>
              <a:r>
                <a:rPr lang="zh-CN" altLang="en-US" sz="3600" i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实体的对象标识符映射</a:t>
              </a:r>
              <a:endParaRPr lang="zh-CN" altLang="en-US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425630" cy="576263"/>
              <a:chOff x="0" y="0"/>
              <a:chExt cx="424692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24692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07809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731662" y="5001173"/>
            <a:ext cx="8136904" cy="646331"/>
            <a:chOff x="935038" y="1349375"/>
            <a:chExt cx="8136904" cy="646331"/>
          </a:xfrm>
        </p:grpSpPr>
        <p:sp>
          <p:nvSpPr>
            <p:cNvPr id="31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752427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使用注解映射单实体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2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3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4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 dirty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4</a:t>
                </a:r>
                <a:endParaRPr lang="zh-CN" altLang="en-US" sz="2800" b="1" i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25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使用注解映射单实体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1304230" cy="5183187"/>
          </a:xfrm>
        </p:spPr>
        <p:txBody>
          <a:bodyPr/>
          <a:lstStyle/>
          <a:p>
            <a:r>
              <a:rPr lang="en-US" altLang="zh-CN" dirty="0" smtClean="0"/>
              <a:t>@Entity</a:t>
            </a:r>
            <a:r>
              <a:rPr lang="zh-CN" altLang="en-US" dirty="0" smtClean="0"/>
              <a:t>：声明一个实体类。</a:t>
            </a:r>
            <a:endParaRPr lang="en-US" altLang="zh-CN" dirty="0" smtClean="0"/>
          </a:p>
          <a:p>
            <a:r>
              <a:rPr lang="en-US" altLang="zh-CN" dirty="0" smtClean="0"/>
              <a:t>@Table(name="</a:t>
            </a:r>
            <a:r>
              <a:rPr lang="en-US" altLang="zh-CN" dirty="0" err="1" smtClean="0"/>
              <a:t>table_name</a:t>
            </a:r>
            <a:r>
              <a:rPr lang="en-US" altLang="zh-CN" dirty="0" smtClean="0"/>
              <a:t>")</a:t>
            </a:r>
            <a:r>
              <a:rPr lang="zh-CN" altLang="en-US" dirty="0" smtClean="0"/>
              <a:t>：为实体类指定对应的数据库表。</a:t>
            </a:r>
            <a:endParaRPr lang="en-US" altLang="zh-CN" dirty="0" smtClean="0"/>
          </a:p>
          <a:p>
            <a:r>
              <a:rPr lang="en-US" altLang="zh-CN" dirty="0" smtClean="0"/>
              <a:t>@Id</a:t>
            </a:r>
            <a:r>
              <a:rPr lang="zh-CN" altLang="en-US" dirty="0" smtClean="0"/>
              <a:t>：声明实体类的</a:t>
            </a:r>
            <a:r>
              <a:rPr lang="en-US" altLang="zh-CN" dirty="0" smtClean="0"/>
              <a:t>OID</a:t>
            </a:r>
            <a:r>
              <a:rPr lang="zh-CN" altLang="en-US" dirty="0" smtClean="0"/>
              <a:t>属性。</a:t>
            </a:r>
            <a:endParaRPr lang="en-US" altLang="zh-CN" dirty="0" smtClean="0"/>
          </a:p>
          <a:p>
            <a:r>
              <a:rPr lang="en-US" altLang="zh-CN" kern="1200" dirty="0"/>
              <a:t>@</a:t>
            </a:r>
            <a:r>
              <a:rPr lang="en-US" altLang="zh-CN" kern="1200" dirty="0" err="1"/>
              <a:t>GeneratedValue</a:t>
            </a:r>
            <a:r>
              <a:rPr lang="en-US" altLang="zh-CN" kern="1200" dirty="0"/>
              <a:t>(generator</a:t>
            </a:r>
            <a:r>
              <a:rPr lang="en-US" altLang="zh-CN" kern="1200" dirty="0" smtClean="0"/>
              <a:t>="</a:t>
            </a:r>
            <a:r>
              <a:rPr lang="en-US" altLang="zh-CN" kern="1200" dirty="0" err="1" smtClean="0"/>
              <a:t>increment_generator</a:t>
            </a:r>
            <a:r>
              <a:rPr lang="en-US" altLang="zh-CN" kern="1200" dirty="0" smtClean="0"/>
              <a:t>")</a:t>
            </a:r>
            <a:r>
              <a:rPr lang="zh-CN" altLang="en-US" kern="1200" dirty="0" smtClean="0"/>
              <a:t>：</a:t>
            </a:r>
            <a:r>
              <a:rPr lang="zh-CN" altLang="en-US" dirty="0" smtClean="0"/>
              <a:t>声明</a:t>
            </a:r>
            <a:r>
              <a:rPr lang="en-US" altLang="zh-CN" dirty="0"/>
              <a:t>OID</a:t>
            </a:r>
            <a:r>
              <a:rPr lang="zh-CN" altLang="en-US" dirty="0"/>
              <a:t>的生成</a:t>
            </a:r>
            <a:r>
              <a:rPr lang="zh-CN" altLang="en-US" dirty="0" smtClean="0"/>
              <a:t>策略。</a:t>
            </a:r>
            <a:endParaRPr lang="en-US" altLang="zh-CN" dirty="0"/>
          </a:p>
          <a:p>
            <a:r>
              <a:rPr lang="en-US" altLang="zh-CN" kern="1200" dirty="0" smtClean="0"/>
              <a:t>@</a:t>
            </a:r>
            <a:r>
              <a:rPr lang="en-US" altLang="zh-CN" kern="1200" dirty="0" err="1" smtClean="0"/>
              <a:t>GenericGenerator</a:t>
            </a:r>
            <a:r>
              <a:rPr lang="en-US" altLang="zh-CN" kern="1200" dirty="0" smtClean="0"/>
              <a:t>(name="</a:t>
            </a:r>
            <a:r>
              <a:rPr lang="en-US" altLang="zh-CN" kern="1200" dirty="0" err="1" smtClean="0"/>
              <a:t>increment_generator</a:t>
            </a:r>
            <a:r>
              <a:rPr lang="en-US" altLang="zh-CN" kern="1200" dirty="0" smtClean="0"/>
              <a:t>", strategy="increment")</a:t>
            </a:r>
            <a:r>
              <a:rPr lang="zh-CN" altLang="en-US" kern="1200" dirty="0" smtClean="0"/>
              <a:t>：</a:t>
            </a:r>
            <a:r>
              <a:rPr lang="zh-CN" altLang="en-US" dirty="0" smtClean="0"/>
              <a:t>使用</a:t>
            </a:r>
            <a:r>
              <a:rPr lang="en-US" altLang="zh-CN" dirty="0"/>
              <a:t>Hibernate</a:t>
            </a:r>
            <a:r>
              <a:rPr lang="zh-CN" altLang="en-US" dirty="0"/>
              <a:t>提供的生成</a:t>
            </a:r>
            <a:r>
              <a:rPr lang="zh-CN" altLang="en-US" dirty="0" smtClean="0"/>
              <a:t>策略。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8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使用注解映射单实体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1376238" cy="5183187"/>
          </a:xfrm>
        </p:spPr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smtClean="0"/>
              <a:t>Column(name="</a:t>
            </a:r>
            <a:r>
              <a:rPr lang="en-US" altLang="zh-CN" dirty="0" err="1" smtClean="0"/>
              <a:t>columnName</a:t>
            </a:r>
            <a:r>
              <a:rPr lang="en-US" altLang="zh-CN" dirty="0" smtClean="0"/>
              <a:t>”) </a:t>
            </a:r>
            <a:r>
              <a:rPr lang="zh-CN" altLang="en-US" dirty="0" smtClean="0"/>
              <a:t>：将</a:t>
            </a:r>
            <a:r>
              <a:rPr lang="zh-CN" altLang="en-US" dirty="0"/>
              <a:t>属性映射到</a:t>
            </a:r>
            <a:r>
              <a:rPr lang="zh-CN" altLang="en-US" dirty="0" smtClean="0"/>
              <a:t>列。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name="</a:t>
            </a:r>
            <a:r>
              <a:rPr lang="en-US" altLang="zh-CN" dirty="0" err="1" smtClean="0"/>
              <a:t>columnName</a:t>
            </a:r>
            <a:r>
              <a:rPr lang="en-US" altLang="zh-CN" dirty="0" smtClean="0"/>
              <a:t>"	</a:t>
            </a:r>
            <a:r>
              <a:rPr lang="zh-CN" altLang="en-US" dirty="0" smtClean="0"/>
              <a:t>字段名称；</a:t>
            </a:r>
            <a:endParaRPr lang="en-US" altLang="zh-CN" dirty="0"/>
          </a:p>
          <a:p>
            <a:pPr lvl="1"/>
            <a:r>
              <a:rPr lang="en-US" altLang="zh-CN" dirty="0" smtClean="0"/>
              <a:t>unique=false			</a:t>
            </a:r>
            <a:r>
              <a:rPr lang="zh-CN" altLang="en-US" dirty="0" smtClean="0"/>
              <a:t>是否</a:t>
            </a:r>
            <a:r>
              <a:rPr lang="zh-CN" altLang="en-US" dirty="0"/>
              <a:t>在</a:t>
            </a:r>
            <a:r>
              <a:rPr lang="zh-CN" altLang="en-US" dirty="0" smtClean="0"/>
              <a:t>该字段上</a:t>
            </a:r>
            <a:r>
              <a:rPr lang="zh-CN" altLang="en-US" dirty="0"/>
              <a:t>设置唯一</a:t>
            </a:r>
            <a:r>
              <a:rPr lang="zh-CN" altLang="en-US" dirty="0" smtClean="0"/>
              <a:t>约束；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nullable</a:t>
            </a:r>
            <a:r>
              <a:rPr lang="en-US" altLang="zh-CN" dirty="0" smtClean="0"/>
              <a:t>=true			</a:t>
            </a:r>
            <a:r>
              <a:rPr lang="zh-CN" altLang="en-US" dirty="0" smtClean="0"/>
              <a:t>字段是否能为空；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insertable</a:t>
            </a:r>
            <a:r>
              <a:rPr lang="en-US" altLang="zh-CN" dirty="0" smtClean="0"/>
              <a:t>=true		</a:t>
            </a:r>
            <a:r>
              <a:rPr lang="zh-CN" altLang="en-US" dirty="0" smtClean="0"/>
              <a:t>控制</a:t>
            </a:r>
            <a:r>
              <a:rPr lang="zh-CN" altLang="en-US" dirty="0"/>
              <a:t> </a:t>
            </a:r>
            <a:r>
              <a:rPr lang="en-US" altLang="zh-CN" dirty="0"/>
              <a:t>insert</a:t>
            </a:r>
            <a:r>
              <a:rPr lang="zh-CN" altLang="en-US" dirty="0" smtClean="0"/>
              <a:t>语句；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updatable=true		</a:t>
            </a:r>
            <a:r>
              <a:rPr lang="zh-CN" altLang="en-US" dirty="0" smtClean="0"/>
              <a:t>控制</a:t>
            </a:r>
            <a:r>
              <a:rPr lang="zh-CN" altLang="en-US" dirty="0"/>
              <a:t> </a:t>
            </a:r>
            <a:r>
              <a:rPr lang="en-US" altLang="zh-CN" dirty="0"/>
              <a:t>update</a:t>
            </a:r>
            <a:r>
              <a:rPr lang="zh-CN" altLang="en-US" dirty="0" smtClean="0"/>
              <a:t>语句；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length=255			</a:t>
            </a:r>
            <a:r>
              <a:rPr lang="zh-CN" altLang="en-US" dirty="0" smtClean="0"/>
              <a:t>指定字段长度。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62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使用注解映射单实体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24418" y="1125538"/>
            <a:ext cx="10944190" cy="5183187"/>
          </a:xfrm>
        </p:spPr>
        <p:txBody>
          <a:bodyPr/>
          <a:lstStyle/>
          <a:p>
            <a:r>
              <a:rPr lang="en-US" altLang="zh-CN" dirty="0"/>
              <a:t>@Access(</a:t>
            </a:r>
            <a:r>
              <a:rPr lang="en-US" altLang="zh-CN" dirty="0" err="1"/>
              <a:t>AccessType.PROPERTY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zh-CN" altLang="en-US" dirty="0" smtClean="0"/>
              <a:t>通过 </a:t>
            </a:r>
            <a:r>
              <a:rPr lang="en-US" altLang="zh-CN" dirty="0" smtClean="0"/>
              <a:t>getter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setter </a:t>
            </a:r>
            <a:r>
              <a:rPr lang="zh-CN" altLang="en-US" dirty="0" smtClean="0"/>
              <a:t>方法访问</a:t>
            </a:r>
            <a:r>
              <a:rPr lang="zh-CN" altLang="en-US" dirty="0"/>
              <a:t>实体</a:t>
            </a:r>
            <a:r>
              <a:rPr lang="zh-CN" altLang="en-US" dirty="0" smtClean="0"/>
              <a:t>类的属性；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需要在 </a:t>
            </a:r>
            <a:r>
              <a:rPr lang="en-US" altLang="zh-CN" dirty="0" smtClean="0"/>
              <a:t>getter </a:t>
            </a:r>
            <a:r>
              <a:rPr lang="zh-CN" altLang="en-US" dirty="0" smtClean="0"/>
              <a:t>方法</a:t>
            </a:r>
            <a:r>
              <a:rPr lang="zh-CN" altLang="en-US" dirty="0"/>
              <a:t>上定义字段的</a:t>
            </a:r>
            <a:r>
              <a:rPr lang="zh-CN" altLang="en-US" dirty="0" smtClean="0"/>
              <a:t>属性。</a:t>
            </a:r>
            <a:endParaRPr lang="zh-CN" altLang="en-US" dirty="0"/>
          </a:p>
          <a:p>
            <a:pPr>
              <a:spcBef>
                <a:spcPts val="1800"/>
              </a:spcBef>
            </a:pPr>
            <a:r>
              <a:rPr lang="en-US" altLang="zh-CN" dirty="0"/>
              <a:t>@</a:t>
            </a:r>
            <a:r>
              <a:rPr lang="en-US" altLang="zh-CN" dirty="0" smtClean="0"/>
              <a:t>Access(</a:t>
            </a:r>
            <a:r>
              <a:rPr lang="en-US" altLang="zh-CN" dirty="0" err="1" smtClean="0"/>
              <a:t>AccessType.FIELD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直接</a:t>
            </a:r>
            <a:r>
              <a:rPr lang="zh-CN" altLang="en-US" dirty="0" smtClean="0"/>
              <a:t>访问实体类的属性，</a:t>
            </a:r>
            <a:r>
              <a:rPr lang="zh-CN" altLang="en-US" dirty="0"/>
              <a:t>可以不</a:t>
            </a:r>
            <a:r>
              <a:rPr lang="zh-CN" altLang="en-US" dirty="0" smtClean="0"/>
              <a:t>定义 </a:t>
            </a:r>
            <a:r>
              <a:rPr lang="en-US" altLang="zh-CN" dirty="0" smtClean="0"/>
              <a:t>getter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setter </a:t>
            </a:r>
            <a:r>
              <a:rPr lang="zh-CN" altLang="en-US" dirty="0" smtClean="0"/>
              <a:t>方法；</a:t>
            </a:r>
            <a:endParaRPr lang="en-US" altLang="zh-CN" dirty="0" smtClean="0"/>
          </a:p>
          <a:p>
            <a:pPr lvl="1"/>
            <a:r>
              <a:rPr lang="zh-CN" altLang="en-US" dirty="0"/>
              <a:t>需要在变量上定义字段的</a:t>
            </a:r>
            <a:r>
              <a:rPr lang="zh-CN" altLang="en-US" dirty="0" smtClean="0"/>
              <a:t>属性。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55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使用注解映射单实体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19286"/>
          </a:xfrm>
        </p:spPr>
        <p:txBody>
          <a:bodyPr/>
          <a:lstStyle/>
          <a:p>
            <a:r>
              <a:rPr lang="en-US" altLang="zh-CN" smtClean="0"/>
              <a:t>@Formula</a:t>
            </a:r>
            <a:r>
              <a:rPr lang="zh-CN" altLang="en-US" smtClean="0"/>
              <a:t>：将属性映射到</a:t>
            </a:r>
            <a:r>
              <a:rPr lang="en-US" altLang="zh-CN" smtClean="0"/>
              <a:t>SQL</a:t>
            </a:r>
            <a:r>
              <a:rPr lang="zh-CN" altLang="en-US" smtClean="0"/>
              <a:t>语句。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24418" y="3501008"/>
            <a:ext cx="10943167" cy="15121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i="0" kern="0" smtClean="0"/>
              <a:t>@DynamicInsert</a:t>
            </a:r>
            <a:r>
              <a:rPr lang="zh-CN" altLang="en-US" i="0" kern="0" smtClean="0"/>
              <a:t>：动态生成 </a:t>
            </a:r>
            <a:r>
              <a:rPr lang="en-US" altLang="zh-CN" i="0" kern="0" smtClean="0"/>
              <a:t>INSERT </a:t>
            </a:r>
            <a:r>
              <a:rPr lang="zh-CN" altLang="en-US" i="0" kern="0" smtClean="0"/>
              <a:t>语句。</a:t>
            </a:r>
            <a:endParaRPr lang="en-US" altLang="zh-CN" i="0" kern="0" smtClean="0"/>
          </a:p>
          <a:p>
            <a:r>
              <a:rPr lang="en-US" altLang="zh-CN" i="0" kern="0" smtClean="0"/>
              <a:t>@DynamicUpdate</a:t>
            </a:r>
            <a:r>
              <a:rPr lang="zh-CN" altLang="en-US" i="0" kern="0" smtClean="0"/>
              <a:t>：动态生成 </a:t>
            </a:r>
            <a:r>
              <a:rPr lang="en-US" altLang="zh-CN" i="0" kern="0" smtClean="0"/>
              <a:t>UPDATE </a:t>
            </a:r>
            <a:r>
              <a:rPr lang="zh-CN" altLang="en-US" i="0" kern="0" smtClean="0"/>
              <a:t>语句。</a:t>
            </a:r>
            <a:endParaRPr lang="en-US" altLang="zh-CN" i="0" kern="0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911424" y="1917627"/>
            <a:ext cx="10334025" cy="1314729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i="0" smtClean="0">
                <a:solidFill>
                  <a:srgbClr val="7F8184"/>
                </a:solidFill>
                <a:latin typeface="Consolas" panose="020B0609020204030204" pitchFamily="49" charset="0"/>
              </a:rPr>
              <a:t>@Formula</a:t>
            </a:r>
            <a:r>
              <a:rPr lang="en-US" altLang="zh-CN" sz="3200" b="1" i="0" smtClean="0">
                <a:latin typeface="Consolas" panose="020B0609020204030204" pitchFamily="49" charset="0"/>
              </a:rPr>
              <a:t>(value = </a:t>
            </a:r>
            <a:r>
              <a:rPr lang="en-US" altLang="zh-CN" sz="32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"(select sum(o.price) from     </a:t>
            </a:r>
          </a:p>
          <a:p>
            <a:r>
              <a:rPr lang="en-US" altLang="zh-CN" sz="32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   orders as o where o.userid=id)"</a:t>
            </a:r>
            <a:r>
              <a:rPr lang="en-US" altLang="zh-CN" sz="3200" b="1" i="0" smtClean="0">
                <a:latin typeface="Consolas" panose="020B0609020204030204" pitchFamily="49" charset="0"/>
              </a:rPr>
              <a:t>)</a:t>
            </a:r>
            <a:endParaRPr lang="en-US" altLang="zh-CN" sz="3200" b="1" i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6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单实体映射</a:t>
            </a:r>
            <a:r>
              <a:rPr lang="zh-CN" altLang="en-US" smtClean="0"/>
              <a:t>基础</a:t>
            </a:r>
            <a:endParaRPr lang="en-US" altLang="zh-CN" smtClean="0"/>
          </a:p>
          <a:p>
            <a:r>
              <a:rPr lang="zh-CN" altLang="en-US"/>
              <a:t>单实体的属性</a:t>
            </a:r>
            <a:r>
              <a:rPr lang="zh-CN" altLang="en-US" smtClean="0"/>
              <a:t>映射</a:t>
            </a:r>
            <a:endParaRPr lang="en-US" altLang="zh-CN" smtClean="0"/>
          </a:p>
          <a:p>
            <a:r>
              <a:rPr lang="zh-CN" altLang="en-US"/>
              <a:t>单实体的对象标识符</a:t>
            </a:r>
            <a:r>
              <a:rPr lang="zh-CN" altLang="en-US" smtClean="0"/>
              <a:t>映射</a:t>
            </a:r>
            <a:endParaRPr lang="en-US" altLang="zh-CN" smtClean="0"/>
          </a:p>
          <a:p>
            <a:r>
              <a:rPr lang="zh-CN" altLang="en-US"/>
              <a:t>使用注解映射单</a:t>
            </a:r>
            <a:r>
              <a:rPr lang="zh-CN" altLang="en-US" smtClean="0"/>
              <a:t>实体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8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8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创建持久化类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345559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/>
              <a:t>持久化类：指其实例需要被</a:t>
            </a:r>
            <a:r>
              <a:rPr lang="en-US" altLang="zh-CN" dirty="0"/>
              <a:t>Hibernate</a:t>
            </a:r>
            <a:r>
              <a:rPr lang="zh-CN" altLang="en-US" dirty="0"/>
              <a:t>持久化到数据库中的</a:t>
            </a:r>
            <a:r>
              <a:rPr lang="zh-CN" altLang="en-US" dirty="0" smtClean="0"/>
              <a:t>类</a:t>
            </a:r>
            <a:r>
              <a:rPr lang="zh-CN" altLang="en-US" dirty="0"/>
              <a:t>，</a:t>
            </a:r>
            <a:r>
              <a:rPr lang="zh-CN" altLang="en-US" dirty="0" smtClean="0"/>
              <a:t>即</a:t>
            </a:r>
            <a:r>
              <a:rPr lang="zh-CN" altLang="en-US" dirty="0"/>
              <a:t>实体</a:t>
            </a:r>
            <a:r>
              <a:rPr lang="zh-CN" altLang="en-US" dirty="0" smtClean="0"/>
              <a:t>类。</a:t>
            </a:r>
            <a:endParaRPr lang="zh-CN" altLang="en-US" dirty="0"/>
          </a:p>
          <a:p>
            <a:pPr lvl="1">
              <a:spcBef>
                <a:spcPts val="600"/>
              </a:spcBef>
            </a:pPr>
            <a:r>
              <a:rPr lang="en-US" altLang="zh-CN" dirty="0"/>
              <a:t>private </a:t>
            </a:r>
            <a:r>
              <a:rPr lang="zh-CN" altLang="en-US" dirty="0"/>
              <a:t>类型</a:t>
            </a:r>
            <a:r>
              <a:rPr lang="zh-CN" altLang="en-US" dirty="0" smtClean="0"/>
              <a:t>属性；</a:t>
            </a:r>
            <a:endParaRPr lang="zh-CN" altLang="en-US" dirty="0"/>
          </a:p>
          <a:p>
            <a:pPr lvl="1">
              <a:spcBef>
                <a:spcPts val="600"/>
              </a:spcBef>
            </a:pPr>
            <a:r>
              <a:rPr lang="en-US" altLang="zh-CN" dirty="0"/>
              <a:t>public </a:t>
            </a:r>
            <a:r>
              <a:rPr lang="zh-CN" altLang="en-US" dirty="0"/>
              <a:t>类型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setter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getter </a:t>
            </a:r>
            <a:r>
              <a:rPr lang="zh-CN" altLang="en-US" dirty="0" smtClean="0"/>
              <a:t>方法；</a:t>
            </a:r>
            <a:endParaRPr lang="zh-CN" altLang="en-US" dirty="0"/>
          </a:p>
          <a:p>
            <a:pPr lvl="1">
              <a:spcBef>
                <a:spcPts val="600"/>
              </a:spcBef>
            </a:pPr>
            <a:r>
              <a:rPr lang="en-US" altLang="zh-CN" dirty="0"/>
              <a:t>public </a:t>
            </a:r>
            <a:r>
              <a:rPr lang="zh-CN" altLang="en-US" dirty="0"/>
              <a:t>或 </a:t>
            </a:r>
            <a:r>
              <a:rPr lang="en-US" altLang="zh-CN" dirty="0"/>
              <a:t>protected </a:t>
            </a:r>
            <a:r>
              <a:rPr lang="zh-CN" altLang="en-US" dirty="0"/>
              <a:t>类型的无参数的构造</a:t>
            </a:r>
            <a:r>
              <a:rPr lang="zh-CN" altLang="en-US" dirty="0" smtClean="0"/>
              <a:t>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64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/>
              <a:t>创建持久化类的配置文件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1928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 smtClean="0"/>
              <a:t>描述</a:t>
            </a:r>
            <a:r>
              <a:rPr lang="zh-CN" altLang="en-US" dirty="0"/>
              <a:t>持久化类与数据库表之间的</a:t>
            </a:r>
            <a:r>
              <a:rPr lang="zh-CN" altLang="en-US"/>
              <a:t>对应</a:t>
            </a:r>
            <a:r>
              <a:rPr lang="zh-CN" altLang="en-US" smtClean="0"/>
              <a:t>关系。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58" y="2666040"/>
            <a:ext cx="2644958" cy="25737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199" y="2666039"/>
            <a:ext cx="3208667" cy="2573709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863853" y="3166795"/>
            <a:ext cx="3868509" cy="1572196"/>
            <a:chOff x="3863864" y="3933056"/>
            <a:chExt cx="3672185" cy="1572196"/>
          </a:xfrm>
        </p:grpSpPr>
        <p:sp>
          <p:nvSpPr>
            <p:cNvPr id="13" name="TextBox 8"/>
            <p:cNvSpPr txBox="1">
              <a:spLocks noChangeArrowheads="1"/>
            </p:cNvSpPr>
            <p:nvPr/>
          </p:nvSpPr>
          <p:spPr bwMode="auto">
            <a:xfrm>
              <a:off x="4615658" y="4497140"/>
              <a:ext cx="2187317" cy="461665"/>
            </a:xfrm>
            <a:prstGeom prst="rect">
              <a:avLst/>
            </a:prstGeom>
            <a:solidFill>
              <a:srgbClr val="FAFAFF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 i="0" smtClean="0">
                  <a:latin typeface="Consolas" panose="020B0609020204030204" pitchFamily="49" charset="0"/>
                  <a:ea typeface="宋体" panose="02010600030101010101" pitchFamily="2" charset="-122"/>
                </a:rPr>
                <a:t>User.hbm.xml</a:t>
              </a:r>
              <a:endParaRPr lang="zh-CN" altLang="en-US" sz="2400" b="1" i="0">
                <a:latin typeface="Consolas" panose="020B06090202040302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4" name="右弧形箭头 13"/>
            <p:cNvSpPr/>
            <p:nvPr/>
          </p:nvSpPr>
          <p:spPr>
            <a:xfrm rot="10800000" flipH="1">
              <a:off x="6528049" y="3933056"/>
              <a:ext cx="1008000" cy="1572196"/>
            </a:xfrm>
            <a:prstGeom prst="curvedLeftArrow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80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左弧形箭头 14"/>
            <p:cNvSpPr/>
            <p:nvPr/>
          </p:nvSpPr>
          <p:spPr>
            <a:xfrm>
              <a:off x="3863864" y="3933056"/>
              <a:ext cx="1008000" cy="1572196"/>
            </a:xfrm>
            <a:prstGeom prst="curvedRightArrow">
              <a:avLst/>
            </a:prstGeom>
            <a:solidFill>
              <a:srgbClr val="F1F1F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80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2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479376" y="1628800"/>
            <a:ext cx="11521280" cy="4752528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&lt;?</a:t>
            </a:r>
            <a:r>
              <a:rPr lang="en-US" altLang="zh-CN" sz="2200" i="0" dirty="0">
                <a:solidFill>
                  <a:srgbClr val="3F7F7F"/>
                </a:solidFill>
                <a:latin typeface="+mn-lt"/>
              </a:rPr>
              <a:t>xml </a:t>
            </a:r>
            <a:r>
              <a:rPr lang="en-US" altLang="zh-CN" sz="2200" i="0" dirty="0">
                <a:solidFill>
                  <a:srgbClr val="7F007F"/>
                </a:solidFill>
                <a:latin typeface="+mn-lt"/>
              </a:rPr>
              <a:t>version</a:t>
            </a:r>
            <a:r>
              <a:rPr lang="en-US" altLang="zh-CN" sz="2200" i="0" dirty="0">
                <a:solidFill>
                  <a:srgbClr val="000000"/>
                </a:solidFill>
                <a:latin typeface="+mn-lt"/>
              </a:rPr>
              <a:t>=</a:t>
            </a:r>
            <a:r>
              <a:rPr lang="en-US" altLang="zh-CN" sz="2200" i="0" dirty="0">
                <a:solidFill>
                  <a:srgbClr val="2A00FF"/>
                </a:solidFill>
                <a:latin typeface="+mn-lt"/>
              </a:rPr>
              <a:t>"1.0"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?&gt;</a:t>
            </a:r>
          </a:p>
          <a:p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&lt;!</a:t>
            </a:r>
            <a:r>
              <a:rPr lang="en-US" altLang="zh-CN" sz="2200" i="0" dirty="0">
                <a:solidFill>
                  <a:srgbClr val="3F7F7F"/>
                </a:solidFill>
                <a:latin typeface="+mn-lt"/>
              </a:rPr>
              <a:t>DOCTYPE 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hibernate-mapping </a:t>
            </a:r>
            <a:r>
              <a:rPr lang="en-US" altLang="zh-CN" sz="2200" i="0" dirty="0">
                <a:solidFill>
                  <a:srgbClr val="808080"/>
                </a:solidFill>
                <a:latin typeface="+mn-lt"/>
              </a:rPr>
              <a:t>PUBLIC 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"-//Hibernate/Hibernate Mapping DTD 3.0//EN"</a:t>
            </a:r>
          </a:p>
          <a:p>
            <a:r>
              <a:rPr lang="en-US" altLang="zh-CN" sz="2200" i="0" dirty="0">
                <a:solidFill>
                  <a:srgbClr val="3F7F5F"/>
                </a:solidFill>
                <a:latin typeface="+mn-lt"/>
              </a:rPr>
              <a:t>"http://hibernate.sourceforge.net/hibernate-mapping-3.0.dtd"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&gt;</a:t>
            </a:r>
          </a:p>
          <a:p>
            <a:r>
              <a:rPr lang="en-US" altLang="zh-CN" sz="2200" b="1" i="0" dirty="0" smtClean="0">
                <a:solidFill>
                  <a:srgbClr val="C00000"/>
                </a:solidFill>
                <a:latin typeface="+mn-lt"/>
              </a:rPr>
              <a:t>&lt;hibernate-mapping </a:t>
            </a:r>
            <a:r>
              <a:rPr lang="en-US" altLang="zh-CN" sz="2200" i="0" dirty="0">
                <a:solidFill>
                  <a:srgbClr val="7F007F"/>
                </a:solidFill>
              </a:rPr>
              <a:t>package</a:t>
            </a:r>
            <a:r>
              <a:rPr lang="en-US" altLang="zh-CN" sz="2200" i="0" dirty="0">
                <a:solidFill>
                  <a:srgbClr val="000000"/>
                </a:solidFill>
              </a:rPr>
              <a:t>=</a:t>
            </a:r>
            <a:r>
              <a:rPr lang="en-US" altLang="zh-CN" sz="2200" i="0" dirty="0">
                <a:solidFill>
                  <a:srgbClr val="2A00FF"/>
                </a:solidFill>
              </a:rPr>
              <a:t>"</a:t>
            </a:r>
            <a:r>
              <a:rPr lang="en-US" altLang="zh-CN" sz="2200" i="0" dirty="0" err="1">
                <a:solidFill>
                  <a:srgbClr val="2A00FF"/>
                </a:solidFill>
              </a:rPr>
              <a:t>com.hibernate.entity</a:t>
            </a:r>
            <a:r>
              <a:rPr lang="en-US" altLang="zh-CN" sz="2200" i="0" dirty="0">
                <a:solidFill>
                  <a:srgbClr val="2A00FF"/>
                </a:solidFill>
              </a:rPr>
              <a:t>"</a:t>
            </a:r>
            <a:r>
              <a:rPr lang="en-US" altLang="zh-CN" sz="2200" b="1" i="0" dirty="0" smtClean="0">
                <a:solidFill>
                  <a:srgbClr val="C00000"/>
                </a:solidFill>
                <a:latin typeface="+mn-lt"/>
              </a:rPr>
              <a:t>&gt;</a:t>
            </a:r>
            <a:endParaRPr lang="en-US" altLang="zh-CN" sz="2200" b="1" i="0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  <a:p>
            <a:r>
              <a:rPr lang="en-US" altLang="zh-CN" sz="2200" i="0" dirty="0" smtClean="0">
                <a:solidFill>
                  <a:srgbClr val="008080"/>
                </a:solidFill>
                <a:latin typeface="+mn-lt"/>
              </a:rPr>
              <a:t>    &lt;</a:t>
            </a:r>
            <a:r>
              <a:rPr lang="en-US" altLang="zh-CN" sz="2200" i="0" dirty="0">
                <a:solidFill>
                  <a:srgbClr val="3F7F7F"/>
                </a:solidFill>
                <a:latin typeface="+mn-lt"/>
              </a:rPr>
              <a:t>class </a:t>
            </a:r>
            <a:r>
              <a:rPr lang="en-US" altLang="zh-CN" sz="2200" i="0" dirty="0">
                <a:solidFill>
                  <a:srgbClr val="7F007F"/>
                </a:solidFill>
                <a:latin typeface="+mn-lt"/>
              </a:rPr>
              <a:t>name</a:t>
            </a:r>
            <a:r>
              <a:rPr lang="en-US" altLang="zh-CN" sz="2200" i="0" dirty="0" smtClean="0">
                <a:solidFill>
                  <a:srgbClr val="000000"/>
                </a:solidFill>
                <a:latin typeface="+mn-lt"/>
              </a:rPr>
              <a:t>=</a:t>
            </a:r>
            <a:r>
              <a:rPr lang="en-US" altLang="zh-CN" sz="2200" i="0" dirty="0" smtClean="0">
                <a:solidFill>
                  <a:srgbClr val="2A00FF"/>
                </a:solidFill>
                <a:latin typeface="+mn-lt"/>
              </a:rPr>
              <a:t>"User" </a:t>
            </a:r>
            <a:r>
              <a:rPr lang="en-US" altLang="zh-CN" sz="2200" i="0" dirty="0">
                <a:solidFill>
                  <a:srgbClr val="7F007F"/>
                </a:solidFill>
                <a:latin typeface="+mn-lt"/>
              </a:rPr>
              <a:t>table</a:t>
            </a:r>
            <a:r>
              <a:rPr lang="en-US" altLang="zh-CN" sz="2200" i="0" dirty="0" smtClean="0">
                <a:solidFill>
                  <a:srgbClr val="000000"/>
                </a:solidFill>
                <a:latin typeface="+mn-lt"/>
              </a:rPr>
              <a:t>=</a:t>
            </a:r>
            <a:r>
              <a:rPr lang="en-US" altLang="zh-CN" sz="2200" i="0" dirty="0">
                <a:solidFill>
                  <a:srgbClr val="2A00FF"/>
                </a:solidFill>
              </a:rPr>
              <a:t>"</a:t>
            </a:r>
            <a:r>
              <a:rPr lang="en-US" altLang="zh-CN" sz="2200" i="0" dirty="0" smtClean="0">
                <a:solidFill>
                  <a:srgbClr val="2A00FF"/>
                </a:solidFill>
                <a:latin typeface="+mn-lt"/>
              </a:rPr>
              <a:t>USER"</a:t>
            </a:r>
            <a:r>
              <a:rPr lang="en-US" altLang="zh-CN" sz="2200" i="0" dirty="0" smtClean="0">
                <a:solidFill>
                  <a:srgbClr val="008080"/>
                </a:solidFill>
                <a:latin typeface="+mn-lt"/>
              </a:rPr>
              <a:t>&gt;</a:t>
            </a:r>
            <a:endParaRPr lang="en-US" altLang="zh-CN" sz="2200" i="0" dirty="0">
              <a:solidFill>
                <a:srgbClr val="008080"/>
              </a:solidFill>
              <a:latin typeface="+mn-lt"/>
            </a:endParaRPr>
          </a:p>
          <a:p>
            <a:r>
              <a:rPr lang="en-US" altLang="zh-CN" sz="2200" i="0" dirty="0">
                <a:solidFill>
                  <a:srgbClr val="000000"/>
                </a:solidFill>
                <a:latin typeface="+mn-lt"/>
              </a:rPr>
              <a:t>        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&lt;</a:t>
            </a:r>
            <a:r>
              <a:rPr lang="en-US" altLang="zh-CN" sz="2200" i="0" dirty="0">
                <a:solidFill>
                  <a:srgbClr val="3F7F7F"/>
                </a:solidFill>
                <a:latin typeface="+mn-lt"/>
              </a:rPr>
              <a:t>id </a:t>
            </a:r>
            <a:r>
              <a:rPr lang="en-US" altLang="zh-CN" sz="2200" i="0" dirty="0">
                <a:solidFill>
                  <a:srgbClr val="7F007F"/>
                </a:solidFill>
                <a:latin typeface="+mn-lt"/>
              </a:rPr>
              <a:t>name</a:t>
            </a:r>
            <a:r>
              <a:rPr lang="en-US" altLang="zh-CN" sz="2200" i="0" dirty="0">
                <a:solidFill>
                  <a:srgbClr val="000000"/>
                </a:solidFill>
                <a:latin typeface="+mn-lt"/>
              </a:rPr>
              <a:t>=</a:t>
            </a:r>
            <a:r>
              <a:rPr lang="en-US" altLang="zh-CN" sz="2200" i="0" dirty="0">
                <a:solidFill>
                  <a:srgbClr val="2A00FF"/>
                </a:solidFill>
                <a:latin typeface="+mn-lt"/>
              </a:rPr>
              <a:t>"id" </a:t>
            </a:r>
            <a:r>
              <a:rPr lang="en-US" altLang="zh-CN" sz="2200" i="0" dirty="0">
                <a:solidFill>
                  <a:srgbClr val="7F007F"/>
                </a:solidFill>
                <a:latin typeface="+mn-lt"/>
              </a:rPr>
              <a:t>type</a:t>
            </a:r>
            <a:r>
              <a:rPr lang="en-US" altLang="zh-CN" sz="2200" i="0" dirty="0">
                <a:solidFill>
                  <a:srgbClr val="000000"/>
                </a:solidFill>
                <a:latin typeface="+mn-lt"/>
              </a:rPr>
              <a:t>=</a:t>
            </a:r>
            <a:r>
              <a:rPr lang="en-US" altLang="zh-CN" sz="2200" i="0" dirty="0">
                <a:solidFill>
                  <a:srgbClr val="2A00FF"/>
                </a:solidFill>
                <a:latin typeface="+mn-lt"/>
              </a:rPr>
              <a:t>"</a:t>
            </a:r>
            <a:r>
              <a:rPr lang="en-US" altLang="zh-CN" sz="2200" i="0" dirty="0" err="1">
                <a:solidFill>
                  <a:srgbClr val="2A00FF"/>
                </a:solidFill>
                <a:latin typeface="+mn-lt"/>
              </a:rPr>
              <a:t>int</a:t>
            </a:r>
            <a:r>
              <a:rPr lang="en-US" altLang="zh-CN" sz="2200" i="0" dirty="0">
                <a:solidFill>
                  <a:srgbClr val="2A00FF"/>
                </a:solidFill>
                <a:latin typeface="+mn-lt"/>
              </a:rPr>
              <a:t>" 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&gt;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+mn-lt"/>
              </a:rPr>
              <a:t>            </a:t>
            </a:r>
            <a:r>
              <a:rPr lang="en-US" altLang="zh-CN" sz="2400" i="0" dirty="0">
                <a:solidFill>
                  <a:srgbClr val="008080"/>
                </a:solidFill>
              </a:rPr>
              <a:t>&lt;generator  </a:t>
            </a:r>
            <a:r>
              <a:rPr lang="en-US" altLang="zh-CN" sz="2400" i="0" dirty="0">
                <a:solidFill>
                  <a:srgbClr val="7F007F"/>
                </a:solidFill>
              </a:rPr>
              <a:t>class</a:t>
            </a:r>
            <a:r>
              <a:rPr lang="en-US" altLang="zh-CN" sz="2400" i="0" dirty="0" smtClean="0"/>
              <a:t>=</a:t>
            </a:r>
            <a:r>
              <a:rPr lang="en-US" altLang="zh-CN" sz="2400" i="0" dirty="0" smtClean="0">
                <a:solidFill>
                  <a:srgbClr val="2A00FF"/>
                </a:solidFill>
              </a:rPr>
              <a:t>"increment"</a:t>
            </a:r>
            <a:r>
              <a:rPr lang="en-US" altLang="zh-CN" sz="2400" i="0" dirty="0" smtClean="0">
                <a:solidFill>
                  <a:srgbClr val="008080"/>
                </a:solidFill>
              </a:rPr>
              <a:t>/&gt;</a:t>
            </a:r>
            <a:endParaRPr lang="en-US" altLang="zh-CN" sz="2400" i="0" dirty="0">
              <a:solidFill>
                <a:srgbClr val="008080"/>
              </a:solidFill>
            </a:endParaRPr>
          </a:p>
          <a:p>
            <a:r>
              <a:rPr lang="en-US" altLang="zh-CN" sz="2200" i="0" dirty="0" smtClean="0">
                <a:solidFill>
                  <a:srgbClr val="000000"/>
                </a:solidFill>
                <a:latin typeface="+mn-lt"/>
              </a:rPr>
              <a:t>        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&lt;/</a:t>
            </a:r>
            <a:r>
              <a:rPr lang="en-US" altLang="zh-CN" sz="2200" i="0" dirty="0">
                <a:solidFill>
                  <a:srgbClr val="3F7F7F"/>
                </a:solidFill>
                <a:latin typeface="+mn-lt"/>
              </a:rPr>
              <a:t>id</a:t>
            </a:r>
            <a:r>
              <a:rPr lang="en-US" altLang="zh-CN" sz="2200" i="0" dirty="0" smtClean="0">
                <a:solidFill>
                  <a:srgbClr val="008080"/>
                </a:solidFill>
                <a:latin typeface="+mn-lt"/>
              </a:rPr>
              <a:t>&gt;</a:t>
            </a:r>
          </a:p>
          <a:p>
            <a:endParaRPr lang="en-US" altLang="zh-CN" sz="2200" i="0" dirty="0">
              <a:solidFill>
                <a:srgbClr val="008080"/>
              </a:solidFill>
              <a:latin typeface="+mn-lt"/>
            </a:endParaRPr>
          </a:p>
          <a:p>
            <a:r>
              <a:rPr lang="en-US" altLang="zh-CN" sz="2200" i="0" dirty="0">
                <a:solidFill>
                  <a:srgbClr val="000000"/>
                </a:solidFill>
                <a:latin typeface="+mn-lt"/>
              </a:rPr>
              <a:t>        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&lt;</a:t>
            </a:r>
            <a:r>
              <a:rPr lang="en-US" altLang="zh-CN" sz="2200" i="0" dirty="0">
                <a:solidFill>
                  <a:srgbClr val="3F7F7F"/>
                </a:solidFill>
                <a:latin typeface="+mn-lt"/>
              </a:rPr>
              <a:t>property </a:t>
            </a:r>
            <a:r>
              <a:rPr lang="en-US" altLang="zh-CN" sz="2200" i="0" dirty="0">
                <a:solidFill>
                  <a:srgbClr val="7F007F"/>
                </a:solidFill>
                <a:latin typeface="+mn-lt"/>
              </a:rPr>
              <a:t>name</a:t>
            </a:r>
            <a:r>
              <a:rPr lang="en-US" altLang="zh-CN" sz="2200" i="0" dirty="0" smtClean="0">
                <a:solidFill>
                  <a:srgbClr val="000000"/>
                </a:solidFill>
                <a:latin typeface="+mn-lt"/>
              </a:rPr>
              <a:t>=</a:t>
            </a:r>
            <a:r>
              <a:rPr lang="en-US" altLang="zh-CN" sz="2200" i="0" dirty="0" smtClean="0">
                <a:solidFill>
                  <a:srgbClr val="2A00FF"/>
                </a:solidFill>
                <a:latin typeface="+mn-lt"/>
              </a:rPr>
              <a:t>"username" </a:t>
            </a:r>
            <a:r>
              <a:rPr lang="en-US" altLang="zh-CN" sz="2200" i="0" dirty="0">
                <a:solidFill>
                  <a:srgbClr val="7F007F"/>
                </a:solidFill>
                <a:latin typeface="+mn-lt"/>
              </a:rPr>
              <a:t>type</a:t>
            </a:r>
            <a:r>
              <a:rPr lang="en-US" altLang="zh-CN" sz="2200" i="0" dirty="0" smtClean="0">
                <a:solidFill>
                  <a:srgbClr val="000000"/>
                </a:solidFill>
                <a:latin typeface="+mn-lt"/>
              </a:rPr>
              <a:t>=</a:t>
            </a:r>
            <a:r>
              <a:rPr lang="en-US" altLang="zh-CN" sz="2200" i="0" dirty="0" smtClean="0">
                <a:solidFill>
                  <a:srgbClr val="2A00FF"/>
                </a:solidFill>
                <a:latin typeface="+mn-lt"/>
              </a:rPr>
              <a:t>"</a:t>
            </a:r>
            <a:r>
              <a:rPr lang="en-US" altLang="zh-CN" sz="2200" i="0" dirty="0" err="1" smtClean="0">
                <a:solidFill>
                  <a:srgbClr val="2A00FF"/>
                </a:solidFill>
                <a:latin typeface="+mn-lt"/>
              </a:rPr>
              <a:t>java.lang.String</a:t>
            </a:r>
            <a:r>
              <a:rPr lang="en-US" altLang="zh-CN" sz="2200" i="0" dirty="0" smtClean="0">
                <a:solidFill>
                  <a:srgbClr val="2A00FF"/>
                </a:solidFill>
                <a:latin typeface="+mn-lt"/>
              </a:rPr>
              <a:t>" /</a:t>
            </a:r>
            <a:r>
              <a:rPr lang="en-US" altLang="zh-CN" sz="2200" i="0" dirty="0" smtClean="0">
                <a:solidFill>
                  <a:srgbClr val="008080"/>
                </a:solidFill>
                <a:latin typeface="+mn-lt"/>
              </a:rPr>
              <a:t>&gt;</a:t>
            </a:r>
            <a:endParaRPr lang="en-US" altLang="zh-CN" sz="2200" i="0" dirty="0">
              <a:solidFill>
                <a:srgbClr val="008080"/>
              </a:solidFill>
              <a:latin typeface="+mn-lt"/>
            </a:endParaRPr>
          </a:p>
          <a:p>
            <a:endParaRPr lang="en-US" altLang="zh-CN" sz="2200" i="0" dirty="0" smtClean="0">
              <a:solidFill>
                <a:srgbClr val="008080"/>
              </a:solidFill>
              <a:latin typeface="+mn-lt"/>
            </a:endParaRPr>
          </a:p>
          <a:p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 </a:t>
            </a:r>
            <a:r>
              <a:rPr lang="en-US" altLang="zh-CN" sz="2200" i="0" dirty="0" smtClean="0">
                <a:solidFill>
                  <a:srgbClr val="008080"/>
                </a:solidFill>
                <a:latin typeface="+mn-lt"/>
              </a:rPr>
              <a:t>       </a:t>
            </a:r>
            <a:r>
              <a:rPr lang="en-US" altLang="zh-CN" sz="2200" i="0" dirty="0" smtClean="0">
                <a:solidFill>
                  <a:srgbClr val="008080"/>
                </a:solidFill>
              </a:rPr>
              <a:t>&lt;</a:t>
            </a:r>
            <a:r>
              <a:rPr lang="en-US" altLang="zh-CN" sz="2200" i="0" dirty="0">
                <a:solidFill>
                  <a:srgbClr val="3F7F7F"/>
                </a:solidFill>
              </a:rPr>
              <a:t>property </a:t>
            </a:r>
            <a:r>
              <a:rPr lang="en-US" altLang="zh-CN" sz="2200" i="0" dirty="0">
                <a:solidFill>
                  <a:srgbClr val="7F007F"/>
                </a:solidFill>
              </a:rPr>
              <a:t>name</a:t>
            </a:r>
            <a:r>
              <a:rPr lang="en-US" altLang="zh-CN" sz="2200" i="0" dirty="0" smtClean="0">
                <a:solidFill>
                  <a:srgbClr val="000000"/>
                </a:solidFill>
              </a:rPr>
              <a:t>=</a:t>
            </a:r>
            <a:r>
              <a:rPr lang="en-US" altLang="zh-CN" sz="2200" i="0" dirty="0" smtClean="0">
                <a:solidFill>
                  <a:srgbClr val="2A00FF"/>
                </a:solidFill>
              </a:rPr>
              <a:t>"password" </a:t>
            </a:r>
            <a:r>
              <a:rPr lang="en-US" altLang="zh-CN" sz="2200" i="0" dirty="0">
                <a:solidFill>
                  <a:srgbClr val="7F007F"/>
                </a:solidFill>
              </a:rPr>
              <a:t>type</a:t>
            </a:r>
            <a:r>
              <a:rPr lang="en-US" altLang="zh-CN" sz="2200" i="0" dirty="0" smtClean="0">
                <a:solidFill>
                  <a:srgbClr val="000000"/>
                </a:solidFill>
              </a:rPr>
              <a:t>=</a:t>
            </a:r>
            <a:r>
              <a:rPr lang="en-US" altLang="zh-CN" sz="2200" i="0" dirty="0" smtClean="0">
                <a:solidFill>
                  <a:srgbClr val="2A00FF"/>
                </a:solidFill>
              </a:rPr>
              <a:t>"</a:t>
            </a:r>
            <a:r>
              <a:rPr lang="en-US" altLang="zh-CN" sz="2200" i="0" dirty="0" err="1" smtClean="0">
                <a:solidFill>
                  <a:srgbClr val="2A00FF"/>
                </a:solidFill>
              </a:rPr>
              <a:t>java.lang.String</a:t>
            </a:r>
            <a:r>
              <a:rPr lang="en-US" altLang="zh-CN" sz="2200" i="0" dirty="0" smtClean="0">
                <a:solidFill>
                  <a:srgbClr val="2A00FF"/>
                </a:solidFill>
              </a:rPr>
              <a:t>" /</a:t>
            </a:r>
            <a:r>
              <a:rPr lang="en-US" altLang="zh-CN" sz="2200" i="0" dirty="0" smtClean="0">
                <a:solidFill>
                  <a:srgbClr val="008080"/>
                </a:solidFill>
              </a:rPr>
              <a:t>&gt;</a:t>
            </a:r>
            <a:r>
              <a:rPr lang="en-US" altLang="zh-CN" sz="2200" i="0" dirty="0" smtClean="0">
                <a:solidFill>
                  <a:srgbClr val="000000"/>
                </a:solidFill>
                <a:latin typeface="+mn-lt"/>
              </a:rPr>
              <a:t>     </a:t>
            </a:r>
            <a:endParaRPr lang="en-US" altLang="zh-CN" sz="2200" i="0" dirty="0">
              <a:solidFill>
                <a:srgbClr val="008080"/>
              </a:solidFill>
            </a:endParaRPr>
          </a:p>
          <a:p>
            <a:r>
              <a:rPr lang="en-US" altLang="zh-CN" sz="2200" i="0" dirty="0" smtClean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&lt;/</a:t>
            </a:r>
            <a:r>
              <a:rPr lang="en-US" altLang="zh-CN" sz="2200" i="0" dirty="0">
                <a:solidFill>
                  <a:srgbClr val="3F7F7F"/>
                </a:solidFill>
                <a:latin typeface="+mn-lt"/>
              </a:rPr>
              <a:t>class</a:t>
            </a:r>
            <a:r>
              <a:rPr lang="en-US" altLang="zh-CN" sz="2200" i="0" dirty="0">
                <a:solidFill>
                  <a:srgbClr val="008080"/>
                </a:solidFill>
                <a:latin typeface="+mn-lt"/>
              </a:rPr>
              <a:t>&gt;</a:t>
            </a:r>
          </a:p>
          <a:p>
            <a:r>
              <a:rPr lang="en-US" altLang="zh-CN" sz="2200" b="1" i="0" dirty="0">
                <a:solidFill>
                  <a:srgbClr val="C00000"/>
                </a:solidFill>
                <a:latin typeface="+mn-lt"/>
              </a:rPr>
              <a:t>&lt;/hibernate-mapping</a:t>
            </a:r>
            <a:r>
              <a:rPr lang="en-US" altLang="zh-CN" sz="2200" b="1" i="0" dirty="0" smtClean="0">
                <a:solidFill>
                  <a:srgbClr val="C00000"/>
                </a:solidFill>
                <a:latin typeface="+mn-lt"/>
              </a:rPr>
              <a:t>&gt;</a:t>
            </a:r>
            <a:endParaRPr lang="en-US" altLang="zh-CN" sz="2200" b="1" i="0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持久化类的配置文件示例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127448" y="3337824"/>
            <a:ext cx="6912768" cy="109928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158781" y="4703830"/>
            <a:ext cx="6912768" cy="100811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华文细黑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8760296" y="3959842"/>
            <a:ext cx="3168352" cy="1366553"/>
          </a:xfrm>
          <a:prstGeom prst="wedgeRoundRectCallout">
            <a:avLst>
              <a:gd name="adj1" fmla="val -68664"/>
              <a:gd name="adj2" fmla="val -23843"/>
              <a:gd name="adj3" fmla="val 16667"/>
            </a:avLst>
          </a:prstGeom>
          <a:solidFill>
            <a:srgbClr val="CCCCFF"/>
          </a:solidFill>
          <a:ln w="381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 anchor="ctr"/>
          <a:lstStyle/>
          <a:p>
            <a:r>
              <a:rPr lang="en-US" altLang="zh-CN" sz="2800" b="1" i="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sz="2800" i="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i="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 b="1" i="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property</a:t>
            </a:r>
            <a:r>
              <a:rPr lang="en-US" altLang="zh-CN" sz="2800" i="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2800" i="0" noProof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800" i="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不能颠倒位置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24418" y="980728"/>
            <a:ext cx="10943167" cy="647278"/>
          </a:xfrm>
        </p:spPr>
        <p:txBody>
          <a:bodyPr/>
          <a:lstStyle/>
          <a:p>
            <a:r>
              <a:rPr lang="en-US" altLang="zh-CN" dirty="0" smtClean="0"/>
              <a:t>User.hbm.xml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35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2161157"/>
          </a:xfrm>
        </p:spPr>
        <p:txBody>
          <a:bodyPr/>
          <a:lstStyle/>
          <a:p>
            <a:r>
              <a:rPr lang="en-US" altLang="zh-CN" b="1" dirty="0"/>
              <a:t>&lt;class</a:t>
            </a:r>
            <a:r>
              <a:rPr lang="en-US" altLang="zh-CN" b="1" dirty="0" smtClean="0"/>
              <a:t>&gt; </a:t>
            </a:r>
            <a:r>
              <a:rPr lang="zh-CN" altLang="en-US" dirty="0" smtClean="0"/>
              <a:t>元素</a:t>
            </a:r>
            <a:r>
              <a:rPr lang="zh-CN" altLang="en-US" dirty="0"/>
              <a:t>用于指定类和表之间的</a:t>
            </a:r>
            <a:r>
              <a:rPr lang="zh-CN" altLang="en-US" dirty="0" smtClean="0"/>
              <a:t>映射。</a:t>
            </a:r>
            <a:endParaRPr lang="zh-CN" altLang="en-US" dirty="0"/>
          </a:p>
          <a:p>
            <a:pPr lvl="1"/>
            <a:r>
              <a:rPr lang="en-US" altLang="zh-CN" dirty="0" smtClean="0"/>
              <a:t>name - </a:t>
            </a:r>
            <a:r>
              <a:rPr lang="zh-CN" altLang="en-US" dirty="0" smtClean="0"/>
              <a:t>设定</a:t>
            </a:r>
            <a:r>
              <a:rPr lang="zh-CN" altLang="en-US" dirty="0"/>
              <a:t>类名</a:t>
            </a:r>
            <a:r>
              <a:rPr lang="en-US" altLang="zh-CN" dirty="0"/>
              <a:t>(</a:t>
            </a:r>
            <a:r>
              <a:rPr lang="zh-CN" altLang="en-US" dirty="0"/>
              <a:t>包含路径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 lvl="1"/>
            <a:r>
              <a:rPr lang="en-US" altLang="zh-CN" dirty="0" smtClean="0"/>
              <a:t>table - </a:t>
            </a:r>
            <a:r>
              <a:rPr lang="zh-CN" altLang="en-US" dirty="0" smtClean="0"/>
              <a:t>设定</a:t>
            </a:r>
            <a:r>
              <a:rPr lang="zh-CN" altLang="en-US" dirty="0"/>
              <a:t>表</a:t>
            </a:r>
            <a:r>
              <a:rPr lang="zh-CN" altLang="en-US" dirty="0" smtClean="0"/>
              <a:t>名，</a:t>
            </a:r>
            <a:r>
              <a:rPr lang="zh-CN" altLang="en-US" dirty="0" smtClean="0">
                <a:solidFill>
                  <a:srgbClr val="FF0000"/>
                </a:solidFill>
              </a:rPr>
              <a:t>默认</a:t>
            </a:r>
            <a:r>
              <a:rPr lang="zh-CN" altLang="en-US" dirty="0">
                <a:solidFill>
                  <a:srgbClr val="FF0000"/>
                </a:solidFill>
              </a:rPr>
              <a:t>以类名作表</a:t>
            </a:r>
            <a:r>
              <a:rPr lang="zh-CN" altLang="en-US" dirty="0" smtClean="0">
                <a:solidFill>
                  <a:srgbClr val="FF0000"/>
                </a:solidFill>
              </a:rPr>
              <a:t>名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95400" y="4797152"/>
            <a:ext cx="10943167" cy="14393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i="0" kern="0" dirty="0"/>
              <a:t>&lt;class&gt;</a:t>
            </a:r>
            <a:r>
              <a:rPr lang="zh-CN" altLang="en-US" i="0" kern="0" dirty="0"/>
              <a:t>元素包含</a:t>
            </a:r>
            <a:r>
              <a:rPr lang="zh-CN" altLang="en-US" i="0" kern="0" dirty="0">
                <a:solidFill>
                  <a:srgbClr val="C00000"/>
                </a:solidFill>
              </a:rPr>
              <a:t>一个</a:t>
            </a:r>
            <a:r>
              <a:rPr lang="en-US" altLang="zh-CN" i="0" kern="0" dirty="0">
                <a:solidFill>
                  <a:srgbClr val="C00000"/>
                </a:solidFill>
              </a:rPr>
              <a:t>&lt;id&gt;</a:t>
            </a:r>
            <a:r>
              <a:rPr lang="zh-CN" altLang="en-US" i="0" kern="0" dirty="0">
                <a:solidFill>
                  <a:srgbClr val="C00000"/>
                </a:solidFill>
              </a:rPr>
              <a:t>子元素</a:t>
            </a:r>
            <a:r>
              <a:rPr lang="zh-CN" altLang="en-US" i="0" kern="0" dirty="0"/>
              <a:t>及</a:t>
            </a:r>
            <a:r>
              <a:rPr lang="zh-CN" altLang="en-US" i="0" kern="0" dirty="0">
                <a:solidFill>
                  <a:srgbClr val="C00000"/>
                </a:solidFill>
              </a:rPr>
              <a:t>多个</a:t>
            </a:r>
            <a:r>
              <a:rPr lang="en-US" altLang="zh-CN" i="0" kern="0" dirty="0">
                <a:solidFill>
                  <a:srgbClr val="C00000"/>
                </a:solidFill>
              </a:rPr>
              <a:t>&lt;property&gt;</a:t>
            </a:r>
            <a:r>
              <a:rPr lang="zh-CN" altLang="en-US" i="0" kern="0">
                <a:solidFill>
                  <a:srgbClr val="C00000"/>
                </a:solidFill>
              </a:rPr>
              <a:t>子</a:t>
            </a:r>
            <a:r>
              <a:rPr lang="zh-CN" altLang="en-US" i="0" kern="0" smtClean="0">
                <a:solidFill>
                  <a:srgbClr val="C00000"/>
                </a:solidFill>
              </a:rPr>
              <a:t>元素。</a:t>
            </a:r>
            <a:endParaRPr lang="zh-CN" altLang="en-US" i="0" kern="0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559496" y="3286696"/>
            <a:ext cx="8928992" cy="136644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"User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800" b="1" i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USER"</a:t>
            </a:r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 ...</a:t>
            </a:r>
            <a:endParaRPr lang="en-US" altLang="zh-CN" sz="2800" b="1" i="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2800" b="1" i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18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id 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1448246" cy="2159445"/>
          </a:xfrm>
        </p:spPr>
        <p:txBody>
          <a:bodyPr/>
          <a:lstStyle/>
          <a:p>
            <a:r>
              <a:rPr lang="en-US" altLang="zh-CN" b="1" dirty="0" smtClean="0"/>
              <a:t>&lt;id&gt;</a:t>
            </a:r>
            <a:r>
              <a:rPr lang="zh-CN" altLang="en-US" b="1" dirty="0" smtClean="0"/>
              <a:t> </a:t>
            </a:r>
            <a:r>
              <a:rPr lang="zh-CN" altLang="en-US" dirty="0" smtClean="0"/>
              <a:t>子元素</a:t>
            </a:r>
            <a:r>
              <a:rPr lang="zh-CN" altLang="en-US" dirty="0"/>
              <a:t>设定持久化类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OID </a:t>
            </a:r>
            <a:r>
              <a:rPr lang="zh-CN" altLang="en-US" dirty="0" smtClean="0"/>
              <a:t>和</a:t>
            </a:r>
            <a:r>
              <a:rPr lang="zh-CN" altLang="en-US" dirty="0"/>
              <a:t>表的主键的映射</a:t>
            </a:r>
            <a:r>
              <a:rPr lang="zh-CN" altLang="en-US" dirty="0" smtClean="0"/>
              <a:t>关系。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column </a:t>
            </a:r>
            <a:r>
              <a:rPr lang="en-US" altLang="zh-CN" dirty="0"/>
              <a:t>– </a:t>
            </a:r>
            <a:r>
              <a:rPr lang="zh-CN" altLang="en-US" dirty="0"/>
              <a:t>指定表字段的</a:t>
            </a:r>
            <a:r>
              <a:rPr lang="zh-CN" altLang="en-US" dirty="0" smtClean="0"/>
              <a:t>名称；</a:t>
            </a:r>
            <a:endParaRPr lang="zh-CN" altLang="en-US" dirty="0"/>
          </a:p>
          <a:p>
            <a:pPr lvl="1"/>
            <a:r>
              <a:rPr lang="en-US" altLang="zh-CN" dirty="0"/>
              <a:t>generator – </a:t>
            </a:r>
            <a:r>
              <a:rPr lang="zh-CN" altLang="en-US" dirty="0"/>
              <a:t>元素</a:t>
            </a:r>
            <a:r>
              <a:rPr lang="zh-CN" altLang="en-US" dirty="0" smtClean="0"/>
              <a:t>指定 </a:t>
            </a:r>
            <a:r>
              <a:rPr lang="en-US" altLang="zh-CN" dirty="0" smtClean="0"/>
              <a:t>OID </a:t>
            </a:r>
            <a:r>
              <a:rPr lang="zh-CN" altLang="en-US" dirty="0" smtClean="0"/>
              <a:t>的生成器。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 bwMode="auto">
          <a:xfrm>
            <a:off x="1199456" y="3358704"/>
            <a:ext cx="9649072" cy="1942504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id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"id"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"int"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column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generator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"native"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544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property </a:t>
            </a:r>
            <a:r>
              <a:rPr lang="zh-CN" altLang="en-US" smtClean="0"/>
              <a:t>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1088206" cy="331157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b="1" dirty="0" smtClean="0"/>
              <a:t>&lt;property&gt;</a:t>
            </a:r>
            <a:r>
              <a:rPr lang="zh-CN" altLang="en-US" dirty="0" smtClean="0"/>
              <a:t>子元素设定类的其</a:t>
            </a:r>
            <a:r>
              <a:rPr lang="zh-CN" altLang="en-US" dirty="0"/>
              <a:t>它</a:t>
            </a:r>
            <a:r>
              <a:rPr lang="zh-CN" altLang="en-US" dirty="0" smtClean="0"/>
              <a:t>属性和表的字段的映射关系。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/>
              <a:t>name – </a:t>
            </a:r>
            <a:r>
              <a:rPr lang="zh-CN" altLang="en-US" dirty="0" smtClean="0"/>
              <a:t>对应类的属性名称；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/>
              <a:t>type – </a:t>
            </a:r>
            <a:r>
              <a:rPr lang="zh-CN" altLang="en-US" dirty="0" smtClean="0"/>
              <a:t>指定属性的类型；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/>
              <a:t>column – </a:t>
            </a:r>
            <a:r>
              <a:rPr lang="zh-CN" altLang="en-US" dirty="0" smtClean="0"/>
              <a:t>指定表字段的名称；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/>
              <a:t>not-null – </a:t>
            </a:r>
            <a:r>
              <a:rPr lang="zh-CN" altLang="en-US" dirty="0" smtClean="0"/>
              <a:t>指定属性是否允许为空。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1119104" y="4581128"/>
            <a:ext cx="9702640" cy="1800200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"userName"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not-null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 smtClean="0">
                <a:solidFill>
                  <a:srgbClr val="2A00FF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2800" b="1" i="0" smtClean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"java.lang.String"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column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property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zh-CN" altLang="en-US" sz="2800" b="1" i="0"/>
          </a:p>
        </p:txBody>
      </p:sp>
    </p:spTree>
    <p:extLst>
      <p:ext uri="{BB962C8B-B14F-4D97-AF65-F5344CB8AC3E}">
        <p14:creationId xmlns:p14="http://schemas.microsoft.com/office/powerpoint/2010/main" val="14687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4076</TotalTime>
  <Pages>0</Pages>
  <Words>1947</Words>
  <Characters>0</Characters>
  <Application>Microsoft Office PowerPoint</Application>
  <DocSecurity>0</DocSecurity>
  <PresentationFormat>宽屏</PresentationFormat>
  <Lines>0</Lines>
  <Paragraphs>286</Paragraphs>
  <Slides>38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黑体</vt:lpstr>
      <vt:lpstr>华文细黑</vt:lpstr>
      <vt:lpstr>宋体</vt:lpstr>
      <vt:lpstr>微软雅黑</vt:lpstr>
      <vt:lpstr>幼圆</vt:lpstr>
      <vt:lpstr>Arial</vt:lpstr>
      <vt:lpstr>Calibri</vt:lpstr>
      <vt:lpstr>Consolas</vt:lpstr>
      <vt:lpstr>Wingdings</vt:lpstr>
      <vt:lpstr>1_演示设计模板</vt:lpstr>
      <vt:lpstr>第二讲 Hibernate单实体映射</vt:lpstr>
      <vt:lpstr>PowerPoint 演示文稿</vt:lpstr>
      <vt:lpstr>PowerPoint 演示文稿</vt:lpstr>
      <vt:lpstr>创建持久化类</vt:lpstr>
      <vt:lpstr>创建持久化类的配置文件</vt:lpstr>
      <vt:lpstr>持久化类的配置文件示例</vt:lpstr>
      <vt:lpstr>class 元素</vt:lpstr>
      <vt:lpstr>id 元素</vt:lpstr>
      <vt:lpstr>property 元素</vt:lpstr>
      <vt:lpstr>PowerPoint 演示文稿</vt:lpstr>
      <vt:lpstr>持久化类属性及访问方法</vt:lpstr>
      <vt:lpstr>Hibernate访问持久化类属性的策略</vt:lpstr>
      <vt:lpstr>引例</vt:lpstr>
      <vt:lpstr>实体类映射技巧</vt:lpstr>
      <vt:lpstr>Hibernate实体映射技巧</vt:lpstr>
      <vt:lpstr>Hibernate实体映射技巧</vt:lpstr>
      <vt:lpstr>Hibernate实体映射技巧</vt:lpstr>
      <vt:lpstr>Hibernate的初始化</vt:lpstr>
      <vt:lpstr>控制持久化类的insert和update</vt:lpstr>
      <vt:lpstr>PowerPoint 演示文稿</vt:lpstr>
      <vt:lpstr>知识回顾</vt:lpstr>
      <vt:lpstr>知识回顾</vt:lpstr>
      <vt:lpstr>Hibernate中如何区分对象</vt:lpstr>
      <vt:lpstr>引例</vt:lpstr>
      <vt:lpstr>Hibernate中的OID</vt:lpstr>
      <vt:lpstr>映射文件中OID的配置</vt:lpstr>
      <vt:lpstr>标识符生成器</vt:lpstr>
      <vt:lpstr>increment标识符适用范围</vt:lpstr>
      <vt:lpstr>identity标识符适用范围</vt:lpstr>
      <vt:lpstr>assigned 标识符适用范围</vt:lpstr>
      <vt:lpstr>PowerPoint 演示文稿</vt:lpstr>
      <vt:lpstr>使用注解映射单实体</vt:lpstr>
      <vt:lpstr>使用注解映射单实体</vt:lpstr>
      <vt:lpstr>使用注解映射单实体</vt:lpstr>
      <vt:lpstr>使用注解映射单实体</vt:lpstr>
      <vt:lpstr>本章小结</vt:lpstr>
      <vt:lpstr>练习</vt:lpstr>
      <vt:lpstr>PowerPoint 演示文稿</vt:lpstr>
    </vt:vector>
  </TitlesOfParts>
  <Manager>Eetze</Manager>
  <Company>NordriDesign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baozhangjun</cp:lastModifiedBy>
  <cp:revision>709</cp:revision>
  <cp:lastPrinted>1899-12-30T00:00:00Z</cp:lastPrinted>
  <dcterms:created xsi:type="dcterms:W3CDTF">2008-05-06T01:42:58Z</dcterms:created>
  <dcterms:modified xsi:type="dcterms:W3CDTF">2019-01-07T04:25:24Z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