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7"/>
  </p:notesMasterIdLst>
  <p:handoutMasterIdLst>
    <p:handoutMasterId r:id="rId28"/>
  </p:handoutMasterIdLst>
  <p:sldIdLst>
    <p:sldId id="331" r:id="rId2"/>
    <p:sldId id="416" r:id="rId3"/>
    <p:sldId id="393" r:id="rId4"/>
    <p:sldId id="395" r:id="rId5"/>
    <p:sldId id="404" r:id="rId6"/>
    <p:sldId id="396" r:id="rId7"/>
    <p:sldId id="397" r:id="rId8"/>
    <p:sldId id="398" r:id="rId9"/>
    <p:sldId id="399" r:id="rId10"/>
    <p:sldId id="405" r:id="rId11"/>
    <p:sldId id="400" r:id="rId12"/>
    <p:sldId id="403" r:id="rId13"/>
    <p:sldId id="401" r:id="rId14"/>
    <p:sldId id="402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333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18F"/>
    <a:srgbClr val="99CCFF"/>
    <a:srgbClr val="FAFAFF"/>
    <a:srgbClr val="F1F1F1"/>
    <a:srgbClr val="D3DCEB"/>
    <a:srgbClr val="FAFAFA"/>
    <a:srgbClr val="F5F5FA"/>
    <a:srgbClr val="6699FF"/>
    <a:srgbClr val="CC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1" autoAdjust="0"/>
  </p:normalViewPr>
  <p:slideViewPr>
    <p:cSldViewPr>
      <p:cViewPr varScale="1">
        <p:scale>
          <a:sx n="80" d="100"/>
          <a:sy n="80" d="100"/>
        </p:scale>
        <p:origin x="754" y="53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26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45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78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diskStore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当数据缓存到硬盘时的位置</a:t>
            </a:r>
            <a:endParaRPr lang="en-US" altLang="zh-CN" dirty="0" smtClean="0"/>
          </a:p>
          <a:p>
            <a:r>
              <a:rPr lang="en-US" altLang="zh-CN" dirty="0" err="1" smtClean="0"/>
              <a:t>defaultCache</a:t>
            </a:r>
            <a:r>
              <a:rPr lang="zh-CN" altLang="en-US" dirty="0" smtClean="0"/>
              <a:t>：默认的数据过期策略</a:t>
            </a:r>
            <a:endParaRPr lang="en-US" altLang="zh-CN" dirty="0" smtClean="0"/>
          </a:p>
          <a:p>
            <a:r>
              <a:rPr lang="en-US" altLang="zh-CN" dirty="0" err="1" smtClean="0"/>
              <a:t>maxElementsInMemory</a:t>
            </a:r>
            <a:r>
              <a:rPr lang="en-US" altLang="zh-CN" dirty="0" smtClean="0"/>
              <a:t>:</a:t>
            </a:r>
            <a:r>
              <a:rPr lang="zh-CN" altLang="en-US" smtClean="0"/>
              <a:t>内存的二级缓存中最多存放对象的个数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49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08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BoneCP</a:t>
            </a:r>
            <a:r>
              <a:rPr lang="en-US" altLang="zh-CN" dirty="0" smtClean="0"/>
              <a:t>    Druid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ali’s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5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461665"/>
            <a:chOff x="7824192" y="5733256"/>
            <a:chExt cx="4320480" cy="461665"/>
          </a:xfrm>
        </p:grpSpPr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729BC6A-3E0D-496F-938F-993780D6E2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5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5387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1" r:id="rId6"/>
    <p:sldLayoutId id="2147483892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第八讲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高级配置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持久化层缓存并发访问策略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非严格读写型</a:t>
            </a:r>
            <a:endParaRPr lang="en-US" altLang="zh-CN" dirty="0"/>
          </a:p>
          <a:p>
            <a:pPr lvl="1"/>
            <a:r>
              <a:rPr lang="zh-CN" altLang="en-US" dirty="0"/>
              <a:t>不保证缓存中的数据与数据库中数据的一致性，可能出现脏</a:t>
            </a:r>
            <a:r>
              <a:rPr lang="zh-CN" altLang="en-US" dirty="0" smtClean="0"/>
              <a:t>读。</a:t>
            </a:r>
            <a:endParaRPr lang="zh-CN" altLang="en-US" dirty="0"/>
          </a:p>
          <a:p>
            <a:pPr lvl="1"/>
            <a:r>
              <a:rPr lang="zh-CN" altLang="en-US" dirty="0"/>
              <a:t>适用于不要求准确性的数据</a:t>
            </a:r>
            <a:r>
              <a:rPr lang="zh-CN" altLang="en-US" dirty="0" smtClean="0"/>
              <a:t>读取。</a:t>
            </a:r>
            <a:endParaRPr lang="zh-CN" altLang="en-US" dirty="0"/>
          </a:p>
          <a:p>
            <a:r>
              <a:rPr lang="zh-CN" altLang="en-US" dirty="0"/>
              <a:t>只读型</a:t>
            </a:r>
            <a:endParaRPr lang="en-US" altLang="zh-CN" dirty="0"/>
          </a:p>
          <a:p>
            <a:pPr lvl="1"/>
            <a:r>
              <a:rPr lang="zh-CN" altLang="en-US" dirty="0"/>
              <a:t>对于从来不被修改的数据可以使用此</a:t>
            </a:r>
            <a:r>
              <a:rPr lang="zh-CN" altLang="en-US" dirty="0" smtClean="0"/>
              <a:t>策略。</a:t>
            </a:r>
            <a:endParaRPr lang="zh-CN" altLang="en-US" dirty="0"/>
          </a:p>
          <a:p>
            <a:pPr lvl="1"/>
            <a:r>
              <a:rPr lang="zh-CN" altLang="en-US" dirty="0"/>
              <a:t>适用于只读型</a:t>
            </a:r>
            <a:r>
              <a:rPr lang="zh-CN" altLang="en-US" dirty="0" smtClean="0"/>
              <a:t>数据。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二级缓存适合存储的数据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很少被修改的数据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不是很重要的数据，允许出现偶尔的并发问题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不会被并发访问的数据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参考数据</a:t>
            </a:r>
          </a:p>
        </p:txBody>
      </p:sp>
    </p:spTree>
    <p:extLst>
      <p:ext uri="{BB962C8B-B14F-4D97-AF65-F5344CB8AC3E}">
        <p14:creationId xmlns:p14="http://schemas.microsoft.com/office/powerpoint/2010/main" val="4319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二级缓存机制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第二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级缓存配置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711624" y="4078814"/>
            <a:ext cx="7128792" cy="1200329"/>
            <a:chOff x="935038" y="1349375"/>
            <a:chExt cx="6445274" cy="1200329"/>
          </a:xfrm>
        </p:grpSpPr>
        <p:sp>
          <p:nvSpPr>
            <p:cNvPr id="1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数据库连接池配置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28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第二级缓存</a:t>
            </a:r>
            <a:r>
              <a:rPr lang="zh-CN" altLang="en-US" dirty="0"/>
              <a:t>配置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的第二级缓存是可配置的缓存插件，允许选用以下类型的缓存插件，表中给出了各个缓存插件支持的并发访问策略。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144620"/>
              </p:ext>
            </p:extLst>
          </p:nvPr>
        </p:nvGraphicFramePr>
        <p:xfrm>
          <a:off x="1487488" y="2996952"/>
          <a:ext cx="9189119" cy="362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缓存插件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只读型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非严格读写型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读写型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事务型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EHCache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OSCache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SwarmCache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706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JBossCache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9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第二级缓存配置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缓存插件的配置步骤如下：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Hibernate.cfg.xml</a:t>
            </a:r>
            <a:r>
              <a:rPr lang="zh-CN" altLang="en-US" dirty="0" smtClean="0"/>
              <a:t>配置文件中配置 </a:t>
            </a:r>
            <a:endParaRPr lang="en-US" altLang="zh-CN" dirty="0" smtClean="0"/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cache.use_second_level_cache</a:t>
            </a:r>
            <a:r>
              <a:rPr lang="zh-CN" altLang="en-US" dirty="0">
                <a:latin typeface="Consolas" panose="020B0609020204030204" pitchFamily="49" charset="0"/>
              </a:rPr>
              <a:t>设为</a:t>
            </a:r>
            <a:r>
              <a:rPr lang="en-US" altLang="zh-CN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，打开二级缓存。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cache.region.factory_class</a:t>
            </a:r>
            <a:r>
              <a:rPr lang="zh-CN" altLang="en-US" dirty="0">
                <a:latin typeface="Consolas" panose="020B0609020204030204" pitchFamily="49" charset="0"/>
              </a:rPr>
              <a:t>配置缓存插件提供商。</a:t>
            </a:r>
            <a:endParaRPr lang="en-US" dirty="0">
              <a:latin typeface="Consolas" panose="020B0609020204030204" pitchFamily="49" charset="0"/>
            </a:endParaRPr>
          </a:p>
          <a:p>
            <a:endParaRPr lang="zh-CN" altLang="en-US" dirty="0" smtClean="0"/>
          </a:p>
          <a:p>
            <a:endParaRPr lang="en-US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263352" y="4437112"/>
            <a:ext cx="11736278" cy="21602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cache.use_second_level_cache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cache.region.factory_class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org.hibernate.cache.ehcache.EhCacheRegionFactory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40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第二级缓存配置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设置实体</a:t>
            </a:r>
            <a:r>
              <a:rPr lang="zh-CN" altLang="en-US" dirty="0"/>
              <a:t>映射配置文件中</a:t>
            </a:r>
            <a:r>
              <a:rPr lang="en-US" altLang="zh-CN" dirty="0"/>
              <a:t>&lt;class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&lt;</a:t>
            </a:r>
            <a:r>
              <a:rPr lang="en-US" altLang="zh-CN" dirty="0"/>
              <a:t>set&gt;</a:t>
            </a:r>
            <a:r>
              <a:rPr lang="zh-CN" altLang="en-US" dirty="0"/>
              <a:t>元素的</a:t>
            </a:r>
            <a:r>
              <a:rPr lang="en-US" altLang="zh-CN" dirty="0"/>
              <a:t>&lt;cache&gt;</a:t>
            </a:r>
            <a:r>
              <a:rPr lang="zh-CN" altLang="en-US" dirty="0"/>
              <a:t>子元素的</a:t>
            </a:r>
            <a:r>
              <a:rPr lang="en-US" altLang="zh-CN" dirty="0"/>
              <a:t>usage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transactional</a:t>
            </a:r>
            <a:r>
              <a:rPr lang="zh-CN" altLang="en-US" dirty="0"/>
              <a:t>：一般缓存插件没有此策略（除jboss-cache）</a:t>
            </a:r>
          </a:p>
          <a:p>
            <a:pPr lvl="1"/>
            <a:r>
              <a:rPr lang="zh-CN" altLang="en-US" dirty="0"/>
              <a:t>nonstrict-read-write：不严格的读写（如：帖子的回帖量）</a:t>
            </a:r>
          </a:p>
          <a:p>
            <a:pPr lvl="1"/>
            <a:r>
              <a:rPr lang="zh-CN" altLang="en-US" dirty="0"/>
              <a:t>read-write：严格的读写（如：</a:t>
            </a:r>
            <a:r>
              <a:rPr lang="zh-CN" altLang="en-US" dirty="0" smtClean="0"/>
              <a:t>银行系统数据） </a:t>
            </a:r>
            <a:endParaRPr lang="zh-CN" altLang="en-US" dirty="0"/>
          </a:p>
          <a:p>
            <a:pPr lvl="1"/>
            <a:r>
              <a:rPr lang="zh-CN" altLang="en-US" dirty="0"/>
              <a:t>read-only ： 只读策略（对象不能修改，修改会报异常），效率最高</a:t>
            </a:r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945651" y="4805354"/>
            <a:ext cx="6300699" cy="17728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>
                <a:solidFill>
                  <a:srgbClr val="3F7F7F"/>
                </a:solidFill>
                <a:latin typeface="Consolas" panose="020B0609020204030204" pitchFamily="49" charset="0"/>
              </a:rPr>
              <a:t>cache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usage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"read-write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……</a:t>
            </a:r>
          </a:p>
          <a:p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&lt;/class&gt;</a:t>
            </a:r>
            <a:endParaRPr lang="en-US" altLang="zh-CN" sz="2800" i="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第二级缓存配置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引入二级缓存插件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编写</a:t>
            </a:r>
            <a:r>
              <a:rPr lang="zh-CN" altLang="en-US" dirty="0"/>
              <a:t>二级缓存插件的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ehcache.xml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95399" y="2564904"/>
            <a:ext cx="10872185" cy="39541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ehcache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diskStore</a:t>
            </a:r>
            <a:r>
              <a:rPr lang="en-US" altLang="zh-CN" sz="2800" i="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"d:/cache/"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 dirty="0" err="1">
                <a:solidFill>
                  <a:srgbClr val="3F7F7F"/>
                </a:solidFill>
                <a:latin typeface="Consolas" panose="020B0609020204030204" pitchFamily="49" charset="0"/>
              </a:rPr>
              <a:t>defaultCache</a:t>
            </a:r>
            <a:endParaRPr lang="en-US" altLang="zh-CN" sz="2800" i="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maxElementsInMemory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"10"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>
                <a:solidFill>
                  <a:srgbClr val="7F007F"/>
                </a:solidFill>
                <a:latin typeface="Consolas" panose="020B0609020204030204" pitchFamily="49" charset="0"/>
              </a:rPr>
              <a:t>eternal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timeToIdleSeconds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"120"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timeToLiveSeconds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"120"</a:t>
            </a:r>
          </a:p>
          <a:p>
            <a:r>
              <a:rPr lang="en-US" altLang="zh-CN" sz="2800" i="0" dirty="0">
                <a:latin typeface="Consolas" panose="020B0609020204030204" pitchFamily="49" charset="0"/>
              </a:rPr>
              <a:t>        </a:t>
            </a:r>
            <a:r>
              <a:rPr lang="en-US" altLang="zh-CN" sz="2800" i="0" dirty="0" err="1">
                <a:solidFill>
                  <a:srgbClr val="7F007F"/>
                </a:solidFill>
                <a:latin typeface="Consolas" panose="020B0609020204030204" pitchFamily="49" charset="0"/>
              </a:rPr>
              <a:t>overflowToDisk</a:t>
            </a: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 dirty="0">
                <a:solidFill>
                  <a:srgbClr val="2A00FF"/>
                </a:solidFill>
                <a:latin typeface="Consolas" panose="020B0609020204030204" pitchFamily="49" charset="0"/>
              </a:rPr>
              <a:t>"true</a:t>
            </a:r>
            <a:r>
              <a:rPr lang="en-US" altLang="zh-CN" sz="2800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ehcache</a:t>
            </a:r>
            <a:r>
              <a:rPr lang="en-US" altLang="zh-CN" sz="28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67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二级缓存机制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第二级缓存配置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711624" y="4078814"/>
            <a:ext cx="7128792" cy="646331"/>
            <a:chOff x="935038" y="1349375"/>
            <a:chExt cx="6445274" cy="646331"/>
          </a:xfrm>
        </p:grpSpPr>
        <p:sp>
          <p:nvSpPr>
            <p:cNvPr id="1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数据库连接池配置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25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应用程序访问数据库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应用程序最终通过</a:t>
            </a:r>
            <a:r>
              <a:rPr lang="en-US" altLang="zh-CN" dirty="0" smtClean="0"/>
              <a:t>JDBC API</a:t>
            </a:r>
            <a:r>
              <a:rPr lang="zh-CN" altLang="en-US" dirty="0" smtClean="0"/>
              <a:t>访问数据库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执行数据库事务时获取一个</a:t>
            </a:r>
            <a:r>
              <a:rPr lang="en-US" altLang="zh-CN" dirty="0" smtClean="0"/>
              <a:t>JDBC Connection </a:t>
            </a:r>
            <a:r>
              <a:rPr lang="zh-CN" altLang="en-US" dirty="0" smtClean="0"/>
              <a:t>，执行完事务关闭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，频繁的创建数据库连接消耗大量的系统资源，降低系统的性能。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为了解决以上问题，采用数据库连接池技术。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853788" y="4437112"/>
            <a:ext cx="8634700" cy="2232248"/>
            <a:chOff x="-8038" y="3857628"/>
            <a:chExt cx="8634754" cy="2462319"/>
          </a:xfrm>
          <a:solidFill>
            <a:schemeClr val="bg1">
              <a:lumMod val="95000"/>
            </a:schemeClr>
          </a:solidFill>
        </p:grpSpPr>
        <p:sp>
          <p:nvSpPr>
            <p:cNvPr id="7173" name="TextBox 4"/>
            <p:cNvSpPr txBox="1">
              <a:spLocks noChangeArrowheads="1"/>
            </p:cNvSpPr>
            <p:nvPr/>
          </p:nvSpPr>
          <p:spPr bwMode="auto">
            <a:xfrm>
              <a:off x="2357422" y="3857628"/>
              <a:ext cx="4286280" cy="246231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i="0" dirty="0">
                  <a:latin typeface="Arial" charset="0"/>
                  <a:ea typeface="宋体" charset="-122"/>
                </a:rPr>
                <a:t>数据库连接池</a:t>
              </a:r>
              <a:endParaRPr lang="en-US" altLang="zh-CN" sz="2800" i="0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en-US" altLang="zh-CN" dirty="0">
                <a:latin typeface="Arial" charset="0"/>
                <a:ea typeface="宋体" charset="-122"/>
              </a:endParaRPr>
            </a:p>
            <a:p>
              <a:pPr>
                <a:defRPr/>
              </a:pPr>
              <a:endParaRPr lang="zh-CN" altLang="en-US" dirty="0">
                <a:latin typeface="Arial" charset="0"/>
                <a:ea typeface="宋体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571865" y="4581709"/>
              <a:ext cx="1571635" cy="5715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connection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714741" y="5010353"/>
              <a:ext cx="1571635" cy="50008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connection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57617" y="5438996"/>
              <a:ext cx="1571635" cy="5715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connection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7308316" y="4659995"/>
              <a:ext cx="1318400" cy="850440"/>
            </a:xfrm>
            <a:prstGeom prst="flowChartMagneticDisk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i="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-8038" y="4659996"/>
              <a:ext cx="1699695" cy="85044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i="0" dirty="0">
                  <a:solidFill>
                    <a:schemeClr val="tx1"/>
                  </a:solidFill>
                </a:rPr>
                <a:t>Java</a:t>
              </a:r>
              <a:r>
                <a:rPr lang="zh-CN" altLang="en-US" sz="2800" i="0" dirty="0">
                  <a:solidFill>
                    <a:schemeClr val="tx1"/>
                  </a:solidFill>
                </a:rPr>
                <a:t>应用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714478" y="508419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660240" y="5084200"/>
              <a:ext cx="64294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4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数据库连接池的实现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一种是从头自己实现</a:t>
            </a:r>
            <a:endParaRPr lang="en-US" altLang="zh-CN" dirty="0" smtClean="0"/>
          </a:p>
          <a:p>
            <a:r>
              <a:rPr lang="zh-CN" altLang="en-US" dirty="0" smtClean="0"/>
              <a:t>另一种是使用第三方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提供的连接池产品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13816"/>
              </p:ext>
            </p:extLst>
          </p:nvPr>
        </p:nvGraphicFramePr>
        <p:xfrm>
          <a:off x="6240016" y="1242181"/>
          <a:ext cx="4464496" cy="506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供应商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C3P0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DBCP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Jakarta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Proxool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706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Poolman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917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Expresso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Jcorporate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JDBCPool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开源软件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85481" y="1268760"/>
            <a:ext cx="10943167" cy="4104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Hibernate</a:t>
            </a:r>
            <a:r>
              <a:rPr lang="zh-CN" altLang="en-US" dirty="0"/>
              <a:t>检索方式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en-US" altLang="zh-CN" dirty="0"/>
              <a:t>OID</a:t>
            </a:r>
            <a:r>
              <a:rPr lang="zh-CN" altLang="en-US" dirty="0"/>
              <a:t>检索、</a:t>
            </a:r>
            <a:r>
              <a:rPr lang="en-US" altLang="zh-CN" dirty="0"/>
              <a:t>HQL</a:t>
            </a:r>
            <a:r>
              <a:rPr lang="zh-CN" altLang="en-US" dirty="0"/>
              <a:t>、</a:t>
            </a:r>
            <a:r>
              <a:rPr lang="en-US" altLang="zh-CN" dirty="0"/>
              <a:t>QBC</a:t>
            </a:r>
            <a:r>
              <a:rPr lang="zh-CN" altLang="en-US" dirty="0"/>
              <a:t>、本地</a:t>
            </a:r>
            <a:r>
              <a:rPr lang="en-US" altLang="zh-CN" dirty="0"/>
              <a:t>SQL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Hibernate</a:t>
            </a:r>
            <a:r>
              <a:rPr lang="zh-CN" altLang="en-US" dirty="0"/>
              <a:t>检索策略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立即检索、延迟检索、迫切左外连接检索</a:t>
            </a:r>
          </a:p>
        </p:txBody>
      </p:sp>
    </p:spTree>
    <p:extLst>
      <p:ext uri="{BB962C8B-B14F-4D97-AF65-F5344CB8AC3E}">
        <p14:creationId xmlns:p14="http://schemas.microsoft.com/office/powerpoint/2010/main" val="358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Hibernate</a:t>
            </a:r>
            <a:r>
              <a:rPr lang="zh-CN" altLang="en-US" smtClean="0">
                <a:solidFill>
                  <a:schemeClr val="tx1"/>
                </a:solidFill>
              </a:rPr>
              <a:t>数据库连接池配置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应用中，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应用不会直接访问数据库连接池，而是通过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访问数据库连接池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获取数据库连接池的几种方式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使用默认的数据库连接池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使用配置文件指定的数据库连接池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在受管环境中，从容器中获得标准的数据源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43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使用默认的数据库连接池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提供了默认的连接池实现，它的实现类为</a:t>
            </a:r>
            <a:r>
              <a:rPr lang="en-US" altLang="zh-CN" dirty="0" err="1" smtClean="0"/>
              <a:t>DriverManagerConnectionProvider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配置文件中如果没有明确配置任何连接池，会使用默认的连接池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默认数据库连接池缺陷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内置的数据库连接池性能不佳</a:t>
            </a:r>
            <a:r>
              <a:rPr lang="zh-CN" altLang="en-US" dirty="0"/>
              <a:t>，</a:t>
            </a:r>
            <a:r>
              <a:rPr lang="zh-CN" altLang="en-US" dirty="0" smtClean="0"/>
              <a:t>且存在诸多</a:t>
            </a:r>
            <a:r>
              <a:rPr lang="en-US" altLang="zh-CN" dirty="0" smtClean="0"/>
              <a:t>BUG</a:t>
            </a:r>
          </a:p>
          <a:p>
            <a:pPr lvl="4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官方也只是建议仅在开发环境下使用</a:t>
            </a:r>
          </a:p>
        </p:txBody>
      </p:sp>
    </p:spTree>
    <p:extLst>
      <p:ext uri="{BB962C8B-B14F-4D97-AF65-F5344CB8AC3E}">
        <p14:creationId xmlns:p14="http://schemas.microsoft.com/office/powerpoint/2010/main" val="3406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使用配置文件指定数据库连接池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c3p0</a:t>
            </a:r>
            <a:r>
              <a:rPr lang="zh-CN" altLang="en-US" dirty="0" smtClean="0"/>
              <a:t>数据库连接池，并添加相应的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95400" y="1917031"/>
            <a:ext cx="10872185" cy="46611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"hibernate.c3p0.max_size"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"hibernate.c3p0.min_size"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"hibernate.c3p0.timeout"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"hibernate.c3p0.max_statements"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"hibernate.c3p0.idle_test_period"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"hibernate.c3p0.acquire_increment"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"hibernate.c3p0.validate"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hibernate.connection.provider_class</a:t>
            </a:r>
            <a:r>
              <a:rPr lang="en-US" altLang="zh-CN" sz="2400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org.hibernate.connection.C3P0ConnectionProvider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400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80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二级缓存机制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第二级缓存配置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数据库连接池配置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2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级缓存机制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第二级缓存配置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711624" y="4078814"/>
            <a:ext cx="7128792" cy="1200329"/>
            <a:chOff x="935038" y="1349375"/>
            <a:chExt cx="6445274" cy="1200329"/>
          </a:xfrm>
        </p:grpSpPr>
        <p:sp>
          <p:nvSpPr>
            <p:cNvPr id="13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数据库连接池配置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二级缓存机制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的缓存</a:t>
            </a:r>
            <a:endParaRPr lang="en-US" dirty="0" smtClean="0"/>
          </a:p>
          <a:p>
            <a:pPr lvl="1"/>
            <a:r>
              <a:rPr lang="zh-CN" altLang="en-US" dirty="0" smtClean="0"/>
              <a:t>一块内存空间，其中存放了相互关联的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对象。</a:t>
            </a:r>
            <a:endParaRPr lang="en-US" dirty="0" smtClean="0"/>
          </a:p>
          <a:p>
            <a:pPr lvl="1"/>
            <a:r>
              <a:rPr lang="zh-CN" altLang="en-US" dirty="0" smtClean="0"/>
              <a:t>处在</a:t>
            </a:r>
            <a:r>
              <a:rPr lang="en-US" altLang="zh-CN" dirty="0"/>
              <a:t>S</a:t>
            </a:r>
            <a:r>
              <a:rPr lang="en-US" altLang="zh-CN" dirty="0" smtClean="0"/>
              <a:t>ession</a:t>
            </a:r>
            <a:r>
              <a:rPr lang="zh-CN" altLang="en-US" dirty="0" smtClean="0"/>
              <a:t>缓存中的对象被称为持久化对象。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Session</a:t>
            </a:r>
            <a:r>
              <a:rPr lang="zh-CN" altLang="en-US" dirty="0"/>
              <a:t>缓存是内置的不能被卸载的，被称为</a:t>
            </a:r>
            <a:r>
              <a:rPr lang="en-US" altLang="zh-CN" dirty="0"/>
              <a:t>Hibernate</a:t>
            </a:r>
            <a:r>
              <a:rPr lang="zh-CN" altLang="en-US" dirty="0"/>
              <a:t>的一级</a:t>
            </a:r>
            <a:r>
              <a:rPr lang="zh-CN" altLang="en-US" dirty="0" smtClean="0"/>
              <a:t>缓存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SessionFactory</a:t>
            </a:r>
            <a:r>
              <a:rPr lang="zh-CN" altLang="en-US" dirty="0"/>
              <a:t>有一个内置缓存（实现机制跟</a:t>
            </a:r>
            <a:r>
              <a:rPr lang="en-US" altLang="zh-CN" dirty="0"/>
              <a:t>Session</a:t>
            </a:r>
            <a:r>
              <a:rPr lang="zh-CN" altLang="en-US" dirty="0"/>
              <a:t>缓存类似）和一个可以配置的缓存插件被称为</a:t>
            </a:r>
            <a:r>
              <a:rPr lang="zh-CN" altLang="en-US" dirty="0" smtClean="0"/>
              <a:t>外置缓存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9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SessionFactory</a:t>
            </a:r>
            <a:r>
              <a:rPr lang="zh-CN" altLang="en-US"/>
              <a:t>的缓存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SessionFactory</a:t>
            </a:r>
            <a:r>
              <a:rPr lang="zh-CN" altLang="en-US" dirty="0"/>
              <a:t>的外置</a:t>
            </a:r>
            <a:r>
              <a:rPr lang="zh-CN" altLang="en-US" dirty="0" smtClean="0"/>
              <a:t>缓存被</a:t>
            </a:r>
            <a:r>
              <a:rPr lang="zh-CN" altLang="en-US" dirty="0"/>
              <a:t>称为</a:t>
            </a:r>
            <a:r>
              <a:rPr lang="en-US" altLang="zh-CN" dirty="0"/>
              <a:t>Hibernate</a:t>
            </a:r>
            <a:r>
              <a:rPr lang="zh-CN" altLang="en-US" dirty="0"/>
              <a:t>的二级</a:t>
            </a:r>
            <a:r>
              <a:rPr lang="zh-CN" altLang="en-US" dirty="0" smtClean="0"/>
              <a:t>缓存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47992"/>
              </p:ext>
            </p:extLst>
          </p:nvPr>
        </p:nvGraphicFramePr>
        <p:xfrm>
          <a:off x="983432" y="2204865"/>
          <a:ext cx="4536504" cy="424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8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内置缓存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141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</a:t>
                      </a:r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Hibernate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配置信息和映射元数据信息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665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物理介质是内存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66772"/>
              </p:ext>
            </p:extLst>
          </p:nvPr>
        </p:nvGraphicFramePr>
        <p:xfrm>
          <a:off x="6600056" y="2204864"/>
          <a:ext cx="4536000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外置缓存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50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是一个可配置的缓存插件，可存放大量数据库数据的拷贝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549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物理介质是内存或硬盘</a:t>
                      </a:r>
                    </a:p>
                  </a:txBody>
                  <a:tcPr marL="91445" marR="91445" marT="45736" marB="4573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二级缓存机制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位于持久化层，存放数据库数据的拷贝的缓存被称为持久化层缓存</a:t>
            </a:r>
            <a:endParaRPr lang="en-US" dirty="0" smtClean="0"/>
          </a:p>
          <a:p>
            <a:pPr lvl="1"/>
            <a:r>
              <a:rPr lang="en-US" altLang="zh-CN" dirty="0" smtClean="0"/>
              <a:t>Hibernate</a:t>
            </a:r>
            <a:r>
              <a:rPr lang="zh-CN" altLang="en-US" dirty="0" smtClean="0"/>
              <a:t>的一级缓存、二级缓存都是持久化层缓存</a:t>
            </a:r>
            <a:endParaRPr lang="en-US" dirty="0" smtClean="0"/>
          </a:p>
          <a:p>
            <a:r>
              <a:rPr lang="zh-CN" altLang="en-US" dirty="0" smtClean="0"/>
              <a:t>持久化层缓存的分类</a:t>
            </a:r>
            <a:endParaRPr lang="en-US" dirty="0" smtClean="0"/>
          </a:p>
          <a:p>
            <a:pPr lvl="1"/>
            <a:r>
              <a:rPr lang="zh-CN" altLang="en-US" dirty="0" smtClean="0"/>
              <a:t>事务范围缓存</a:t>
            </a:r>
            <a:endParaRPr lang="en-US" dirty="0" smtClean="0"/>
          </a:p>
          <a:p>
            <a:pPr lvl="1"/>
            <a:r>
              <a:rPr lang="zh-CN" altLang="en-US" dirty="0" smtClean="0"/>
              <a:t>进程范围缓存</a:t>
            </a:r>
            <a:endParaRPr lang="en-US" dirty="0" smtClean="0"/>
          </a:p>
          <a:p>
            <a:pPr lvl="1"/>
            <a:r>
              <a:rPr lang="zh-CN" altLang="en-US" dirty="0" smtClean="0"/>
              <a:t>群集范围缓存</a:t>
            </a:r>
            <a:endParaRPr lang="en-US" dirty="0" smtClean="0"/>
          </a:p>
          <a:p>
            <a:r>
              <a:rPr lang="zh-CN" altLang="en-US" dirty="0" smtClean="0"/>
              <a:t>缓存的范围决定了缓存的生命周期以及缓存可以被谁访问</a:t>
            </a:r>
          </a:p>
        </p:txBody>
      </p:sp>
    </p:spTree>
    <p:extLst>
      <p:ext uri="{BB962C8B-B14F-4D97-AF65-F5344CB8AC3E}">
        <p14:creationId xmlns:p14="http://schemas.microsoft.com/office/powerpoint/2010/main" val="1699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Hibernate</a:t>
            </a:r>
            <a:r>
              <a:rPr lang="zh-CN" altLang="en-US" dirty="0" smtClean="0">
                <a:solidFill>
                  <a:schemeClr val="tx1"/>
                </a:solidFill>
              </a:rPr>
              <a:t>二级缓存机制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</a:t>
            </a:r>
            <a:r>
              <a:rPr lang="zh-CN" altLang="en-US" dirty="0" smtClean="0"/>
              <a:t>化层的二级缓存，在查询时先在事务缓存中查找，如果没有查询到相应数据，再到进程范围或集群范围缓存中查找，如果还没找到再数据库中查找。</a:t>
            </a:r>
            <a:endParaRPr lang="en-US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624418" y="3284984"/>
            <a:ext cx="10943167" cy="2879725"/>
            <a:chOff x="2530201" y="3451221"/>
            <a:chExt cx="8899330" cy="2138019"/>
          </a:xfrm>
        </p:grpSpPr>
        <p:sp>
          <p:nvSpPr>
            <p:cNvPr id="40" name="TextBox 5"/>
            <p:cNvSpPr txBox="1"/>
            <p:nvPr/>
          </p:nvSpPr>
          <p:spPr bwMode="auto">
            <a:xfrm>
              <a:off x="2530201" y="3451221"/>
              <a:ext cx="917400" cy="2138019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 smtClean="0"/>
                <a:t>应用</a:t>
              </a:r>
              <a:endParaRPr lang="en-US" altLang="zh-CN" sz="3200" dirty="0" smtClean="0"/>
            </a:p>
            <a:p>
              <a:r>
                <a:rPr lang="zh-CN" altLang="en-US" sz="3200" dirty="0" smtClean="0"/>
                <a:t>程序</a:t>
              </a:r>
              <a:endParaRPr lang="zh-CN" altLang="en-US" sz="3200" dirty="0"/>
            </a:p>
          </p:txBody>
        </p:sp>
        <p:sp>
          <p:nvSpPr>
            <p:cNvPr id="52" name="TextBox 6"/>
            <p:cNvSpPr txBox="1"/>
            <p:nvPr/>
          </p:nvSpPr>
          <p:spPr bwMode="auto">
            <a:xfrm>
              <a:off x="4295800" y="3474969"/>
              <a:ext cx="2201761" cy="211427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zh-CN" altLang="en-US" sz="3200" dirty="0" smtClean="0"/>
                <a:t>一级缓存</a:t>
              </a:r>
              <a:endParaRPr lang="en-US" altLang="zh-CN" sz="3200" dirty="0" smtClean="0"/>
            </a:p>
            <a:p>
              <a:pPr>
                <a:spcBef>
                  <a:spcPts val="0"/>
                </a:spcBef>
              </a:pPr>
              <a:r>
                <a:rPr lang="en-US" altLang="zh-CN" dirty="0" smtClean="0"/>
                <a:t>(</a:t>
              </a:r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ession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缓存</a:t>
              </a:r>
              <a:r>
                <a:rPr lang="en-US" altLang="zh-CN" dirty="0"/>
                <a:t>)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sp>
          <p:nvSpPr>
            <p:cNvPr id="42" name="TextBox 10"/>
            <p:cNvSpPr txBox="1"/>
            <p:nvPr/>
          </p:nvSpPr>
          <p:spPr bwMode="auto">
            <a:xfrm>
              <a:off x="7311814" y="3474969"/>
              <a:ext cx="2148552" cy="211427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3200" dirty="0"/>
                <a:t>二</a:t>
              </a:r>
              <a:r>
                <a:rPr lang="zh-CN" altLang="en-US" sz="3200" dirty="0" smtClean="0"/>
                <a:t>级缓存</a:t>
              </a:r>
              <a:endParaRPr lang="en-US" altLang="zh-CN" sz="3200" dirty="0" smtClean="0"/>
            </a:p>
            <a:p>
              <a:r>
                <a:rPr lang="en-US" altLang="zh-CN" sz="3200" dirty="0" smtClean="0"/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S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essionFactory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  的外置缓存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sp>
          <p:nvSpPr>
            <p:cNvPr id="43" name="流程图: 磁盘 42"/>
            <p:cNvSpPr/>
            <p:nvPr/>
          </p:nvSpPr>
          <p:spPr bwMode="auto">
            <a:xfrm>
              <a:off x="10056440" y="3474970"/>
              <a:ext cx="1373091" cy="2114270"/>
            </a:xfrm>
            <a:prstGeom prst="flowChartMagneticDisk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320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3447601" y="4199682"/>
              <a:ext cx="84819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 bwMode="auto">
            <a:xfrm>
              <a:off x="6497561" y="4215120"/>
              <a:ext cx="81425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 bwMode="auto">
            <a:xfrm>
              <a:off x="9460366" y="4215120"/>
              <a:ext cx="59607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9460366" y="5014640"/>
              <a:ext cx="596075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6497561" y="5014640"/>
              <a:ext cx="81425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47601" y="5014640"/>
              <a:ext cx="797272" cy="19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080153" y="37890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757292" y="37890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73972" y="37890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080153" y="539077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757291" y="54156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273972" y="539077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34102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二级缓存机制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缓存是事务范围的缓存。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SessionFactory</a:t>
            </a:r>
            <a:r>
              <a:rPr lang="zh-CN" altLang="en-US" dirty="0" smtClean="0"/>
              <a:t>缓存是进程范围或者集群范围的缓存。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进程范围和集群范围的缓存可能被进程内的多个事务并发访问，因此需要采取必要的事务隔离机制。</a:t>
            </a:r>
            <a:endParaRPr lang="en-US" dirty="0" smtClean="0"/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持久化层缓存并发访问策略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事务型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提供Repeatable Read事务隔离级别，适用于常被修改的数据。</a:t>
            </a:r>
          </a:p>
          <a:p>
            <a:r>
              <a:rPr lang="zh-CN" altLang="en-US" dirty="0" smtClean="0"/>
              <a:t>读写型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提供Read Commited事务隔离级别，只适用于进程范围缓存中经常被读，但很少被修改的数据。</a:t>
            </a:r>
          </a:p>
        </p:txBody>
      </p:sp>
    </p:spTree>
    <p:extLst>
      <p:ext uri="{BB962C8B-B14F-4D97-AF65-F5344CB8AC3E}">
        <p14:creationId xmlns:p14="http://schemas.microsoft.com/office/powerpoint/2010/main" val="1727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Pages>0</Pages>
  <Words>1249</Words>
  <Characters>0</Characters>
  <Application>Microsoft Office PowerPoint</Application>
  <DocSecurity>0</DocSecurity>
  <PresentationFormat>宽屏</PresentationFormat>
  <Lines>0</Lines>
  <Paragraphs>214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第八讲 Hibernate高级配置</vt:lpstr>
      <vt:lpstr>PowerPoint 演示文稿</vt:lpstr>
      <vt:lpstr>PowerPoint 演示文稿</vt:lpstr>
      <vt:lpstr>Hibernate二级缓存机制</vt:lpstr>
      <vt:lpstr>SessionFactory的缓存</vt:lpstr>
      <vt:lpstr>Hibernate二级缓存机制</vt:lpstr>
      <vt:lpstr>Hibernate二级缓存机制</vt:lpstr>
      <vt:lpstr>Hibernate二级缓存机制</vt:lpstr>
      <vt:lpstr>持久化层缓存并发访问策略</vt:lpstr>
      <vt:lpstr>持久化层缓存并发访问策略</vt:lpstr>
      <vt:lpstr>二级缓存适合存储的数据</vt:lpstr>
      <vt:lpstr>PowerPoint 演示文稿</vt:lpstr>
      <vt:lpstr>Hibernate第二级缓存配置</vt:lpstr>
      <vt:lpstr>Hibernate第二级缓存配置</vt:lpstr>
      <vt:lpstr>Hibernate第二级缓存配置</vt:lpstr>
      <vt:lpstr>Hibernate第二级缓存配置</vt:lpstr>
      <vt:lpstr>PowerPoint 演示文稿</vt:lpstr>
      <vt:lpstr>Java应用程序访问数据库</vt:lpstr>
      <vt:lpstr>数据库连接池的实现</vt:lpstr>
      <vt:lpstr>Hibernate数据库连接池配置</vt:lpstr>
      <vt:lpstr>使用默认的数据库连接池</vt:lpstr>
      <vt:lpstr>Hibernate默认数据库连接池缺陷</vt:lpstr>
      <vt:lpstr>使用配置文件指定数据库连接池</vt:lpstr>
      <vt:lpstr>本章小结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baozhangjun</cp:lastModifiedBy>
  <cp:revision>829</cp:revision>
  <cp:lastPrinted>1899-12-30T00:00:00Z</cp:lastPrinted>
  <dcterms:created xsi:type="dcterms:W3CDTF">2008-05-06T01:42:58Z</dcterms:created>
  <dcterms:modified xsi:type="dcterms:W3CDTF">2018-10-30T07:43:07Z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