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46"/>
  </p:notesMasterIdLst>
  <p:sldIdLst>
    <p:sldId id="256" r:id="rId2"/>
    <p:sldId id="321" r:id="rId3"/>
    <p:sldId id="258" r:id="rId4"/>
    <p:sldId id="366" r:id="rId5"/>
    <p:sldId id="323" r:id="rId6"/>
    <p:sldId id="363" r:id="rId7"/>
    <p:sldId id="364" r:id="rId8"/>
    <p:sldId id="365" r:id="rId9"/>
    <p:sldId id="360" r:id="rId10"/>
    <p:sldId id="361" r:id="rId11"/>
    <p:sldId id="362" r:id="rId12"/>
    <p:sldId id="331" r:id="rId13"/>
    <p:sldId id="367" r:id="rId14"/>
    <p:sldId id="394" r:id="rId15"/>
    <p:sldId id="368" r:id="rId16"/>
    <p:sldId id="369" r:id="rId17"/>
    <p:sldId id="370" r:id="rId18"/>
    <p:sldId id="371" r:id="rId19"/>
    <p:sldId id="380" r:id="rId20"/>
    <p:sldId id="372" r:id="rId21"/>
    <p:sldId id="373" r:id="rId22"/>
    <p:sldId id="374" r:id="rId23"/>
    <p:sldId id="375" r:id="rId24"/>
    <p:sldId id="376" r:id="rId25"/>
    <p:sldId id="377" r:id="rId26"/>
    <p:sldId id="378" r:id="rId27"/>
    <p:sldId id="386" r:id="rId28"/>
    <p:sldId id="388" r:id="rId29"/>
    <p:sldId id="379" r:id="rId30"/>
    <p:sldId id="381" r:id="rId31"/>
    <p:sldId id="382" r:id="rId32"/>
    <p:sldId id="383" r:id="rId33"/>
    <p:sldId id="384" r:id="rId34"/>
    <p:sldId id="385" r:id="rId35"/>
    <p:sldId id="387" r:id="rId36"/>
    <p:sldId id="389" r:id="rId37"/>
    <p:sldId id="390" r:id="rId38"/>
    <p:sldId id="391" r:id="rId39"/>
    <p:sldId id="392" r:id="rId40"/>
    <p:sldId id="359" r:id="rId41"/>
    <p:sldId id="393" r:id="rId42"/>
    <p:sldId id="310" r:id="rId43"/>
    <p:sldId id="311" r:id="rId44"/>
    <p:sldId id="306" r:id="rId45"/>
  </p:sldIdLst>
  <p:sldSz cx="12433300" cy="6997700"/>
  <p:notesSz cx="12433300" cy="6997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80000"/>
  </p:normalViewPr>
  <p:slideViewPr>
    <p:cSldViewPr>
      <p:cViewPr varScale="1">
        <p:scale>
          <a:sx n="101" d="100"/>
          <a:sy n="101" d="100"/>
        </p:scale>
        <p:origin x="216" y="2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F5642D-BCB9-4724-B269-7BEC77F3E7E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785626C-3FF3-497C-B0BC-9B07BFB88AE0}">
      <dgm:prSet/>
      <dgm:spPr/>
      <dgm:t>
        <a:bodyPr/>
        <a:lstStyle/>
        <a:p>
          <a:r>
            <a:rPr lang="en-US"/>
            <a:t>CRUD operations (create, read, update, delete) overview</a:t>
          </a:r>
        </a:p>
      </dgm:t>
    </dgm:pt>
    <dgm:pt modelId="{E5299098-7325-43FB-9CD5-CDD32DD1B56C}" type="parTrans" cxnId="{FE29F088-CBDC-49D3-B583-E0BD1BFB7FEC}">
      <dgm:prSet/>
      <dgm:spPr/>
      <dgm:t>
        <a:bodyPr/>
        <a:lstStyle/>
        <a:p>
          <a:endParaRPr lang="en-US"/>
        </a:p>
      </dgm:t>
    </dgm:pt>
    <dgm:pt modelId="{7A46A2AB-30DA-47AC-A315-8F5F4DA8402A}" type="sibTrans" cxnId="{FE29F088-CBDC-49D3-B583-E0BD1BFB7FEC}">
      <dgm:prSet/>
      <dgm:spPr/>
      <dgm:t>
        <a:bodyPr/>
        <a:lstStyle/>
        <a:p>
          <a:endParaRPr lang="en-US"/>
        </a:p>
      </dgm:t>
    </dgm:pt>
    <dgm:pt modelId="{68A07537-6961-4749-B90B-E1804F8D6205}">
      <dgm:prSet/>
      <dgm:spPr/>
      <dgm:t>
        <a:bodyPr/>
        <a:lstStyle/>
        <a:p>
          <a:r>
            <a:rPr lang="en-US" dirty="0"/>
            <a:t>Example about an AWS Simple Cloud Storage (S3): Plan, Create, No-op, Update, Delete.</a:t>
          </a:r>
        </a:p>
      </dgm:t>
    </dgm:pt>
    <dgm:pt modelId="{B1941A5A-8741-4AE7-8FD6-41E7F5D4E487}" type="parTrans" cxnId="{8A4D5A48-7D2D-4460-9143-F9C025FEFF37}">
      <dgm:prSet/>
      <dgm:spPr/>
      <dgm:t>
        <a:bodyPr/>
        <a:lstStyle/>
        <a:p>
          <a:endParaRPr lang="en-US"/>
        </a:p>
      </dgm:t>
    </dgm:pt>
    <dgm:pt modelId="{A3196EDC-0D1D-424A-B989-A37682340DDC}" type="sibTrans" cxnId="{8A4D5A48-7D2D-4460-9143-F9C025FEFF37}">
      <dgm:prSet/>
      <dgm:spPr/>
      <dgm:t>
        <a:bodyPr/>
        <a:lstStyle/>
        <a:p>
          <a:endParaRPr lang="en-US"/>
        </a:p>
      </dgm:t>
    </dgm:pt>
    <dgm:pt modelId="{ACC4EDDB-6EF1-409A-ABC9-C800E8B4263C}">
      <dgm:prSet/>
      <dgm:spPr/>
      <dgm:t>
        <a:bodyPr/>
        <a:lstStyle/>
        <a:p>
          <a:r>
            <a:rPr lang="en-US" dirty="0"/>
            <a:t>Resource Drift</a:t>
          </a:r>
        </a:p>
      </dgm:t>
    </dgm:pt>
    <dgm:pt modelId="{E9601E0E-7201-4698-AC0D-725EFE242158}" type="parTrans" cxnId="{81E0C2E3-F13E-4D45-8F45-6AAB34755BFD}">
      <dgm:prSet/>
      <dgm:spPr/>
      <dgm:t>
        <a:bodyPr/>
        <a:lstStyle/>
        <a:p>
          <a:endParaRPr lang="en-US"/>
        </a:p>
      </dgm:t>
    </dgm:pt>
    <dgm:pt modelId="{1833211C-1E07-4A4E-9F1D-7068981F7C80}" type="sibTrans" cxnId="{81E0C2E3-F13E-4D45-8F45-6AAB34755BFD}">
      <dgm:prSet/>
      <dgm:spPr/>
      <dgm:t>
        <a:bodyPr/>
        <a:lstStyle/>
        <a:p>
          <a:endParaRPr lang="en-US"/>
        </a:p>
      </dgm:t>
    </dgm:pt>
    <dgm:pt modelId="{432258DA-FABE-4222-8AFF-5CE032357415}">
      <dgm:prSet/>
      <dgm:spPr/>
      <dgm:t>
        <a:bodyPr/>
        <a:lstStyle/>
        <a:p>
          <a:r>
            <a:rPr lang="en-US"/>
            <a:t>Terraform life circle</a:t>
          </a:r>
        </a:p>
      </dgm:t>
    </dgm:pt>
    <dgm:pt modelId="{6F87F5B1-0662-4A9F-AC6C-AFF16C9129BF}" type="parTrans" cxnId="{2B96E934-089E-476F-8B1B-5A98256C7091}">
      <dgm:prSet/>
      <dgm:spPr/>
      <dgm:t>
        <a:bodyPr/>
        <a:lstStyle/>
        <a:p>
          <a:endParaRPr lang="en-US"/>
        </a:p>
      </dgm:t>
    </dgm:pt>
    <dgm:pt modelId="{0695F6BE-D4FE-4C7B-B168-4F775DEB1F03}" type="sibTrans" cxnId="{2B96E934-089E-476F-8B1B-5A98256C7091}">
      <dgm:prSet/>
      <dgm:spPr/>
      <dgm:t>
        <a:bodyPr/>
        <a:lstStyle/>
        <a:p>
          <a:endParaRPr lang="en-US"/>
        </a:p>
      </dgm:t>
    </dgm:pt>
    <dgm:pt modelId="{AA167725-59CD-E442-B824-3EF11B565AC9}" type="pres">
      <dgm:prSet presAssocID="{14F5642D-BCB9-4724-B269-7BEC77F3E7EF}" presName="linear" presStyleCnt="0">
        <dgm:presLayoutVars>
          <dgm:animLvl val="lvl"/>
          <dgm:resizeHandles val="exact"/>
        </dgm:presLayoutVars>
      </dgm:prSet>
      <dgm:spPr/>
    </dgm:pt>
    <dgm:pt modelId="{0A524A53-14AF-B745-AFCF-0507C07BB739}" type="pres">
      <dgm:prSet presAssocID="{C785626C-3FF3-497C-B0BC-9B07BFB88AE0}" presName="parentText" presStyleLbl="node1" presStyleIdx="0" presStyleCnt="4">
        <dgm:presLayoutVars>
          <dgm:chMax val="0"/>
          <dgm:bulletEnabled val="1"/>
        </dgm:presLayoutVars>
      </dgm:prSet>
      <dgm:spPr/>
    </dgm:pt>
    <dgm:pt modelId="{F0D1CC6E-2635-B14E-99BE-A584BDDCFA95}" type="pres">
      <dgm:prSet presAssocID="{7A46A2AB-30DA-47AC-A315-8F5F4DA8402A}" presName="spacer" presStyleCnt="0"/>
      <dgm:spPr/>
    </dgm:pt>
    <dgm:pt modelId="{56C209F9-17EA-E04F-AF74-298C0E7AD2D2}" type="pres">
      <dgm:prSet presAssocID="{ACC4EDDB-6EF1-409A-ABC9-C800E8B4263C}" presName="parentText" presStyleLbl="node1" presStyleIdx="1" presStyleCnt="4">
        <dgm:presLayoutVars>
          <dgm:chMax val="0"/>
          <dgm:bulletEnabled val="1"/>
        </dgm:presLayoutVars>
      </dgm:prSet>
      <dgm:spPr/>
    </dgm:pt>
    <dgm:pt modelId="{174932EA-A152-1149-A25B-332811CF5578}" type="pres">
      <dgm:prSet presAssocID="{1833211C-1E07-4A4E-9F1D-7068981F7C80}" presName="spacer" presStyleCnt="0"/>
      <dgm:spPr/>
    </dgm:pt>
    <dgm:pt modelId="{5DF2AC54-1E28-7842-8FCD-F1368C4B6BB9}" type="pres">
      <dgm:prSet presAssocID="{432258DA-FABE-4222-8AFF-5CE032357415}" presName="parentText" presStyleLbl="node1" presStyleIdx="2" presStyleCnt="4">
        <dgm:presLayoutVars>
          <dgm:chMax val="0"/>
          <dgm:bulletEnabled val="1"/>
        </dgm:presLayoutVars>
      </dgm:prSet>
      <dgm:spPr/>
    </dgm:pt>
    <dgm:pt modelId="{4FF7E7DE-6B95-334E-B452-DA0E08087B07}" type="pres">
      <dgm:prSet presAssocID="{0695F6BE-D4FE-4C7B-B168-4F775DEB1F03}" presName="spacer" presStyleCnt="0"/>
      <dgm:spPr/>
    </dgm:pt>
    <dgm:pt modelId="{AC10EAE0-DE83-5441-8146-E448E0FB4A62}" type="pres">
      <dgm:prSet presAssocID="{68A07537-6961-4749-B90B-E1804F8D6205}" presName="parentText" presStyleLbl="node1" presStyleIdx="3" presStyleCnt="4">
        <dgm:presLayoutVars>
          <dgm:chMax val="0"/>
          <dgm:bulletEnabled val="1"/>
        </dgm:presLayoutVars>
      </dgm:prSet>
      <dgm:spPr/>
    </dgm:pt>
  </dgm:ptLst>
  <dgm:cxnLst>
    <dgm:cxn modelId="{5DDDAF11-4C8B-8049-B736-0712805AC8D4}" type="presOf" srcId="{68A07537-6961-4749-B90B-E1804F8D6205}" destId="{AC10EAE0-DE83-5441-8146-E448E0FB4A62}" srcOrd="0" destOrd="0" presId="urn:microsoft.com/office/officeart/2005/8/layout/vList2"/>
    <dgm:cxn modelId="{9D96EE13-EAC9-0F40-9989-83307F5D041C}" type="presOf" srcId="{14F5642D-BCB9-4724-B269-7BEC77F3E7EF}" destId="{AA167725-59CD-E442-B824-3EF11B565AC9}" srcOrd="0" destOrd="0" presId="urn:microsoft.com/office/officeart/2005/8/layout/vList2"/>
    <dgm:cxn modelId="{2B96E934-089E-476F-8B1B-5A98256C7091}" srcId="{14F5642D-BCB9-4724-B269-7BEC77F3E7EF}" destId="{432258DA-FABE-4222-8AFF-5CE032357415}" srcOrd="2" destOrd="0" parTransId="{6F87F5B1-0662-4A9F-AC6C-AFF16C9129BF}" sibTransId="{0695F6BE-D4FE-4C7B-B168-4F775DEB1F03}"/>
    <dgm:cxn modelId="{8A4D5A48-7D2D-4460-9143-F9C025FEFF37}" srcId="{14F5642D-BCB9-4724-B269-7BEC77F3E7EF}" destId="{68A07537-6961-4749-B90B-E1804F8D6205}" srcOrd="3" destOrd="0" parTransId="{B1941A5A-8741-4AE7-8FD6-41E7F5D4E487}" sibTransId="{A3196EDC-0D1D-424A-B989-A37682340DDC}"/>
    <dgm:cxn modelId="{60D7E66D-5469-7D44-8FC7-60237706CB3F}" type="presOf" srcId="{ACC4EDDB-6EF1-409A-ABC9-C800E8B4263C}" destId="{56C209F9-17EA-E04F-AF74-298C0E7AD2D2}" srcOrd="0" destOrd="0" presId="urn:microsoft.com/office/officeart/2005/8/layout/vList2"/>
    <dgm:cxn modelId="{FE29F088-CBDC-49D3-B583-E0BD1BFB7FEC}" srcId="{14F5642D-BCB9-4724-B269-7BEC77F3E7EF}" destId="{C785626C-3FF3-497C-B0BC-9B07BFB88AE0}" srcOrd="0" destOrd="0" parTransId="{E5299098-7325-43FB-9CD5-CDD32DD1B56C}" sibTransId="{7A46A2AB-30DA-47AC-A315-8F5F4DA8402A}"/>
    <dgm:cxn modelId="{81C26FC9-8491-9443-8D24-543B0D02AA9F}" type="presOf" srcId="{C785626C-3FF3-497C-B0BC-9B07BFB88AE0}" destId="{0A524A53-14AF-B745-AFCF-0507C07BB739}" srcOrd="0" destOrd="0" presId="urn:microsoft.com/office/officeart/2005/8/layout/vList2"/>
    <dgm:cxn modelId="{0D4F51CD-85AA-5346-B14B-F92EFEA6351D}" type="presOf" srcId="{432258DA-FABE-4222-8AFF-5CE032357415}" destId="{5DF2AC54-1E28-7842-8FCD-F1368C4B6BB9}" srcOrd="0" destOrd="0" presId="urn:microsoft.com/office/officeart/2005/8/layout/vList2"/>
    <dgm:cxn modelId="{81E0C2E3-F13E-4D45-8F45-6AAB34755BFD}" srcId="{14F5642D-BCB9-4724-B269-7BEC77F3E7EF}" destId="{ACC4EDDB-6EF1-409A-ABC9-C800E8B4263C}" srcOrd="1" destOrd="0" parTransId="{E9601E0E-7201-4698-AC0D-725EFE242158}" sibTransId="{1833211C-1E07-4A4E-9F1D-7068981F7C80}"/>
    <dgm:cxn modelId="{FDA4DE61-CA85-864B-8EB4-B255143EEC8E}" type="presParOf" srcId="{AA167725-59CD-E442-B824-3EF11B565AC9}" destId="{0A524A53-14AF-B745-AFCF-0507C07BB739}" srcOrd="0" destOrd="0" presId="urn:microsoft.com/office/officeart/2005/8/layout/vList2"/>
    <dgm:cxn modelId="{C13E2E11-A7DC-984F-AA76-9D1AA0BEB206}" type="presParOf" srcId="{AA167725-59CD-E442-B824-3EF11B565AC9}" destId="{F0D1CC6E-2635-B14E-99BE-A584BDDCFA95}" srcOrd="1" destOrd="0" presId="urn:microsoft.com/office/officeart/2005/8/layout/vList2"/>
    <dgm:cxn modelId="{0E3A5EB1-AC2F-3643-9EAE-59BDC837021A}" type="presParOf" srcId="{AA167725-59CD-E442-B824-3EF11B565AC9}" destId="{56C209F9-17EA-E04F-AF74-298C0E7AD2D2}" srcOrd="2" destOrd="0" presId="urn:microsoft.com/office/officeart/2005/8/layout/vList2"/>
    <dgm:cxn modelId="{E480C89E-C0E6-134E-88FD-AA450C579A6F}" type="presParOf" srcId="{AA167725-59CD-E442-B824-3EF11B565AC9}" destId="{174932EA-A152-1149-A25B-332811CF5578}" srcOrd="3" destOrd="0" presId="urn:microsoft.com/office/officeart/2005/8/layout/vList2"/>
    <dgm:cxn modelId="{1CA1FE96-F862-7740-AFB2-33CB04689B1E}" type="presParOf" srcId="{AA167725-59CD-E442-B824-3EF11B565AC9}" destId="{5DF2AC54-1E28-7842-8FCD-F1368C4B6BB9}" srcOrd="4" destOrd="0" presId="urn:microsoft.com/office/officeart/2005/8/layout/vList2"/>
    <dgm:cxn modelId="{8FB29B1C-1BC8-B342-8F0C-D8B72CDA0638}" type="presParOf" srcId="{AA167725-59CD-E442-B824-3EF11B565AC9}" destId="{4FF7E7DE-6B95-334E-B452-DA0E08087B07}" srcOrd="5" destOrd="0" presId="urn:microsoft.com/office/officeart/2005/8/layout/vList2"/>
    <dgm:cxn modelId="{B2E39AC1-753A-FF47-9FBC-E7E78DE62E88}" type="presParOf" srcId="{AA167725-59CD-E442-B824-3EF11B565AC9}" destId="{AC10EAE0-DE83-5441-8146-E448E0FB4A6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901DE9-FF2B-44DC-A6AC-111CD7C8E4B7}"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C46DFED0-5CFD-4FB9-8B9E-D4F3AC1B5CE0}">
      <dgm:prSet/>
      <dgm:spPr/>
      <dgm:t>
        <a:bodyPr/>
        <a:lstStyle/>
        <a:p>
          <a:r>
            <a:rPr lang="en-US" dirty="0"/>
            <a:t>Variables in Terraform</a:t>
          </a:r>
        </a:p>
      </dgm:t>
    </dgm:pt>
    <dgm:pt modelId="{C3D8311E-3767-4E23-8820-64AC7385A6EB}" type="parTrans" cxnId="{7863B2AF-0F9D-4430-A700-AD5570731E7C}">
      <dgm:prSet/>
      <dgm:spPr/>
      <dgm:t>
        <a:bodyPr/>
        <a:lstStyle/>
        <a:p>
          <a:endParaRPr lang="en-US"/>
        </a:p>
      </dgm:t>
    </dgm:pt>
    <dgm:pt modelId="{8749BD3A-4811-4CD0-BA45-4439D882AAD6}" type="sibTrans" cxnId="{7863B2AF-0F9D-4430-A700-AD5570731E7C}">
      <dgm:prSet/>
      <dgm:spPr/>
      <dgm:t>
        <a:bodyPr/>
        <a:lstStyle/>
        <a:p>
          <a:endParaRPr lang="en-US"/>
        </a:p>
      </dgm:t>
    </dgm:pt>
    <dgm:pt modelId="{6A665171-AF39-424A-95B4-30B828EE7D72}">
      <dgm:prSet/>
      <dgm:spPr/>
      <dgm:t>
        <a:bodyPr/>
        <a:lstStyle/>
        <a:p>
          <a:r>
            <a:rPr lang="en-US" dirty="0"/>
            <a:t>Functions in Terraform</a:t>
          </a:r>
        </a:p>
      </dgm:t>
    </dgm:pt>
    <dgm:pt modelId="{447A45F9-0926-484F-8094-D42B7E0AAE1B}" type="parTrans" cxnId="{D4EC6D59-680B-4D9E-8817-D06A5FA04096}">
      <dgm:prSet/>
      <dgm:spPr/>
      <dgm:t>
        <a:bodyPr/>
        <a:lstStyle/>
        <a:p>
          <a:endParaRPr lang="en-US"/>
        </a:p>
      </dgm:t>
    </dgm:pt>
    <dgm:pt modelId="{DCF0A4B2-D4A6-4A16-8140-7FA49CA89506}" type="sibTrans" cxnId="{D4EC6D59-680B-4D9E-8817-D06A5FA04096}">
      <dgm:prSet/>
      <dgm:spPr/>
      <dgm:t>
        <a:bodyPr/>
        <a:lstStyle/>
        <a:p>
          <a:endParaRPr lang="en-US"/>
        </a:p>
      </dgm:t>
    </dgm:pt>
    <dgm:pt modelId="{5D05EBEC-FC77-4929-9ABB-08ADAC424109}">
      <dgm:prSet/>
      <dgm:spPr/>
      <dgm:t>
        <a:bodyPr/>
        <a:lstStyle/>
        <a:p>
          <a:r>
            <a:rPr lang="en-US" dirty="0"/>
            <a:t>Demo: Creating Mad Libs story from template files in Terraform</a:t>
          </a:r>
        </a:p>
      </dgm:t>
    </dgm:pt>
    <dgm:pt modelId="{E182319E-601E-4659-9DA8-63DD53922A42}" type="parTrans" cxnId="{77535D80-92CF-4230-AA5E-B82D8EDB671E}">
      <dgm:prSet/>
      <dgm:spPr/>
      <dgm:t>
        <a:bodyPr/>
        <a:lstStyle/>
        <a:p>
          <a:endParaRPr lang="en-US"/>
        </a:p>
      </dgm:t>
    </dgm:pt>
    <dgm:pt modelId="{C0832FC3-62FC-4797-83A6-DE330AA67602}" type="sibTrans" cxnId="{77535D80-92CF-4230-AA5E-B82D8EDB671E}">
      <dgm:prSet/>
      <dgm:spPr/>
      <dgm:t>
        <a:bodyPr/>
        <a:lstStyle/>
        <a:p>
          <a:endParaRPr lang="en-US"/>
        </a:p>
      </dgm:t>
    </dgm:pt>
    <dgm:pt modelId="{B798F1BB-FDCC-4C4D-BE05-BA8594F7B7E4}">
      <dgm:prSet/>
      <dgm:spPr/>
      <dgm:t>
        <a:bodyPr/>
        <a:lstStyle/>
        <a:p>
          <a:r>
            <a:rPr lang="en-US" dirty="0"/>
            <a:t>Introduce template/2, element/2 functions.</a:t>
          </a:r>
        </a:p>
      </dgm:t>
    </dgm:pt>
    <dgm:pt modelId="{4DF89A8B-120E-334D-B267-F94C0F0E634C}" type="parTrans" cxnId="{AECA1ED5-1300-374D-9022-E735A302E5B7}">
      <dgm:prSet/>
      <dgm:spPr/>
      <dgm:t>
        <a:bodyPr/>
        <a:lstStyle/>
        <a:p>
          <a:endParaRPr lang="en-US"/>
        </a:p>
      </dgm:t>
    </dgm:pt>
    <dgm:pt modelId="{50ECDF32-63F7-5744-A4E0-B7D0C9D04CC6}" type="sibTrans" cxnId="{AECA1ED5-1300-374D-9022-E735A302E5B7}">
      <dgm:prSet/>
      <dgm:spPr/>
      <dgm:t>
        <a:bodyPr/>
        <a:lstStyle/>
        <a:p>
          <a:endParaRPr lang="en-US"/>
        </a:p>
      </dgm:t>
    </dgm:pt>
    <dgm:pt modelId="{31D2B6EE-46D1-1944-B7CE-CE6147731119}">
      <dgm:prSet/>
      <dgm:spPr/>
      <dgm:t>
        <a:bodyPr/>
        <a:lstStyle/>
        <a:p>
          <a:r>
            <a:rPr lang="en-US" dirty="0"/>
            <a:t>Introduce count, for expressions</a:t>
          </a:r>
        </a:p>
      </dgm:t>
    </dgm:pt>
    <dgm:pt modelId="{BF5DB6D6-2E59-4942-A5E8-8915C7E7F2C6}" type="parTrans" cxnId="{789407FB-AFF6-984B-94AD-6E56F3000A60}">
      <dgm:prSet/>
      <dgm:spPr/>
      <dgm:t>
        <a:bodyPr/>
        <a:lstStyle/>
        <a:p>
          <a:endParaRPr lang="en-US"/>
        </a:p>
      </dgm:t>
    </dgm:pt>
    <dgm:pt modelId="{16D2EAD2-CFD6-9B4B-8574-8A49663A3AE3}" type="sibTrans" cxnId="{789407FB-AFF6-984B-94AD-6E56F3000A60}">
      <dgm:prSet/>
      <dgm:spPr/>
      <dgm:t>
        <a:bodyPr/>
        <a:lstStyle/>
        <a:p>
          <a:endParaRPr lang="en-US"/>
        </a:p>
      </dgm:t>
    </dgm:pt>
    <dgm:pt modelId="{8675773C-A874-F749-ADB1-5EA686F66988}">
      <dgm:prSet/>
      <dgm:spPr/>
      <dgm:t>
        <a:bodyPr/>
        <a:lstStyle/>
        <a:p>
          <a:r>
            <a:rPr lang="en-US" dirty="0"/>
            <a:t>Introduce </a:t>
          </a:r>
          <a:r>
            <a:rPr lang="en-US" dirty="0" err="1"/>
            <a:t>random_shuffle</a:t>
          </a:r>
          <a:r>
            <a:rPr lang="en-US" dirty="0"/>
            <a:t>, </a:t>
          </a:r>
          <a:r>
            <a:rPr lang="en-US" dirty="0" err="1"/>
            <a:t>local_file</a:t>
          </a:r>
          <a:r>
            <a:rPr lang="en-US" dirty="0"/>
            <a:t> resources</a:t>
          </a:r>
        </a:p>
      </dgm:t>
    </dgm:pt>
    <dgm:pt modelId="{CB35E4F4-9C2D-BA49-98DD-5EBE7CB4034B}" type="parTrans" cxnId="{3A222FAF-3A94-8C4F-A655-34BA6E8F15F6}">
      <dgm:prSet/>
      <dgm:spPr/>
      <dgm:t>
        <a:bodyPr/>
        <a:lstStyle/>
        <a:p>
          <a:endParaRPr lang="en-US"/>
        </a:p>
      </dgm:t>
    </dgm:pt>
    <dgm:pt modelId="{CB4E8415-2A25-264C-B0E6-046D5236BC92}" type="sibTrans" cxnId="{3A222FAF-3A94-8C4F-A655-34BA6E8F15F6}">
      <dgm:prSet/>
      <dgm:spPr/>
      <dgm:t>
        <a:bodyPr/>
        <a:lstStyle/>
        <a:p>
          <a:endParaRPr lang="en-US"/>
        </a:p>
      </dgm:t>
    </dgm:pt>
    <dgm:pt modelId="{4367437F-2DB8-444C-8D66-EAF2C4E0E300}" type="pres">
      <dgm:prSet presAssocID="{63901DE9-FF2B-44DC-A6AC-111CD7C8E4B7}" presName="vert0" presStyleCnt="0">
        <dgm:presLayoutVars>
          <dgm:dir/>
          <dgm:animOne val="branch"/>
          <dgm:animLvl val="lvl"/>
        </dgm:presLayoutVars>
      </dgm:prSet>
      <dgm:spPr/>
    </dgm:pt>
    <dgm:pt modelId="{BAAF4A68-09B9-CE4D-B257-719AD86A7A38}" type="pres">
      <dgm:prSet presAssocID="{C46DFED0-5CFD-4FB9-8B9E-D4F3AC1B5CE0}" presName="thickLine" presStyleLbl="alignNode1" presStyleIdx="0" presStyleCnt="6"/>
      <dgm:spPr/>
    </dgm:pt>
    <dgm:pt modelId="{DCA78D83-A038-9041-AEC2-38A378177242}" type="pres">
      <dgm:prSet presAssocID="{C46DFED0-5CFD-4FB9-8B9E-D4F3AC1B5CE0}" presName="horz1" presStyleCnt="0"/>
      <dgm:spPr/>
    </dgm:pt>
    <dgm:pt modelId="{5570D8D8-9BD4-4D4A-9B0F-638C4E22CC70}" type="pres">
      <dgm:prSet presAssocID="{C46DFED0-5CFD-4FB9-8B9E-D4F3AC1B5CE0}" presName="tx1" presStyleLbl="revTx" presStyleIdx="0" presStyleCnt="6"/>
      <dgm:spPr/>
    </dgm:pt>
    <dgm:pt modelId="{31CDA64B-60C2-B340-A262-EEE7113E0078}" type="pres">
      <dgm:prSet presAssocID="{C46DFED0-5CFD-4FB9-8B9E-D4F3AC1B5CE0}" presName="vert1" presStyleCnt="0"/>
      <dgm:spPr/>
    </dgm:pt>
    <dgm:pt modelId="{90748D70-F388-D944-8094-B6042544EC21}" type="pres">
      <dgm:prSet presAssocID="{6A665171-AF39-424A-95B4-30B828EE7D72}" presName="thickLine" presStyleLbl="alignNode1" presStyleIdx="1" presStyleCnt="6"/>
      <dgm:spPr/>
    </dgm:pt>
    <dgm:pt modelId="{915AA732-417F-5340-A844-5354E0226463}" type="pres">
      <dgm:prSet presAssocID="{6A665171-AF39-424A-95B4-30B828EE7D72}" presName="horz1" presStyleCnt="0"/>
      <dgm:spPr/>
    </dgm:pt>
    <dgm:pt modelId="{2F00BE62-6C48-B646-B0F2-EA43032A22DA}" type="pres">
      <dgm:prSet presAssocID="{6A665171-AF39-424A-95B4-30B828EE7D72}" presName="tx1" presStyleLbl="revTx" presStyleIdx="1" presStyleCnt="6"/>
      <dgm:spPr/>
    </dgm:pt>
    <dgm:pt modelId="{1172D633-47C1-6E41-AB77-F191FC2B6F61}" type="pres">
      <dgm:prSet presAssocID="{6A665171-AF39-424A-95B4-30B828EE7D72}" presName="vert1" presStyleCnt="0"/>
      <dgm:spPr/>
    </dgm:pt>
    <dgm:pt modelId="{82733937-01E5-8045-B18D-6B051440E22D}" type="pres">
      <dgm:prSet presAssocID="{B798F1BB-FDCC-4C4D-BE05-BA8594F7B7E4}" presName="thickLine" presStyleLbl="alignNode1" presStyleIdx="2" presStyleCnt="6"/>
      <dgm:spPr/>
    </dgm:pt>
    <dgm:pt modelId="{2217676B-D1BA-824A-B884-E141ED662122}" type="pres">
      <dgm:prSet presAssocID="{B798F1BB-FDCC-4C4D-BE05-BA8594F7B7E4}" presName="horz1" presStyleCnt="0"/>
      <dgm:spPr/>
    </dgm:pt>
    <dgm:pt modelId="{0243D065-140D-7441-A2E4-0D6CF0DD6D7F}" type="pres">
      <dgm:prSet presAssocID="{B798F1BB-FDCC-4C4D-BE05-BA8594F7B7E4}" presName="tx1" presStyleLbl="revTx" presStyleIdx="2" presStyleCnt="6"/>
      <dgm:spPr/>
    </dgm:pt>
    <dgm:pt modelId="{13DACC1B-A024-864E-B190-24C0608DE800}" type="pres">
      <dgm:prSet presAssocID="{B798F1BB-FDCC-4C4D-BE05-BA8594F7B7E4}" presName="vert1" presStyleCnt="0"/>
      <dgm:spPr/>
    </dgm:pt>
    <dgm:pt modelId="{09CE3F8F-97BD-9742-B574-C54BCF04BAFA}" type="pres">
      <dgm:prSet presAssocID="{31D2B6EE-46D1-1944-B7CE-CE6147731119}" presName="thickLine" presStyleLbl="alignNode1" presStyleIdx="3" presStyleCnt="6"/>
      <dgm:spPr/>
    </dgm:pt>
    <dgm:pt modelId="{578E0807-688B-9B46-A642-6A0B262FEF67}" type="pres">
      <dgm:prSet presAssocID="{31D2B6EE-46D1-1944-B7CE-CE6147731119}" presName="horz1" presStyleCnt="0"/>
      <dgm:spPr/>
    </dgm:pt>
    <dgm:pt modelId="{D0BFEB47-80A4-A141-9D84-BD4D1804C464}" type="pres">
      <dgm:prSet presAssocID="{31D2B6EE-46D1-1944-B7CE-CE6147731119}" presName="tx1" presStyleLbl="revTx" presStyleIdx="3" presStyleCnt="6"/>
      <dgm:spPr/>
    </dgm:pt>
    <dgm:pt modelId="{6A28D4CF-B72E-204E-A9B3-2E2F0B710FB9}" type="pres">
      <dgm:prSet presAssocID="{31D2B6EE-46D1-1944-B7CE-CE6147731119}" presName="vert1" presStyleCnt="0"/>
      <dgm:spPr/>
    </dgm:pt>
    <dgm:pt modelId="{2E375B63-51DC-3747-A543-6C19389822A9}" type="pres">
      <dgm:prSet presAssocID="{8675773C-A874-F749-ADB1-5EA686F66988}" presName="thickLine" presStyleLbl="alignNode1" presStyleIdx="4" presStyleCnt="6"/>
      <dgm:spPr/>
    </dgm:pt>
    <dgm:pt modelId="{134703B7-E7FB-9A4A-BBBD-52F4EA8771B4}" type="pres">
      <dgm:prSet presAssocID="{8675773C-A874-F749-ADB1-5EA686F66988}" presName="horz1" presStyleCnt="0"/>
      <dgm:spPr/>
    </dgm:pt>
    <dgm:pt modelId="{5B18F127-DFBD-274E-812F-80422FC54A0E}" type="pres">
      <dgm:prSet presAssocID="{8675773C-A874-F749-ADB1-5EA686F66988}" presName="tx1" presStyleLbl="revTx" presStyleIdx="4" presStyleCnt="6"/>
      <dgm:spPr/>
    </dgm:pt>
    <dgm:pt modelId="{363ECB13-E2B9-5D4A-B4AA-AA5417CFFA55}" type="pres">
      <dgm:prSet presAssocID="{8675773C-A874-F749-ADB1-5EA686F66988}" presName="vert1" presStyleCnt="0"/>
      <dgm:spPr/>
    </dgm:pt>
    <dgm:pt modelId="{0F55B5C2-D225-A742-B8FD-C2D8671524B9}" type="pres">
      <dgm:prSet presAssocID="{5D05EBEC-FC77-4929-9ABB-08ADAC424109}" presName="thickLine" presStyleLbl="alignNode1" presStyleIdx="5" presStyleCnt="6"/>
      <dgm:spPr/>
    </dgm:pt>
    <dgm:pt modelId="{147D5B12-03F8-8641-BD9B-0556BBC29CDB}" type="pres">
      <dgm:prSet presAssocID="{5D05EBEC-FC77-4929-9ABB-08ADAC424109}" presName="horz1" presStyleCnt="0"/>
      <dgm:spPr/>
    </dgm:pt>
    <dgm:pt modelId="{A92E6A81-9F8F-C840-B4F6-72B64C3DFA5C}" type="pres">
      <dgm:prSet presAssocID="{5D05EBEC-FC77-4929-9ABB-08ADAC424109}" presName="tx1" presStyleLbl="revTx" presStyleIdx="5" presStyleCnt="6"/>
      <dgm:spPr/>
    </dgm:pt>
    <dgm:pt modelId="{287F896B-813B-4949-A9C1-F2AC688CCACD}" type="pres">
      <dgm:prSet presAssocID="{5D05EBEC-FC77-4929-9ABB-08ADAC424109}" presName="vert1" presStyleCnt="0"/>
      <dgm:spPr/>
    </dgm:pt>
  </dgm:ptLst>
  <dgm:cxnLst>
    <dgm:cxn modelId="{A5A9901F-D60C-0540-82FE-C784B5EDF324}" type="presOf" srcId="{5D05EBEC-FC77-4929-9ABB-08ADAC424109}" destId="{A92E6A81-9F8F-C840-B4F6-72B64C3DFA5C}" srcOrd="0" destOrd="0" presId="urn:microsoft.com/office/officeart/2008/layout/LinedList"/>
    <dgm:cxn modelId="{DAC41B31-B4D2-4E42-8651-5FDD65DBC324}" type="presOf" srcId="{B798F1BB-FDCC-4C4D-BE05-BA8594F7B7E4}" destId="{0243D065-140D-7441-A2E4-0D6CF0DD6D7F}" srcOrd="0" destOrd="0" presId="urn:microsoft.com/office/officeart/2008/layout/LinedList"/>
    <dgm:cxn modelId="{D4EC6D59-680B-4D9E-8817-D06A5FA04096}" srcId="{63901DE9-FF2B-44DC-A6AC-111CD7C8E4B7}" destId="{6A665171-AF39-424A-95B4-30B828EE7D72}" srcOrd="1" destOrd="0" parTransId="{447A45F9-0926-484F-8094-D42B7E0AAE1B}" sibTransId="{DCF0A4B2-D4A6-4A16-8140-7FA49CA89506}"/>
    <dgm:cxn modelId="{77535D80-92CF-4230-AA5E-B82D8EDB671E}" srcId="{63901DE9-FF2B-44DC-A6AC-111CD7C8E4B7}" destId="{5D05EBEC-FC77-4929-9ABB-08ADAC424109}" srcOrd="5" destOrd="0" parTransId="{E182319E-601E-4659-9DA8-63DD53922A42}" sibTransId="{C0832FC3-62FC-4797-83A6-DE330AA67602}"/>
    <dgm:cxn modelId="{1F8D3699-FEAA-6D48-A64B-4B59AD60DA39}" type="presOf" srcId="{6A665171-AF39-424A-95B4-30B828EE7D72}" destId="{2F00BE62-6C48-B646-B0F2-EA43032A22DA}" srcOrd="0" destOrd="0" presId="urn:microsoft.com/office/officeart/2008/layout/LinedList"/>
    <dgm:cxn modelId="{01A1A699-ED89-774F-B232-308BEC396A4D}" type="presOf" srcId="{31D2B6EE-46D1-1944-B7CE-CE6147731119}" destId="{D0BFEB47-80A4-A141-9D84-BD4D1804C464}" srcOrd="0" destOrd="0" presId="urn:microsoft.com/office/officeart/2008/layout/LinedList"/>
    <dgm:cxn modelId="{8F4369A8-EBEF-AB4B-9ABF-BEF5C90921A0}" type="presOf" srcId="{63901DE9-FF2B-44DC-A6AC-111CD7C8E4B7}" destId="{4367437F-2DB8-444C-8D66-EAF2C4E0E300}" srcOrd="0" destOrd="0" presId="urn:microsoft.com/office/officeart/2008/layout/LinedList"/>
    <dgm:cxn modelId="{92A917AC-0A19-8243-8C01-CDB31C3C2DFE}" type="presOf" srcId="{8675773C-A874-F749-ADB1-5EA686F66988}" destId="{5B18F127-DFBD-274E-812F-80422FC54A0E}" srcOrd="0" destOrd="0" presId="urn:microsoft.com/office/officeart/2008/layout/LinedList"/>
    <dgm:cxn modelId="{3A222FAF-3A94-8C4F-A655-34BA6E8F15F6}" srcId="{63901DE9-FF2B-44DC-A6AC-111CD7C8E4B7}" destId="{8675773C-A874-F749-ADB1-5EA686F66988}" srcOrd="4" destOrd="0" parTransId="{CB35E4F4-9C2D-BA49-98DD-5EBE7CB4034B}" sibTransId="{CB4E8415-2A25-264C-B0E6-046D5236BC92}"/>
    <dgm:cxn modelId="{7863B2AF-0F9D-4430-A700-AD5570731E7C}" srcId="{63901DE9-FF2B-44DC-A6AC-111CD7C8E4B7}" destId="{C46DFED0-5CFD-4FB9-8B9E-D4F3AC1B5CE0}" srcOrd="0" destOrd="0" parTransId="{C3D8311E-3767-4E23-8820-64AC7385A6EB}" sibTransId="{8749BD3A-4811-4CD0-BA45-4439D882AAD6}"/>
    <dgm:cxn modelId="{7C6F54CE-894C-D34C-ACE1-77E243939E89}" type="presOf" srcId="{C46DFED0-5CFD-4FB9-8B9E-D4F3AC1B5CE0}" destId="{5570D8D8-9BD4-4D4A-9B0F-638C4E22CC70}" srcOrd="0" destOrd="0" presId="urn:microsoft.com/office/officeart/2008/layout/LinedList"/>
    <dgm:cxn modelId="{AECA1ED5-1300-374D-9022-E735A302E5B7}" srcId="{63901DE9-FF2B-44DC-A6AC-111CD7C8E4B7}" destId="{B798F1BB-FDCC-4C4D-BE05-BA8594F7B7E4}" srcOrd="2" destOrd="0" parTransId="{4DF89A8B-120E-334D-B267-F94C0F0E634C}" sibTransId="{50ECDF32-63F7-5744-A4E0-B7D0C9D04CC6}"/>
    <dgm:cxn modelId="{789407FB-AFF6-984B-94AD-6E56F3000A60}" srcId="{63901DE9-FF2B-44DC-A6AC-111CD7C8E4B7}" destId="{31D2B6EE-46D1-1944-B7CE-CE6147731119}" srcOrd="3" destOrd="0" parTransId="{BF5DB6D6-2E59-4942-A5E8-8915C7E7F2C6}" sibTransId="{16D2EAD2-CFD6-9B4B-8574-8A49663A3AE3}"/>
    <dgm:cxn modelId="{C5F033C9-27C8-F84D-B7C1-076B24AA80BB}" type="presParOf" srcId="{4367437F-2DB8-444C-8D66-EAF2C4E0E300}" destId="{BAAF4A68-09B9-CE4D-B257-719AD86A7A38}" srcOrd="0" destOrd="0" presId="urn:microsoft.com/office/officeart/2008/layout/LinedList"/>
    <dgm:cxn modelId="{241AE670-5F07-6B43-8F2E-B2424BE224F5}" type="presParOf" srcId="{4367437F-2DB8-444C-8D66-EAF2C4E0E300}" destId="{DCA78D83-A038-9041-AEC2-38A378177242}" srcOrd="1" destOrd="0" presId="urn:microsoft.com/office/officeart/2008/layout/LinedList"/>
    <dgm:cxn modelId="{401AED5A-99DE-8540-84D2-6E92A3706193}" type="presParOf" srcId="{DCA78D83-A038-9041-AEC2-38A378177242}" destId="{5570D8D8-9BD4-4D4A-9B0F-638C4E22CC70}" srcOrd="0" destOrd="0" presId="urn:microsoft.com/office/officeart/2008/layout/LinedList"/>
    <dgm:cxn modelId="{43F90BA5-8131-8B4B-AD3B-5199D93D9277}" type="presParOf" srcId="{DCA78D83-A038-9041-AEC2-38A378177242}" destId="{31CDA64B-60C2-B340-A262-EEE7113E0078}" srcOrd="1" destOrd="0" presId="urn:microsoft.com/office/officeart/2008/layout/LinedList"/>
    <dgm:cxn modelId="{BEF7A179-30C4-8E43-B8EE-E01A525D85D7}" type="presParOf" srcId="{4367437F-2DB8-444C-8D66-EAF2C4E0E300}" destId="{90748D70-F388-D944-8094-B6042544EC21}" srcOrd="2" destOrd="0" presId="urn:microsoft.com/office/officeart/2008/layout/LinedList"/>
    <dgm:cxn modelId="{EE27C8D8-5446-3644-AF9D-E9B215A9485D}" type="presParOf" srcId="{4367437F-2DB8-444C-8D66-EAF2C4E0E300}" destId="{915AA732-417F-5340-A844-5354E0226463}" srcOrd="3" destOrd="0" presId="urn:microsoft.com/office/officeart/2008/layout/LinedList"/>
    <dgm:cxn modelId="{D14F29CB-D7F3-B74F-83F4-13ED363FEDA7}" type="presParOf" srcId="{915AA732-417F-5340-A844-5354E0226463}" destId="{2F00BE62-6C48-B646-B0F2-EA43032A22DA}" srcOrd="0" destOrd="0" presId="urn:microsoft.com/office/officeart/2008/layout/LinedList"/>
    <dgm:cxn modelId="{D3E11321-07F9-2C4B-BB13-A563E7FE1F59}" type="presParOf" srcId="{915AA732-417F-5340-A844-5354E0226463}" destId="{1172D633-47C1-6E41-AB77-F191FC2B6F61}" srcOrd="1" destOrd="0" presId="urn:microsoft.com/office/officeart/2008/layout/LinedList"/>
    <dgm:cxn modelId="{8C6B8D61-47C5-9C48-8488-D081B4DA6EFD}" type="presParOf" srcId="{4367437F-2DB8-444C-8D66-EAF2C4E0E300}" destId="{82733937-01E5-8045-B18D-6B051440E22D}" srcOrd="4" destOrd="0" presId="urn:microsoft.com/office/officeart/2008/layout/LinedList"/>
    <dgm:cxn modelId="{9918A0CF-C71F-514D-BE02-421DDBB23704}" type="presParOf" srcId="{4367437F-2DB8-444C-8D66-EAF2C4E0E300}" destId="{2217676B-D1BA-824A-B884-E141ED662122}" srcOrd="5" destOrd="0" presId="urn:microsoft.com/office/officeart/2008/layout/LinedList"/>
    <dgm:cxn modelId="{453B75E3-DB98-5F4A-8D84-48A3DD06B845}" type="presParOf" srcId="{2217676B-D1BA-824A-B884-E141ED662122}" destId="{0243D065-140D-7441-A2E4-0D6CF0DD6D7F}" srcOrd="0" destOrd="0" presId="urn:microsoft.com/office/officeart/2008/layout/LinedList"/>
    <dgm:cxn modelId="{44B349C9-8093-614C-B5E9-8964825C0D66}" type="presParOf" srcId="{2217676B-D1BA-824A-B884-E141ED662122}" destId="{13DACC1B-A024-864E-B190-24C0608DE800}" srcOrd="1" destOrd="0" presId="urn:microsoft.com/office/officeart/2008/layout/LinedList"/>
    <dgm:cxn modelId="{2DA305F2-AA6F-0643-A6C3-A531C8A8A523}" type="presParOf" srcId="{4367437F-2DB8-444C-8D66-EAF2C4E0E300}" destId="{09CE3F8F-97BD-9742-B574-C54BCF04BAFA}" srcOrd="6" destOrd="0" presId="urn:microsoft.com/office/officeart/2008/layout/LinedList"/>
    <dgm:cxn modelId="{D18EDAE5-85AB-804A-B4FA-186992FBC564}" type="presParOf" srcId="{4367437F-2DB8-444C-8D66-EAF2C4E0E300}" destId="{578E0807-688B-9B46-A642-6A0B262FEF67}" srcOrd="7" destOrd="0" presId="urn:microsoft.com/office/officeart/2008/layout/LinedList"/>
    <dgm:cxn modelId="{B885725D-FC2F-9D42-B56C-4B2F53ACA720}" type="presParOf" srcId="{578E0807-688B-9B46-A642-6A0B262FEF67}" destId="{D0BFEB47-80A4-A141-9D84-BD4D1804C464}" srcOrd="0" destOrd="0" presId="urn:microsoft.com/office/officeart/2008/layout/LinedList"/>
    <dgm:cxn modelId="{EA43D39D-EB5F-F944-ABA3-D43DA3E6C0C6}" type="presParOf" srcId="{578E0807-688B-9B46-A642-6A0B262FEF67}" destId="{6A28D4CF-B72E-204E-A9B3-2E2F0B710FB9}" srcOrd="1" destOrd="0" presId="urn:microsoft.com/office/officeart/2008/layout/LinedList"/>
    <dgm:cxn modelId="{BD40A4ED-DE7E-A64B-885D-5EE1D5926273}" type="presParOf" srcId="{4367437F-2DB8-444C-8D66-EAF2C4E0E300}" destId="{2E375B63-51DC-3747-A543-6C19389822A9}" srcOrd="8" destOrd="0" presId="urn:microsoft.com/office/officeart/2008/layout/LinedList"/>
    <dgm:cxn modelId="{29034428-2B2F-2744-A0FA-5A63DE656CFF}" type="presParOf" srcId="{4367437F-2DB8-444C-8D66-EAF2C4E0E300}" destId="{134703B7-E7FB-9A4A-BBBD-52F4EA8771B4}" srcOrd="9" destOrd="0" presId="urn:microsoft.com/office/officeart/2008/layout/LinedList"/>
    <dgm:cxn modelId="{82664813-BC2D-8146-8F5D-150D3DD7438E}" type="presParOf" srcId="{134703B7-E7FB-9A4A-BBBD-52F4EA8771B4}" destId="{5B18F127-DFBD-274E-812F-80422FC54A0E}" srcOrd="0" destOrd="0" presId="urn:microsoft.com/office/officeart/2008/layout/LinedList"/>
    <dgm:cxn modelId="{3C5C9E83-CC98-9E45-A826-E867FEA9E1A8}" type="presParOf" srcId="{134703B7-E7FB-9A4A-BBBD-52F4EA8771B4}" destId="{363ECB13-E2B9-5D4A-B4AA-AA5417CFFA55}" srcOrd="1" destOrd="0" presId="urn:microsoft.com/office/officeart/2008/layout/LinedList"/>
    <dgm:cxn modelId="{458C21A9-97D4-FA40-A84C-AD9205467061}" type="presParOf" srcId="{4367437F-2DB8-444C-8D66-EAF2C4E0E300}" destId="{0F55B5C2-D225-A742-B8FD-C2D8671524B9}" srcOrd="10" destOrd="0" presId="urn:microsoft.com/office/officeart/2008/layout/LinedList"/>
    <dgm:cxn modelId="{5D6479A4-0E2F-AF49-900A-159D10AF8C3D}" type="presParOf" srcId="{4367437F-2DB8-444C-8D66-EAF2C4E0E300}" destId="{147D5B12-03F8-8641-BD9B-0556BBC29CDB}" srcOrd="11" destOrd="0" presId="urn:microsoft.com/office/officeart/2008/layout/LinedList"/>
    <dgm:cxn modelId="{566F2B70-6E62-554A-8F4E-311EF06B56A3}" type="presParOf" srcId="{147D5B12-03F8-8641-BD9B-0556BBC29CDB}" destId="{A92E6A81-9F8F-C840-B4F6-72B64C3DFA5C}" srcOrd="0" destOrd="0" presId="urn:microsoft.com/office/officeart/2008/layout/LinedList"/>
    <dgm:cxn modelId="{3B3D1AC1-1631-5140-B61A-E7103201BA1F}" type="presParOf" srcId="{147D5B12-03F8-8641-BD9B-0556BBC29CDB}" destId="{287F896B-813B-4949-A9C1-F2AC688CCA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187D5A-56EF-4E10-B4D2-55FD89404056}"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80D1A556-2C58-400D-B1F2-4D2816B546D7}">
      <dgm:prSet/>
      <dgm:spPr/>
      <dgm:t>
        <a:bodyPr/>
        <a:lstStyle/>
        <a:p>
          <a:pPr algn="l"/>
          <a:r>
            <a:rPr lang="en-US" dirty="0"/>
            <a:t>Demo: </a:t>
          </a:r>
        </a:p>
        <a:p>
          <a:pPr algn="ctr"/>
          <a:r>
            <a:rPr lang="en-US" dirty="0"/>
            <a:t>Generating Mad Libs paragraphs from template files. </a:t>
          </a:r>
        </a:p>
      </dgm:t>
    </dgm:pt>
    <dgm:pt modelId="{2D460040-DE89-4DB0-B416-6415793536B4}" type="parTrans" cxnId="{8A57FDBA-84BE-4865-B8EC-184F8932D788}">
      <dgm:prSet/>
      <dgm:spPr/>
      <dgm:t>
        <a:bodyPr/>
        <a:lstStyle/>
        <a:p>
          <a:endParaRPr lang="en-US"/>
        </a:p>
      </dgm:t>
    </dgm:pt>
    <dgm:pt modelId="{950DBCC5-9A44-466C-9A43-13599F31C429}" type="sibTrans" cxnId="{8A57FDBA-84BE-4865-B8EC-184F8932D788}">
      <dgm:prSet/>
      <dgm:spPr/>
      <dgm:t>
        <a:bodyPr/>
        <a:lstStyle/>
        <a:p>
          <a:endParaRPr lang="en-US"/>
        </a:p>
      </dgm:t>
    </dgm:pt>
    <dgm:pt modelId="{51813238-8BF5-CB4B-A517-7C53D750A62F}" type="pres">
      <dgm:prSet presAssocID="{19187D5A-56EF-4E10-B4D2-55FD89404056}" presName="outerComposite" presStyleCnt="0">
        <dgm:presLayoutVars>
          <dgm:chMax val="5"/>
          <dgm:dir/>
          <dgm:resizeHandles val="exact"/>
        </dgm:presLayoutVars>
      </dgm:prSet>
      <dgm:spPr/>
    </dgm:pt>
    <dgm:pt modelId="{7A3C74D7-84F8-5340-A49F-C5E676E8F239}" type="pres">
      <dgm:prSet presAssocID="{19187D5A-56EF-4E10-B4D2-55FD89404056}" presName="dummyMaxCanvas" presStyleCnt="0">
        <dgm:presLayoutVars/>
      </dgm:prSet>
      <dgm:spPr/>
    </dgm:pt>
    <dgm:pt modelId="{3C266432-3675-4040-9EB2-81FBD1581D35}" type="pres">
      <dgm:prSet presAssocID="{19187D5A-56EF-4E10-B4D2-55FD89404056}" presName="OneNode_1" presStyleLbl="node1" presStyleIdx="0" presStyleCnt="1">
        <dgm:presLayoutVars>
          <dgm:bulletEnabled val="1"/>
        </dgm:presLayoutVars>
      </dgm:prSet>
      <dgm:spPr/>
    </dgm:pt>
  </dgm:ptLst>
  <dgm:cxnLst>
    <dgm:cxn modelId="{37222B11-A47E-6E46-A477-4818CA965889}" type="presOf" srcId="{19187D5A-56EF-4E10-B4D2-55FD89404056}" destId="{51813238-8BF5-CB4B-A517-7C53D750A62F}" srcOrd="0" destOrd="0" presId="urn:microsoft.com/office/officeart/2005/8/layout/vProcess5"/>
    <dgm:cxn modelId="{7182387F-3521-7A4E-B972-C7C28BF0854E}" type="presOf" srcId="{80D1A556-2C58-400D-B1F2-4D2816B546D7}" destId="{3C266432-3675-4040-9EB2-81FBD1581D35}" srcOrd="0" destOrd="0" presId="urn:microsoft.com/office/officeart/2005/8/layout/vProcess5"/>
    <dgm:cxn modelId="{8A57FDBA-84BE-4865-B8EC-184F8932D788}" srcId="{19187D5A-56EF-4E10-B4D2-55FD89404056}" destId="{80D1A556-2C58-400D-B1F2-4D2816B546D7}" srcOrd="0" destOrd="0" parTransId="{2D460040-DE89-4DB0-B416-6415793536B4}" sibTransId="{950DBCC5-9A44-466C-9A43-13599F31C429}"/>
    <dgm:cxn modelId="{D79EDD1C-480C-5244-AB47-D0A7D8AA447D}" type="presParOf" srcId="{51813238-8BF5-CB4B-A517-7C53D750A62F}" destId="{7A3C74D7-84F8-5340-A49F-C5E676E8F239}" srcOrd="0" destOrd="0" presId="urn:microsoft.com/office/officeart/2005/8/layout/vProcess5"/>
    <dgm:cxn modelId="{A8427E07-827B-924D-9278-820F628495B6}" type="presParOf" srcId="{51813238-8BF5-CB4B-A517-7C53D750A62F}" destId="{3C266432-3675-4040-9EB2-81FBD1581D35}"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24A53-14AF-B745-AFCF-0507C07BB739}">
      <dsp:nvSpPr>
        <dsp:cNvPr id="0" name=""/>
        <dsp:cNvSpPr/>
      </dsp:nvSpPr>
      <dsp:spPr>
        <a:xfrm>
          <a:off x="0" y="802846"/>
          <a:ext cx="6113039" cy="92663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CRUD operations (create, read, update, delete) overview</a:t>
          </a:r>
        </a:p>
      </dsp:txBody>
      <dsp:txXfrm>
        <a:off x="45235" y="848081"/>
        <a:ext cx="6022569" cy="836169"/>
      </dsp:txXfrm>
    </dsp:sp>
    <dsp:sp modelId="{56C209F9-17EA-E04F-AF74-298C0E7AD2D2}">
      <dsp:nvSpPr>
        <dsp:cNvPr id="0" name=""/>
        <dsp:cNvSpPr/>
      </dsp:nvSpPr>
      <dsp:spPr>
        <a:xfrm>
          <a:off x="0" y="1798606"/>
          <a:ext cx="6113039" cy="926639"/>
        </a:xfrm>
        <a:prstGeom prst="roundRect">
          <a:avLst/>
        </a:prstGeom>
        <a:solidFill>
          <a:schemeClr val="accent2">
            <a:hueOff val="2079554"/>
            <a:satOff val="11835"/>
            <a:lumOff val="366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Resource Drift</a:t>
          </a:r>
        </a:p>
      </dsp:txBody>
      <dsp:txXfrm>
        <a:off x="45235" y="1843841"/>
        <a:ext cx="6022569" cy="836169"/>
      </dsp:txXfrm>
    </dsp:sp>
    <dsp:sp modelId="{5DF2AC54-1E28-7842-8FCD-F1368C4B6BB9}">
      <dsp:nvSpPr>
        <dsp:cNvPr id="0" name=""/>
        <dsp:cNvSpPr/>
      </dsp:nvSpPr>
      <dsp:spPr>
        <a:xfrm>
          <a:off x="0" y="2794366"/>
          <a:ext cx="6113039" cy="926639"/>
        </a:xfrm>
        <a:prstGeom prst="roundRect">
          <a:avLst/>
        </a:prstGeom>
        <a:solidFill>
          <a:schemeClr val="accent2">
            <a:hueOff val="4159108"/>
            <a:satOff val="23669"/>
            <a:lumOff val="732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Terraform life circle</a:t>
          </a:r>
        </a:p>
      </dsp:txBody>
      <dsp:txXfrm>
        <a:off x="45235" y="2839601"/>
        <a:ext cx="6022569" cy="836169"/>
      </dsp:txXfrm>
    </dsp:sp>
    <dsp:sp modelId="{AC10EAE0-DE83-5441-8146-E448E0FB4A62}">
      <dsp:nvSpPr>
        <dsp:cNvPr id="0" name=""/>
        <dsp:cNvSpPr/>
      </dsp:nvSpPr>
      <dsp:spPr>
        <a:xfrm>
          <a:off x="0" y="3790126"/>
          <a:ext cx="6113039" cy="926639"/>
        </a:xfrm>
        <a:prstGeom prst="roundRect">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Example about an AWS Simple Cloud Storage (S3): Plan, Create, No-op, Update, Delete.</a:t>
          </a:r>
        </a:p>
      </dsp:txBody>
      <dsp:txXfrm>
        <a:off x="45235" y="3835361"/>
        <a:ext cx="6022569" cy="836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F4A68-09B9-CE4D-B257-719AD86A7A38}">
      <dsp:nvSpPr>
        <dsp:cNvPr id="0" name=""/>
        <dsp:cNvSpPr/>
      </dsp:nvSpPr>
      <dsp:spPr>
        <a:xfrm>
          <a:off x="0" y="1790"/>
          <a:ext cx="10380510" cy="0"/>
        </a:xfrm>
        <a:prstGeom prst="line">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70D8D8-9BD4-4D4A-9B0F-638C4E22CC70}">
      <dsp:nvSpPr>
        <dsp:cNvPr id="0" name=""/>
        <dsp:cNvSpPr/>
      </dsp:nvSpPr>
      <dsp:spPr>
        <a:xfrm>
          <a:off x="0" y="1790"/>
          <a:ext cx="10380510" cy="61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Variables in Terraform</a:t>
          </a:r>
        </a:p>
      </dsp:txBody>
      <dsp:txXfrm>
        <a:off x="0" y="1790"/>
        <a:ext cx="10380510" cy="610621"/>
      </dsp:txXfrm>
    </dsp:sp>
    <dsp:sp modelId="{90748D70-F388-D944-8094-B6042544EC21}">
      <dsp:nvSpPr>
        <dsp:cNvPr id="0" name=""/>
        <dsp:cNvSpPr/>
      </dsp:nvSpPr>
      <dsp:spPr>
        <a:xfrm>
          <a:off x="0" y="612412"/>
          <a:ext cx="10380510" cy="0"/>
        </a:xfrm>
        <a:prstGeom prst="line">
          <a:avLst/>
        </a:prstGeom>
        <a:solidFill>
          <a:schemeClr val="accent5">
            <a:hueOff val="3822936"/>
            <a:satOff val="-8167"/>
            <a:lumOff val="-3412"/>
            <a:alphaOff val="0"/>
          </a:schemeClr>
        </a:solidFill>
        <a:ln w="12700" cap="flat" cmpd="sng" algn="in">
          <a:solidFill>
            <a:schemeClr val="accent5">
              <a:hueOff val="3822936"/>
              <a:satOff val="-8167"/>
              <a:lumOff val="-3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0BE62-6C48-B646-B0F2-EA43032A22DA}">
      <dsp:nvSpPr>
        <dsp:cNvPr id="0" name=""/>
        <dsp:cNvSpPr/>
      </dsp:nvSpPr>
      <dsp:spPr>
        <a:xfrm>
          <a:off x="0" y="612412"/>
          <a:ext cx="10380510" cy="61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Functions in Terraform</a:t>
          </a:r>
        </a:p>
      </dsp:txBody>
      <dsp:txXfrm>
        <a:off x="0" y="612412"/>
        <a:ext cx="10380510" cy="610621"/>
      </dsp:txXfrm>
    </dsp:sp>
    <dsp:sp modelId="{82733937-01E5-8045-B18D-6B051440E22D}">
      <dsp:nvSpPr>
        <dsp:cNvPr id="0" name=""/>
        <dsp:cNvSpPr/>
      </dsp:nvSpPr>
      <dsp:spPr>
        <a:xfrm>
          <a:off x="0" y="1223034"/>
          <a:ext cx="10380510" cy="0"/>
        </a:xfrm>
        <a:prstGeom prst="line">
          <a:avLst/>
        </a:prstGeom>
        <a:solidFill>
          <a:schemeClr val="accent5">
            <a:hueOff val="7645872"/>
            <a:satOff val="-16335"/>
            <a:lumOff val="-6824"/>
            <a:alphaOff val="0"/>
          </a:schemeClr>
        </a:solidFill>
        <a:ln w="12700" cap="flat" cmpd="sng" algn="in">
          <a:solidFill>
            <a:schemeClr val="accent5">
              <a:hueOff val="7645872"/>
              <a:satOff val="-16335"/>
              <a:lumOff val="-6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3D065-140D-7441-A2E4-0D6CF0DD6D7F}">
      <dsp:nvSpPr>
        <dsp:cNvPr id="0" name=""/>
        <dsp:cNvSpPr/>
      </dsp:nvSpPr>
      <dsp:spPr>
        <a:xfrm>
          <a:off x="0" y="1223034"/>
          <a:ext cx="10380510" cy="61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Introduce template/2, element/2 functions.</a:t>
          </a:r>
        </a:p>
      </dsp:txBody>
      <dsp:txXfrm>
        <a:off x="0" y="1223034"/>
        <a:ext cx="10380510" cy="610621"/>
      </dsp:txXfrm>
    </dsp:sp>
    <dsp:sp modelId="{09CE3F8F-97BD-9742-B574-C54BCF04BAFA}">
      <dsp:nvSpPr>
        <dsp:cNvPr id="0" name=""/>
        <dsp:cNvSpPr/>
      </dsp:nvSpPr>
      <dsp:spPr>
        <a:xfrm>
          <a:off x="0" y="1833656"/>
          <a:ext cx="10380510" cy="0"/>
        </a:xfrm>
        <a:prstGeom prst="line">
          <a:avLst/>
        </a:prstGeom>
        <a:solidFill>
          <a:schemeClr val="accent5">
            <a:hueOff val="11468808"/>
            <a:satOff val="-24502"/>
            <a:lumOff val="-10235"/>
            <a:alphaOff val="0"/>
          </a:schemeClr>
        </a:solidFill>
        <a:ln w="12700" cap="flat" cmpd="sng" algn="in">
          <a:solidFill>
            <a:schemeClr val="accent5">
              <a:hueOff val="11468808"/>
              <a:satOff val="-24502"/>
              <a:lumOff val="-10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FEB47-80A4-A141-9D84-BD4D1804C464}">
      <dsp:nvSpPr>
        <dsp:cNvPr id="0" name=""/>
        <dsp:cNvSpPr/>
      </dsp:nvSpPr>
      <dsp:spPr>
        <a:xfrm>
          <a:off x="0" y="1833656"/>
          <a:ext cx="10380510" cy="61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Introduce count, for expressions</a:t>
          </a:r>
        </a:p>
      </dsp:txBody>
      <dsp:txXfrm>
        <a:off x="0" y="1833656"/>
        <a:ext cx="10380510" cy="610621"/>
      </dsp:txXfrm>
    </dsp:sp>
    <dsp:sp modelId="{2E375B63-51DC-3747-A543-6C19389822A9}">
      <dsp:nvSpPr>
        <dsp:cNvPr id="0" name=""/>
        <dsp:cNvSpPr/>
      </dsp:nvSpPr>
      <dsp:spPr>
        <a:xfrm>
          <a:off x="0" y="2444278"/>
          <a:ext cx="10380510" cy="0"/>
        </a:xfrm>
        <a:prstGeom prst="line">
          <a:avLst/>
        </a:prstGeom>
        <a:solidFill>
          <a:schemeClr val="accent5">
            <a:hueOff val="15291745"/>
            <a:satOff val="-32670"/>
            <a:lumOff val="-13647"/>
            <a:alphaOff val="0"/>
          </a:schemeClr>
        </a:solidFill>
        <a:ln w="12700" cap="flat" cmpd="sng" algn="in">
          <a:solidFill>
            <a:schemeClr val="accent5">
              <a:hueOff val="15291745"/>
              <a:satOff val="-32670"/>
              <a:lumOff val="-13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18F127-DFBD-274E-812F-80422FC54A0E}">
      <dsp:nvSpPr>
        <dsp:cNvPr id="0" name=""/>
        <dsp:cNvSpPr/>
      </dsp:nvSpPr>
      <dsp:spPr>
        <a:xfrm>
          <a:off x="0" y="2444278"/>
          <a:ext cx="10380510" cy="61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Introduce </a:t>
          </a:r>
          <a:r>
            <a:rPr lang="en-US" sz="2900" kern="1200" dirty="0" err="1"/>
            <a:t>random_shuffle</a:t>
          </a:r>
          <a:r>
            <a:rPr lang="en-US" sz="2900" kern="1200" dirty="0"/>
            <a:t>, </a:t>
          </a:r>
          <a:r>
            <a:rPr lang="en-US" sz="2900" kern="1200" dirty="0" err="1"/>
            <a:t>local_file</a:t>
          </a:r>
          <a:r>
            <a:rPr lang="en-US" sz="2900" kern="1200" dirty="0"/>
            <a:t> resources</a:t>
          </a:r>
        </a:p>
      </dsp:txBody>
      <dsp:txXfrm>
        <a:off x="0" y="2444278"/>
        <a:ext cx="10380510" cy="610621"/>
      </dsp:txXfrm>
    </dsp:sp>
    <dsp:sp modelId="{0F55B5C2-D225-A742-B8FD-C2D8671524B9}">
      <dsp:nvSpPr>
        <dsp:cNvPr id="0" name=""/>
        <dsp:cNvSpPr/>
      </dsp:nvSpPr>
      <dsp:spPr>
        <a:xfrm>
          <a:off x="0" y="3054900"/>
          <a:ext cx="10380510" cy="0"/>
        </a:xfrm>
        <a:prstGeom prst="line">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E6A81-9F8F-C840-B4F6-72B64C3DFA5C}">
      <dsp:nvSpPr>
        <dsp:cNvPr id="0" name=""/>
        <dsp:cNvSpPr/>
      </dsp:nvSpPr>
      <dsp:spPr>
        <a:xfrm>
          <a:off x="0" y="3054900"/>
          <a:ext cx="10380510" cy="61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Demo: Creating Mad Libs story from template files in Terraform</a:t>
          </a:r>
        </a:p>
      </dsp:txBody>
      <dsp:txXfrm>
        <a:off x="0" y="3054900"/>
        <a:ext cx="10380510" cy="6106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66432-3675-4040-9EB2-81FBD1581D35}">
      <dsp:nvSpPr>
        <dsp:cNvPr id="0" name=""/>
        <dsp:cNvSpPr/>
      </dsp:nvSpPr>
      <dsp:spPr>
        <a:xfrm>
          <a:off x="0" y="916828"/>
          <a:ext cx="10380510" cy="1833656"/>
        </a:xfrm>
        <a:prstGeom prst="roundRect">
          <a:avLst>
            <a:gd name="adj" fmla="val 10000"/>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Demo: </a:t>
          </a:r>
        </a:p>
        <a:p>
          <a:pPr marL="0" lvl="0" indent="0" algn="ctr" defTabSz="1644650">
            <a:lnSpc>
              <a:spcPct val="90000"/>
            </a:lnSpc>
            <a:spcBef>
              <a:spcPct val="0"/>
            </a:spcBef>
            <a:spcAft>
              <a:spcPct val="35000"/>
            </a:spcAft>
            <a:buNone/>
          </a:pPr>
          <a:r>
            <a:rPr lang="en-US" sz="3700" kern="1200" dirty="0"/>
            <a:t>Generating Mad Libs paragraphs from template files. </a:t>
          </a:r>
        </a:p>
      </dsp:txBody>
      <dsp:txXfrm>
        <a:off x="53706" y="970534"/>
        <a:ext cx="10273098" cy="17262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4:21:34.094"/>
    </inkml:context>
    <inkml:brush xml:id="br0">
      <inkml:brushProperty name="width" value="0.35" units="cm"/>
      <inkml:brushProperty name="height" value="0.35" units="cm"/>
      <inkml:brushProperty name="color" value="#FFFFFF"/>
    </inkml:brush>
  </inkml:definitions>
  <inkml:trace contextRef="#ctx0" brushRef="#br0">1504 1072 24575,'-57'53'0,"-1"0"0,1 0 0,-1-1 0,-3 4 0,2-3 0,5-11 0,1-11 0,7-12 0,8-18 0,36-10 0,30-46 0,7 2-492,8-4 0,5 0-492,28-6 738,-13 34 0,19-1 0,2 11 0,-13 22-82,-12 40 0,-12 25 0,5-5 0,14-23 0,4-5 0,-19 12 0,-29 27 0,-20 11 0,-17-13-112,-23-17 0,-13-21 440,-46-40 0,32-35 0,-9-25 0,52 5 0,9-3 983,7-21-492,11 33 1,11 6 491,40 9 0,4 25-492,3 18 1,-1 18-1,-17 32 1,-30 9-49,-80-8 0,-20-1-443,57 10 0,-6-12 0,-53-43 0,-24-27 0,40-13 0,67-27 0,6-13 0,14-1 0,20 28 0,11 7 0,13-3 0,4 5 0,-5 10 0,0 8 0,2 10 0,0 9-492,-3 8 0,-3 6-492,18 24 492,-32 3 0,-9 6-492,-10 32 492,-8-24 0,-7 2 0,-17-8 0,-7-2-415,-14 36 907,-25-15 0,-19-18 0,22-28 0,-33-5 0,30-28 0,-13-34 983,35 10 0,2-47 0,37 13-492,3 12 1,7-5-1,14-7 1,7 3-1,-5 12 1,6 4-257,20-5 0,8 10-235,-3 23 0,0 7 0,-6-2 0,-1 3 0,9 9 0,-4 7 0,5 14 0,-17 1 0,-9 16 0,-27-8 0,-1 5 0,-6 6 443,-5-15-443,0 2 0,0-10 0,0-8 0,-3-3 0,-11-7 0,3-5 0,-25-21 0,21 6 0,-17-23 0,26 2 0,-3 5 0,12-3 0,0 25 0,7 4 0,-1 8 0,8 6 0,21 35 0,5 4 0,-15 2 0,0 2 0,8 5 0,-10 16 0,-18-42 0,-6 2 0,-6-13 0,-4-5 0,-7-6 0,-3 0 0,0-3 0,4-6 0,5 2 0,6-17 0,12-22 0,1 8 0,40-22 0,-6 36 0,53 2 0,-19 13 0,-20 16 0,2 7 0,-1 3 0,-7 9 0,-21 18 0,-11 4 0,0 18 0,-80-28 0,-23-12-492,33-19 0,-2-5 0,-43 0 0,1-3-492,4-7 0,12 2 0,39-6 0,34 1 104,7-2 880,7 1 983,1 3 0,16 75 0,-16-23-492,-1 21 1,-1-1 491,-8-22 0,2 11-97,2-53-886,18-2 0,22 0 0,29-6 0,20 4 0,-38-4 0,1-1-269,0 6 0,1 0 269,-3-2 0,-4-1 0,19 4 0,-29 3 0,-34 0 0,-6 1 0,-14 9 0,-2-11 538,-19 9-538,1-11 0,-26 0 0,-24 0 0,15 0 0,3 3 0,43-3 0,12 6 0,1-3 0,1 0 0,-2 0 0,4-3 0,-9 3 0,5-2 0,-11 2 0,-22-3 0,-3 6 0,-15-5 0,2 5 0,28-6 0,1 0 0,22 0 0,0 2 0,-14-1 0,3 2 0,-29-3 0,-14 0 0,-12 0 0,-8 0 0,21 0 0,27 0 0,18-6 0,43-12 0,11-8 0,28-19 0,-24 17 0,0-1 0,29-20 0,-4 6 0,-2 4 0,-12 8 0,10-7 0,0-2 0,-9-2 0,9-5 0,-22 9 0,-31 26 0,-6 3 0,3-3 0,-6 3 0,3-1 0,-1-6 0,-1-20 0,2 12 0,-16-53 0,-36-3 0,22 17 0,-6 15 0,2 10 0,16 24 0,-13-13 0,14 18 0,-2 0 0,2-2 0,3 1 0,-6-7 0,0-1 0,-18-21 0,17 18 0,-25-41 0,38 47 0,-13-25 0,15 31 0,3 0 0,-3-8 0,3 4 0,-3-4 0,3 8 0,-3 0 0,3 0 0,0-3 0,0-1 0,5-1 0,-3 2 0,0 0 0,-5 2 0,0 1 0,-3 1 0,3 1 0,-6-4 0,2 4 0,-4-2 0,2 3 0,-1 0 0,1 0 0,3 0 0,0 0 0,0-3 0,0 3 0,0-3 0,-4-13 0,6 9 0,-6-13 0,7 14 0,-3 0 0,2 3 0,-1 0 0,4 0 0,-4 0 0,2-1 0,-3 2 0,-1-6 0,1 6 0,-5-13 0,4 13 0,-4-5 0,5 9 0,0-1 0,-2 2 0,1-3 0,-4 0 0,4 0 0,-2 0 0,0-1 0,0 1 0,-8-4 0,-1 1 0,2-2 0,-3 2 0,-3-14 0,4 7 0,-3-11 0,15 15 0,1 6 0,4-2 0,-1-4 0,2-1 0,0-5 0,0 9 0,0-2 0,-3 4 0,2-5 0,-1 3 0,2 0 0,0-3 0,0 6 0,0-6 0,15 5 0,52 15 0,-26-7 0,30 13 0,-38-14 0,16 0 0,4 0 0,11 0 0,-7-1 0,-5-1 0,-26-2 0,-3-3 0,-12 1 0,6 2 0,-3-2 0,2 6 0,39 3 0,-26-1 0,29 8 0,-40-9 0,-1 2 0,-8-3 0,3 3 0,-6-3 0,5 5 0,-27 6 0,-47 0 0,-10 7 0,1-9 0,-9-3 0,-4-2 0,-3 0-328,23 3 0,-2 2 0,-1-2 0,-4-3 0,-2-2 0,1 3 0,1 2 0,0 2 0,7-1-164,0 0 0,5-2 207,-2-2 0,11 1 285,27-1 0,10-1 0,8 3 0,-3-2 983,-5 5 0,1-6 0,-4 4 0,5-4-409,3 2-574,-8-4 0,7 2 0,-4-3 0,5 2 0,0-1 0,0 4 0,-3-4 0,-5 8 0,3-4 0,-7 5 0,7-3 0,-2-1 0,58-9 0,10-2 0,11-2 0,7-1 0,-3 3 0,1 2 0,10-1 0,6 1 0,-3 0 0,7 0 0,-5 1-492,3 1 0,3 0 246,-15-1 0,8 0 0,-2 0 0,-13 1-246,-12 0 0,-6 2 0,24-1 0,-15 0-492,-45 0 0,-15 2 0,-18 6 0,-10 6 1967,-33 2-878,16 0 878,-39-3 0,28-6-492,-11 2 1,-14 1-165,-1-5 1,-7-2 0,7 1 163,2 5 1,2 0-165,-1-7 1,-4 0 0,45 2 558,59 4-886,9-1 0,15-1 0,32 6 0,-15-5 0,-6 0 0,1 1 0,29 12 0,-34-9 0,0 0 0,25 16 0,-17-9 0,-24-4 0,-27-5 0,-5-2 0,-10 4 0,-2-7 0,-19 1 0,9-5 0,-47-6 0,18-2 0,-2 1 0,-5 0 0,4 0 0,0-1 0,-1 1 0,0 0 0,1 2 0,4 1 0,-24-2 0,35 6 0,9-3 0,20 3 0,1-3 0,-27 3 0,16 0 0,-40 5 0,42-4 0,-16 4 0,26-3 0,-3 2 0,0 2 0,-8-3 0,-1 3 0,-5-5 0,0 2 0,5-3 0,4 0 0,2 3 0,3-3 0,-3 6 0,2-6 0,2 3 0,-4-3 0,5-11 0,-2-10 0,6 0 0,3-19 0,0 20 0,0-12 0,0 10 0,-5 11 0,1 5 0,-21 18 0,12-1 0,-29 16 0,21-14 0,-25 29 0,16-19 0,0 10 0,4-10 0,8-13 0,0 0 0,4-6 0,-3-1 0,4 2 0,-2 7 0,6 6 0,6 4 0,19 38 0,0-2 0,8 34 0,-7-38 0,1 1 0,1-2 0,0 0 0,-3-5 0,1-1 0,5 3 0,-4-4 0,-10-3 0,4 0 0,-12-24 0,-21 53 0,13-50 0,-16 43 0,-2 2 0,13-38 0,-16 46 0,23-57 0,6 4 0,-3-4 0,0-3 0,3-7 0,3-54 0,4 4 0,1-23 0,-2-20 0,-6 56 0,0-25 0,0-2 0,0 18 0,0-40 0,-3 49 0,2 6 0,-1 23 0,-3 36 0,4 15 0,-4 24 0,5 5 0,3-31 0,1 1 0,11 48 0,0-5 0,5-33 0,6-29 0,-9-16 0,22-4 0,-19-9 0,12-2 0,-10-7 0,21-19 0,3-3 0,-5 1 0,2 0 0,25-6 0,-22 7 0,1-2 0,38-23 0,-38 16 0,-1-1 0,17-12 0,-9 1 0,-43 41 0,-6 3 0,-45 37 0,2-6 0,-36 26 0,17-16 0,-7-4 0,27-9 0,41-5 0,64-5-141,-9-10 1,21-2-1,16-1 1,8 0-1,2-1 1,-5 0-1,-11 0 19,-3 0 1,-6 0 0,-2 0 0,2-1-1,6 1-19,0 0 1,9 0-1,3-1 1,1 1-1,-5 0 1,-8-2-1,-13 0-187,17-1 0,-12-1 0,-43-3 135,-39 3 193,-69-1 0,5 5 0,-25 2 0,-11 1 0,0 1 0,13-2-328,-5-1 0,8 0 0,-10 0 164,15 0 0,-11 1 0,-6 1 0,3-1 0,8 0 0,14-1-328,-20-1 0,17 0 925,22 0 1,6 0-434,-13 0 983,45 3-75,18-3-908,14 24 0,-3-9 0,8 14 0,10-1 983,-13-9 0,13 6 0,0 8 0,-5-8-969,10 20-14,-4-12 0,-8-4 0,-1-10 0,-5-9 0,-8-7 0,7 0 0,-5-3 0,36 0 0,-4-6 0,54-9 0,-10-7 0,-34 8 0,4-1 0,22-8 0,-2-1 0,-29 8 0,1 0 0,46-11 0,-3-1 0,-17 0-312,-5 6 0,2-1 312,-23 6 0,-2-2 0,10-7 0,1-1 0,0 1 0,-3-2-180,27-28 180,-24 18 0,-35 11 0,-17 19 0,-9 2 0,2-6 618,-1-3-618,7-23 186,6 2-186,16-42 0,-1 20 0,8-31 0,0 7 0,7 4 0,9-5-288,-13 38 1,5 2 287,3 1 0,4-2-492,9-7 0,5-1 326,9 2 1,1 2 165,-2 3 0,-1 0 0,4 0 0,-2 2 0,-14 3 0,-5 2 0,21-12 0,-39 14 0,-22 28 0,-10 5 0,6 3 536,10 13-536,-4-8 983,29 13-612,-4-8-371,31-3 0,11-2 0,-15-5 0,2 0 0,-25 0 0,-17 3 0,-4-2 0,-17 4 0,18-4 0,29 1 0,6-2 0,39 0 0,-39-6 0,2-7 0,16-18 0,-6-11 0,-12 0 0,-31 2 0,-68 18 0,-48 7 0,-24 4 0,-2 2 0,22-1 0,19-5 0,8 2 0,-14 5-123,4 7 0,-17 4 0,-10 3 0,-5 3 0,0 0 0,6 2 0,11-2 0,18 0-369,-28 6 0,13 1 164,1 1 0,-5 3 0,11 0-164,10 3 0,12-1-492,2 2 0,-11 16 544,7-9 0,-1-2 440,-6 0 0,-7 0 0,1-5 0,19-13 0,16-10 983,13 4 0,15-5 0,2 2 0,-31 31 0,17-15 0,-37 32-97,37-33-886,-4 0 0,18-9 0,2-2 0,-1 1 0,-18 15 0,-11 2 0,-47 24 0,36-23 0,-2 0 0,-11 3 0,-2-2 0,5-2 0,1-3 0,-37 8 0,30-14 0,30-10 0,22-10 0,3-24 0,2-2 0,-1-7 0,2 12 0,5 17 0,0 0 0,0 0 0,0-5 0,3 1 0,0-4 0,1 8 0,-2 0 0,22 20 0,10 1 0,24 6 0,6 1 0,14 8 0,-18-12 0,-4 2 0,-9 10 0,-21-4 0,-11 13 0,-12-11 0,-3 33 0,0-11 0,-5 24 0,0-26 0,-14 21 0,3-28 0,-10 40 0,1-14 0,13-11 0,2 3 0,-3-6 0,1-1 0,3 31 0,-2-30 0,11-49 0,7-42 0,4-49 0,-4-2 0,-5 4 0,-6-2 0,-11 9 0,-20-6 0,-28 30 0,1 53 0,-22 21 0,-14 16 0,-8 11 0,-1 5 0,8 1 0,13-4-197,5 3 0,10 5 1,4 2-1,-4 2 0,-11 0 87,7-10 1,-8 5 0,-7 3 0,-4 0-1,0-1 1,1-3 0,4-5 0,8-8-1,10-10-218,-29 0 0,13-15 0,1-4 0,-1-2 0,0-3 0,8-2-164,3-4 0,11-3 179,1-10 313,88-18 0,35 20 0,9 5 0,3-5 0,15 56 0,-11 19 0,-43-9 0,-34 9 0,-13 16 0,-8-15 0,-35-5 0,2 0 0,-3-2 0,-15-10 0,12-16 983,25-11 0,8-14 0,29-11 0,15-15 0,13-3-665,14-17-318,33-10 0,-4 3 0,-21 26 0,2 4 0,32-3 0,-27 17 0,3 7 0,10 9 0,2 5 0,3 3 0,-1 1 0,-11-1 0,-2-1 0,-7 0 0,-4-4 0,15-4 0,-20-12 0,-2-7 0,-24-25 0,-3 10 0,7-1 0,-14 18 0,14 32 0,-3 34 0,6 17 0,-13-10 0,-3 8 0,-5 11 0,-2 0 0,1-9 0,-1 0 0,-3 10 0,-7-3 0,-6-22 0,-3-6 0,5-8 0,-4 0 0,-16 12 0,-3-3 0,-9 13 0,-2-18 0,19-34 0,11-39 0,-11-41 0,4 7 0,0-6 0,4-6 0,1-5 0,0-24 0,3-5-328,10 27 0,2-1 0,1-1 0,0-7 0,1 0 0,1-3 70,1-11 0,1-3 0,0 5 258,-1 19 0,1 2 0,1 2-292,2 0 1,2 0 0,2 6 291,4-6 0,2 9 0,13-16 0,3 35 0,7 80 0,5 39 0,-10 12 0,-3 12-55,-8-9 1,-3 5 54,-4-4 0,-1 8 0,-5-1 0,-5-14 0,-4-1 0,-5 4 0,-5-1 0,-5 6 0,-2-1 0,1-8 0,0-6 0,0-7 0,-4 0 0,-7 10 0,-5-2 0,-1-19 0,-18-15 869,-13-23-869,-6-63 0,17 11 0,-2-9 0,-11-30 0,-3-10 0,14 18 0,-2-3 0,1-4 0,9 7 0,-2-3 0,4-4 0,6-6 0,4-9 0,-2-14 0,8 1 0,17 15 0,26 32 0,35 38 0,29 29 0,16 17 0,2 4 0,-13-8 0,12-3 0,-7-1 0,7 16-7,-25-2 1,8 9 0,4 7-1,0 5 1,-5 2 0,-10-1 0,-13-2 6,-1 21 0,-9 6 0,-17-10 0,-21-26 0,-34-25 0,-23 0 0,-24-4 0,16-26 0,2 5 0,33-13 0,17-13 0,21-32 0,6-7 983,-2-4-656,8 8 1,10-11 0,-4 14 606,4 5-934,0 8 0,-3 4 0,-12 18 0,11-10 0,-12 2 0,20-26 0,0-25 0,-7 11 0,-9 16 0,-1-1 0,4-21 0,-7 26 0,0-2 0,-2-1 0,-1 2 0,12-37 0,-17 29 0,-4 1 0,-3-21 0,-6 23 0,0 1 0,0-4 0,0 5 0,0 31 0,0 9 0,-3-4 0,2 8 0,-1 0 0,-4 0 0,5 3 0,-7-3 0,7 0 0,-4 2 0,1-4 0,-2 4 0,-2-1 0,-2 2 0,1 0 0,0 0 0,3-1 0,0-1 0,3 1 0,-3-4 0,3 4 0,-3-4 0,0 4 0,0-2 0,0 3 0,0 0 0,-3-5 0,3 1 0,-1-2 0,2 3 0,4 3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4:21:36.207"/>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4:21:37.502"/>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87975" cy="35083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7042150" y="0"/>
            <a:ext cx="5387975" cy="350838"/>
          </a:xfrm>
          <a:prstGeom prst="rect">
            <a:avLst/>
          </a:prstGeom>
        </p:spPr>
        <p:txBody>
          <a:bodyPr vert="horz" lIns="91440" tIns="45720" rIns="91440" bIns="45720" rtlCol="0"/>
          <a:lstStyle>
            <a:lvl1pPr algn="r">
              <a:defRPr sz="1200"/>
            </a:lvl1pPr>
          </a:lstStyle>
          <a:p>
            <a:fld id="{DF36711D-3C57-C346-92E2-4C5C8F0D3649}" type="datetimeFigureOut">
              <a:rPr lang="en-VN" smtClean="0"/>
              <a:t>02/10/2023</a:t>
            </a:fld>
            <a:endParaRPr lang="en-VN"/>
          </a:p>
        </p:txBody>
      </p:sp>
      <p:sp>
        <p:nvSpPr>
          <p:cNvPr id="4" name="Slide Image Placeholder 3"/>
          <p:cNvSpPr>
            <a:spLocks noGrp="1" noRot="1" noChangeAspect="1"/>
          </p:cNvSpPr>
          <p:nvPr>
            <p:ph type="sldImg" idx="2"/>
          </p:nvPr>
        </p:nvSpPr>
        <p:spPr>
          <a:xfrm>
            <a:off x="4117975" y="874713"/>
            <a:ext cx="4197350" cy="23622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1243013" y="3367088"/>
            <a:ext cx="9947275" cy="27559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6646863"/>
            <a:ext cx="5387975" cy="35083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7042150" y="6646863"/>
            <a:ext cx="5387975" cy="350837"/>
          </a:xfrm>
          <a:prstGeom prst="rect">
            <a:avLst/>
          </a:prstGeom>
        </p:spPr>
        <p:txBody>
          <a:bodyPr vert="horz" lIns="91440" tIns="45720" rIns="91440" bIns="45720" rtlCol="0" anchor="b"/>
          <a:lstStyle>
            <a:lvl1pPr algn="r">
              <a:defRPr sz="1200"/>
            </a:lvl1pPr>
          </a:lstStyle>
          <a:p>
            <a:fld id="{EBD0B448-1622-7549-AB6C-12B37BC380F5}" type="slidenum">
              <a:rPr lang="en-VN" smtClean="0"/>
              <a:t>‹#›</a:t>
            </a:fld>
            <a:endParaRPr lang="en-VN"/>
          </a:p>
        </p:txBody>
      </p:sp>
    </p:spTree>
    <p:extLst>
      <p:ext uri="{BB962C8B-B14F-4D97-AF65-F5344CB8AC3E}">
        <p14:creationId xmlns:p14="http://schemas.microsoft.com/office/powerpoint/2010/main" val="16346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a:t>
            </a:fld>
            <a:endParaRPr lang="en-VN"/>
          </a:p>
        </p:txBody>
      </p:sp>
    </p:spTree>
    <p:extLst>
      <p:ext uri="{BB962C8B-B14F-4D97-AF65-F5344CB8AC3E}">
        <p14:creationId xmlns:p14="http://schemas.microsoft.com/office/powerpoint/2010/main" val="320498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developer.hashicorp.com</a:t>
            </a:r>
            <a:r>
              <a:rPr lang="en-US" dirty="0"/>
              <a:t>/terraform/language/functions/</a:t>
            </a:r>
            <a:r>
              <a:rPr lang="en-US" dirty="0" err="1"/>
              <a:t>templatefile</a:t>
            </a: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15</a:t>
            </a:fld>
            <a:endParaRPr lang="en-VN"/>
          </a:p>
        </p:txBody>
      </p:sp>
    </p:spTree>
    <p:extLst>
      <p:ext uri="{BB962C8B-B14F-4D97-AF65-F5344CB8AC3E}">
        <p14:creationId xmlns:p14="http://schemas.microsoft.com/office/powerpoint/2010/main" val="1381764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A variables definition file uses the same syntax as Terraform configuration code but consists exclusively of variable assignments.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16</a:t>
            </a:fld>
            <a:endParaRPr lang="en-VN"/>
          </a:p>
        </p:txBody>
      </p:sp>
    </p:spTree>
    <p:extLst>
      <p:ext uri="{BB962C8B-B14F-4D97-AF65-F5344CB8AC3E}">
        <p14:creationId xmlns:p14="http://schemas.microsoft.com/office/powerpoint/2010/main" val="3420429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If we don’t shuffle the lists, the order will be fixed, which means exactly the same Mad Libs para- graph would be generated on each execution. </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17</a:t>
            </a:fld>
            <a:endParaRPr lang="en-VN"/>
          </a:p>
        </p:txBody>
      </p:sp>
    </p:spTree>
    <p:extLst>
      <p:ext uri="{BB962C8B-B14F-4D97-AF65-F5344CB8AC3E}">
        <p14:creationId xmlns:p14="http://schemas.microsoft.com/office/powerpoint/2010/main" val="4223210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We now have the variables pool and the configution file. What we need now is a template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32323"/>
                </a:solidFill>
                <a:effectLst/>
                <a:latin typeface="NewBaskerville"/>
              </a:rPr>
              <a:t>Template syntax is the same as for interpolation values in the main Terraform language, which is anything enclosed in </a:t>
            </a:r>
            <a:r>
              <a:rPr lang="en-US" sz="1200" dirty="0">
                <a:solidFill>
                  <a:srgbClr val="232323"/>
                </a:solidFill>
                <a:effectLst/>
                <a:latin typeface="Courier" panose="02070309020205020404" pitchFamily="49" charset="0"/>
              </a:rPr>
              <a:t>${ ... } </a:t>
            </a:r>
            <a:r>
              <a:rPr lang="en-US" sz="1200" dirty="0">
                <a:solidFill>
                  <a:srgbClr val="232323"/>
                </a:solidFill>
                <a:effectLst/>
                <a:latin typeface="NewBaskerville"/>
              </a:rPr>
              <a:t>markers. </a:t>
            </a:r>
            <a:endParaRPr lang="en-US" dirty="0"/>
          </a:p>
          <a:p>
            <a:endParaRPr lang="en-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32323"/>
                </a:solidFill>
                <a:effectLst/>
                <a:latin typeface="NewBaskerville"/>
              </a:rPr>
              <a:t>We’ll use the randomized list of words to replace placeholder values in a template file, rendering content for a new Mad Libs story. </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19</a:t>
            </a:fld>
            <a:endParaRPr lang="en-VN"/>
          </a:p>
        </p:txBody>
      </p:sp>
    </p:spTree>
    <p:extLst>
      <p:ext uri="{BB962C8B-B14F-4D97-AF65-F5344CB8AC3E}">
        <p14:creationId xmlns:p14="http://schemas.microsoft.com/office/powerpoint/2010/main" val="348242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We now have the variables pool and the configution file. What we need now is a template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Template syntax is the same as for interpolation values in the main Terraform language, which is anything enclosed in </a:t>
            </a:r>
            <a:r>
              <a:rPr lang="en-US" sz="1800" dirty="0">
                <a:solidFill>
                  <a:srgbClr val="232323"/>
                </a:solidFill>
                <a:effectLst/>
                <a:latin typeface="Courier" panose="02070309020205020404" pitchFamily="49" charset="0"/>
              </a:rPr>
              <a:t>${ ... } </a:t>
            </a:r>
            <a:r>
              <a:rPr lang="en-US" sz="1800" dirty="0">
                <a:solidFill>
                  <a:srgbClr val="232323"/>
                </a:solidFill>
                <a:effectLst/>
                <a:latin typeface="NewBaskerville"/>
              </a:rPr>
              <a:t>markers. </a:t>
            </a:r>
            <a:endParaRPr lang="en-US" dirty="0"/>
          </a:p>
          <a:p>
            <a:endParaRPr lang="en-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We’ll use the randomized list of words to replace placeholder values in a template file, rendering content for a new Mad Libs story. </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20</a:t>
            </a:fld>
            <a:endParaRPr lang="en-VN"/>
          </a:p>
        </p:txBody>
      </p:sp>
    </p:spTree>
    <p:extLst>
      <p:ext uri="{BB962C8B-B14F-4D97-AF65-F5344CB8AC3E}">
        <p14:creationId xmlns:p14="http://schemas.microsoft.com/office/powerpoint/2010/main" val="4153077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build the map of template variables by combining the lists of shuffled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232323"/>
                </a:solidFill>
                <a:effectLst/>
                <a:latin typeface="Courier" panose="02070309020205020404" pitchFamily="49" charset="0"/>
              </a:rPr>
              <a:t>path.module</a:t>
            </a:r>
            <a:r>
              <a:rPr lang="en-US" sz="1800" dirty="0">
                <a:solidFill>
                  <a:srgbClr val="232323"/>
                </a:solidFill>
                <a:effectLst/>
                <a:latin typeface="Courier" panose="02070309020205020404" pitchFamily="49" charset="0"/>
              </a:rPr>
              <a:t> </a:t>
            </a:r>
            <a:r>
              <a:rPr lang="en-US" sz="1800" dirty="0">
                <a:solidFill>
                  <a:srgbClr val="232323"/>
                </a:solidFill>
                <a:effectLst/>
                <a:latin typeface="NewBaskerville"/>
              </a:rPr>
              <a:t>is a reference to the filesystem path of the containing module. </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21</a:t>
            </a:fld>
            <a:endParaRPr lang="en-VN"/>
          </a:p>
        </p:txBody>
      </p:sp>
    </p:spTree>
    <p:extLst>
      <p:ext uri="{BB962C8B-B14F-4D97-AF65-F5344CB8AC3E}">
        <p14:creationId xmlns:p14="http://schemas.microsoft.com/office/powerpoint/2010/main" val="391053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24</a:t>
            </a:fld>
            <a:endParaRPr lang="en-VN"/>
          </a:p>
        </p:txBody>
      </p:sp>
    </p:spTree>
    <p:extLst>
      <p:ext uri="{BB962C8B-B14F-4D97-AF65-F5344CB8AC3E}">
        <p14:creationId xmlns:p14="http://schemas.microsoft.com/office/powerpoint/2010/main" val="169312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developer.hashicorp.com</a:t>
            </a:r>
            <a:r>
              <a:rPr lang="en-US" dirty="0"/>
              <a:t>/terraform/language/meta-arguments/count</a:t>
            </a:r>
          </a:p>
          <a:p>
            <a:r>
              <a:rPr lang="en-US" dirty="0"/>
              <a:t>https://</a:t>
            </a:r>
            <a:r>
              <a:rPr lang="en-US" dirty="0" err="1"/>
              <a:t>developer.hashicorp.com</a:t>
            </a:r>
            <a:r>
              <a:rPr lang="en-US" dirty="0"/>
              <a:t>/terraform/language/meta-arguments/</a:t>
            </a:r>
            <a:r>
              <a:rPr lang="en-US" dirty="0" err="1"/>
              <a:t>for_each</a:t>
            </a:r>
            <a:endParaRPr lang="en-US" dirty="0"/>
          </a:p>
          <a:p>
            <a:endParaRPr lang="en-US" dirty="0"/>
          </a:p>
          <a:p>
            <a:r>
              <a:rPr lang="en-US" i="0" dirty="0">
                <a:solidFill>
                  <a:srgbClr val="4A4D57"/>
                </a:solidFill>
                <a:effectLst/>
              </a:rPr>
              <a:t>If the resources you are provisioning are identical or nearly identical, then </a:t>
            </a:r>
            <a:r>
              <a:rPr lang="en-US" dirty="0">
                <a:latin typeface="Courier New" panose="02070309020205020404" pitchFamily="49" charset="0"/>
                <a:cs typeface="Courier New" panose="02070309020205020404" pitchFamily="49" charset="0"/>
              </a:rPr>
              <a:t>count</a:t>
            </a:r>
            <a:r>
              <a:rPr lang="en-US" i="0" dirty="0">
                <a:solidFill>
                  <a:srgbClr val="4A4D57"/>
                </a:solidFill>
                <a:effectLst/>
              </a:rPr>
              <a:t> is a safe bet. </a:t>
            </a:r>
          </a:p>
          <a:p>
            <a:endParaRPr lang="en-US" i="0" dirty="0">
              <a:solidFill>
                <a:srgbClr val="4A4D57"/>
              </a:solidFill>
              <a:effectLst/>
            </a:endParaRPr>
          </a:p>
          <a:p>
            <a:r>
              <a:rPr lang="en-US" i="0" dirty="0">
                <a:solidFill>
                  <a:srgbClr val="4A4D57"/>
                </a:solidFill>
                <a:effectLst/>
              </a:rPr>
              <a:t>However, if elements of the resources change between the different instances, then </a:t>
            </a:r>
            <a:r>
              <a:rPr lang="en-US" dirty="0" err="1">
                <a:latin typeface="Courier New" panose="02070309020205020404" pitchFamily="49" charset="0"/>
                <a:cs typeface="Courier New" panose="02070309020205020404" pitchFamily="49" charset="0"/>
              </a:rPr>
              <a:t>for_each</a:t>
            </a:r>
            <a:r>
              <a:rPr lang="en-US" i="0" dirty="0">
                <a:solidFill>
                  <a:srgbClr val="4A4D57"/>
                </a:solidFill>
                <a:effectLst/>
                <a:latin typeface="Courier New" panose="02070309020205020404" pitchFamily="49" charset="0"/>
                <a:cs typeface="Courier New" panose="02070309020205020404" pitchFamily="49" charset="0"/>
              </a:rPr>
              <a:t> </a:t>
            </a:r>
            <a:r>
              <a:rPr lang="en-US" i="0" dirty="0">
                <a:solidFill>
                  <a:srgbClr val="4A4D57"/>
                </a:solidFill>
                <a:effectLst/>
              </a:rPr>
              <a:t>is </a:t>
            </a:r>
          </a:p>
          <a:p>
            <a:r>
              <a:rPr lang="en-US" i="0" dirty="0">
                <a:solidFill>
                  <a:srgbClr val="4A4D57"/>
                </a:solidFill>
                <a:effectLst/>
              </a:rPr>
              <a:t>the way to go.</a:t>
            </a:r>
            <a:endParaRPr lang="en-VN" dirty="0"/>
          </a:p>
          <a:p>
            <a:endParaRPr lang="en-US" dirty="0"/>
          </a:p>
          <a:p>
            <a:endParaRPr lang="en-VN" dirty="0"/>
          </a:p>
          <a:p>
            <a:r>
              <a:rPr lang="en-US" dirty="0"/>
              <a:t>count</a:t>
            </a:r>
            <a:r>
              <a:rPr lang="en-US" b="0" i="0" dirty="0">
                <a:solidFill>
                  <a:srgbClr val="D5D7DB"/>
                </a:solidFill>
                <a:effectLst/>
                <a:latin typeface="-apple-system"/>
              </a:rPr>
              <a:t> is a meta-argument defined by the Terraform language. It can be used with modules and with every resource type.</a:t>
            </a: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27</a:t>
            </a:fld>
            <a:endParaRPr lang="en-VN"/>
          </a:p>
        </p:txBody>
      </p:sp>
    </p:spTree>
    <p:extLst>
      <p:ext uri="{BB962C8B-B14F-4D97-AF65-F5344CB8AC3E}">
        <p14:creationId xmlns:p14="http://schemas.microsoft.com/office/powerpoint/2010/main" val="1311320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The brackets around a </a:t>
            </a:r>
            <a:r>
              <a:rPr lang="en-US" sz="1800" dirty="0">
                <a:solidFill>
                  <a:srgbClr val="232323"/>
                </a:solidFill>
                <a:effectLst/>
                <a:latin typeface="Courier" panose="02070309020205020404" pitchFamily="49" charset="0"/>
              </a:rPr>
              <a:t>for </a:t>
            </a:r>
            <a:r>
              <a:rPr lang="en-US" sz="1800" dirty="0">
                <a:solidFill>
                  <a:srgbClr val="232323"/>
                </a:solidFill>
                <a:effectLst/>
                <a:latin typeface="NewBaskerville"/>
              </a:rPr>
              <a:t>expression determine the output type.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we used </a:t>
            </a:r>
            <a:r>
              <a:rPr lang="en-US" sz="1800" dirty="0">
                <a:solidFill>
                  <a:srgbClr val="232323"/>
                </a:solidFill>
                <a:effectLst/>
                <a:latin typeface="Courier" panose="02070309020205020404" pitchFamily="49" charset="0"/>
              </a:rPr>
              <a:t>{}</a:t>
            </a:r>
            <a:r>
              <a:rPr lang="en-US" sz="1800" dirty="0">
                <a:solidFill>
                  <a:srgbClr val="232323"/>
                </a:solidFill>
                <a:effectLst/>
                <a:latin typeface="NewBaskerville"/>
              </a:rPr>
              <a:t>, then the result would be an object. </a:t>
            </a:r>
            <a:endParaRPr lang="en-US" dirty="0"/>
          </a:p>
          <a:p>
            <a:endParaRPr lang="en-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AF1E23"/>
                </a:solidFill>
                <a:effectLst/>
                <a:latin typeface="Courier" panose="02070309020205020404" pitchFamily="49" charset="0"/>
              </a:rPr>
              <a:t>for </a:t>
            </a:r>
            <a:r>
              <a:rPr lang="en-US" sz="1800" dirty="0">
                <a:solidFill>
                  <a:srgbClr val="000000"/>
                </a:solidFill>
                <a:effectLst/>
                <a:latin typeface="Courier" panose="02070309020205020404" pitchFamily="49" charset="0"/>
              </a:rPr>
              <a:t>s </a:t>
            </a:r>
            <a:r>
              <a:rPr lang="en-US" sz="1800" dirty="0">
                <a:solidFill>
                  <a:srgbClr val="AF1E23"/>
                </a:solidFill>
                <a:effectLst/>
                <a:latin typeface="Courier" panose="02070309020205020404" pitchFamily="49" charset="0"/>
              </a:rPr>
              <a:t>in </a:t>
            </a:r>
            <a:r>
              <a:rPr lang="en-US" sz="1800" dirty="0">
                <a:solidFill>
                  <a:srgbClr val="000000"/>
                </a:solidFill>
                <a:effectLst/>
                <a:latin typeface="Courier" panose="02070309020205020404" pitchFamily="49" charset="0"/>
              </a:rPr>
              <a:t>["</a:t>
            </a:r>
            <a:r>
              <a:rPr lang="en-US" sz="1800" dirty="0" err="1">
                <a:solidFill>
                  <a:srgbClr val="000000"/>
                </a:solidFill>
                <a:effectLst/>
                <a:latin typeface="Courier" panose="02070309020205020404" pitchFamily="49" charset="0"/>
              </a:rPr>
              <a:t>cat","milk","sun</a:t>
            </a:r>
            <a:r>
              <a:rPr lang="en-US" sz="1800" dirty="0">
                <a:solidFill>
                  <a:srgbClr val="000000"/>
                </a:solidFill>
                <a:effectLst/>
                <a:latin typeface="Courier" panose="02070309020205020404" pitchFamily="49" charset="0"/>
              </a:rPr>
              <a:t>"] </a:t>
            </a:r>
            <a:r>
              <a:rPr lang="en-US" sz="1800" dirty="0">
                <a:solidFill>
                  <a:srgbClr val="AF1E23"/>
                </a:solidFill>
                <a:effectLst/>
                <a:latin typeface="Courier" panose="02070309020205020404" pitchFamily="49" charset="0"/>
              </a:rPr>
              <a:t>: </a:t>
            </a:r>
            <a:r>
              <a:rPr lang="en-US" sz="1800" dirty="0">
                <a:solidFill>
                  <a:srgbClr val="000000"/>
                </a:solidFill>
                <a:effectLst/>
                <a:latin typeface="Courier" panose="02070309020205020404" pitchFamily="49" charset="0"/>
              </a:rPr>
              <a:t>upper(s)</a:t>
            </a:r>
            <a:br>
              <a:rPr lang="en-US" sz="1800" dirty="0">
                <a:solidFill>
                  <a:srgbClr val="000000"/>
                </a:solidFill>
                <a:effectLst/>
                <a:latin typeface="Courier" panose="02070309020205020404" pitchFamily="49" charset="0"/>
              </a:rPr>
            </a:b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31</a:t>
            </a:fld>
            <a:endParaRPr lang="en-VN"/>
          </a:p>
        </p:txBody>
      </p:sp>
    </p:spTree>
    <p:extLst>
      <p:ext uri="{BB962C8B-B14F-4D97-AF65-F5344CB8AC3E}">
        <p14:creationId xmlns:p14="http://schemas.microsoft.com/office/powerpoint/2010/main" val="2098913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33</a:t>
            </a:fld>
            <a:endParaRPr lang="en-VN"/>
          </a:p>
        </p:txBody>
      </p:sp>
    </p:spTree>
    <p:extLst>
      <p:ext uri="{BB962C8B-B14F-4D97-AF65-F5344CB8AC3E}">
        <p14:creationId xmlns:p14="http://schemas.microsoft.com/office/powerpoint/2010/main" val="412529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a:t>
            </a:fld>
            <a:endParaRPr lang="en-VN"/>
          </a:p>
        </p:txBody>
      </p:sp>
    </p:spTree>
    <p:extLst>
      <p:ext uri="{BB962C8B-B14F-4D97-AF65-F5344CB8AC3E}">
        <p14:creationId xmlns:p14="http://schemas.microsoft.com/office/powerpoint/2010/main" val="1143429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636363"/>
                </a:solidFill>
                <a:effectLst/>
                <a:latin typeface="FranklinGothic"/>
              </a:rPr>
              <a:t>Count creates a list of resources that can be referenced using bracket notation.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Let’s update our code to support producing an arbitrary number of Mad Libs stories. First, add a new variable named </a:t>
            </a:r>
            <a:r>
              <a:rPr lang="en-US" sz="1800" dirty="0" err="1">
                <a:solidFill>
                  <a:srgbClr val="232323"/>
                </a:solidFill>
                <a:effectLst/>
                <a:latin typeface="Courier" panose="02070309020205020404" pitchFamily="49" charset="0"/>
              </a:rPr>
              <a:t>var.num_files</a:t>
            </a:r>
            <a:r>
              <a:rPr lang="en-US" sz="1800" dirty="0">
                <a:solidFill>
                  <a:srgbClr val="232323"/>
                </a:solidFill>
                <a:effectLst/>
                <a:latin typeface="Courier" panose="02070309020205020404" pitchFamily="49" charset="0"/>
              </a:rPr>
              <a:t> </a:t>
            </a:r>
            <a:r>
              <a:rPr lang="en-US" sz="1800" dirty="0">
                <a:solidFill>
                  <a:srgbClr val="232323"/>
                </a:solidFill>
                <a:effectLst/>
                <a:latin typeface="NewBaskerville"/>
              </a:rPr>
              <a:t>having type </a:t>
            </a:r>
            <a:r>
              <a:rPr lang="en-US" sz="1800" dirty="0">
                <a:solidFill>
                  <a:srgbClr val="232323"/>
                </a:solidFill>
                <a:effectLst/>
                <a:latin typeface="Courier" panose="02070309020205020404" pitchFamily="49" charset="0"/>
              </a:rPr>
              <a:t>number </a:t>
            </a:r>
            <a:r>
              <a:rPr lang="en-US" sz="1800" dirty="0">
                <a:solidFill>
                  <a:srgbClr val="232323"/>
                </a:solidFill>
                <a:effectLst/>
                <a:latin typeface="NewBaskerville"/>
              </a:rPr>
              <a:t>and a default value of </a:t>
            </a:r>
            <a:r>
              <a:rPr lang="en-US" sz="1800" dirty="0">
                <a:solidFill>
                  <a:srgbClr val="232323"/>
                </a:solidFill>
                <a:effectLst/>
                <a:latin typeface="Courier" panose="02070309020205020404" pitchFamily="49" charset="0"/>
              </a:rPr>
              <a:t>100</a:t>
            </a:r>
            <a:r>
              <a:rPr lang="en-US" sz="1800" dirty="0">
                <a:solidFill>
                  <a:srgbClr val="232323"/>
                </a:solidFill>
                <a:effectLst/>
                <a:latin typeface="NewBaskerville"/>
              </a:rPr>
              <a:t>. Next, reference this variable to dynamically set the </a:t>
            </a:r>
            <a:r>
              <a:rPr lang="en-US" sz="1800" dirty="0">
                <a:solidFill>
                  <a:srgbClr val="232323"/>
                </a:solidFill>
                <a:effectLst/>
                <a:latin typeface="Courier" panose="02070309020205020404" pitchFamily="49" charset="0"/>
              </a:rPr>
              <a:t>count </a:t>
            </a:r>
            <a:r>
              <a:rPr lang="en-US" sz="1800" dirty="0">
                <a:solidFill>
                  <a:srgbClr val="232323"/>
                </a:solidFill>
                <a:effectLst/>
                <a:latin typeface="NewBaskerville"/>
              </a:rPr>
              <a:t>meta </a:t>
            </a:r>
            <a:r>
              <a:rPr lang="en-US" sz="1800" dirty="0" err="1">
                <a:solidFill>
                  <a:srgbClr val="232323"/>
                </a:solidFill>
                <a:effectLst/>
                <a:latin typeface="NewBaskerville"/>
              </a:rPr>
              <a:t>argu</a:t>
            </a:r>
            <a:r>
              <a:rPr lang="en-US" sz="1800" dirty="0">
                <a:solidFill>
                  <a:srgbClr val="232323"/>
                </a:solidFill>
                <a:effectLst/>
                <a:latin typeface="NewBaskerville"/>
              </a:rPr>
              <a:t>- </a:t>
            </a:r>
            <a:r>
              <a:rPr lang="en-US" sz="1800" dirty="0" err="1">
                <a:solidFill>
                  <a:srgbClr val="232323"/>
                </a:solidFill>
                <a:effectLst/>
                <a:latin typeface="NewBaskerville"/>
              </a:rPr>
              <a:t>ment</a:t>
            </a:r>
            <a:r>
              <a:rPr lang="en-US" sz="1800" dirty="0">
                <a:solidFill>
                  <a:srgbClr val="232323"/>
                </a:solidFill>
                <a:effectLst/>
                <a:latin typeface="NewBaskerville"/>
              </a:rPr>
              <a:t> on each of the </a:t>
            </a:r>
            <a:r>
              <a:rPr lang="en-US" sz="1800" dirty="0" err="1">
                <a:solidFill>
                  <a:srgbClr val="232323"/>
                </a:solidFill>
                <a:effectLst/>
                <a:latin typeface="Courier" panose="02070309020205020404" pitchFamily="49" charset="0"/>
              </a:rPr>
              <a:t>shuffle_resource</a:t>
            </a:r>
            <a:r>
              <a:rPr lang="en-US" sz="1800" dirty="0" err="1">
                <a:solidFill>
                  <a:srgbClr val="232323"/>
                </a:solidFill>
                <a:effectLst/>
                <a:latin typeface="NewBaskerville"/>
              </a:rPr>
              <a:t>s</a:t>
            </a:r>
            <a:r>
              <a:rPr lang="en-US" sz="1800" dirty="0">
                <a:solidFill>
                  <a:srgbClr val="232323"/>
                </a:solidFill>
                <a:effectLst/>
                <a:latin typeface="NewBaskerville"/>
              </a:rPr>
              <a:t>. Your code will look like the next listing.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BD0B448-1622-7549-AB6C-12B37BC380F5}" type="slidenum">
              <a:rPr lang="en-VN" smtClean="0"/>
              <a:t>34</a:t>
            </a:fld>
            <a:endParaRPr lang="en-VN"/>
          </a:p>
        </p:txBody>
      </p:sp>
    </p:spTree>
    <p:extLst>
      <p:ext uri="{BB962C8B-B14F-4D97-AF65-F5344CB8AC3E}">
        <p14:creationId xmlns:p14="http://schemas.microsoft.com/office/powerpoint/2010/main" val="156013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35</a:t>
            </a:fld>
            <a:endParaRPr lang="en-VN"/>
          </a:p>
        </p:txBody>
      </p:sp>
    </p:spTree>
    <p:extLst>
      <p:ext uri="{BB962C8B-B14F-4D97-AF65-F5344CB8AC3E}">
        <p14:creationId xmlns:p14="http://schemas.microsoft.com/office/powerpoint/2010/main" val="119949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developer.hashicorp.com</a:t>
            </a:r>
            <a:r>
              <a:rPr lang="en-US" dirty="0"/>
              <a:t>/terraform/language/functions/element</a:t>
            </a:r>
          </a:p>
          <a:p>
            <a:r>
              <a:rPr lang="en-US" b="0" i="0" dirty="0">
                <a:solidFill>
                  <a:srgbClr val="D1D5DB"/>
                </a:solidFill>
                <a:effectLst/>
                <a:latin typeface="Söhne"/>
              </a:rPr>
              <a:t>I'd like to highlight two important concepts: </a:t>
            </a:r>
            <a:r>
              <a:rPr lang="en-US" dirty="0"/>
              <a:t>element()</a:t>
            </a:r>
            <a:r>
              <a:rPr lang="en-US" b="0" i="0" dirty="0">
                <a:solidFill>
                  <a:srgbClr val="D1D5DB"/>
                </a:solidFill>
                <a:effectLst/>
                <a:latin typeface="Söhne"/>
              </a:rPr>
              <a:t> and </a:t>
            </a:r>
            <a:r>
              <a:rPr lang="en-US" dirty="0" err="1"/>
              <a:t>count.index</a:t>
            </a:r>
            <a:r>
              <a:rPr lang="en-US" b="0" i="0" dirty="0">
                <a:solidFill>
                  <a:srgbClr val="D1D5DB"/>
                </a:solidFill>
                <a:effectLst/>
                <a:latin typeface="Söhne"/>
              </a:rPr>
              <a:t>. The </a:t>
            </a:r>
            <a:r>
              <a:rPr lang="en-US" dirty="0"/>
              <a:t>element()</a:t>
            </a:r>
            <a:r>
              <a:rPr lang="en-US" b="0" i="0" dirty="0">
                <a:solidFill>
                  <a:srgbClr val="D1D5DB"/>
                </a:solidFill>
                <a:effectLst/>
                <a:latin typeface="Söhne"/>
              </a:rPr>
              <a:t> </a:t>
            </a:r>
            <a:r>
              <a:rPr lang="en-US" dirty="0"/>
              <a:t>element</a:t>
            </a:r>
            <a:r>
              <a:rPr lang="en-US" b="0" i="0" dirty="0">
                <a:solidFill>
                  <a:srgbClr val="D5D7DB"/>
                </a:solidFill>
                <a:effectLst/>
                <a:latin typeface="-apple-system"/>
              </a:rPr>
              <a:t> retrieves a single element from a list.</a:t>
            </a:r>
          </a:p>
          <a:p>
            <a:endParaRPr lang="en-US" b="0" i="0" dirty="0">
              <a:solidFill>
                <a:srgbClr val="D1D5DB"/>
              </a:solidFill>
              <a:effectLst/>
              <a:latin typeface="Söhne"/>
            </a:endParaRPr>
          </a:p>
          <a:p>
            <a:pPr algn="l"/>
            <a:r>
              <a:rPr lang="en-US" b="0" i="0" dirty="0">
                <a:effectLst/>
                <a:latin typeface="Nunito Sans" pitchFamily="2" charset="77"/>
              </a:rPr>
              <a:t>on the </a:t>
            </a:r>
            <a:r>
              <a:rPr lang="en-US" b="0" i="0" dirty="0" err="1">
                <a:effectLst/>
                <a:latin typeface="Nunito Sans" pitchFamily="2" charset="77"/>
              </a:rPr>
              <a:t>main.tf</a:t>
            </a:r>
            <a:r>
              <a:rPr lang="en-US" b="0" i="0" dirty="0">
                <a:effectLst/>
                <a:latin typeface="Nunito Sans" pitchFamily="2" charset="77"/>
              </a:rPr>
              <a:t> file, the </a:t>
            </a:r>
            <a:r>
              <a:rPr lang="en-US" b="0" i="0" dirty="0" err="1">
                <a:effectLst/>
                <a:latin typeface="Nunito Sans" pitchFamily="2" charset="77"/>
              </a:rPr>
              <a:t>count.index</a:t>
            </a:r>
            <a:r>
              <a:rPr lang="en-US" b="0" i="0" dirty="0">
                <a:effectLst/>
                <a:latin typeface="Nunito Sans" pitchFamily="2" charset="77"/>
              </a:rPr>
              <a:t> variable is used. This represents the index number of the current count loop. The count index starts at 0 and increments by 1 for each resource. You include the count index variable in strings using interpolation. If you don’t want to start the count at 0 you can start at another value by incrementing the value, e.g. to Increment the count by three:</a:t>
            </a:r>
          </a:p>
          <a:p>
            <a:pPr algn="l"/>
            <a:r>
              <a:rPr lang="en-US" b="0" i="0" dirty="0" err="1">
                <a:effectLst/>
                <a:latin typeface="Nunito Sans" pitchFamily="2" charset="77"/>
              </a:rPr>
              <a:t>count.index</a:t>
            </a:r>
            <a:r>
              <a:rPr lang="en-US" b="0" i="0" dirty="0">
                <a:effectLst/>
                <a:latin typeface="Nunito Sans" pitchFamily="2" charset="77"/>
              </a:rPr>
              <a:t> + 3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apple-system"/>
              </a:rPr>
              <a:t>https://</a:t>
            </a:r>
            <a:r>
              <a:rPr lang="en-US" b="0" i="0" dirty="0" err="1">
                <a:solidFill>
                  <a:srgbClr val="FFFFFF"/>
                </a:solidFill>
                <a:effectLst/>
                <a:latin typeface="-apple-system"/>
              </a:rPr>
              <a:t>developer.hashicorp.com</a:t>
            </a:r>
            <a:r>
              <a:rPr lang="en-US" b="0" i="0" dirty="0">
                <a:solidFill>
                  <a:srgbClr val="FFFFFF"/>
                </a:solidFill>
                <a:effectLst/>
                <a:latin typeface="-apple-system"/>
              </a:rPr>
              <a:t>/terraform/language/meta-arguments/</a:t>
            </a:r>
            <a:r>
              <a:rPr lang="en-US" b="0" i="0" dirty="0" err="1">
                <a:solidFill>
                  <a:srgbClr val="FFFFFF"/>
                </a:solidFill>
                <a:effectLst/>
                <a:latin typeface="-apple-system"/>
              </a:rPr>
              <a:t>count#count-index</a:t>
            </a:r>
            <a:endParaRPr lang="en-US" b="0" i="0" dirty="0">
              <a:solidFill>
                <a:srgbClr val="FFFFF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apple-system"/>
            </a:endParaRP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37</a:t>
            </a:fld>
            <a:endParaRPr lang="en-VN"/>
          </a:p>
        </p:txBody>
      </p:sp>
    </p:spTree>
    <p:extLst>
      <p:ext uri="{BB962C8B-B14F-4D97-AF65-F5344CB8AC3E}">
        <p14:creationId xmlns:p14="http://schemas.microsoft.com/office/powerpoint/2010/main" val="3559592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dirty="0"/>
              <a:t>Because the output is quite big so I don’t put it here. </a:t>
            </a: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39</a:t>
            </a:fld>
            <a:endParaRPr lang="en-VN"/>
          </a:p>
        </p:txBody>
      </p:sp>
    </p:spTree>
    <p:extLst>
      <p:ext uri="{BB962C8B-B14F-4D97-AF65-F5344CB8AC3E}">
        <p14:creationId xmlns:p14="http://schemas.microsoft.com/office/powerpoint/2010/main" val="4282411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42</a:t>
            </a:fld>
            <a:endParaRPr lang="en-VN"/>
          </a:p>
        </p:txBody>
      </p:sp>
    </p:spTree>
    <p:extLst>
      <p:ext uri="{BB962C8B-B14F-4D97-AF65-F5344CB8AC3E}">
        <p14:creationId xmlns:p14="http://schemas.microsoft.com/office/powerpoint/2010/main" val="346292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43</a:t>
            </a:fld>
            <a:endParaRPr lang="en-VN"/>
          </a:p>
        </p:txBody>
      </p:sp>
    </p:spTree>
    <p:extLst>
      <p:ext uri="{BB962C8B-B14F-4D97-AF65-F5344CB8AC3E}">
        <p14:creationId xmlns:p14="http://schemas.microsoft.com/office/powerpoint/2010/main" val="3630843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someguys.blog</a:t>
            </a:r>
            <a:r>
              <a:rPr lang="en-US" dirty="0"/>
              <a:t>/posts/2017-04-26-recovering-terraform-state/</a:t>
            </a:r>
          </a:p>
          <a:p>
            <a:r>
              <a:rPr lang="en-US" dirty="0"/>
              <a:t>https://</a:t>
            </a:r>
            <a:r>
              <a:rPr lang="en-US" dirty="0" err="1"/>
              <a:t>medium.com</a:t>
            </a:r>
            <a:r>
              <a:rPr lang="en-US" dirty="0"/>
              <a:t>/version-1/recovering-from-a-deleted-terraform-state-file-5e030c88aae0</a:t>
            </a: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44</a:t>
            </a:fld>
            <a:endParaRPr lang="en-VN"/>
          </a:p>
        </p:txBody>
      </p:sp>
    </p:spTree>
    <p:extLst>
      <p:ext uri="{BB962C8B-B14F-4D97-AF65-F5344CB8AC3E}">
        <p14:creationId xmlns:p14="http://schemas.microsoft.com/office/powerpoint/2010/main" val="1185532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Variables in Terraform are used to store and manage dynamic values in the configuration files. They make the infrastructure code flexible and reusable. </a:t>
            </a:r>
          </a:p>
          <a:p>
            <a:r>
              <a:rPr lang="en-US" b="0" i="0" dirty="0">
                <a:solidFill>
                  <a:srgbClr val="242424"/>
                </a:solidFill>
                <a:effectLst/>
                <a:latin typeface="source-serif-pro"/>
              </a:rPr>
              <a:t>Variables can hold various types of data such as strings, numbers, lists, and maps. They allow customization and parameterization of the configuration, enabling the creation of multiple instances with different values.</a:t>
            </a:r>
          </a:p>
          <a:p>
            <a:endParaRPr lang="en-US" b="0" i="0" dirty="0">
              <a:solidFill>
                <a:srgbClr val="242424"/>
              </a:solidFill>
              <a:effectLst/>
              <a:latin typeface="source-serif-pro"/>
            </a:endParaRPr>
          </a:p>
        </p:txBody>
      </p:sp>
      <p:sp>
        <p:nvSpPr>
          <p:cNvPr id="4" name="Slide Number Placeholder 3"/>
          <p:cNvSpPr>
            <a:spLocks noGrp="1"/>
          </p:cNvSpPr>
          <p:nvPr>
            <p:ph type="sldNum" sz="quarter" idx="5"/>
          </p:nvPr>
        </p:nvSpPr>
        <p:spPr/>
        <p:txBody>
          <a:bodyPr/>
          <a:lstStyle/>
          <a:p>
            <a:fld id="{EBD0B448-1622-7549-AB6C-12B37BC380F5}" type="slidenum">
              <a:rPr lang="en-VN" smtClean="0"/>
              <a:t>6</a:t>
            </a:fld>
            <a:endParaRPr lang="en-VN"/>
          </a:p>
        </p:txBody>
      </p:sp>
    </p:spTree>
    <p:extLst>
      <p:ext uri="{BB962C8B-B14F-4D97-AF65-F5344CB8AC3E}">
        <p14:creationId xmlns:p14="http://schemas.microsoft.com/office/powerpoint/2010/main" val="3319982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7</a:t>
            </a:fld>
            <a:endParaRPr lang="en-VN"/>
          </a:p>
        </p:txBody>
      </p:sp>
    </p:spTree>
    <p:extLst>
      <p:ext uri="{BB962C8B-B14F-4D97-AF65-F5344CB8AC3E}">
        <p14:creationId xmlns:p14="http://schemas.microsoft.com/office/powerpoint/2010/main" val="49022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8</a:t>
            </a:fld>
            <a:endParaRPr lang="en-VN"/>
          </a:p>
        </p:txBody>
      </p:sp>
    </p:spTree>
    <p:extLst>
      <p:ext uri="{BB962C8B-B14F-4D97-AF65-F5344CB8AC3E}">
        <p14:creationId xmlns:p14="http://schemas.microsoft.com/office/powerpoint/2010/main" val="1754731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Nunito Sans" pitchFamily="2" charset="77"/>
              </a:rPr>
              <a:t>Functions allow you to perform various operations, such as converting expressions to different data types, calculating lengths, and building complex variables.</a:t>
            </a:r>
          </a:p>
          <a:p>
            <a:pPr algn="l"/>
            <a:r>
              <a:rPr lang="en-US" b="0" i="0" dirty="0">
                <a:effectLst/>
                <a:latin typeface="Nunito Sans" pitchFamily="2" charset="77"/>
              </a:rPr>
              <a:t>These functions are split into multiple categories:</a:t>
            </a: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10</a:t>
            </a:fld>
            <a:endParaRPr lang="en-VN"/>
          </a:p>
        </p:txBody>
      </p:sp>
    </p:spTree>
    <p:extLst>
      <p:ext uri="{BB962C8B-B14F-4D97-AF65-F5344CB8AC3E}">
        <p14:creationId xmlns:p14="http://schemas.microsoft.com/office/powerpoint/2010/main" val="2469023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11</a:t>
            </a:fld>
            <a:endParaRPr lang="en-VN"/>
          </a:p>
        </p:txBody>
      </p:sp>
    </p:spTree>
    <p:extLst>
      <p:ext uri="{BB962C8B-B14F-4D97-AF65-F5344CB8AC3E}">
        <p14:creationId xmlns:p14="http://schemas.microsoft.com/office/powerpoint/2010/main" val="2337003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D1D5DB"/>
                </a:solidFill>
                <a:effectLst/>
                <a:latin typeface="Söhne"/>
              </a:rPr>
              <a:t>To begin, let's create a single Mad Libs story. To achieve this, we'll require a collection of randomized words to choose from and a template file. The final story will be displayed in the command line interface (CLI).</a:t>
            </a:r>
            <a:r>
              <a:rPr lang="en-US" b="0" i="0" dirty="0">
                <a:solidFill>
                  <a:srgbClr val="D1D5DB"/>
                </a:solidFill>
                <a:effectLst/>
                <a:latin typeface="Söhne"/>
              </a:rPr>
              <a:t>resulting in a humorous or creative narrative.</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13</a:t>
            </a:fld>
            <a:endParaRPr lang="en-VN"/>
          </a:p>
        </p:txBody>
      </p:sp>
    </p:spTree>
    <p:extLst>
      <p:ext uri="{BB962C8B-B14F-4D97-AF65-F5344CB8AC3E}">
        <p14:creationId xmlns:p14="http://schemas.microsoft.com/office/powerpoint/2010/main" val="139940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When you change a list or tuple into a set, any duplicate values are removed, and the original order of elements is no longer preserved.</a:t>
            </a:r>
          </a:p>
          <a:p>
            <a:pPr algn="l"/>
            <a:r>
              <a:rPr lang="en-US" b="0" i="0" dirty="0">
                <a:solidFill>
                  <a:srgbClr val="D1D5DB"/>
                </a:solidFill>
                <a:effectLst/>
                <a:latin typeface="Söhne"/>
              </a:rPr>
              <a:t>Converting a set back to a list or tuple will result in the elements being in a random order. If the elements in the set were strings, they will be arranged in lexicographical order. However, sets with elements of other types do not assure any specific order of elements.</a:t>
            </a:r>
          </a:p>
          <a:p>
            <a:endParaRPr lang="en-VN" dirty="0"/>
          </a:p>
          <a:p>
            <a:pPr algn="l"/>
            <a:r>
              <a:rPr lang="en-US" b="0" i="0" dirty="0">
                <a:effectLst/>
                <a:latin typeface="Nunito Sans" pitchFamily="2" charset="77"/>
              </a:rPr>
              <a:t>count is what is known as a ‘meta-argument’ defined by the Terraform language. Meta-arguments help achieve certain requirements within the resource block.</a:t>
            </a:r>
          </a:p>
          <a:p>
            <a:pPr algn="l"/>
            <a:r>
              <a:rPr lang="en-US" b="0" i="0" dirty="0">
                <a:effectLst/>
                <a:latin typeface="Nunito Sans" pitchFamily="2" charset="77"/>
              </a:rPr>
              <a:t>For example, instead of defining three virtual machines all with their own separate resource blocks, you could define one and add the count = 3 ‘meta-argument’ into the resource block.</a:t>
            </a: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14</a:t>
            </a:fld>
            <a:endParaRPr lang="en-VN"/>
          </a:p>
        </p:txBody>
      </p:sp>
    </p:spTree>
    <p:extLst>
      <p:ext uri="{BB962C8B-B14F-4D97-AF65-F5344CB8AC3E}">
        <p14:creationId xmlns:p14="http://schemas.microsoft.com/office/powerpoint/2010/main" val="3593267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627416" y="643789"/>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99869" y="1120762"/>
            <a:ext cx="10522637" cy="4484516"/>
          </a:xfrm>
        </p:spPr>
        <p:txBody>
          <a:bodyPr anchor="ctr">
            <a:noAutofit/>
          </a:bodyPr>
          <a:lstStyle>
            <a:lvl1pPr algn="ctr">
              <a:defRPr sz="10198" spc="816" baseline="0"/>
            </a:lvl1pPr>
          </a:lstStyle>
          <a:p>
            <a:r>
              <a:rPr lang="en-US"/>
              <a:t>Click to edit Master title style</a:t>
            </a:r>
            <a:endParaRPr lang="en-US" dirty="0"/>
          </a:p>
        </p:txBody>
      </p:sp>
      <p:sp>
        <p:nvSpPr>
          <p:cNvPr id="3" name="Subtitle 2"/>
          <p:cNvSpPr>
            <a:spLocks noGrp="1"/>
          </p:cNvSpPr>
          <p:nvPr>
            <p:ph type="subTitle" idx="1"/>
          </p:nvPr>
        </p:nvSpPr>
        <p:spPr>
          <a:xfrm>
            <a:off x="2258885" y="6100995"/>
            <a:ext cx="8204604" cy="757399"/>
          </a:xfrm>
        </p:spPr>
        <p:txBody>
          <a:bodyPr anchor="t">
            <a:normAutofit/>
          </a:bodyPr>
          <a:lstStyle>
            <a:lvl1pPr marL="0" indent="0" algn="ctr">
              <a:lnSpc>
                <a:spcPct val="100000"/>
              </a:lnSpc>
              <a:buNone/>
              <a:defRPr sz="2040" b="1" i="0" cap="all" spc="408" baseline="0">
                <a:solidFill>
                  <a:schemeClr val="tx2"/>
                </a:solidFill>
              </a:defRPr>
            </a:lvl1pPr>
            <a:lvl2pPr marL="466253" indent="0" algn="ctr">
              <a:buNone/>
              <a:defRPr sz="2040"/>
            </a:lvl2pPr>
            <a:lvl3pPr marL="932505" indent="0" algn="ctr">
              <a:buNone/>
              <a:defRPr sz="1836"/>
            </a:lvl3pPr>
            <a:lvl4pPr marL="1398758" indent="0" algn="ctr">
              <a:buNone/>
              <a:defRPr sz="1632"/>
            </a:lvl4pPr>
            <a:lvl5pPr marL="1865010" indent="0" algn="ctr">
              <a:buNone/>
              <a:defRPr sz="1632"/>
            </a:lvl5pPr>
            <a:lvl6pPr marL="2331263" indent="0" algn="ctr">
              <a:buNone/>
              <a:defRPr sz="1632"/>
            </a:lvl6pPr>
            <a:lvl7pPr marL="2797515" indent="0" algn="ctr">
              <a:buNone/>
              <a:defRPr sz="1632"/>
            </a:lvl7pPr>
            <a:lvl8pPr marL="3263768" indent="0" algn="ctr">
              <a:buNone/>
              <a:defRPr sz="1632"/>
            </a:lvl8pPr>
            <a:lvl9pPr marL="3730020" indent="0" algn="ctr">
              <a:buNone/>
              <a:defRPr sz="1632"/>
            </a:lvl9pPr>
          </a:lstStyle>
          <a:p>
            <a:r>
              <a:rPr lang="en-US"/>
              <a:t>Click to edit Master subtitle style</a:t>
            </a:r>
            <a:endParaRPr lang="en-US" dirty="0"/>
          </a:p>
        </p:txBody>
      </p:sp>
      <p:sp>
        <p:nvSpPr>
          <p:cNvPr id="4" name="Date Placeholder 3"/>
          <p:cNvSpPr>
            <a:spLocks noGrp="1"/>
          </p:cNvSpPr>
          <p:nvPr>
            <p:ph type="dt" sz="half" idx="10"/>
          </p:nvPr>
        </p:nvSpPr>
        <p:spPr>
          <a:xfrm>
            <a:off x="1099869" y="6505554"/>
            <a:ext cx="2375831" cy="355560"/>
          </a:xfrm>
        </p:spPr>
        <p:txBody>
          <a:bodyPr/>
          <a:lstStyle>
            <a:lvl1pPr>
              <a:defRPr baseline="0">
                <a:solidFill>
                  <a:schemeClr val="accent1">
                    <a:lumMod val="50000"/>
                  </a:schemeClr>
                </a:solidFill>
              </a:defRPr>
            </a:lvl1pPr>
          </a:lstStyle>
          <a:p>
            <a:fld id="{1D8BD707-D9CF-40AE-B4C6-C98DA3205C09}" type="datetimeFigureOut">
              <a:rPr lang="en-US" smtClean="0"/>
              <a:t>10/2/23</a:t>
            </a:fld>
            <a:endParaRPr lang="en-US"/>
          </a:p>
        </p:txBody>
      </p:sp>
      <p:sp>
        <p:nvSpPr>
          <p:cNvPr id="5" name="Footer Placeholder 4"/>
          <p:cNvSpPr>
            <a:spLocks noGrp="1"/>
          </p:cNvSpPr>
          <p:nvPr>
            <p:ph type="ftr" sz="quarter" idx="11"/>
          </p:nvPr>
        </p:nvSpPr>
        <p:spPr>
          <a:xfrm>
            <a:off x="4263068" y="6505554"/>
            <a:ext cx="4196239" cy="352840"/>
          </a:xfrm>
        </p:spPr>
        <p:txBody>
          <a:bodyPr/>
          <a:lstStyle>
            <a:lvl1pPr>
              <a:defRPr baseline="0">
                <a:solidFill>
                  <a:schemeClr val="accent1">
                    <a:lumMod val="50000"/>
                  </a:schemeClr>
                </a:solidFill>
              </a:defRPr>
            </a:lvl1pPr>
          </a:lstStyle>
          <a:p>
            <a:endParaRPr lang="en-VN"/>
          </a:p>
        </p:txBody>
      </p:sp>
      <p:sp>
        <p:nvSpPr>
          <p:cNvPr id="6" name="Slide Number Placeholder 5"/>
          <p:cNvSpPr>
            <a:spLocks noGrp="1"/>
          </p:cNvSpPr>
          <p:nvPr>
            <p:ph type="sldNum" sz="quarter" idx="12"/>
          </p:nvPr>
        </p:nvSpPr>
        <p:spPr>
          <a:xfrm>
            <a:off x="9246674" y="6505554"/>
            <a:ext cx="2375832" cy="352840"/>
          </a:xfrm>
        </p:spPr>
        <p:txBody>
          <a:bodyPr/>
          <a:lstStyle>
            <a:lvl1pPr>
              <a:defRPr baseline="0">
                <a:solidFill>
                  <a:schemeClr val="accent1">
                    <a:lumMod val="50000"/>
                  </a:schemeClr>
                </a:solidFill>
              </a:defRPr>
            </a:lvl1pPr>
          </a:lstStyle>
          <a:p>
            <a:fld id="{B6F15528-21DE-4FAA-801E-634DDDAF4B2B}" type="slidenum">
              <a:rPr lang="en-VN" smtClean="0"/>
              <a:t>‹#›</a:t>
            </a:fld>
            <a:endParaRPr lang="en-VN"/>
          </a:p>
        </p:txBody>
      </p:sp>
      <p:sp>
        <p:nvSpPr>
          <p:cNvPr id="13" name="Rectangle 12" title="left edge border"/>
          <p:cNvSpPr/>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79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209330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5550" y="390175"/>
            <a:ext cx="1521664" cy="571448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2185" y="390175"/>
            <a:ext cx="8558688" cy="5714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285696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16145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07112" y="1095764"/>
            <a:ext cx="8349107" cy="4147425"/>
          </a:xfrm>
        </p:spPr>
        <p:txBody>
          <a:bodyPr anchor="b">
            <a:normAutofit/>
          </a:bodyPr>
          <a:lstStyle>
            <a:lvl1pPr>
              <a:defRPr sz="8566" spc="816"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07113" y="5264888"/>
            <a:ext cx="7156376" cy="970510"/>
          </a:xfrm>
        </p:spPr>
        <p:txBody>
          <a:bodyPr>
            <a:normAutofit/>
          </a:bodyPr>
          <a:lstStyle>
            <a:lvl1pPr marL="0" indent="0">
              <a:lnSpc>
                <a:spcPct val="100000"/>
              </a:lnSpc>
              <a:buNone/>
              <a:defRPr sz="2040" b="1" i="0" cap="all" spc="408" baseline="0">
                <a:solidFill>
                  <a:schemeClr val="accent1"/>
                </a:solidFill>
              </a:defRPr>
            </a:lvl1pPr>
            <a:lvl2pPr marL="466253" indent="0">
              <a:buNone/>
              <a:defRPr sz="2040">
                <a:solidFill>
                  <a:schemeClr val="tx1">
                    <a:tint val="75000"/>
                  </a:schemeClr>
                </a:solidFill>
              </a:defRPr>
            </a:lvl2pPr>
            <a:lvl3pPr marL="932505" indent="0">
              <a:buNone/>
              <a:defRPr sz="1836">
                <a:solidFill>
                  <a:schemeClr val="tx1">
                    <a:tint val="75000"/>
                  </a:schemeClr>
                </a:solidFill>
              </a:defRPr>
            </a:lvl3pPr>
            <a:lvl4pPr marL="1398758" indent="0">
              <a:buNone/>
              <a:defRPr sz="1632">
                <a:solidFill>
                  <a:schemeClr val="tx1">
                    <a:tint val="75000"/>
                  </a:schemeClr>
                </a:solidFill>
              </a:defRPr>
            </a:lvl4pPr>
            <a:lvl5pPr marL="1865010" indent="0">
              <a:buNone/>
              <a:defRPr sz="1632">
                <a:solidFill>
                  <a:schemeClr val="tx1">
                    <a:tint val="75000"/>
                  </a:schemeClr>
                </a:solidFill>
              </a:defRPr>
            </a:lvl5pPr>
            <a:lvl6pPr marL="2331263" indent="0">
              <a:buNone/>
              <a:defRPr sz="1632">
                <a:solidFill>
                  <a:schemeClr val="tx1">
                    <a:tint val="75000"/>
                  </a:schemeClr>
                </a:solidFill>
              </a:defRPr>
            </a:lvl6pPr>
            <a:lvl7pPr marL="2797515" indent="0">
              <a:buNone/>
              <a:defRPr sz="1632">
                <a:solidFill>
                  <a:schemeClr val="tx1">
                    <a:tint val="75000"/>
                  </a:schemeClr>
                </a:solidFill>
              </a:defRPr>
            </a:lvl7pPr>
            <a:lvl8pPr marL="3263768" indent="0">
              <a:buNone/>
              <a:defRPr sz="1632">
                <a:solidFill>
                  <a:schemeClr val="tx1">
                    <a:tint val="75000"/>
                  </a:schemeClr>
                </a:solidFill>
              </a:defRPr>
            </a:lvl8pPr>
            <a:lvl9pPr marL="3730020" indent="0">
              <a:buNone/>
              <a:defRPr sz="16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00603" y="6505554"/>
            <a:ext cx="1523515" cy="355560"/>
          </a:xfrm>
        </p:spPr>
        <p:txBody>
          <a:bodyPr/>
          <a:lstStyle>
            <a:lvl1pPr>
              <a:defRPr baseline="0">
                <a:solidFill>
                  <a:schemeClr val="tx2"/>
                </a:solidFill>
              </a:defRPr>
            </a:lvl1pPr>
          </a:lstStyle>
          <a:p>
            <a:fld id="{1D8BD707-D9CF-40AE-B4C6-C98DA3205C09}" type="datetimeFigureOut">
              <a:rPr lang="en-US" smtClean="0"/>
              <a:t>10/2/23</a:t>
            </a:fld>
            <a:endParaRPr lang="en-US"/>
          </a:p>
        </p:txBody>
      </p:sp>
      <p:sp>
        <p:nvSpPr>
          <p:cNvPr id="5" name="Footer Placeholder 4"/>
          <p:cNvSpPr>
            <a:spLocks noGrp="1"/>
          </p:cNvSpPr>
          <p:nvPr>
            <p:ph type="ftr" sz="quarter" idx="11"/>
          </p:nvPr>
        </p:nvSpPr>
        <p:spPr>
          <a:xfrm>
            <a:off x="5383545" y="6505554"/>
            <a:ext cx="4196239" cy="352840"/>
          </a:xfrm>
        </p:spPr>
        <p:txBody>
          <a:bodyPr/>
          <a:lstStyle>
            <a:lvl1pPr>
              <a:defRPr baseline="0">
                <a:solidFill>
                  <a:schemeClr val="tx2"/>
                </a:solidFill>
              </a:defRPr>
            </a:lvl1pPr>
          </a:lstStyle>
          <a:p>
            <a:endParaRPr lang="en-VN"/>
          </a:p>
        </p:txBody>
      </p:sp>
      <p:sp>
        <p:nvSpPr>
          <p:cNvPr id="6" name="Slide Number Placeholder 5"/>
          <p:cNvSpPr>
            <a:spLocks noGrp="1"/>
          </p:cNvSpPr>
          <p:nvPr>
            <p:ph type="sldNum" sz="quarter" idx="12"/>
          </p:nvPr>
        </p:nvSpPr>
        <p:spPr>
          <a:xfrm>
            <a:off x="10139212" y="6505554"/>
            <a:ext cx="1517007" cy="352840"/>
          </a:xfrm>
        </p:spPr>
        <p:txBody>
          <a:bodyPr/>
          <a:lstStyle>
            <a:lvl1pPr>
              <a:defRPr baseline="0">
                <a:solidFill>
                  <a:schemeClr val="tx2"/>
                </a:solidFill>
              </a:defRPr>
            </a:lvl1pPr>
          </a:lstStyle>
          <a:p>
            <a:fld id="{B6F15528-21DE-4FAA-801E-634DDDAF4B2B}" type="slidenum">
              <a:rPr lang="en-VN" smtClean="0"/>
              <a:t>‹#›</a:t>
            </a:fld>
            <a:endParaRPr lang="en-VN"/>
          </a:p>
        </p:txBody>
      </p:sp>
      <p:grpSp>
        <p:nvGrpSpPr>
          <p:cNvPr id="7" name="Group 6" title="left scallop shape"/>
          <p:cNvGrpSpPr/>
          <p:nvPr/>
        </p:nvGrpSpPr>
        <p:grpSpPr>
          <a:xfrm>
            <a:off x="0" y="0"/>
            <a:ext cx="2870344" cy="69977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909661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2184" y="2332566"/>
            <a:ext cx="4895612" cy="36932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79367" y="2332566"/>
            <a:ext cx="4895612" cy="36932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10/2/23</a:t>
            </a:fld>
            <a:endParaRPr lang="en-US"/>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30579784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7521" y="388762"/>
            <a:ext cx="10374035" cy="15239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76451" y="2244441"/>
            <a:ext cx="4895612" cy="645414"/>
          </a:xfrm>
        </p:spPr>
        <p:txBody>
          <a:bodyPr anchor="b">
            <a:noAutofit/>
          </a:bodyPr>
          <a:lstStyle>
            <a:lvl1pPr marL="0" indent="0">
              <a:lnSpc>
                <a:spcPct val="100000"/>
              </a:lnSpc>
              <a:buNone/>
              <a:defRPr sz="1938" b="1" cap="all" spc="204" baseline="0">
                <a:solidFill>
                  <a:schemeClr val="tx2"/>
                </a:solidFill>
              </a:defRPr>
            </a:lvl1pPr>
            <a:lvl2pPr marL="466253" indent="0">
              <a:buNone/>
              <a:defRPr sz="1938" b="1"/>
            </a:lvl2pPr>
            <a:lvl3pPr marL="932505" indent="0">
              <a:buNone/>
              <a:defRPr sz="1836" b="1"/>
            </a:lvl3pPr>
            <a:lvl4pPr marL="1398758" indent="0">
              <a:buNone/>
              <a:defRPr sz="1632" b="1"/>
            </a:lvl4pPr>
            <a:lvl5pPr marL="1865010" indent="0">
              <a:buNone/>
              <a:defRPr sz="1632" b="1"/>
            </a:lvl5pPr>
            <a:lvl6pPr marL="2331263" indent="0">
              <a:buNone/>
              <a:defRPr sz="1632" b="1"/>
            </a:lvl6pPr>
            <a:lvl7pPr marL="2797515" indent="0">
              <a:buNone/>
              <a:defRPr sz="1632" b="1"/>
            </a:lvl7pPr>
            <a:lvl8pPr marL="3263768" indent="0">
              <a:buNone/>
              <a:defRPr sz="1632" b="1"/>
            </a:lvl8pPr>
            <a:lvl9pPr marL="3730020" indent="0">
              <a:buNone/>
              <a:defRPr sz="1632" b="1"/>
            </a:lvl9pPr>
          </a:lstStyle>
          <a:p>
            <a:pPr lvl="0"/>
            <a:r>
              <a:rPr lang="en-US"/>
              <a:t>Click to edit Master text styles</a:t>
            </a:r>
          </a:p>
        </p:txBody>
      </p:sp>
      <p:sp>
        <p:nvSpPr>
          <p:cNvPr id="4" name="Content Placeholder 3"/>
          <p:cNvSpPr>
            <a:spLocks noGrp="1"/>
          </p:cNvSpPr>
          <p:nvPr>
            <p:ph sz="half" idx="2"/>
          </p:nvPr>
        </p:nvSpPr>
        <p:spPr>
          <a:xfrm>
            <a:off x="1282184" y="2968361"/>
            <a:ext cx="4895612" cy="30574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65159" y="2244441"/>
            <a:ext cx="4895612" cy="645414"/>
          </a:xfrm>
        </p:spPr>
        <p:txBody>
          <a:bodyPr anchor="b">
            <a:noAutofit/>
          </a:bodyPr>
          <a:lstStyle>
            <a:lvl1pPr marL="0" indent="0">
              <a:lnSpc>
                <a:spcPct val="100000"/>
              </a:lnSpc>
              <a:buNone/>
              <a:defRPr sz="1938" b="1" cap="all" spc="204" baseline="0">
                <a:solidFill>
                  <a:schemeClr val="tx2"/>
                </a:solidFill>
              </a:defRPr>
            </a:lvl1pPr>
            <a:lvl2pPr marL="466253" indent="0">
              <a:buNone/>
              <a:defRPr sz="1938" b="1"/>
            </a:lvl2pPr>
            <a:lvl3pPr marL="932505" indent="0">
              <a:buNone/>
              <a:defRPr sz="1836" b="1"/>
            </a:lvl3pPr>
            <a:lvl4pPr marL="1398758" indent="0">
              <a:buNone/>
              <a:defRPr sz="1632" b="1"/>
            </a:lvl4pPr>
            <a:lvl5pPr marL="1865010" indent="0">
              <a:buNone/>
              <a:defRPr sz="1632" b="1"/>
            </a:lvl5pPr>
            <a:lvl6pPr marL="2331263" indent="0">
              <a:buNone/>
              <a:defRPr sz="1632" b="1"/>
            </a:lvl6pPr>
            <a:lvl7pPr marL="2797515" indent="0">
              <a:buNone/>
              <a:defRPr sz="1632" b="1"/>
            </a:lvl7pPr>
            <a:lvl8pPr marL="3263768" indent="0">
              <a:buNone/>
              <a:defRPr sz="1632" b="1"/>
            </a:lvl8pPr>
            <a:lvl9pPr marL="3730020"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765159" y="2968361"/>
            <a:ext cx="4895612" cy="30574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10/2/23</a:t>
            </a:fld>
            <a:endParaRPr lang="en-US"/>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6996231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10/2/23</a:t>
            </a:fld>
            <a:endParaRPr lang="en-US"/>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244156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10/2/23</a:t>
            </a:fld>
            <a:endParaRPr lang="en-US"/>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79986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536069" y="0"/>
            <a:ext cx="4897231" cy="69977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502905" y="466513"/>
            <a:ext cx="3153313" cy="1221048"/>
          </a:xfrm>
        </p:spPr>
        <p:txBody>
          <a:bodyPr anchor="b">
            <a:normAutofit/>
          </a:bodyPr>
          <a:lstStyle>
            <a:lvl1pPr>
              <a:lnSpc>
                <a:spcPct val="100000"/>
              </a:lnSpc>
              <a:defRPr sz="1938" b="1" i="0" cap="all" spc="306"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80193" y="939125"/>
            <a:ext cx="6280303" cy="5086673"/>
          </a:xfrm>
        </p:spPr>
        <p:txBody>
          <a:bodyPr/>
          <a:lstStyle>
            <a:lvl1pPr>
              <a:defRPr sz="3263"/>
            </a:lvl1pPr>
            <a:lvl2pPr>
              <a:defRPr sz="2855"/>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02906" y="1776807"/>
            <a:ext cx="3153313" cy="4248990"/>
          </a:xfrm>
        </p:spPr>
        <p:txBody>
          <a:bodyPr/>
          <a:lstStyle>
            <a:lvl1pPr marL="0" indent="0">
              <a:lnSpc>
                <a:spcPct val="120000"/>
              </a:lnSpc>
              <a:spcBef>
                <a:spcPts val="1224"/>
              </a:spcBef>
              <a:buNone/>
              <a:defRPr sz="1632" baseline="0">
                <a:solidFill>
                  <a:schemeClr val="bg2"/>
                </a:solidFill>
              </a:defRPr>
            </a:lvl1pPr>
            <a:lvl2pPr marL="466253" indent="0">
              <a:buNone/>
              <a:defRPr sz="1428"/>
            </a:lvl2pPr>
            <a:lvl3pPr marL="932505" indent="0">
              <a:buNone/>
              <a:defRPr sz="1224"/>
            </a:lvl3pPr>
            <a:lvl4pPr marL="1398758" indent="0">
              <a:buNone/>
              <a:defRPr sz="1020"/>
            </a:lvl4pPr>
            <a:lvl5pPr marL="1865010" indent="0">
              <a:buNone/>
              <a:defRPr sz="1020"/>
            </a:lvl5pPr>
            <a:lvl6pPr marL="2331263" indent="0">
              <a:buNone/>
              <a:defRPr sz="1020"/>
            </a:lvl6pPr>
            <a:lvl7pPr marL="2797515" indent="0">
              <a:buNone/>
              <a:defRPr sz="1020"/>
            </a:lvl7pPr>
            <a:lvl8pPr marL="3263768" indent="0">
              <a:buNone/>
              <a:defRPr sz="1020"/>
            </a:lvl8pPr>
            <a:lvl9pPr marL="3730020" indent="0">
              <a:buNone/>
              <a:defRPr sz="1020"/>
            </a:lvl9pPr>
          </a:lstStyle>
          <a:p>
            <a:pPr lvl="0"/>
            <a:r>
              <a:rPr lang="en-US"/>
              <a:t>Click to edit Master text styles</a:t>
            </a:r>
          </a:p>
        </p:txBody>
      </p:sp>
      <p:sp>
        <p:nvSpPr>
          <p:cNvPr id="5" name="Date Placeholder 4"/>
          <p:cNvSpPr>
            <a:spLocks noGrp="1"/>
          </p:cNvSpPr>
          <p:nvPr>
            <p:ph type="dt" sz="half" idx="10"/>
          </p:nvPr>
        </p:nvSpPr>
        <p:spPr>
          <a:xfrm>
            <a:off x="780193" y="6505554"/>
            <a:ext cx="1257765" cy="355560"/>
          </a:xfrm>
        </p:spPr>
        <p:txBody>
          <a:bodyPr/>
          <a:lstStyle/>
          <a:p>
            <a:fld id="{1D8BD707-D9CF-40AE-B4C6-C98DA3205C09}" type="datetimeFigureOut">
              <a:rPr lang="en-US" smtClean="0"/>
              <a:t>10/2/23</a:t>
            </a:fld>
            <a:endParaRPr lang="en-US"/>
          </a:p>
        </p:txBody>
      </p:sp>
      <p:sp>
        <p:nvSpPr>
          <p:cNvPr id="6" name="Footer Placeholder 5"/>
          <p:cNvSpPr>
            <a:spLocks noGrp="1"/>
          </p:cNvSpPr>
          <p:nvPr>
            <p:ph type="ftr" sz="quarter" idx="11"/>
          </p:nvPr>
        </p:nvSpPr>
        <p:spPr>
          <a:xfrm>
            <a:off x="2145255" y="6505554"/>
            <a:ext cx="3551097" cy="352840"/>
          </a:xfrm>
        </p:spPr>
        <p:txBody>
          <a:bodyPr/>
          <a:lstStyle/>
          <a:p>
            <a:endParaRPr lang="en-VN"/>
          </a:p>
        </p:txBody>
      </p:sp>
      <p:sp>
        <p:nvSpPr>
          <p:cNvPr id="7" name="Slide Number Placeholder 6"/>
          <p:cNvSpPr>
            <a:spLocks noGrp="1"/>
          </p:cNvSpPr>
          <p:nvPr>
            <p:ph type="sldNum" sz="quarter" idx="12"/>
          </p:nvPr>
        </p:nvSpPr>
        <p:spPr>
          <a:xfrm>
            <a:off x="5803649" y="6505554"/>
            <a:ext cx="1256848" cy="352840"/>
          </a:xfrm>
        </p:spPr>
        <p:txBody>
          <a:bodyPr/>
          <a:lstStyle/>
          <a:p>
            <a:fld id="{B6F15528-21DE-4FAA-801E-634DDDAF4B2B}" type="slidenum">
              <a:rPr lang="en-VN" smtClean="0"/>
              <a:t>‹#›</a:t>
            </a:fld>
            <a:endParaRPr lang="en-VN"/>
          </a:p>
        </p:txBody>
      </p:sp>
      <p:sp>
        <p:nvSpPr>
          <p:cNvPr id="8" name="Rectangle 7" title="left edge border"/>
          <p:cNvSpPr/>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032293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9075" y="1"/>
            <a:ext cx="7501164" cy="6997699"/>
          </a:xfrm>
        </p:spPr>
        <p:txBody>
          <a:bodyPr anchor="t"/>
          <a:lstStyle>
            <a:lvl1pPr marL="0" indent="0">
              <a:buNone/>
              <a:defRPr sz="3263"/>
            </a:lvl1pPr>
            <a:lvl2pPr marL="466253" indent="0">
              <a:buNone/>
              <a:defRPr sz="2855"/>
            </a:lvl2pPr>
            <a:lvl3pPr marL="932505" indent="0">
              <a:buNone/>
              <a:defRPr sz="2448"/>
            </a:lvl3pPr>
            <a:lvl4pPr marL="1398758" indent="0">
              <a:buNone/>
              <a:defRPr sz="2040"/>
            </a:lvl4pPr>
            <a:lvl5pPr marL="1865010" indent="0">
              <a:buNone/>
              <a:defRPr sz="2040"/>
            </a:lvl5pPr>
            <a:lvl6pPr marL="2331263" indent="0">
              <a:buNone/>
              <a:defRPr sz="2040"/>
            </a:lvl6pPr>
            <a:lvl7pPr marL="2797515" indent="0">
              <a:buNone/>
              <a:defRPr sz="2040"/>
            </a:lvl7pPr>
            <a:lvl8pPr marL="3263768" indent="0">
              <a:buNone/>
              <a:defRPr sz="2040"/>
            </a:lvl8pPr>
            <a:lvl9pPr marL="3730020" indent="0">
              <a:buNone/>
              <a:defRPr sz="2040"/>
            </a:lvl9pPr>
          </a:lstStyle>
          <a:p>
            <a:r>
              <a:rPr lang="en-US"/>
              <a:t>Click icon to add picture</a:t>
            </a:r>
            <a:endParaRPr lang="en-US" dirty="0"/>
          </a:p>
        </p:txBody>
      </p:sp>
      <p:sp>
        <p:nvSpPr>
          <p:cNvPr id="11" name="Freeform 11" title="right scallop background shape"/>
          <p:cNvSpPr/>
          <p:nvPr/>
        </p:nvSpPr>
        <p:spPr bwMode="auto">
          <a:xfrm>
            <a:off x="7536069" y="0"/>
            <a:ext cx="4897231" cy="69977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02904" y="466513"/>
            <a:ext cx="3153315" cy="1221047"/>
          </a:xfrm>
        </p:spPr>
        <p:txBody>
          <a:bodyPr anchor="b">
            <a:normAutofit/>
          </a:bodyPr>
          <a:lstStyle>
            <a:lvl1pPr>
              <a:lnSpc>
                <a:spcPct val="100000"/>
              </a:lnSpc>
              <a:defRPr sz="1938" b="1" i="0" spc="306"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502904" y="1776807"/>
            <a:ext cx="3153315" cy="4248990"/>
          </a:xfrm>
        </p:spPr>
        <p:txBody>
          <a:bodyPr/>
          <a:lstStyle>
            <a:lvl1pPr marL="0" indent="0">
              <a:lnSpc>
                <a:spcPct val="120000"/>
              </a:lnSpc>
              <a:spcBef>
                <a:spcPts val="1224"/>
              </a:spcBef>
              <a:buNone/>
              <a:defRPr sz="1632" baseline="0">
                <a:solidFill>
                  <a:schemeClr val="bg2"/>
                </a:solidFill>
              </a:defRPr>
            </a:lvl1pPr>
            <a:lvl2pPr marL="466253" indent="0">
              <a:buNone/>
              <a:defRPr sz="1428"/>
            </a:lvl2pPr>
            <a:lvl3pPr marL="932505" indent="0">
              <a:buNone/>
              <a:defRPr sz="1224"/>
            </a:lvl3pPr>
            <a:lvl4pPr marL="1398758" indent="0">
              <a:buNone/>
              <a:defRPr sz="1020"/>
            </a:lvl4pPr>
            <a:lvl5pPr marL="1865010" indent="0">
              <a:buNone/>
              <a:defRPr sz="1020"/>
            </a:lvl5pPr>
            <a:lvl6pPr marL="2331263" indent="0">
              <a:buNone/>
              <a:defRPr sz="1020"/>
            </a:lvl6pPr>
            <a:lvl7pPr marL="2797515" indent="0">
              <a:buNone/>
              <a:defRPr sz="1020"/>
            </a:lvl7pPr>
            <a:lvl8pPr marL="3263768" indent="0">
              <a:buNone/>
              <a:defRPr sz="1020"/>
            </a:lvl8pPr>
            <a:lvl9pPr marL="3730020" indent="0">
              <a:buNone/>
              <a:defRPr sz="1020"/>
            </a:lvl9pPr>
          </a:lstStyle>
          <a:p>
            <a:pPr lvl="0"/>
            <a:r>
              <a:rPr lang="en-US"/>
              <a:t>Click to edit Master text styles</a:t>
            </a:r>
          </a:p>
        </p:txBody>
      </p:sp>
      <p:sp>
        <p:nvSpPr>
          <p:cNvPr id="5" name="Date Placeholder 4"/>
          <p:cNvSpPr>
            <a:spLocks noGrp="1"/>
          </p:cNvSpPr>
          <p:nvPr>
            <p:ph type="dt" sz="half" idx="10"/>
          </p:nvPr>
        </p:nvSpPr>
        <p:spPr>
          <a:xfrm>
            <a:off x="781110" y="6505554"/>
            <a:ext cx="1256848" cy="355560"/>
          </a:xfrm>
        </p:spPr>
        <p:txBody>
          <a:bodyPr/>
          <a:lstStyle/>
          <a:p>
            <a:fld id="{1D8BD707-D9CF-40AE-B4C6-C98DA3205C09}" type="datetimeFigureOut">
              <a:rPr lang="en-US" smtClean="0"/>
              <a:t>10/2/23</a:t>
            </a:fld>
            <a:endParaRPr lang="en-US"/>
          </a:p>
        </p:txBody>
      </p:sp>
      <p:sp>
        <p:nvSpPr>
          <p:cNvPr id="6" name="Footer Placeholder 5"/>
          <p:cNvSpPr>
            <a:spLocks noGrp="1"/>
          </p:cNvSpPr>
          <p:nvPr>
            <p:ph type="ftr" sz="quarter" idx="11"/>
          </p:nvPr>
        </p:nvSpPr>
        <p:spPr>
          <a:xfrm>
            <a:off x="2145255" y="6505554"/>
            <a:ext cx="3551096" cy="352840"/>
          </a:xfrm>
        </p:spPr>
        <p:txBody>
          <a:bodyPr/>
          <a:lstStyle/>
          <a:p>
            <a:endParaRPr lang="en-VN"/>
          </a:p>
        </p:txBody>
      </p:sp>
      <p:sp>
        <p:nvSpPr>
          <p:cNvPr id="7" name="Slide Number Placeholder 6"/>
          <p:cNvSpPr>
            <a:spLocks noGrp="1"/>
          </p:cNvSpPr>
          <p:nvPr>
            <p:ph type="sldNum" sz="quarter" idx="12"/>
          </p:nvPr>
        </p:nvSpPr>
        <p:spPr>
          <a:xfrm>
            <a:off x="5800134" y="6505554"/>
            <a:ext cx="1258872" cy="352840"/>
          </a:xfrm>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45652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6451" y="390174"/>
            <a:ext cx="10379768" cy="152252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76451" y="2332568"/>
            <a:ext cx="10379768" cy="36667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6451" y="6505554"/>
            <a:ext cx="2375831" cy="355560"/>
          </a:xfrm>
          <a:prstGeom prst="rect">
            <a:avLst/>
          </a:prstGeom>
        </p:spPr>
        <p:txBody>
          <a:bodyPr vert="horz" lIns="91440" tIns="45720" rIns="91440" bIns="45720" rtlCol="0" anchor="ctr"/>
          <a:lstStyle>
            <a:lvl1pPr algn="l">
              <a:defRPr sz="1224">
                <a:solidFill>
                  <a:schemeClr val="tx1">
                    <a:lumMod val="65000"/>
                    <a:lumOff val="35000"/>
                  </a:schemeClr>
                </a:solidFill>
              </a:defRPr>
            </a:lvl1pPr>
          </a:lstStyle>
          <a:p>
            <a:fld id="{1D8BD707-D9CF-40AE-B4C6-C98DA3205C09}" type="datetimeFigureOut">
              <a:rPr lang="en-US" smtClean="0"/>
              <a:t>10/2/23</a:t>
            </a:fld>
            <a:endParaRPr lang="en-US"/>
          </a:p>
        </p:txBody>
      </p:sp>
      <p:sp>
        <p:nvSpPr>
          <p:cNvPr id="5" name="Footer Placeholder 4"/>
          <p:cNvSpPr>
            <a:spLocks noGrp="1"/>
          </p:cNvSpPr>
          <p:nvPr>
            <p:ph type="ftr" sz="quarter" idx="3"/>
          </p:nvPr>
        </p:nvSpPr>
        <p:spPr>
          <a:xfrm>
            <a:off x="4118531" y="6505554"/>
            <a:ext cx="4196239" cy="352840"/>
          </a:xfrm>
          <a:prstGeom prst="rect">
            <a:avLst/>
          </a:prstGeom>
        </p:spPr>
        <p:txBody>
          <a:bodyPr vert="horz" lIns="91440" tIns="45720" rIns="91440" bIns="45720" rtlCol="0" anchor="ctr"/>
          <a:lstStyle>
            <a:lvl1pPr algn="ctr">
              <a:defRPr sz="1224">
                <a:solidFill>
                  <a:schemeClr val="tx1">
                    <a:lumMod val="65000"/>
                    <a:lumOff val="35000"/>
                  </a:schemeClr>
                </a:solidFill>
              </a:defRPr>
            </a:lvl1pPr>
          </a:lstStyle>
          <a:p>
            <a:endParaRPr lang="en-VN"/>
          </a:p>
        </p:txBody>
      </p:sp>
      <p:sp>
        <p:nvSpPr>
          <p:cNvPr id="6" name="Slide Number Placeholder 5"/>
          <p:cNvSpPr>
            <a:spLocks noGrp="1"/>
          </p:cNvSpPr>
          <p:nvPr>
            <p:ph type="sldNum" sz="quarter" idx="4"/>
          </p:nvPr>
        </p:nvSpPr>
        <p:spPr>
          <a:xfrm>
            <a:off x="8781019" y="6505554"/>
            <a:ext cx="2875200" cy="352840"/>
          </a:xfrm>
          <a:prstGeom prst="rect">
            <a:avLst/>
          </a:prstGeom>
        </p:spPr>
        <p:txBody>
          <a:bodyPr vert="horz" lIns="91440" tIns="45720" rIns="91440" bIns="45720" rtlCol="0" anchor="ctr"/>
          <a:lstStyle>
            <a:lvl1pPr algn="r">
              <a:defRPr sz="1224">
                <a:solidFill>
                  <a:schemeClr val="tx1">
                    <a:lumMod val="65000"/>
                    <a:lumOff val="35000"/>
                  </a:schemeClr>
                </a:solidFill>
              </a:defRPr>
            </a:lvl1pPr>
          </a:lstStyle>
          <a:p>
            <a:fld id="{B6F15528-21DE-4FAA-801E-634DDDAF4B2B}" type="slidenum">
              <a:rPr lang="en-VN" smtClean="0"/>
              <a:t>‹#›</a:t>
            </a:fld>
            <a:endParaRPr lang="en-VN"/>
          </a:p>
        </p:txBody>
      </p:sp>
      <p:sp>
        <p:nvSpPr>
          <p:cNvPr id="11" name="Freeform 6" title="Left scallop edge"/>
          <p:cNvSpPr/>
          <p:nvPr/>
        </p:nvSpPr>
        <p:spPr bwMode="auto">
          <a:xfrm>
            <a:off x="0" y="0"/>
            <a:ext cx="903357"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2144226"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71478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32505" rtl="0" eaLnBrk="1" latinLnBrk="0" hangingPunct="1">
        <a:lnSpc>
          <a:spcPct val="90000"/>
        </a:lnSpc>
        <a:spcBef>
          <a:spcPct val="0"/>
        </a:spcBef>
        <a:buNone/>
        <a:defRPr sz="5201" kern="1200" cap="all" spc="204" baseline="0">
          <a:solidFill>
            <a:schemeClr val="tx2"/>
          </a:solidFill>
          <a:latin typeface="+mj-lt"/>
          <a:ea typeface="+mj-ea"/>
          <a:cs typeface="+mj-cs"/>
        </a:defRPr>
      </a:lvl1pPr>
    </p:titleStyle>
    <p:bodyStyle>
      <a:lvl1pPr marL="233126" indent="-233126" algn="l" defTabSz="932505" rtl="0" eaLnBrk="1" latinLnBrk="0" hangingPunct="1">
        <a:lnSpc>
          <a:spcPct val="110000"/>
        </a:lnSpc>
        <a:spcBef>
          <a:spcPts val="714"/>
        </a:spcBef>
        <a:buClr>
          <a:schemeClr val="tx2"/>
        </a:buClr>
        <a:buFont typeface="Arial" panose="020B0604020202020204" pitchFamily="34" charset="0"/>
        <a:buChar char="•"/>
        <a:defRPr sz="2040" kern="1200">
          <a:solidFill>
            <a:schemeClr val="tx1">
              <a:lumMod val="65000"/>
              <a:lumOff val="35000"/>
            </a:schemeClr>
          </a:solidFill>
          <a:latin typeface="+mn-lt"/>
          <a:ea typeface="+mn-ea"/>
          <a:cs typeface="+mn-cs"/>
        </a:defRPr>
      </a:lvl1pPr>
      <a:lvl2pPr marL="699379" indent="-233126" algn="l" defTabSz="932505" rtl="0" eaLnBrk="1" latinLnBrk="0" hangingPunct="1">
        <a:lnSpc>
          <a:spcPct val="110000"/>
        </a:lnSpc>
        <a:spcBef>
          <a:spcPts val="714"/>
        </a:spcBef>
        <a:buClr>
          <a:schemeClr val="tx2"/>
        </a:buClr>
        <a:buFont typeface="Gill Sans MT" panose="020B0502020104020203" pitchFamily="34" charset="0"/>
        <a:buChar char="–"/>
        <a:defRPr sz="1836" kern="1200">
          <a:solidFill>
            <a:schemeClr val="tx1">
              <a:lumMod val="65000"/>
              <a:lumOff val="35000"/>
            </a:schemeClr>
          </a:solidFill>
          <a:latin typeface="+mn-lt"/>
          <a:ea typeface="+mn-ea"/>
          <a:cs typeface="+mn-cs"/>
        </a:defRPr>
      </a:lvl2pPr>
      <a:lvl3pPr marL="1165631" indent="-233126" algn="l" defTabSz="932505" rtl="0" eaLnBrk="1" latinLnBrk="0" hangingPunct="1">
        <a:lnSpc>
          <a:spcPct val="110000"/>
        </a:lnSpc>
        <a:spcBef>
          <a:spcPts val="714"/>
        </a:spcBef>
        <a:buClr>
          <a:schemeClr val="tx2"/>
        </a:buClr>
        <a:buFont typeface="Arial" panose="020B0604020202020204" pitchFamily="34" charset="0"/>
        <a:buChar char="•"/>
        <a:defRPr sz="1632" kern="1200">
          <a:solidFill>
            <a:schemeClr val="tx1">
              <a:lumMod val="65000"/>
              <a:lumOff val="35000"/>
            </a:schemeClr>
          </a:solidFill>
          <a:latin typeface="+mn-lt"/>
          <a:ea typeface="+mn-ea"/>
          <a:cs typeface="+mn-cs"/>
        </a:defRPr>
      </a:lvl3pPr>
      <a:lvl4pPr marL="1631884" indent="-233126" algn="l" defTabSz="932505" rtl="0" eaLnBrk="1" latinLnBrk="0" hangingPunct="1">
        <a:lnSpc>
          <a:spcPct val="110000"/>
        </a:lnSpc>
        <a:spcBef>
          <a:spcPts val="714"/>
        </a:spcBef>
        <a:buClr>
          <a:schemeClr val="tx2"/>
        </a:buClr>
        <a:buFont typeface="Gill Sans MT" panose="020B0502020104020203" pitchFamily="34" charset="0"/>
        <a:buChar char="–"/>
        <a:defRPr sz="1428" kern="1200">
          <a:solidFill>
            <a:schemeClr val="tx1">
              <a:lumMod val="65000"/>
              <a:lumOff val="35000"/>
            </a:schemeClr>
          </a:solidFill>
          <a:latin typeface="+mn-lt"/>
          <a:ea typeface="+mn-ea"/>
          <a:cs typeface="+mn-cs"/>
        </a:defRPr>
      </a:lvl4pPr>
      <a:lvl5pPr marL="2098137" indent="-233126" algn="l" defTabSz="932505" rtl="0" eaLnBrk="1" latinLnBrk="0" hangingPunct="1">
        <a:lnSpc>
          <a:spcPct val="110000"/>
        </a:lnSpc>
        <a:spcBef>
          <a:spcPts val="714"/>
        </a:spcBef>
        <a:buClr>
          <a:schemeClr val="tx2"/>
        </a:buClr>
        <a:buFont typeface="Arial" panose="020B0604020202020204" pitchFamily="34" charset="0"/>
        <a:buChar char="•"/>
        <a:defRPr sz="1428" kern="1200">
          <a:solidFill>
            <a:schemeClr val="tx1">
              <a:lumMod val="65000"/>
              <a:lumOff val="35000"/>
            </a:schemeClr>
          </a:solidFill>
          <a:latin typeface="+mn-lt"/>
          <a:ea typeface="+mn-ea"/>
          <a:cs typeface="+mn-cs"/>
        </a:defRPr>
      </a:lvl5pPr>
      <a:lvl6pPr marL="2564389" indent="-233126" algn="l" defTabSz="932505" rtl="0" eaLnBrk="1" latinLnBrk="0" hangingPunct="1">
        <a:lnSpc>
          <a:spcPct val="110000"/>
        </a:lnSpc>
        <a:spcBef>
          <a:spcPts val="714"/>
        </a:spcBef>
        <a:buClr>
          <a:schemeClr val="tx2"/>
        </a:buClr>
        <a:buFont typeface="Gill Sans MT" panose="020B0502020104020203" pitchFamily="34" charset="0"/>
        <a:buChar char="–"/>
        <a:defRPr sz="1428" kern="1200">
          <a:solidFill>
            <a:schemeClr val="tx1">
              <a:lumMod val="65000"/>
              <a:lumOff val="35000"/>
            </a:schemeClr>
          </a:solidFill>
          <a:latin typeface="+mn-lt"/>
          <a:ea typeface="+mn-ea"/>
          <a:cs typeface="+mn-cs"/>
        </a:defRPr>
      </a:lvl6pPr>
      <a:lvl7pPr marL="3030642" indent="-233126" algn="l" defTabSz="932505" rtl="0" eaLnBrk="1" latinLnBrk="0" hangingPunct="1">
        <a:lnSpc>
          <a:spcPct val="110000"/>
        </a:lnSpc>
        <a:spcBef>
          <a:spcPts val="714"/>
        </a:spcBef>
        <a:buClr>
          <a:schemeClr val="tx2"/>
        </a:buClr>
        <a:buFont typeface="Arial" panose="020B0604020202020204" pitchFamily="34" charset="0"/>
        <a:buChar char="•"/>
        <a:defRPr sz="1428" kern="1200">
          <a:solidFill>
            <a:schemeClr val="tx1">
              <a:lumMod val="65000"/>
              <a:lumOff val="35000"/>
            </a:schemeClr>
          </a:solidFill>
          <a:latin typeface="+mn-lt"/>
          <a:ea typeface="+mn-ea"/>
          <a:cs typeface="+mn-cs"/>
        </a:defRPr>
      </a:lvl7pPr>
      <a:lvl8pPr marL="3496894" indent="-233126" algn="l" defTabSz="932505" rtl="0" eaLnBrk="1" latinLnBrk="0" hangingPunct="1">
        <a:lnSpc>
          <a:spcPct val="110000"/>
        </a:lnSpc>
        <a:spcBef>
          <a:spcPts val="714"/>
        </a:spcBef>
        <a:buClr>
          <a:schemeClr val="tx2"/>
        </a:buClr>
        <a:buFont typeface="Gill Sans MT" panose="020B0502020104020203" pitchFamily="34" charset="0"/>
        <a:buChar char="–"/>
        <a:defRPr sz="1428" kern="1200" baseline="0">
          <a:solidFill>
            <a:schemeClr val="tx1">
              <a:lumMod val="65000"/>
              <a:lumOff val="35000"/>
            </a:schemeClr>
          </a:solidFill>
          <a:latin typeface="+mn-lt"/>
          <a:ea typeface="+mn-ea"/>
          <a:cs typeface="+mn-cs"/>
        </a:defRPr>
      </a:lvl8pPr>
      <a:lvl9pPr marL="3963147" indent="-233126" algn="l" defTabSz="932505" rtl="0" eaLnBrk="1" latinLnBrk="0" hangingPunct="1">
        <a:lnSpc>
          <a:spcPct val="110000"/>
        </a:lnSpc>
        <a:spcBef>
          <a:spcPts val="714"/>
        </a:spcBef>
        <a:buClr>
          <a:schemeClr val="tx2"/>
        </a:buClr>
        <a:buFont typeface="Arial" panose="020B0604020202020204" pitchFamily="34" charset="0"/>
        <a:buChar char="•"/>
        <a:defRPr sz="1428" kern="1200" baseline="0">
          <a:solidFill>
            <a:schemeClr val="tx1">
              <a:lumMod val="65000"/>
              <a:lumOff val="35000"/>
            </a:schemeClr>
          </a:solidFill>
          <a:latin typeface="+mn-lt"/>
          <a:ea typeface="+mn-ea"/>
          <a:cs typeface="+mn-cs"/>
        </a:defRPr>
      </a:lvl9pPr>
    </p:bodyStyle>
    <p:otherStyle>
      <a:defPPr>
        <a:defRPr lang="en-US"/>
      </a:defPPr>
      <a:lvl1pPr marL="0" algn="l" defTabSz="932505" rtl="0" eaLnBrk="1" latinLnBrk="0" hangingPunct="1">
        <a:defRPr sz="1836" kern="1200">
          <a:solidFill>
            <a:schemeClr val="tx1"/>
          </a:solidFill>
          <a:latin typeface="+mn-lt"/>
          <a:ea typeface="+mn-ea"/>
          <a:cs typeface="+mn-cs"/>
        </a:defRPr>
      </a:lvl1pPr>
      <a:lvl2pPr marL="466253" algn="l" defTabSz="932505" rtl="0" eaLnBrk="1" latinLnBrk="0" hangingPunct="1">
        <a:defRPr sz="1836" kern="1200">
          <a:solidFill>
            <a:schemeClr val="tx1"/>
          </a:solidFill>
          <a:latin typeface="+mn-lt"/>
          <a:ea typeface="+mn-ea"/>
          <a:cs typeface="+mn-cs"/>
        </a:defRPr>
      </a:lvl2pPr>
      <a:lvl3pPr marL="932505" algn="l" defTabSz="932505" rtl="0" eaLnBrk="1" latinLnBrk="0" hangingPunct="1">
        <a:defRPr sz="1836" kern="1200">
          <a:solidFill>
            <a:schemeClr val="tx1"/>
          </a:solidFill>
          <a:latin typeface="+mn-lt"/>
          <a:ea typeface="+mn-ea"/>
          <a:cs typeface="+mn-cs"/>
        </a:defRPr>
      </a:lvl3pPr>
      <a:lvl4pPr marL="1398758" algn="l" defTabSz="932505" rtl="0" eaLnBrk="1" latinLnBrk="0" hangingPunct="1">
        <a:defRPr sz="1836" kern="1200">
          <a:solidFill>
            <a:schemeClr val="tx1"/>
          </a:solidFill>
          <a:latin typeface="+mn-lt"/>
          <a:ea typeface="+mn-ea"/>
          <a:cs typeface="+mn-cs"/>
        </a:defRPr>
      </a:lvl4pPr>
      <a:lvl5pPr marL="1865010" algn="l" defTabSz="932505" rtl="0" eaLnBrk="1" latinLnBrk="0" hangingPunct="1">
        <a:defRPr sz="1836" kern="1200">
          <a:solidFill>
            <a:schemeClr val="tx1"/>
          </a:solidFill>
          <a:latin typeface="+mn-lt"/>
          <a:ea typeface="+mn-ea"/>
          <a:cs typeface="+mn-cs"/>
        </a:defRPr>
      </a:lvl5pPr>
      <a:lvl6pPr marL="2331263" algn="l" defTabSz="932505" rtl="0" eaLnBrk="1" latinLnBrk="0" hangingPunct="1">
        <a:defRPr sz="1836" kern="1200">
          <a:solidFill>
            <a:schemeClr val="tx1"/>
          </a:solidFill>
          <a:latin typeface="+mn-lt"/>
          <a:ea typeface="+mn-ea"/>
          <a:cs typeface="+mn-cs"/>
        </a:defRPr>
      </a:lvl6pPr>
      <a:lvl7pPr marL="2797515" algn="l" defTabSz="932505" rtl="0" eaLnBrk="1" latinLnBrk="0" hangingPunct="1">
        <a:defRPr sz="1836" kern="1200">
          <a:solidFill>
            <a:schemeClr val="tx1"/>
          </a:solidFill>
          <a:latin typeface="+mn-lt"/>
          <a:ea typeface="+mn-ea"/>
          <a:cs typeface="+mn-cs"/>
        </a:defRPr>
      </a:lvl7pPr>
      <a:lvl8pPr marL="3263768" algn="l" defTabSz="932505" rtl="0" eaLnBrk="1" latinLnBrk="0" hangingPunct="1">
        <a:defRPr sz="1836" kern="1200">
          <a:solidFill>
            <a:schemeClr val="tx1"/>
          </a:solidFill>
          <a:latin typeface="+mn-lt"/>
          <a:ea typeface="+mn-ea"/>
          <a:cs typeface="+mn-cs"/>
        </a:defRPr>
      </a:lvl8pPr>
      <a:lvl9pPr marL="3730020" algn="l" defTabSz="932505"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hashicorp.com/terraform/language/function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registry.terraform.io/providers/hashicorp/random/latest/docs/resources/shuffle" TargetMode="External"/><Relationship Id="rId7" Type="http://schemas.openxmlformats.org/officeDocument/2006/relationships/hyperlink" Target="https://developer.hashicorp.com/terraform/language/functions/element"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developer.hashicorp.com/terraform/language/functions/fileset" TargetMode="External"/><Relationship Id="rId5" Type="http://schemas.openxmlformats.org/officeDocument/2006/relationships/hyperlink" Target="https://developer.hashicorp.com/terraform/language/functions/templatefile" TargetMode="External"/><Relationship Id="rId4" Type="http://schemas.openxmlformats.org/officeDocument/2006/relationships/hyperlink" Target="https://registry.terraform.io/providers/hashicorp/local/latest/docs/resources/fil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hashicorp.com/terraform/language/values/variables#object"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registry.terraform.io/providers/hashicorp/random/latest/docs/resources/shuffle"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developer.hashicorp.com/terraform/language/functions/templatefil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customXml" Target="../ink/ink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hyperlink" Target="https://www.terraform.io/language"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hashicorp.com/terraform/language/meta-arguments/count" TargetMode="External"/><Relationship Id="rId2" Type="http://schemas.openxmlformats.org/officeDocument/2006/relationships/hyperlink" Target="https://developer.hashicorp.com/terraform/language/meta-arguments/for_each"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hashicorp.com/terraform/language/expressions/for"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149850" y="3709878"/>
            <a:ext cx="1752600" cy="1524001"/>
          </a:xfrm>
          <a:prstGeom prst="rect">
            <a:avLst/>
          </a:prstGeom>
          <a:blipFill>
            <a:blip r:embed="rId2" cstate="print"/>
            <a:stretch>
              <a:fillRect/>
            </a:stretch>
          </a:blipFill>
        </p:spPr>
        <p:txBody>
          <a:bodyPr wrap="square" lIns="0" tIns="0" rIns="0" bIns="0" rtlCol="0"/>
          <a:lstStyle/>
          <a:p>
            <a:endParaRPr/>
          </a:p>
        </p:txBody>
      </p:sp>
      <p:pic>
        <p:nvPicPr>
          <p:cNvPr id="1026" name="Picture 2" descr="Erlang Solutions - Scalable Distributed Technology">
            <a:extLst>
              <a:ext uri="{FF2B5EF4-FFF2-40B4-BE49-F238E27FC236}">
                <a16:creationId xmlns:a16="http://schemas.microsoft.com/office/drawing/2014/main" id="{F7F573B2-44E1-560F-12AF-E44F5F1E6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642136"/>
            <a:ext cx="5700358" cy="3206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1920E0-A0E2-6540-3B07-4D97AC86F0B1}"/>
              </a:ext>
            </a:extLst>
          </p:cNvPr>
          <p:cNvSpPr txBox="1"/>
          <p:nvPr/>
        </p:nvSpPr>
        <p:spPr>
          <a:xfrm>
            <a:off x="1797050" y="2310856"/>
            <a:ext cx="6561412" cy="584775"/>
          </a:xfrm>
          <a:prstGeom prst="rect">
            <a:avLst/>
          </a:prstGeom>
          <a:noFill/>
        </p:spPr>
        <p:txBody>
          <a:bodyPr wrap="none" rtlCol="0">
            <a:spAutoFit/>
          </a:bodyPr>
          <a:lstStyle/>
          <a:p>
            <a:pPr lvl="4"/>
            <a:r>
              <a:rPr lang="en-VN" sz="3200" dirty="0"/>
              <a:t>Infrastructure as Code with</a:t>
            </a:r>
          </a:p>
        </p:txBody>
      </p:sp>
      <p:sp>
        <p:nvSpPr>
          <p:cNvPr id="10" name="TextBox 9">
            <a:extLst>
              <a:ext uri="{FF2B5EF4-FFF2-40B4-BE49-F238E27FC236}">
                <a16:creationId xmlns:a16="http://schemas.microsoft.com/office/drawing/2014/main" id="{B8E39E52-42F8-C1BF-772F-D9A366093359}"/>
              </a:ext>
            </a:extLst>
          </p:cNvPr>
          <p:cNvSpPr txBox="1"/>
          <p:nvPr/>
        </p:nvSpPr>
        <p:spPr>
          <a:xfrm>
            <a:off x="4768850" y="2854751"/>
            <a:ext cx="3827942" cy="830997"/>
          </a:xfrm>
          <a:prstGeom prst="rect">
            <a:avLst/>
          </a:prstGeom>
          <a:noFill/>
        </p:spPr>
        <p:txBody>
          <a:bodyPr wrap="square" rtlCol="0">
            <a:spAutoFit/>
          </a:bodyPr>
          <a:lstStyle/>
          <a:p>
            <a:r>
              <a:rPr lang="en-VN" sz="4800" dirty="0"/>
              <a:t>Terraform</a:t>
            </a:r>
          </a:p>
        </p:txBody>
      </p:sp>
      <p:sp>
        <p:nvSpPr>
          <p:cNvPr id="11" name="TextBox 10">
            <a:extLst>
              <a:ext uri="{FF2B5EF4-FFF2-40B4-BE49-F238E27FC236}">
                <a16:creationId xmlns:a16="http://schemas.microsoft.com/office/drawing/2014/main" id="{D6373DCD-B95D-8E6B-B680-4C4FC5729760}"/>
              </a:ext>
            </a:extLst>
          </p:cNvPr>
          <p:cNvSpPr txBox="1"/>
          <p:nvPr/>
        </p:nvSpPr>
        <p:spPr>
          <a:xfrm>
            <a:off x="5596384" y="5663957"/>
            <a:ext cx="859531" cy="369332"/>
          </a:xfrm>
          <a:prstGeom prst="rect">
            <a:avLst/>
          </a:prstGeom>
          <a:noFill/>
        </p:spPr>
        <p:txBody>
          <a:bodyPr wrap="none" rtlCol="0">
            <a:spAutoFit/>
          </a:bodyPr>
          <a:lstStyle/>
          <a:p>
            <a:r>
              <a:rPr lang="en-VN" dirty="0"/>
              <a:t>9/2023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DFF3C-5D7F-C55B-9FC2-DFB468788949}"/>
              </a:ext>
            </a:extLst>
          </p:cNvPr>
          <p:cNvSpPr txBox="1"/>
          <p:nvPr/>
        </p:nvSpPr>
        <p:spPr>
          <a:xfrm>
            <a:off x="1759352" y="914400"/>
            <a:ext cx="8794395" cy="1477328"/>
          </a:xfrm>
          <a:prstGeom prst="rect">
            <a:avLst/>
          </a:prstGeom>
          <a:noFill/>
        </p:spPr>
        <p:txBody>
          <a:bodyPr wrap="none" rtlCol="0">
            <a:spAutoFit/>
          </a:bodyPr>
          <a:lstStyle/>
          <a:p>
            <a:r>
              <a:rPr lang="en-US" b="0" i="1" dirty="0">
                <a:solidFill>
                  <a:srgbClr val="4A4D57"/>
                </a:solidFill>
                <a:effectLst/>
                <a:latin typeface="Nunito Sans" pitchFamily="2" charset="77"/>
              </a:rPr>
              <a:t>Terraform functions</a:t>
            </a:r>
            <a:r>
              <a:rPr lang="en-US" b="0" i="0" dirty="0">
                <a:solidFill>
                  <a:srgbClr val="4A4D57"/>
                </a:solidFill>
                <a:effectLst/>
                <a:latin typeface="Nunito Sans" pitchFamily="2" charset="77"/>
              </a:rPr>
              <a:t> are </a:t>
            </a:r>
            <a:r>
              <a:rPr lang="en-US" b="1" i="0" dirty="0">
                <a:solidFill>
                  <a:srgbClr val="4A4D57"/>
                </a:solidFill>
                <a:effectLst/>
                <a:latin typeface="Nunito Sans" pitchFamily="2" charset="77"/>
              </a:rPr>
              <a:t>built-in, reusable code blocks that perform specific tasks </a:t>
            </a:r>
          </a:p>
          <a:p>
            <a:r>
              <a:rPr lang="en-US" b="1" i="0" dirty="0">
                <a:solidFill>
                  <a:srgbClr val="4A4D57"/>
                </a:solidFill>
                <a:effectLst/>
                <a:latin typeface="Nunito Sans" pitchFamily="2" charset="77"/>
              </a:rPr>
              <a:t>within Terraform configurations</a:t>
            </a:r>
            <a:r>
              <a:rPr lang="en-US" b="0" i="0" dirty="0">
                <a:solidFill>
                  <a:srgbClr val="4A4D57"/>
                </a:solidFill>
                <a:effectLst/>
                <a:latin typeface="Nunito Sans" pitchFamily="2" charset="77"/>
              </a:rPr>
              <a:t>.</a:t>
            </a:r>
          </a:p>
          <a:p>
            <a:endParaRPr lang="en-US" dirty="0">
              <a:solidFill>
                <a:srgbClr val="4A4D57"/>
              </a:solidFill>
              <a:latin typeface="Nunito Sans" pitchFamily="2" charset="77"/>
            </a:endParaRPr>
          </a:p>
          <a:p>
            <a:r>
              <a:rPr lang="en-US" b="0" i="0" dirty="0">
                <a:solidFill>
                  <a:srgbClr val="414141"/>
                </a:solidFill>
                <a:effectLst/>
                <a:latin typeface="Roboto" panose="02000000000000000000" pitchFamily="2" charset="0"/>
              </a:rPr>
              <a:t>The general syntax for function calls is a function name followed </a:t>
            </a:r>
          </a:p>
          <a:p>
            <a:r>
              <a:rPr lang="en-US" b="0" i="0" dirty="0">
                <a:solidFill>
                  <a:srgbClr val="414141"/>
                </a:solidFill>
                <a:effectLst/>
                <a:latin typeface="Roboto" panose="02000000000000000000" pitchFamily="2" charset="0"/>
              </a:rPr>
              <a:t>by comma-separated arguments in parentheses:</a:t>
            </a:r>
            <a:endParaRPr lang="en-VN" dirty="0"/>
          </a:p>
        </p:txBody>
      </p:sp>
      <p:sp>
        <p:nvSpPr>
          <p:cNvPr id="3" name="TextBox 2">
            <a:extLst>
              <a:ext uri="{FF2B5EF4-FFF2-40B4-BE49-F238E27FC236}">
                <a16:creationId xmlns:a16="http://schemas.microsoft.com/office/drawing/2014/main" id="{EB9AA17D-81F8-31F8-4340-EBAFBD939A70}"/>
              </a:ext>
            </a:extLst>
          </p:cNvPr>
          <p:cNvSpPr txBox="1"/>
          <p:nvPr/>
        </p:nvSpPr>
        <p:spPr>
          <a:xfrm>
            <a:off x="1759352" y="2660650"/>
            <a:ext cx="4320413" cy="369332"/>
          </a:xfrm>
          <a:prstGeom prst="rect">
            <a:avLst/>
          </a:prstGeom>
          <a:noFill/>
        </p:spPr>
        <p:txBody>
          <a:bodyPr wrap="none" rtlCol="0">
            <a:spAutoFit/>
          </a:bodyPr>
          <a:lstStyle/>
          <a:p>
            <a:r>
              <a:rPr lang="en-US" b="0" i="0" dirty="0">
                <a:solidFill>
                  <a:srgbClr val="000000"/>
                </a:solidFill>
                <a:effectLst/>
                <a:latin typeface="Courier New" panose="02070309020205020404" pitchFamily="49" charset="0"/>
              </a:rPr>
              <a:t>&lt;</a:t>
            </a:r>
            <a:r>
              <a:rPr lang="en-US" b="0" i="0" dirty="0" err="1">
                <a:solidFill>
                  <a:srgbClr val="000000"/>
                </a:solidFill>
                <a:effectLst/>
                <a:latin typeface="Courier New" panose="02070309020205020404" pitchFamily="49" charset="0"/>
              </a:rPr>
              <a:t>function_name</a:t>
            </a:r>
            <a:r>
              <a:rPr lang="en-US" b="0" i="0" dirty="0">
                <a:solidFill>
                  <a:srgbClr val="000000"/>
                </a:solidFill>
                <a:effectLst/>
                <a:latin typeface="Courier New" panose="02070309020205020404" pitchFamily="49" charset="0"/>
              </a:rPr>
              <a:t>&gt;(</a:t>
            </a:r>
            <a:r>
              <a:rPr lang="en-US" b="0" i="0" dirty="0" err="1">
                <a:solidFill>
                  <a:srgbClr val="FF9900"/>
                </a:solidFill>
                <a:effectLst/>
                <a:latin typeface="Courier New" panose="02070309020205020404" pitchFamily="49" charset="0"/>
              </a:rPr>
              <a:t>arg</a:t>
            </a:r>
            <a:r>
              <a:rPr lang="en-US" b="0" i="0" dirty="0">
                <a:solidFill>
                  <a:srgbClr val="000000"/>
                </a:solidFill>
                <a:effectLst/>
                <a:latin typeface="Courier New" panose="02070309020205020404" pitchFamily="49" charset="0"/>
              </a:rPr>
              <a:t> </a:t>
            </a:r>
            <a:r>
              <a:rPr lang="en-US" b="0" i="0" dirty="0">
                <a:solidFill>
                  <a:srgbClr val="FF0000"/>
                </a:solidFill>
                <a:effectLst/>
                <a:latin typeface="Courier New" panose="02070309020205020404" pitchFamily="49" charset="0"/>
              </a:rPr>
              <a:t>1</a:t>
            </a:r>
            <a:r>
              <a:rPr lang="en-US" b="0" i="0" dirty="0">
                <a:solidFill>
                  <a:srgbClr val="000000"/>
                </a:solidFill>
                <a:effectLst/>
                <a:latin typeface="Courier New" panose="02070309020205020404" pitchFamily="49" charset="0"/>
              </a:rPr>
              <a:t>, </a:t>
            </a:r>
            <a:r>
              <a:rPr lang="en-US" b="0" i="0" dirty="0" err="1">
                <a:solidFill>
                  <a:srgbClr val="FF9900"/>
                </a:solidFill>
                <a:effectLst/>
                <a:latin typeface="Courier New" panose="02070309020205020404" pitchFamily="49" charset="0"/>
              </a:rPr>
              <a:t>arg</a:t>
            </a:r>
            <a:r>
              <a:rPr lang="en-US" b="0" i="0" dirty="0">
                <a:solidFill>
                  <a:srgbClr val="000000"/>
                </a:solidFill>
                <a:effectLst/>
                <a:latin typeface="Courier New" panose="02070309020205020404" pitchFamily="49" charset="0"/>
              </a:rPr>
              <a:t> </a:t>
            </a:r>
            <a:r>
              <a:rPr lang="en-US" b="0" i="0" dirty="0">
                <a:solidFill>
                  <a:srgbClr val="FF0000"/>
                </a:solidFill>
                <a:effectLst/>
                <a:latin typeface="Courier New" panose="02070309020205020404" pitchFamily="49" charset="0"/>
              </a:rPr>
              <a:t>2</a:t>
            </a:r>
            <a:r>
              <a:rPr lang="en-US" b="0" i="0" dirty="0">
                <a:solidFill>
                  <a:srgbClr val="000000"/>
                </a:solidFill>
                <a:effectLst/>
                <a:latin typeface="Courier New" panose="02070309020205020404" pitchFamily="49" charset="0"/>
              </a:rPr>
              <a:t>).</a:t>
            </a:r>
            <a:endParaRPr lang="en-VN" dirty="0"/>
          </a:p>
        </p:txBody>
      </p:sp>
      <p:sp>
        <p:nvSpPr>
          <p:cNvPr id="4" name="TextBox 3">
            <a:extLst>
              <a:ext uri="{FF2B5EF4-FFF2-40B4-BE49-F238E27FC236}">
                <a16:creationId xmlns:a16="http://schemas.microsoft.com/office/drawing/2014/main" id="{BFAC2CE5-4B94-D011-4BDA-55AD68597848}"/>
              </a:ext>
            </a:extLst>
          </p:cNvPr>
          <p:cNvSpPr txBox="1"/>
          <p:nvPr/>
        </p:nvSpPr>
        <p:spPr>
          <a:xfrm>
            <a:off x="1751716" y="3502146"/>
            <a:ext cx="7334059" cy="646331"/>
          </a:xfrm>
          <a:prstGeom prst="rect">
            <a:avLst/>
          </a:prstGeom>
          <a:noFill/>
        </p:spPr>
        <p:txBody>
          <a:bodyPr wrap="none" rtlCol="0">
            <a:spAutoFit/>
          </a:bodyPr>
          <a:lstStyle/>
          <a:p>
            <a:r>
              <a:rPr lang="en-US" b="1" i="0" dirty="0">
                <a:solidFill>
                  <a:srgbClr val="414141"/>
                </a:solidFill>
                <a:effectLst/>
                <a:latin typeface="Roboto" panose="02000000000000000000" pitchFamily="2" charset="0"/>
              </a:rPr>
              <a:t>The Terraform language does not support user-defined functions</a:t>
            </a:r>
            <a:r>
              <a:rPr lang="en-US" b="0" i="0" dirty="0">
                <a:solidFill>
                  <a:srgbClr val="414141"/>
                </a:solidFill>
                <a:effectLst/>
                <a:latin typeface="Roboto" panose="02000000000000000000" pitchFamily="2" charset="0"/>
              </a:rPr>
              <a:t>, </a:t>
            </a:r>
          </a:p>
          <a:p>
            <a:r>
              <a:rPr lang="en-US" b="0" i="0" dirty="0">
                <a:solidFill>
                  <a:srgbClr val="414141"/>
                </a:solidFill>
                <a:effectLst/>
                <a:latin typeface="Roboto" panose="02000000000000000000" pitchFamily="2" charset="0"/>
              </a:rPr>
              <a:t>and so only the functions built-in to the language are available for use.</a:t>
            </a:r>
            <a:endParaRPr lang="en-VN" dirty="0"/>
          </a:p>
        </p:txBody>
      </p:sp>
      <p:sp>
        <p:nvSpPr>
          <p:cNvPr id="5" name="TextBox 4">
            <a:extLst>
              <a:ext uri="{FF2B5EF4-FFF2-40B4-BE49-F238E27FC236}">
                <a16:creationId xmlns:a16="http://schemas.microsoft.com/office/drawing/2014/main" id="{AD753CC6-8873-F007-AEFA-B25301FAF49B}"/>
              </a:ext>
            </a:extLst>
          </p:cNvPr>
          <p:cNvSpPr txBox="1"/>
          <p:nvPr/>
        </p:nvSpPr>
        <p:spPr>
          <a:xfrm>
            <a:off x="1759352" y="4351408"/>
            <a:ext cx="1748684" cy="923330"/>
          </a:xfrm>
          <a:prstGeom prst="rect">
            <a:avLst/>
          </a:prstGeom>
          <a:noFill/>
        </p:spPr>
        <p:txBody>
          <a:bodyPr wrap="none" rtlCol="0">
            <a:spAutoFit/>
          </a:bodyPr>
          <a:lstStyle/>
          <a:p>
            <a:r>
              <a:rPr lang="en-VN" dirty="0"/>
              <a:t>Example:</a:t>
            </a:r>
            <a:endParaRPr lang="en-VN" dirty="0">
              <a:solidFill>
                <a:srgbClr val="00B050"/>
              </a:solidFill>
            </a:endParaRPr>
          </a:p>
          <a:p>
            <a:pPr marL="285750" indent="-285750">
              <a:buFont typeface="Wingdings" pitchFamily="2" charset="2"/>
              <a:buChar char="Ø"/>
            </a:pPr>
            <a:r>
              <a:rPr lang="en-US" b="0" i="0" dirty="0">
                <a:solidFill>
                  <a:srgbClr val="00B050"/>
                </a:solidFill>
                <a:effectLst/>
                <a:latin typeface="ui-monospace"/>
              </a:rPr>
              <a:t>max(5, 12, 9) </a:t>
            </a:r>
          </a:p>
          <a:p>
            <a:r>
              <a:rPr lang="en-US" b="0" i="0" dirty="0">
                <a:solidFill>
                  <a:srgbClr val="00B050"/>
                </a:solidFill>
                <a:effectLst/>
                <a:latin typeface="ui-monospace"/>
              </a:rPr>
              <a:t>12</a:t>
            </a:r>
            <a:endParaRPr lang="en-VN" dirty="0">
              <a:solidFill>
                <a:srgbClr val="00B050"/>
              </a:solidFill>
            </a:endParaRPr>
          </a:p>
        </p:txBody>
      </p:sp>
      <p:sp>
        <p:nvSpPr>
          <p:cNvPr id="6" name="TextBox 5">
            <a:extLst>
              <a:ext uri="{FF2B5EF4-FFF2-40B4-BE49-F238E27FC236}">
                <a16:creationId xmlns:a16="http://schemas.microsoft.com/office/drawing/2014/main" id="{2A07D425-C02D-08EC-40BC-43920C0B971B}"/>
              </a:ext>
            </a:extLst>
          </p:cNvPr>
          <p:cNvSpPr txBox="1"/>
          <p:nvPr/>
        </p:nvSpPr>
        <p:spPr>
          <a:xfrm>
            <a:off x="1723977" y="5477669"/>
            <a:ext cx="9500806" cy="646331"/>
          </a:xfrm>
          <a:prstGeom prst="rect">
            <a:avLst/>
          </a:prstGeom>
          <a:noFill/>
        </p:spPr>
        <p:txBody>
          <a:bodyPr wrap="none" rtlCol="0">
            <a:spAutoFit/>
          </a:bodyPr>
          <a:lstStyle/>
          <a:p>
            <a:r>
              <a:rPr lang="en-VN" dirty="0"/>
              <a:t>List of build-in functions in Terraform:  </a:t>
            </a:r>
            <a:r>
              <a:rPr lang="en-US" dirty="0">
                <a:hlinkClick r:id="rId3"/>
              </a:rPr>
              <a:t>https://developer.hashicorp.com/terraform/language/functions</a:t>
            </a:r>
            <a:endParaRPr lang="en-US" dirty="0"/>
          </a:p>
          <a:p>
            <a:endParaRPr lang="en-VN" dirty="0"/>
          </a:p>
        </p:txBody>
      </p:sp>
    </p:spTree>
    <p:extLst>
      <p:ext uri="{BB962C8B-B14F-4D97-AF65-F5344CB8AC3E}">
        <p14:creationId xmlns:p14="http://schemas.microsoft.com/office/powerpoint/2010/main" val="379686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F5825-0A6B-F8ED-26A6-2B0F97A387E0}"/>
              </a:ext>
            </a:extLst>
          </p:cNvPr>
          <p:cNvSpPr txBox="1"/>
          <p:nvPr/>
        </p:nvSpPr>
        <p:spPr>
          <a:xfrm>
            <a:off x="2095018" y="613458"/>
            <a:ext cx="5028941" cy="369332"/>
          </a:xfrm>
          <a:prstGeom prst="rect">
            <a:avLst/>
          </a:prstGeom>
          <a:noFill/>
        </p:spPr>
        <p:txBody>
          <a:bodyPr wrap="none" rtlCol="0">
            <a:spAutoFit/>
          </a:bodyPr>
          <a:lstStyle/>
          <a:p>
            <a:r>
              <a:rPr lang="en-US" b="1" i="0" dirty="0">
                <a:solidFill>
                  <a:srgbClr val="414141"/>
                </a:solidFill>
                <a:effectLst/>
                <a:latin typeface="Roboto" panose="02000000000000000000" pitchFamily="2" charset="0"/>
              </a:rPr>
              <a:t>List of category of terraform Built-in Functions</a:t>
            </a:r>
            <a:endParaRPr lang="en-VN" dirty="0"/>
          </a:p>
        </p:txBody>
      </p:sp>
      <p:pic>
        <p:nvPicPr>
          <p:cNvPr id="4" name="Picture 3" descr="A screenshot of a computer&#10;&#10;Description automatically generated">
            <a:extLst>
              <a:ext uri="{FF2B5EF4-FFF2-40B4-BE49-F238E27FC236}">
                <a16:creationId xmlns:a16="http://schemas.microsoft.com/office/drawing/2014/main" id="{3385A3B2-A4D3-BE46-2DA0-26934A70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018" y="1212850"/>
            <a:ext cx="9594348" cy="4572000"/>
          </a:xfrm>
          <a:prstGeom prst="rect">
            <a:avLst/>
          </a:prstGeom>
        </p:spPr>
      </p:pic>
    </p:spTree>
    <p:extLst>
      <p:ext uri="{BB962C8B-B14F-4D97-AF65-F5344CB8AC3E}">
        <p14:creationId xmlns:p14="http://schemas.microsoft.com/office/powerpoint/2010/main" val="11114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6" name="Rectangle 65">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73CFEFE-3730-C533-3E52-7D37D54CA956}"/>
              </a:ext>
            </a:extLst>
          </p:cNvPr>
          <p:cNvSpPr txBox="1"/>
          <p:nvPr/>
        </p:nvSpPr>
        <p:spPr>
          <a:xfrm>
            <a:off x="3168650" y="1136650"/>
            <a:ext cx="9420671" cy="322046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endParaRPr lang="en-US" sz="4900" spc="800" dirty="0">
              <a:solidFill>
                <a:schemeClr val="tx1">
                  <a:lumMod val="95000"/>
                  <a:lumOff val="5000"/>
                </a:schemeClr>
              </a:solidFill>
              <a:latin typeface="Arial" panose="020B0604020202020204" pitchFamily="34" charset="0"/>
              <a:ea typeface="+mj-ea"/>
              <a:cs typeface="Arial" panose="020B0604020202020204" pitchFamily="34" charset="0"/>
            </a:endParaRPr>
          </a:p>
        </p:txBody>
      </p:sp>
      <p:graphicFrame>
        <p:nvGraphicFramePr>
          <p:cNvPr id="46" name="TextBox 3">
            <a:extLst>
              <a:ext uri="{FF2B5EF4-FFF2-40B4-BE49-F238E27FC236}">
                <a16:creationId xmlns:a16="http://schemas.microsoft.com/office/drawing/2014/main" id="{1BBB64CB-83DC-591A-1BD1-1113305C1C9B}"/>
              </a:ext>
            </a:extLst>
          </p:cNvPr>
          <p:cNvGraphicFramePr/>
          <p:nvPr>
            <p:extLst>
              <p:ext uri="{D42A27DB-BD31-4B8C-83A1-F6EECF244321}">
                <p14:modId xmlns:p14="http://schemas.microsoft.com/office/powerpoint/2010/main" val="2754062912"/>
              </p:ext>
            </p:extLst>
          </p:nvPr>
        </p:nvGraphicFramePr>
        <p:xfrm>
          <a:off x="1333535" y="1826450"/>
          <a:ext cx="10380510" cy="366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39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60BB4-FF0D-97CC-4B94-7B9ECD6A98C9}"/>
              </a:ext>
            </a:extLst>
          </p:cNvPr>
          <p:cNvSpPr txBox="1"/>
          <p:nvPr/>
        </p:nvSpPr>
        <p:spPr>
          <a:xfrm>
            <a:off x="1416050" y="298450"/>
            <a:ext cx="9285106" cy="2031325"/>
          </a:xfrm>
          <a:prstGeom prst="rect">
            <a:avLst/>
          </a:prstGeom>
          <a:noFill/>
        </p:spPr>
        <p:txBody>
          <a:bodyPr wrap="square" rtlCol="0">
            <a:spAutoFit/>
          </a:bodyPr>
          <a:lstStyle/>
          <a:p>
            <a:r>
              <a:rPr lang="en-US" sz="1600" b="0" i="0" dirty="0">
                <a:effectLst/>
              </a:rPr>
              <a:t>Mad Libs is a word game where one person asks another for words to fill in the blanks of a story template.</a:t>
            </a:r>
          </a:p>
          <a:p>
            <a:endParaRPr lang="en-US" sz="1600" dirty="0"/>
          </a:p>
          <a:p>
            <a:r>
              <a:rPr lang="en-US" sz="1600" dirty="0"/>
              <a:t>Example input:</a:t>
            </a:r>
            <a:br>
              <a:rPr lang="en-US" sz="1600" dirty="0"/>
            </a:br>
            <a:r>
              <a:rPr lang="en-US" sz="1600" i="1" dirty="0">
                <a:solidFill>
                  <a:srgbClr val="00B050"/>
                </a:solidFill>
                <a:effectLst/>
                <a:latin typeface="NewBaskerville"/>
              </a:rPr>
              <a:t>To make a pizza, you need to take a lump of &lt;noun&gt; and make a thin, round, &lt;adjective&gt; &lt;noun&gt;. </a:t>
            </a:r>
            <a:endParaRPr lang="en-US" sz="1600" dirty="0">
              <a:solidFill>
                <a:srgbClr val="00B050"/>
              </a:solidFill>
            </a:endParaRPr>
          </a:p>
          <a:p>
            <a:endParaRPr lang="en-US" sz="1600" dirty="0"/>
          </a:p>
          <a:p>
            <a:r>
              <a:rPr lang="en-US" sz="1600" dirty="0"/>
              <a:t>Example output:</a:t>
            </a:r>
          </a:p>
          <a:p>
            <a:r>
              <a:rPr lang="en-US" sz="1600" i="1" dirty="0">
                <a:solidFill>
                  <a:srgbClr val="00B050"/>
                </a:solidFill>
                <a:effectLst/>
                <a:latin typeface="NewBaskerville"/>
              </a:rPr>
              <a:t>To make a pizza, you need to take a lump of roses and make a thin, round, colorful ring. </a:t>
            </a:r>
            <a:endParaRPr lang="en-US" sz="1600" dirty="0">
              <a:solidFill>
                <a:srgbClr val="00B050"/>
              </a:solidFill>
            </a:endParaRPr>
          </a:p>
          <a:p>
            <a:endParaRPr lang="en-US" sz="1400" dirty="0"/>
          </a:p>
        </p:txBody>
      </p:sp>
      <p:pic>
        <p:nvPicPr>
          <p:cNvPr id="5" name="Picture 4" descr="A diagram of a randomized group of words&#10;&#10;Description automatically generated">
            <a:extLst>
              <a:ext uri="{FF2B5EF4-FFF2-40B4-BE49-F238E27FC236}">
                <a16:creationId xmlns:a16="http://schemas.microsoft.com/office/drawing/2014/main" id="{CDEFE43C-88CD-902A-9091-8F2628C56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049" y="2967354"/>
            <a:ext cx="6477000" cy="3395869"/>
          </a:xfrm>
          <a:prstGeom prst="rect">
            <a:avLst/>
          </a:prstGeom>
        </p:spPr>
      </p:pic>
      <p:sp>
        <p:nvSpPr>
          <p:cNvPr id="6" name="TextBox 5">
            <a:extLst>
              <a:ext uri="{FF2B5EF4-FFF2-40B4-BE49-F238E27FC236}">
                <a16:creationId xmlns:a16="http://schemas.microsoft.com/office/drawing/2014/main" id="{7FD6A8D6-9353-99D1-8BCC-933C435E0EBB}"/>
              </a:ext>
            </a:extLst>
          </p:cNvPr>
          <p:cNvSpPr txBox="1"/>
          <p:nvPr/>
        </p:nvSpPr>
        <p:spPr>
          <a:xfrm>
            <a:off x="3244850" y="2584450"/>
            <a:ext cx="4878836" cy="646331"/>
          </a:xfrm>
          <a:prstGeom prst="rect">
            <a:avLst/>
          </a:prstGeom>
          <a:noFill/>
        </p:spPr>
        <p:txBody>
          <a:bodyPr wrap="none" rtlCol="0">
            <a:spAutoFit/>
          </a:bodyPr>
          <a:lstStyle/>
          <a:p>
            <a:r>
              <a:rPr lang="en-US" b="1" dirty="0">
                <a:solidFill>
                  <a:srgbClr val="232323"/>
                </a:solidFill>
                <a:latin typeface="NewBaskerville"/>
              </a:rPr>
              <a:t>A</a:t>
            </a:r>
            <a:r>
              <a:rPr lang="en-US" sz="1800" b="1" dirty="0">
                <a:solidFill>
                  <a:srgbClr val="232323"/>
                </a:solidFill>
                <a:effectLst/>
                <a:latin typeface="NewBaskerville"/>
              </a:rPr>
              <a:t>rchitecture diagram for what we’re about to do </a:t>
            </a:r>
            <a:endParaRPr lang="en-US" b="1" dirty="0"/>
          </a:p>
          <a:p>
            <a:endParaRPr lang="en-VN" b="1" dirty="0"/>
          </a:p>
        </p:txBody>
      </p:sp>
    </p:spTree>
    <p:extLst>
      <p:ext uri="{BB962C8B-B14F-4D97-AF65-F5344CB8AC3E}">
        <p14:creationId xmlns:p14="http://schemas.microsoft.com/office/powerpoint/2010/main" val="3575583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E2F381-B76B-B618-BE9F-2508E30A433C}"/>
              </a:ext>
            </a:extLst>
          </p:cNvPr>
          <p:cNvSpPr txBox="1"/>
          <p:nvPr/>
        </p:nvSpPr>
        <p:spPr>
          <a:xfrm>
            <a:off x="1187777" y="908050"/>
            <a:ext cx="10767859" cy="646330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r</a:t>
            </a:r>
            <a:r>
              <a:rPr lang="en-VN" dirty="0">
                <a:latin typeface="Courier New" panose="02070309020205020404" pitchFamily="49" charset="0"/>
                <a:cs typeface="Courier New" panose="02070309020205020404" pitchFamily="49" charset="0"/>
              </a:rPr>
              <a:t>andom_shuffle</a:t>
            </a:r>
            <a:r>
              <a:rPr lang="en-VN" dirty="0"/>
              <a:t>:  </a:t>
            </a:r>
            <a:r>
              <a:rPr lang="en-US" dirty="0">
                <a:solidFill>
                  <a:srgbClr val="1F2124"/>
                </a:solidFill>
                <a:latin typeface="-apple-system"/>
              </a:rPr>
              <a:t>G</a:t>
            </a:r>
            <a:r>
              <a:rPr lang="en-US" b="0" i="0" dirty="0">
                <a:solidFill>
                  <a:srgbClr val="1F2124"/>
                </a:solidFill>
                <a:effectLst/>
                <a:latin typeface="-apple-system"/>
              </a:rPr>
              <a:t>enerates a random permutation of a list of strings given as an argument.</a:t>
            </a:r>
            <a:r>
              <a:rPr lang="en-VN" dirty="0"/>
              <a:t> </a:t>
            </a:r>
          </a:p>
          <a:p>
            <a:r>
              <a:rPr lang="en-US" dirty="0">
                <a:hlinkClick r:id="rId3"/>
              </a:rPr>
              <a:t>https://registry.terraform.io/providers/hashicorp/random/latest/docs/resources/shuffle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latin typeface="Courier New" panose="02070309020205020404" pitchFamily="49" charset="0"/>
                <a:cs typeface="Courier New" panose="02070309020205020404" pitchFamily="49" charset="0"/>
              </a:rPr>
              <a:t>local_file</a:t>
            </a:r>
            <a:r>
              <a:rPr lang="en-US" dirty="0">
                <a:latin typeface="Courier New" panose="02070309020205020404" pitchFamily="49" charset="0"/>
                <a:cs typeface="Courier New" panose="02070309020205020404" pitchFamily="49" charset="0"/>
              </a:rPr>
              <a:t>: </a:t>
            </a:r>
            <a:r>
              <a:rPr lang="en-US" b="0" i="0" dirty="0">
                <a:solidFill>
                  <a:srgbClr val="1F2124"/>
                </a:solidFill>
                <a:effectLst/>
                <a:latin typeface="-apple-system"/>
              </a:rPr>
              <a:t>Generates a local file with the given content.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hlinkClick r:id="rId4"/>
              </a:rPr>
              <a:t>https://registry.terraform.io/providers/hashicorp/local/latest/docs/resources/file</a:t>
            </a:r>
            <a:endParaRPr lang="en-US" dirty="0">
              <a:cs typeface="Courier New" panose="02070309020205020404" pitchFamily="49" charset="0"/>
            </a:endParaRPr>
          </a:p>
          <a:p>
            <a:pPr marL="285750" indent="-28575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err="1">
                <a:latin typeface="Courier New" panose="02070309020205020404" pitchFamily="49" charset="0"/>
                <a:cs typeface="Courier New" panose="02070309020205020404" pitchFamily="49" charset="0"/>
              </a:rPr>
              <a:t>templatefile</a:t>
            </a:r>
            <a:r>
              <a:rPr lang="en-US" dirty="0">
                <a:latin typeface="Courier New" panose="02070309020205020404" pitchFamily="49" charset="0"/>
                <a:cs typeface="Courier New" panose="02070309020205020404" pitchFamily="49" charset="0"/>
              </a:rPr>
              <a:t>()</a:t>
            </a:r>
            <a:r>
              <a:rPr lang="en-US" dirty="0"/>
              <a:t>:  </a:t>
            </a:r>
            <a:r>
              <a:rPr lang="en-US" b="0" i="0" dirty="0">
                <a:effectLst/>
                <a:latin typeface="Söhne"/>
              </a:rPr>
              <a:t>This function reads the file located at the specified path and transforms its content into a template using a provided set of template variables.</a:t>
            </a:r>
            <a:endParaRPr lang="en-US" dirty="0"/>
          </a:p>
          <a:p>
            <a:r>
              <a:rPr lang="en-US" dirty="0">
                <a:hlinkClick r:id="rId5"/>
              </a:rPr>
              <a:t>https://developer.hashicorp.com/terraform/language/functions/templatefile</a:t>
            </a:r>
            <a:endParaRPr lang="en-US" dirty="0"/>
          </a:p>
          <a:p>
            <a:pPr marL="285750" indent="-28575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err="1">
                <a:latin typeface="Courier New" panose="02070309020205020404" pitchFamily="49" charset="0"/>
                <a:cs typeface="Courier New" panose="02070309020205020404" pitchFamily="49" charset="0"/>
              </a:rPr>
              <a:t>fileset</a:t>
            </a:r>
            <a:r>
              <a:rPr lang="en-US" dirty="0">
                <a:latin typeface="Courier New" panose="02070309020205020404" pitchFamily="49" charset="0"/>
                <a:cs typeface="Courier New" panose="02070309020205020404" pitchFamily="49" charset="0"/>
              </a:rPr>
              <a:t>()</a:t>
            </a:r>
            <a:r>
              <a:rPr lang="en-US" dirty="0"/>
              <a:t>:  </a:t>
            </a:r>
            <a:r>
              <a:rPr lang="en-US" b="0" i="0" dirty="0">
                <a:effectLst/>
                <a:latin typeface="Söhne"/>
              </a:rPr>
              <a:t>This function lists the names of regular files based on a specified path and pattern.</a:t>
            </a:r>
            <a:endParaRPr lang="en-US" dirty="0"/>
          </a:p>
          <a:p>
            <a:r>
              <a:rPr lang="en-US" dirty="0">
                <a:hlinkClick r:id="rId6"/>
              </a:rPr>
              <a:t>https://developer.hashicorp.com/terraform/language/functions/fileset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element()</a:t>
            </a:r>
            <a:r>
              <a:rPr lang="en-US" dirty="0"/>
              <a:t>: </a:t>
            </a:r>
            <a:r>
              <a:rPr lang="en-US" b="0" i="0" dirty="0">
                <a:solidFill>
                  <a:srgbClr val="D5D7DB"/>
                </a:solidFill>
                <a:effectLst/>
                <a:latin typeface="-apple-system"/>
              </a:rPr>
              <a:t> </a:t>
            </a:r>
            <a:r>
              <a:rPr lang="en-US" b="0" i="0" dirty="0">
                <a:effectLst/>
                <a:latin typeface="-apple-system"/>
              </a:rPr>
              <a:t>Retrieves a single element from a list.</a:t>
            </a:r>
            <a:endParaRPr lang="en-US" dirty="0"/>
          </a:p>
          <a:p>
            <a:r>
              <a:rPr lang="en-US" dirty="0">
                <a:hlinkClick r:id="rId7"/>
              </a:rPr>
              <a:t>https://developer.hashicorp.com/terraform/language/functions/element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locals{}</a:t>
            </a:r>
            <a:r>
              <a:rPr lang="en-US" dirty="0"/>
              <a:t>: print output to local file</a:t>
            </a:r>
            <a:br>
              <a:rPr lang="en-US" dirty="0"/>
            </a:br>
            <a:endParaRPr lang="en-US" dirty="0"/>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variable{}</a:t>
            </a:r>
            <a:r>
              <a:rPr lang="en-US" dirty="0"/>
              <a:t>: declare new variable</a:t>
            </a:r>
            <a:br>
              <a:rPr lang="en-US" dirty="0"/>
            </a:br>
            <a:endParaRPr lang="en-US" dirty="0"/>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output{}</a:t>
            </a:r>
            <a:r>
              <a:rPr lang="en-US" dirty="0"/>
              <a:t>: print output to CLI</a:t>
            </a:r>
          </a:p>
          <a:p>
            <a:pPr algn="ctr"/>
            <a:endParaRPr lang="en-US" dirty="0"/>
          </a:p>
          <a:p>
            <a:pPr algn="ctr"/>
            <a:r>
              <a:rPr lang="en-VN" dirty="0"/>
              <a:t> </a:t>
            </a:r>
          </a:p>
        </p:txBody>
      </p:sp>
      <p:sp>
        <p:nvSpPr>
          <p:cNvPr id="3" name="TextBox 2">
            <a:extLst>
              <a:ext uri="{FF2B5EF4-FFF2-40B4-BE49-F238E27FC236}">
                <a16:creationId xmlns:a16="http://schemas.microsoft.com/office/drawing/2014/main" id="{74F5E7F1-F25A-DB6F-436B-681525E5970C}"/>
              </a:ext>
            </a:extLst>
          </p:cNvPr>
          <p:cNvSpPr txBox="1"/>
          <p:nvPr/>
        </p:nvSpPr>
        <p:spPr>
          <a:xfrm>
            <a:off x="1187777" y="367645"/>
            <a:ext cx="7252563" cy="830997"/>
          </a:xfrm>
          <a:prstGeom prst="rect">
            <a:avLst/>
          </a:prstGeom>
          <a:noFill/>
        </p:spPr>
        <p:txBody>
          <a:bodyPr wrap="none" rtlCol="0">
            <a:spAutoFit/>
          </a:bodyPr>
          <a:lstStyle/>
          <a:p>
            <a:r>
              <a:rPr lang="en-VN" sz="2400" dirty="0"/>
              <a:t>Resources, blocks and fucntions we will use in the demo:</a:t>
            </a:r>
          </a:p>
          <a:p>
            <a:endParaRPr lang="en-VN" sz="2400" dirty="0"/>
          </a:p>
        </p:txBody>
      </p:sp>
    </p:spTree>
    <p:extLst>
      <p:ext uri="{BB962C8B-B14F-4D97-AF65-F5344CB8AC3E}">
        <p14:creationId xmlns:p14="http://schemas.microsoft.com/office/powerpoint/2010/main" val="105057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CCABC-14D3-0C7A-F9B7-F6F0636F4833}"/>
              </a:ext>
            </a:extLst>
          </p:cNvPr>
          <p:cNvSpPr txBox="1"/>
          <p:nvPr/>
        </p:nvSpPr>
        <p:spPr>
          <a:xfrm>
            <a:off x="2406650" y="1289050"/>
            <a:ext cx="6939720" cy="4801314"/>
          </a:xfrm>
          <a:prstGeom prst="rect">
            <a:avLst/>
          </a:prstGeom>
          <a:noFill/>
        </p:spPr>
        <p:txBody>
          <a:bodyPr wrap="none" rtlCol="0">
            <a:spAutoFit/>
          </a:bodyPr>
          <a:lstStyle/>
          <a:p>
            <a:r>
              <a:rPr lang="en-US" i="1" dirty="0">
                <a:solidFill>
                  <a:srgbClr val="00B050"/>
                </a:solidFill>
                <a:effectLst/>
                <a:latin typeface="Courier New" panose="02070309020205020404" pitchFamily="49" charset="0"/>
                <a:cs typeface="Courier New" panose="02070309020205020404" pitchFamily="49" charset="0"/>
              </a:rPr>
              <a:t>terraform</a:t>
            </a:r>
            <a:r>
              <a:rPr lang="en-US" dirty="0">
                <a:solidFill>
                  <a:srgbClr val="00B050"/>
                </a:solidFill>
                <a:effectLst/>
                <a:latin typeface="Courier New" panose="02070309020205020404" pitchFamily="49" charset="0"/>
                <a:cs typeface="Courier New" panose="02070309020205020404" pitchFamily="49" charset="0"/>
              </a:rPr>
              <a:t> {</a:t>
            </a:r>
          </a:p>
          <a:p>
            <a:r>
              <a:rPr lang="en-US" dirty="0">
                <a:solidFill>
                  <a:srgbClr val="00B050"/>
                </a:solidFill>
                <a:effectLst/>
                <a:latin typeface="Courier New" panose="02070309020205020404" pitchFamily="49" charset="0"/>
                <a:cs typeface="Courier New" panose="02070309020205020404" pitchFamily="49" charset="0"/>
              </a:rPr>
              <a:t>  </a:t>
            </a:r>
            <a:r>
              <a:rPr lang="en-US" dirty="0" err="1">
                <a:solidFill>
                  <a:srgbClr val="00B050"/>
                </a:solidFill>
                <a:effectLst/>
                <a:latin typeface="Courier New" panose="02070309020205020404" pitchFamily="49" charset="0"/>
                <a:cs typeface="Courier New" panose="02070309020205020404" pitchFamily="49" charset="0"/>
              </a:rPr>
              <a:t>required_version</a:t>
            </a:r>
            <a:r>
              <a:rPr lang="en-US" dirty="0">
                <a:solidFill>
                  <a:srgbClr val="00B050"/>
                </a:solidFill>
                <a:effectLst/>
                <a:latin typeface="Courier New" panose="02070309020205020404" pitchFamily="49" charset="0"/>
                <a:cs typeface="Courier New" panose="02070309020205020404" pitchFamily="49" charset="0"/>
              </a:rPr>
              <a:t> = "&gt;= 0.15"</a:t>
            </a:r>
          </a:p>
          <a:p>
            <a:r>
              <a:rPr lang="en-US" dirty="0">
                <a:solidFill>
                  <a:srgbClr val="00B050"/>
                </a:solidFill>
                <a:effectLst/>
                <a:latin typeface="Courier New" panose="02070309020205020404" pitchFamily="49" charset="0"/>
                <a:cs typeface="Courier New" panose="02070309020205020404" pitchFamily="49" charset="0"/>
              </a:rPr>
              <a:t>}</a:t>
            </a:r>
            <a:br>
              <a:rPr lang="en-US" dirty="0">
                <a:solidFill>
                  <a:srgbClr val="00B050"/>
                </a:solidFill>
                <a:effectLst/>
                <a:latin typeface="Courier New" panose="02070309020205020404" pitchFamily="49" charset="0"/>
                <a:cs typeface="Courier New" panose="02070309020205020404" pitchFamily="49" charset="0"/>
              </a:rPr>
            </a:br>
            <a:endParaRPr lang="en-US" dirty="0">
              <a:solidFill>
                <a:srgbClr val="00B050"/>
              </a:solidFill>
              <a:effectLst/>
              <a:latin typeface="Courier New" panose="02070309020205020404" pitchFamily="49" charset="0"/>
              <a:cs typeface="Courier New" panose="02070309020205020404" pitchFamily="49" charset="0"/>
            </a:endParaRPr>
          </a:p>
          <a:p>
            <a:r>
              <a:rPr lang="en-US" i="1" dirty="0">
                <a:solidFill>
                  <a:srgbClr val="00B050"/>
                </a:solidFill>
                <a:effectLst/>
                <a:latin typeface="Courier New" panose="02070309020205020404" pitchFamily="49" charset="0"/>
                <a:cs typeface="Courier New" panose="02070309020205020404" pitchFamily="49" charset="0"/>
              </a:rPr>
              <a:t>variable</a:t>
            </a:r>
            <a:r>
              <a:rPr lang="en-US" dirty="0">
                <a:solidFill>
                  <a:srgbClr val="00B050"/>
                </a:solidFill>
                <a:effectLst/>
                <a:latin typeface="Courier New" panose="02070309020205020404" pitchFamily="49" charset="0"/>
                <a:cs typeface="Courier New" panose="02070309020205020404" pitchFamily="49" charset="0"/>
              </a:rPr>
              <a:t> "words" {</a:t>
            </a:r>
          </a:p>
          <a:p>
            <a:r>
              <a:rPr lang="en-US" dirty="0">
                <a:solidFill>
                  <a:srgbClr val="00B050"/>
                </a:solidFill>
                <a:effectLst/>
                <a:latin typeface="Courier New" panose="02070309020205020404" pitchFamily="49" charset="0"/>
                <a:cs typeface="Courier New" panose="02070309020205020404" pitchFamily="49" charset="0"/>
              </a:rPr>
              <a:t>  description = "A word pool to use for Mad Libs"</a:t>
            </a:r>
          </a:p>
          <a:p>
            <a:r>
              <a:rPr lang="en-US" dirty="0">
                <a:solidFill>
                  <a:srgbClr val="00B050"/>
                </a:solidFill>
                <a:effectLst/>
                <a:latin typeface="Courier New" panose="02070309020205020404" pitchFamily="49" charset="0"/>
                <a:cs typeface="Courier New" panose="02070309020205020404" pitchFamily="49" charset="0"/>
              </a:rPr>
              <a:t>  type = object({</a:t>
            </a:r>
          </a:p>
          <a:p>
            <a:r>
              <a:rPr lang="en-US" dirty="0">
                <a:solidFill>
                  <a:srgbClr val="00B050"/>
                </a:solidFill>
                <a:effectLst/>
                <a:latin typeface="Courier New" panose="02070309020205020404" pitchFamily="49" charset="0"/>
                <a:cs typeface="Courier New" panose="02070309020205020404" pitchFamily="49" charset="0"/>
              </a:rPr>
              <a:t>    nouns      = list(string),</a:t>
            </a:r>
          </a:p>
          <a:p>
            <a:r>
              <a:rPr lang="en-US" dirty="0">
                <a:solidFill>
                  <a:srgbClr val="00B050"/>
                </a:solidFill>
                <a:effectLst/>
                <a:latin typeface="Courier New" panose="02070309020205020404" pitchFamily="49" charset="0"/>
                <a:cs typeface="Courier New" panose="02070309020205020404" pitchFamily="49" charset="0"/>
              </a:rPr>
              <a:t>    adjectives = list(string),</a:t>
            </a:r>
          </a:p>
          <a:p>
            <a:r>
              <a:rPr lang="en-US" dirty="0">
                <a:solidFill>
                  <a:srgbClr val="00B050"/>
                </a:solidFill>
                <a:effectLst/>
                <a:latin typeface="Courier New" panose="02070309020205020404" pitchFamily="49" charset="0"/>
                <a:cs typeface="Courier New" panose="02070309020205020404" pitchFamily="49" charset="0"/>
              </a:rPr>
              <a:t>    verbs      = list(string),</a:t>
            </a:r>
          </a:p>
          <a:p>
            <a:r>
              <a:rPr lang="en-US" dirty="0">
                <a:solidFill>
                  <a:srgbClr val="00B050"/>
                </a:solidFill>
                <a:effectLst/>
                <a:latin typeface="Courier New" panose="02070309020205020404" pitchFamily="49" charset="0"/>
                <a:cs typeface="Courier New" panose="02070309020205020404" pitchFamily="49" charset="0"/>
              </a:rPr>
              <a:t>    adverbs    = list(string),</a:t>
            </a:r>
          </a:p>
          <a:p>
            <a:r>
              <a:rPr lang="en-US" dirty="0">
                <a:solidFill>
                  <a:srgbClr val="00B050"/>
                </a:solidFill>
                <a:effectLst/>
                <a:latin typeface="Courier New" panose="02070309020205020404" pitchFamily="49" charset="0"/>
                <a:cs typeface="Courier New" panose="02070309020205020404" pitchFamily="49" charset="0"/>
              </a:rPr>
              <a:t>    numbers    = list(number),</a:t>
            </a:r>
          </a:p>
          <a:p>
            <a:r>
              <a:rPr lang="en-US" dirty="0">
                <a:solidFill>
                  <a:srgbClr val="00B050"/>
                </a:solidFill>
                <a:effectLst/>
                <a:latin typeface="Courier New" panose="02070309020205020404" pitchFamily="49" charset="0"/>
                <a:cs typeface="Courier New" panose="02070309020205020404" pitchFamily="49" charset="0"/>
              </a:rPr>
              <a:t>  })</a:t>
            </a:r>
          </a:p>
          <a:p>
            <a:r>
              <a:rPr lang="en-US" dirty="0">
                <a:solidFill>
                  <a:srgbClr val="00B050"/>
                </a:solidFill>
                <a:effectLst/>
                <a:latin typeface="Courier New" panose="02070309020205020404" pitchFamily="49" charset="0"/>
                <a:cs typeface="Courier New" panose="02070309020205020404" pitchFamily="49" charset="0"/>
              </a:rPr>
              <a:t>}</a:t>
            </a:r>
          </a:p>
          <a:p>
            <a:br>
              <a:rPr lang="en-US" dirty="0">
                <a:effectLst/>
                <a:latin typeface="Courier New" panose="02070309020205020404" pitchFamily="49" charset="0"/>
                <a:cs typeface="Courier New" panose="02070309020205020404" pitchFamily="49" charset="0"/>
              </a:rPr>
            </a:br>
            <a:endParaRPr lang="en-US" dirty="0">
              <a:effectLst/>
              <a:latin typeface="Courier New" panose="02070309020205020404" pitchFamily="49" charset="0"/>
              <a:cs typeface="Courier New" panose="02070309020205020404" pitchFamily="49" charset="0"/>
            </a:endParaRPr>
          </a:p>
          <a:p>
            <a:endParaRPr lang="en-VN"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085A2CD7-2554-4BA6-B9A1-61EC1CCF61B9}"/>
              </a:ext>
            </a:extLst>
          </p:cNvPr>
          <p:cNvSpPr txBox="1"/>
          <p:nvPr/>
        </p:nvSpPr>
        <p:spPr>
          <a:xfrm>
            <a:off x="1263650" y="642719"/>
            <a:ext cx="10013190" cy="646331"/>
          </a:xfrm>
          <a:prstGeom prst="rect">
            <a:avLst/>
          </a:prstGeom>
          <a:noFill/>
        </p:spPr>
        <p:txBody>
          <a:bodyPr wrap="none" rtlCol="0">
            <a:spAutoFit/>
          </a:bodyPr>
          <a:lstStyle/>
          <a:p>
            <a:r>
              <a:rPr lang="en-US" sz="1800" dirty="0">
                <a:solidFill>
                  <a:srgbClr val="232323"/>
                </a:solidFill>
                <a:effectLst/>
                <a:latin typeface="NewBaskerville"/>
              </a:rPr>
              <a:t>Create a new project workspace for your Terraform configuration, and make a new file called </a:t>
            </a:r>
            <a:r>
              <a:rPr lang="en-US" sz="1800" dirty="0" err="1">
                <a:solidFill>
                  <a:srgbClr val="232323"/>
                </a:solidFill>
                <a:effectLst/>
                <a:latin typeface="Courier New" panose="02070309020205020404" pitchFamily="49" charset="0"/>
                <a:cs typeface="Courier New" panose="02070309020205020404" pitchFamily="49" charset="0"/>
              </a:rPr>
              <a:t>main.tf</a:t>
            </a:r>
            <a:r>
              <a:rPr lang="en-US" sz="1800" dirty="0">
                <a:solidFill>
                  <a:srgbClr val="232323"/>
                </a:solidFill>
                <a:effectLst/>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endParaRPr lang="en-VN" dirty="0"/>
          </a:p>
        </p:txBody>
      </p:sp>
      <p:sp>
        <p:nvSpPr>
          <p:cNvPr id="4" name="TextBox 3">
            <a:extLst>
              <a:ext uri="{FF2B5EF4-FFF2-40B4-BE49-F238E27FC236}">
                <a16:creationId xmlns:a16="http://schemas.microsoft.com/office/drawing/2014/main" id="{BE3E1C42-A7FE-BC7C-811D-FB35DDF027F5}"/>
              </a:ext>
            </a:extLst>
          </p:cNvPr>
          <p:cNvSpPr txBox="1"/>
          <p:nvPr/>
        </p:nvSpPr>
        <p:spPr>
          <a:xfrm>
            <a:off x="7656551" y="3575050"/>
            <a:ext cx="3645100" cy="646331"/>
          </a:xfrm>
          <a:prstGeom prst="rect">
            <a:avLst/>
          </a:prstGeom>
          <a:noFill/>
        </p:spPr>
        <p:txBody>
          <a:bodyPr wrap="none" rtlCol="0">
            <a:spAutoFit/>
          </a:bodyPr>
          <a:lstStyle/>
          <a:p>
            <a:r>
              <a:rPr lang="en-US" b="0" i="0" u="sng" dirty="0">
                <a:solidFill>
                  <a:srgbClr val="FFFFFF"/>
                </a:solidFill>
                <a:effectLst/>
                <a:latin typeface="var(--token-typography-body-300-font-family)"/>
                <a:hlinkClick r:id="rId3"/>
              </a:rPr>
              <a:t>object({&lt;ATTR NAME&gt; = &lt;TYPE&gt;, ... })</a:t>
            </a:r>
            <a:endParaRPr lang="en-US" b="0" i="0" dirty="0">
              <a:solidFill>
                <a:srgbClr val="FFFFFF"/>
              </a:solidFill>
              <a:effectLst/>
              <a:latin typeface="-apple-system"/>
            </a:endParaRPr>
          </a:p>
          <a:p>
            <a:endParaRPr lang="en-VN" dirty="0"/>
          </a:p>
        </p:txBody>
      </p:sp>
      <p:cxnSp>
        <p:nvCxnSpPr>
          <p:cNvPr id="6" name="Straight Arrow Connector 5">
            <a:extLst>
              <a:ext uri="{FF2B5EF4-FFF2-40B4-BE49-F238E27FC236}">
                <a16:creationId xmlns:a16="http://schemas.microsoft.com/office/drawing/2014/main" id="{7776E844-DE85-E63C-222C-053FBC150BB9}"/>
              </a:ext>
            </a:extLst>
          </p:cNvPr>
          <p:cNvCxnSpPr/>
          <p:nvPr/>
        </p:nvCxnSpPr>
        <p:spPr>
          <a:xfrm>
            <a:off x="6750050" y="3803650"/>
            <a:ext cx="685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9880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A4CE0-B64C-DE6E-FB8B-DE6C2335F1F9}"/>
              </a:ext>
            </a:extLst>
          </p:cNvPr>
          <p:cNvSpPr txBox="1"/>
          <p:nvPr/>
        </p:nvSpPr>
        <p:spPr>
          <a:xfrm>
            <a:off x="1282045" y="471340"/>
            <a:ext cx="9887605" cy="1477328"/>
          </a:xfrm>
          <a:prstGeom prst="rect">
            <a:avLst/>
          </a:prstGeom>
          <a:noFill/>
        </p:spPr>
        <p:txBody>
          <a:bodyPr wrap="square" rtlCol="0">
            <a:spAutoFit/>
          </a:bodyPr>
          <a:lstStyle/>
          <a:p>
            <a:r>
              <a:rPr lang="en-VN" dirty="0"/>
              <a:t>Normally,  </a:t>
            </a:r>
            <a:r>
              <a:rPr lang="en-US" sz="1800" dirty="0">
                <a:solidFill>
                  <a:srgbClr val="232323"/>
                </a:solidFill>
                <a:effectLst/>
              </a:rPr>
              <a:t>variable values are defined within a different file, which is any file ending in either </a:t>
            </a:r>
            <a:r>
              <a:rPr lang="en-US" sz="1800" dirty="0">
                <a:solidFill>
                  <a:srgbClr val="232323"/>
                </a:solidFill>
                <a:effectLst/>
                <a:latin typeface="Courier New" panose="02070309020205020404" pitchFamily="49" charset="0"/>
                <a:cs typeface="Courier New" panose="02070309020205020404" pitchFamily="49" charset="0"/>
              </a:rPr>
              <a:t>.</a:t>
            </a:r>
            <a:r>
              <a:rPr lang="en-US" sz="1800" dirty="0" err="1">
                <a:solidFill>
                  <a:srgbClr val="232323"/>
                </a:solidFill>
                <a:effectLst/>
                <a:latin typeface="Courier New" panose="02070309020205020404" pitchFamily="49" charset="0"/>
                <a:cs typeface="Courier New" panose="02070309020205020404" pitchFamily="49" charset="0"/>
              </a:rPr>
              <a:t>tfvars</a:t>
            </a:r>
            <a:r>
              <a:rPr lang="en-US" sz="1800" dirty="0">
                <a:solidFill>
                  <a:srgbClr val="232323"/>
                </a:solidFill>
                <a:effectLst/>
                <a:latin typeface="Courier New" panose="02070309020205020404" pitchFamily="49" charset="0"/>
                <a:cs typeface="Courier New" panose="02070309020205020404" pitchFamily="49" charset="0"/>
              </a:rPr>
              <a:t> </a:t>
            </a:r>
            <a:r>
              <a:rPr lang="en-US" sz="1800" dirty="0">
                <a:solidFill>
                  <a:srgbClr val="232323"/>
                </a:solidFill>
                <a:effectLst/>
              </a:rPr>
              <a:t>or </a:t>
            </a:r>
            <a:r>
              <a:rPr lang="en-US" sz="1800" dirty="0">
                <a:solidFill>
                  <a:srgbClr val="232323"/>
                </a:solidFill>
                <a:effectLst/>
                <a:latin typeface="Courier New" panose="02070309020205020404" pitchFamily="49" charset="0"/>
                <a:cs typeface="Courier New" panose="02070309020205020404" pitchFamily="49" charset="0"/>
              </a:rPr>
              <a:t>.</a:t>
            </a:r>
            <a:r>
              <a:rPr lang="en-US" sz="1800" dirty="0" err="1">
                <a:solidFill>
                  <a:srgbClr val="232323"/>
                </a:solidFill>
                <a:effectLst/>
                <a:latin typeface="Courier New" panose="02070309020205020404" pitchFamily="49" charset="0"/>
                <a:cs typeface="Courier New" panose="02070309020205020404" pitchFamily="49" charset="0"/>
              </a:rPr>
              <a:t>tfvars.json</a:t>
            </a:r>
            <a:endParaRPr lang="en-US" dirty="0">
              <a:effectLst/>
              <a:latin typeface="Courier New" panose="02070309020205020404" pitchFamily="49" charset="0"/>
              <a:cs typeface="Courier New" panose="02070309020205020404" pitchFamily="49" charset="0"/>
            </a:endParaRPr>
          </a:p>
          <a:p>
            <a:endParaRPr lang="en-VN" dirty="0"/>
          </a:p>
          <a:p>
            <a:r>
              <a:rPr lang="en-US" sz="1800" dirty="0">
                <a:solidFill>
                  <a:srgbClr val="232323"/>
                </a:solidFill>
                <a:effectLst/>
                <a:latin typeface="NewBaskerville"/>
              </a:rPr>
              <a:t>Create a new file in the workspace called </a:t>
            </a:r>
            <a:r>
              <a:rPr lang="en-US" sz="1800" dirty="0" err="1">
                <a:solidFill>
                  <a:srgbClr val="232323"/>
                </a:solidFill>
                <a:effectLst/>
                <a:latin typeface="Courier New" panose="02070309020205020404" pitchFamily="49" charset="0"/>
                <a:cs typeface="Courier New" panose="02070309020205020404" pitchFamily="49" charset="0"/>
              </a:rPr>
              <a:t>terraform.tfvars</a:t>
            </a:r>
            <a:r>
              <a:rPr lang="en-US" sz="1800" dirty="0">
                <a:solidFill>
                  <a:srgbClr val="232323"/>
                </a:solidFill>
                <a:effectLst/>
                <a:latin typeface="NewBaskerville"/>
              </a:rPr>
              <a:t>, and add the following code: </a:t>
            </a:r>
            <a:endParaRPr lang="en-US" dirty="0">
              <a:effectLst/>
            </a:endParaRPr>
          </a:p>
          <a:p>
            <a:endParaRPr lang="en-VN" dirty="0"/>
          </a:p>
        </p:txBody>
      </p:sp>
      <p:sp>
        <p:nvSpPr>
          <p:cNvPr id="3" name="TextBox 2">
            <a:extLst>
              <a:ext uri="{FF2B5EF4-FFF2-40B4-BE49-F238E27FC236}">
                <a16:creationId xmlns:a16="http://schemas.microsoft.com/office/drawing/2014/main" id="{6720F1DC-4B09-23B5-0134-60F1558F9C6B}"/>
              </a:ext>
            </a:extLst>
          </p:cNvPr>
          <p:cNvSpPr txBox="1"/>
          <p:nvPr/>
        </p:nvSpPr>
        <p:spPr>
          <a:xfrm>
            <a:off x="1276219" y="1948668"/>
            <a:ext cx="10269158" cy="2862322"/>
          </a:xfrm>
          <a:prstGeom prst="rect">
            <a:avLst/>
          </a:prstGeom>
          <a:noFill/>
        </p:spPr>
        <p:txBody>
          <a:bodyPr wrap="none" rtlCol="0">
            <a:spAutoFit/>
          </a:bodyPr>
          <a:lstStyle/>
          <a:p>
            <a:r>
              <a:rPr lang="en-US" b="0" dirty="0">
                <a:solidFill>
                  <a:srgbClr val="00B050"/>
                </a:solidFill>
                <a:effectLst/>
                <a:latin typeface="Courier New" panose="02070309020205020404" pitchFamily="49" charset="0"/>
                <a:cs typeface="Courier New" panose="02070309020205020404" pitchFamily="49" charset="0"/>
              </a:rPr>
              <a:t>words = {</a:t>
            </a:r>
          </a:p>
          <a:p>
            <a:r>
              <a:rPr lang="en-US" b="0" dirty="0">
                <a:solidFill>
                  <a:srgbClr val="00B050"/>
                </a:solidFill>
                <a:effectLst/>
                <a:latin typeface="Courier New" panose="02070309020205020404" pitchFamily="49" charset="0"/>
                <a:cs typeface="Courier New" panose="02070309020205020404" pitchFamily="49" charset="0"/>
              </a:rPr>
              <a:t>	nouns = ["army", "panther", "walnuts", "sandwich", "Zeus", "banana", </a:t>
            </a:r>
          </a:p>
          <a:p>
            <a:r>
              <a:rPr lang="en-US" dirty="0">
                <a:solidFill>
                  <a:srgbClr val="00B050"/>
                </a:solidFill>
                <a:latin typeface="Courier New" panose="02070309020205020404" pitchFamily="49" charset="0"/>
                <a:cs typeface="Courier New" panose="02070309020205020404" pitchFamily="49" charset="0"/>
              </a:rPr>
              <a:t>			   </a:t>
            </a:r>
            <a:r>
              <a:rPr lang="en-US" b="0" dirty="0">
                <a:solidFill>
                  <a:srgbClr val="00B050"/>
                </a:solidFill>
                <a:effectLst/>
                <a:latin typeface="Courier New" panose="02070309020205020404" pitchFamily="49" charset="0"/>
                <a:cs typeface="Courier New" panose="02070309020205020404" pitchFamily="49" charset="0"/>
              </a:rPr>
              <a:t>"cat", "jellyfish", "jigsaw", "violin", "milk", "sun"]</a:t>
            </a:r>
          </a:p>
          <a:p>
            <a:r>
              <a:rPr lang="en-US" b="0" dirty="0">
                <a:solidFill>
                  <a:srgbClr val="00B050"/>
                </a:solidFill>
                <a:effectLst/>
                <a:latin typeface="Courier New" panose="02070309020205020404" pitchFamily="49" charset="0"/>
                <a:cs typeface="Courier New" panose="02070309020205020404" pitchFamily="49" charset="0"/>
              </a:rPr>
              <a:t>	adjectives = ["bitter", "sticky", "thundering", </a:t>
            </a:r>
          </a:p>
          <a:p>
            <a:r>
              <a:rPr lang="en-US" dirty="0">
                <a:solidFill>
                  <a:srgbClr val="00B050"/>
                </a:solidFill>
                <a:latin typeface="Courier New" panose="02070309020205020404" pitchFamily="49" charset="0"/>
                <a:cs typeface="Courier New" panose="02070309020205020404" pitchFamily="49" charset="0"/>
              </a:rPr>
              <a:t>					 </a:t>
            </a:r>
            <a:r>
              <a:rPr lang="en-US" b="0" dirty="0">
                <a:solidFill>
                  <a:srgbClr val="00B050"/>
                </a:solidFill>
                <a:effectLst/>
                <a:latin typeface="Courier New" panose="02070309020205020404" pitchFamily="49" charset="0"/>
                <a:cs typeface="Courier New" panose="02070309020205020404" pitchFamily="49" charset="0"/>
              </a:rPr>
              <a:t>"abundant", "chubby", "grumpy"]</a:t>
            </a:r>
          </a:p>
          <a:p>
            <a:r>
              <a:rPr lang="en-US" b="0" dirty="0">
                <a:solidFill>
                  <a:srgbClr val="00B050"/>
                </a:solidFill>
                <a:effectLst/>
                <a:latin typeface="Courier New" panose="02070309020205020404" pitchFamily="49" charset="0"/>
                <a:cs typeface="Courier New" panose="02070309020205020404" pitchFamily="49" charset="0"/>
              </a:rPr>
              <a:t>	verbs = ["run", "dance", "love", "respect", "kicked", "baked"]</a:t>
            </a:r>
          </a:p>
          <a:p>
            <a:r>
              <a:rPr lang="en-US" b="0" dirty="0">
                <a:solidFill>
                  <a:srgbClr val="00B050"/>
                </a:solidFill>
                <a:effectLst/>
                <a:latin typeface="Courier New" panose="02070309020205020404" pitchFamily="49" charset="0"/>
                <a:cs typeface="Courier New" panose="02070309020205020404" pitchFamily="49" charset="0"/>
              </a:rPr>
              <a:t>	adverbs = ["delicately", "beautifully", "quickly",</a:t>
            </a:r>
          </a:p>
          <a:p>
            <a:r>
              <a:rPr lang="en-US" dirty="0">
                <a:solidFill>
                  <a:srgbClr val="00B050"/>
                </a:solidFill>
                <a:latin typeface="Courier New" panose="02070309020205020404" pitchFamily="49" charset="0"/>
                <a:cs typeface="Courier New" panose="02070309020205020404" pitchFamily="49" charset="0"/>
              </a:rPr>
              <a:t>				 </a:t>
            </a:r>
            <a:r>
              <a:rPr lang="en-US" b="0" dirty="0">
                <a:solidFill>
                  <a:srgbClr val="00B050"/>
                </a:solidFill>
                <a:effectLst/>
                <a:latin typeface="Courier New" panose="02070309020205020404" pitchFamily="49" charset="0"/>
                <a:cs typeface="Courier New" panose="02070309020205020404" pitchFamily="49" charset="0"/>
              </a:rPr>
              <a:t>"truthfully", "wearily"]</a:t>
            </a:r>
          </a:p>
          <a:p>
            <a:r>
              <a:rPr lang="en-US" b="0" dirty="0">
                <a:solidFill>
                  <a:srgbClr val="00B050"/>
                </a:solidFill>
                <a:effectLst/>
                <a:latin typeface="Courier New" panose="02070309020205020404" pitchFamily="49" charset="0"/>
                <a:cs typeface="Courier New" panose="02070309020205020404" pitchFamily="49" charset="0"/>
              </a:rPr>
              <a:t>	numbers = [42, 27, 101, 73, -5, 0]</a:t>
            </a:r>
          </a:p>
          <a:p>
            <a:r>
              <a:rPr lang="en-US" b="0" dirty="0">
                <a:solidFill>
                  <a:srgbClr val="00B05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240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C6EA5-434E-6763-379D-7C3EA9AE8097}"/>
              </a:ext>
            </a:extLst>
          </p:cNvPr>
          <p:cNvSpPr txBox="1"/>
          <p:nvPr/>
        </p:nvSpPr>
        <p:spPr>
          <a:xfrm>
            <a:off x="1027522" y="424206"/>
            <a:ext cx="8133317" cy="1754326"/>
          </a:xfrm>
          <a:prstGeom prst="rect">
            <a:avLst/>
          </a:prstGeom>
          <a:noFill/>
        </p:spPr>
        <p:txBody>
          <a:bodyPr wrap="none" rtlCol="0">
            <a:spAutoFit/>
          </a:bodyPr>
          <a:lstStyle/>
          <a:p>
            <a:r>
              <a:rPr lang="en-US" sz="1800" dirty="0">
                <a:solidFill>
                  <a:srgbClr val="232323"/>
                </a:solidFill>
                <a:effectLst/>
                <a:latin typeface="NewBaskerville"/>
              </a:rPr>
              <a:t>Now that we have words in our word pool, the next step is to shuffle them. </a:t>
            </a:r>
          </a:p>
          <a:p>
            <a:r>
              <a:rPr lang="en-US" dirty="0">
                <a:solidFill>
                  <a:srgbClr val="232323"/>
                </a:solidFill>
                <a:latin typeface="NewBaskerville"/>
              </a:rPr>
              <a:t>There a no function called </a:t>
            </a:r>
            <a:r>
              <a:rPr lang="en-US" dirty="0">
                <a:solidFill>
                  <a:srgbClr val="232323"/>
                </a:solidFill>
                <a:latin typeface="Courier New" panose="02070309020205020404" pitchFamily="49" charset="0"/>
                <a:cs typeface="Courier New" panose="02070309020205020404" pitchFamily="49" charset="0"/>
              </a:rPr>
              <a:t>shuffle()</a:t>
            </a:r>
            <a:r>
              <a:rPr lang="en-US" dirty="0">
                <a:solidFill>
                  <a:srgbClr val="232323"/>
                </a:solidFill>
                <a:latin typeface="NewBaskerville"/>
              </a:rPr>
              <a:t> in Terraform.</a:t>
            </a:r>
            <a:endParaRPr lang="en-US" sz="1800" dirty="0">
              <a:solidFill>
                <a:srgbClr val="232323"/>
              </a:solidFill>
              <a:effectLst/>
              <a:latin typeface="Courier New" panose="02070309020205020404" pitchFamily="49" charset="0"/>
              <a:cs typeface="Courier New" panose="02070309020205020404" pitchFamily="49" charset="0"/>
            </a:endParaRPr>
          </a:p>
          <a:p>
            <a:br>
              <a:rPr lang="en-VN" dirty="0"/>
            </a:br>
            <a:r>
              <a:rPr lang="en-VN" dirty="0"/>
              <a:t>There is a Resource name </a:t>
            </a:r>
            <a:r>
              <a:rPr lang="en-VN" dirty="0">
                <a:latin typeface="Courier New" panose="02070309020205020404" pitchFamily="49" charset="0"/>
                <a:cs typeface="Courier New" panose="02070309020205020404" pitchFamily="49" charset="0"/>
              </a:rPr>
              <a:t>random_shuffle</a:t>
            </a:r>
            <a:br>
              <a:rPr lang="en-VN" dirty="0"/>
            </a:br>
            <a:r>
              <a:rPr lang="en-US" dirty="0">
                <a:hlinkClick r:id="rId3"/>
              </a:rPr>
              <a:t>https://registry.terraform.io/providers/hashicorp/random/latest/docs/resources/shuffle</a:t>
            </a:r>
            <a:endParaRPr lang="en-US" dirty="0"/>
          </a:p>
          <a:p>
            <a:endParaRPr lang="en-VN" dirty="0"/>
          </a:p>
        </p:txBody>
      </p:sp>
      <p:sp>
        <p:nvSpPr>
          <p:cNvPr id="3" name="TextBox 2">
            <a:extLst>
              <a:ext uri="{FF2B5EF4-FFF2-40B4-BE49-F238E27FC236}">
                <a16:creationId xmlns:a16="http://schemas.microsoft.com/office/drawing/2014/main" id="{D9BF059E-CF23-F06F-40BC-E23210C652FF}"/>
              </a:ext>
            </a:extLst>
          </p:cNvPr>
          <p:cNvSpPr txBox="1"/>
          <p:nvPr/>
        </p:nvSpPr>
        <p:spPr>
          <a:xfrm>
            <a:off x="1016982" y="2127250"/>
            <a:ext cx="9250225" cy="646331"/>
          </a:xfrm>
          <a:prstGeom prst="rect">
            <a:avLst/>
          </a:prstGeom>
          <a:noFill/>
        </p:spPr>
        <p:txBody>
          <a:bodyPr wrap="none" rtlCol="0">
            <a:spAutoFit/>
          </a:bodyPr>
          <a:lstStyle/>
          <a:p>
            <a:r>
              <a:rPr lang="en-US" sz="1800" dirty="0">
                <a:solidFill>
                  <a:srgbClr val="232323"/>
                </a:solidFill>
                <a:effectLst/>
                <a:latin typeface="NewBaskerville"/>
              </a:rPr>
              <a:t>Since we have five lists, we need five </a:t>
            </a:r>
            <a:r>
              <a:rPr lang="en-US" sz="1800" dirty="0" err="1">
                <a:solidFill>
                  <a:srgbClr val="232323"/>
                </a:solidFill>
                <a:effectLst/>
                <a:latin typeface="Courier" panose="02070309020205020404" pitchFamily="49" charset="0"/>
              </a:rPr>
              <a:t>random_shuffle</a:t>
            </a:r>
            <a:r>
              <a:rPr lang="en-US" sz="1800" dirty="0" err="1">
                <a:solidFill>
                  <a:srgbClr val="232323"/>
                </a:solidFill>
                <a:effectLst/>
                <a:latin typeface="NewBaskerville"/>
              </a:rPr>
              <a:t>s</a:t>
            </a:r>
            <a:r>
              <a:rPr lang="en-US" sz="1800" dirty="0">
                <a:solidFill>
                  <a:srgbClr val="232323"/>
                </a:solidFill>
                <a:effectLst/>
                <a:latin typeface="NewBaskerville"/>
              </a:rPr>
              <a:t>. This is illustrated in the below figure: </a:t>
            </a:r>
            <a:endParaRPr lang="en-US" dirty="0"/>
          </a:p>
          <a:p>
            <a:endParaRPr lang="en-VN" dirty="0"/>
          </a:p>
        </p:txBody>
      </p:sp>
      <p:pic>
        <p:nvPicPr>
          <p:cNvPr id="5" name="Picture 4" descr="A diagram of a word&#10;&#10;Description automatically generated with medium confidence">
            <a:extLst>
              <a:ext uri="{FF2B5EF4-FFF2-40B4-BE49-F238E27FC236}">
                <a16:creationId xmlns:a16="http://schemas.microsoft.com/office/drawing/2014/main" id="{2A860E7C-AB32-D566-0495-32DF289B7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9450" y="2660650"/>
            <a:ext cx="7772400" cy="4035228"/>
          </a:xfrm>
          <a:prstGeom prst="rect">
            <a:avLst/>
          </a:prstGeom>
        </p:spPr>
      </p:pic>
    </p:spTree>
    <p:extLst>
      <p:ext uri="{BB962C8B-B14F-4D97-AF65-F5344CB8AC3E}">
        <p14:creationId xmlns:p14="http://schemas.microsoft.com/office/powerpoint/2010/main" val="162171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586E49-4AE7-4C03-AA3C-06F0BD7D51FB}"/>
              </a:ext>
            </a:extLst>
          </p:cNvPr>
          <p:cNvSpPr txBox="1"/>
          <p:nvPr/>
        </p:nvSpPr>
        <p:spPr>
          <a:xfrm>
            <a:off x="1319753" y="461913"/>
            <a:ext cx="4059637" cy="369332"/>
          </a:xfrm>
          <a:prstGeom prst="rect">
            <a:avLst/>
          </a:prstGeom>
          <a:noFill/>
        </p:spPr>
        <p:txBody>
          <a:bodyPr wrap="none" rtlCol="0">
            <a:spAutoFit/>
          </a:bodyPr>
          <a:lstStyle/>
          <a:p>
            <a:r>
              <a:rPr lang="en-VN" dirty="0"/>
              <a:t>Next, we update the </a:t>
            </a:r>
            <a:r>
              <a:rPr lang="en-VN" dirty="0">
                <a:latin typeface="Courier New" panose="02070309020205020404" pitchFamily="49" charset="0"/>
                <a:cs typeface="Courier New" panose="02070309020205020404" pitchFamily="49" charset="0"/>
              </a:rPr>
              <a:t>main.tf</a:t>
            </a:r>
            <a:r>
              <a:rPr lang="en-VN" dirty="0"/>
              <a:t> as below:</a:t>
            </a:r>
          </a:p>
        </p:txBody>
      </p:sp>
      <p:sp>
        <p:nvSpPr>
          <p:cNvPr id="3" name="TextBox 2">
            <a:extLst>
              <a:ext uri="{FF2B5EF4-FFF2-40B4-BE49-F238E27FC236}">
                <a16:creationId xmlns:a16="http://schemas.microsoft.com/office/drawing/2014/main" id="{B877CADF-60C3-44FB-FB93-21A5A9F05CF6}"/>
              </a:ext>
            </a:extLst>
          </p:cNvPr>
          <p:cNvSpPr txBox="1"/>
          <p:nvPr/>
        </p:nvSpPr>
        <p:spPr>
          <a:xfrm>
            <a:off x="958850" y="1199693"/>
            <a:ext cx="5867400" cy="3323987"/>
          </a:xfrm>
          <a:prstGeom prst="rect">
            <a:avLst/>
          </a:prstGeom>
          <a:noFill/>
        </p:spPr>
        <p:txBody>
          <a:bodyPr wrap="square" rtlCol="0">
            <a:spAutoFit/>
          </a:bodyPr>
          <a:lstStyle/>
          <a:p>
            <a:r>
              <a:rPr lang="en-US" sz="1400" b="0" i="1" dirty="0">
                <a:effectLst/>
                <a:latin typeface="Courier New" panose="02070309020205020404" pitchFamily="49" charset="0"/>
                <a:cs typeface="Courier New" panose="02070309020205020404" pitchFamily="49" charset="0"/>
              </a:rPr>
              <a:t>terraform</a:t>
            </a:r>
            <a:r>
              <a:rPr lang="en-US" sz="1400" b="0" dirty="0">
                <a:effectLst/>
                <a:latin typeface="Courier New" panose="02070309020205020404" pitchFamily="49" charset="0"/>
                <a:cs typeface="Courier New" panose="02070309020205020404" pitchFamily="49" charset="0"/>
              </a:rPr>
              <a:t> {</a:t>
            </a:r>
          </a:p>
          <a:p>
            <a:r>
              <a:rPr lang="en-US" sz="1400" b="0" dirty="0">
                <a:effectLst/>
                <a:latin typeface="Courier New" panose="02070309020205020404" pitchFamily="49" charset="0"/>
                <a:cs typeface="Courier New" panose="02070309020205020404" pitchFamily="49" charset="0"/>
              </a:rPr>
              <a:t>	</a:t>
            </a:r>
            <a:r>
              <a:rPr lang="en-US" sz="1400" b="0" dirty="0" err="1">
                <a:effectLst/>
                <a:latin typeface="Courier New" panose="02070309020205020404" pitchFamily="49" charset="0"/>
                <a:cs typeface="Courier New" panose="02070309020205020404" pitchFamily="49" charset="0"/>
              </a:rPr>
              <a:t>required_version</a:t>
            </a:r>
            <a:r>
              <a:rPr lang="en-US" sz="1400" b="0" dirty="0">
                <a:effectLst/>
                <a:latin typeface="Courier New" panose="02070309020205020404" pitchFamily="49" charset="0"/>
                <a:cs typeface="Courier New" panose="02070309020205020404" pitchFamily="49" charset="0"/>
              </a:rPr>
              <a:t> = "&gt;= 0.15"</a:t>
            </a:r>
          </a:p>
          <a:p>
            <a:r>
              <a:rPr lang="en-US" sz="1400" b="0" dirty="0">
                <a:effectLst/>
                <a:latin typeface="Courier New" panose="02070309020205020404" pitchFamily="49" charset="0"/>
                <a:cs typeface="Courier New" panose="02070309020205020404" pitchFamily="49" charset="0"/>
              </a:rPr>
              <a:t>}</a:t>
            </a:r>
            <a:br>
              <a:rPr lang="en-US" sz="1400" b="0" dirty="0">
                <a:effectLst/>
                <a:latin typeface="Courier New" panose="02070309020205020404" pitchFamily="49" charset="0"/>
                <a:cs typeface="Courier New" panose="02070309020205020404" pitchFamily="49" charset="0"/>
              </a:rPr>
            </a:br>
            <a:br>
              <a:rPr lang="en-US" sz="1400" b="0" dirty="0">
                <a:effectLst/>
                <a:latin typeface="Courier New" panose="02070309020205020404" pitchFamily="49" charset="0"/>
                <a:cs typeface="Courier New" panose="02070309020205020404" pitchFamily="49" charset="0"/>
              </a:rPr>
            </a:br>
            <a:r>
              <a:rPr lang="en-US" sz="1400" b="0" i="1" dirty="0">
                <a:effectLst/>
                <a:latin typeface="Courier New" panose="02070309020205020404" pitchFamily="49" charset="0"/>
                <a:cs typeface="Courier New" panose="02070309020205020404" pitchFamily="49" charset="0"/>
              </a:rPr>
              <a:t>variable</a:t>
            </a:r>
            <a:r>
              <a:rPr lang="en-US" sz="1400" b="0" dirty="0">
                <a:effectLst/>
                <a:latin typeface="Courier New" panose="02070309020205020404" pitchFamily="49" charset="0"/>
                <a:cs typeface="Courier New" panose="02070309020205020404" pitchFamily="49" charset="0"/>
              </a:rPr>
              <a:t> "words" {</a:t>
            </a:r>
          </a:p>
          <a:p>
            <a:r>
              <a:rPr lang="en-US" sz="1400" b="0" dirty="0">
                <a:effectLst/>
                <a:latin typeface="Courier New" panose="02070309020205020404" pitchFamily="49" charset="0"/>
                <a:cs typeface="Courier New" panose="02070309020205020404" pitchFamily="49" charset="0"/>
              </a:rPr>
              <a:t>	description = "A word pool to use for Mad Libs"</a:t>
            </a:r>
          </a:p>
          <a:p>
            <a:r>
              <a:rPr lang="en-US" sz="1400" b="0" dirty="0">
                <a:effectLst/>
                <a:latin typeface="Courier New" panose="02070309020205020404" pitchFamily="49" charset="0"/>
                <a:cs typeface="Courier New" panose="02070309020205020404" pitchFamily="49" charset="0"/>
              </a:rPr>
              <a:t>	type = object({</a:t>
            </a:r>
          </a:p>
          <a:p>
            <a:r>
              <a:rPr lang="en-US" sz="1400" b="0" dirty="0">
                <a:effectLst/>
                <a:latin typeface="Courier New" panose="02070309020205020404" pitchFamily="49" charset="0"/>
                <a:cs typeface="Courier New" panose="02070309020205020404" pitchFamily="49" charset="0"/>
              </a:rPr>
              <a:t>				nouns = list(string),</a:t>
            </a:r>
          </a:p>
          <a:p>
            <a:r>
              <a:rPr lang="en-US" sz="1400" b="0" dirty="0">
                <a:effectLst/>
                <a:latin typeface="Courier New" panose="02070309020205020404" pitchFamily="49" charset="0"/>
                <a:cs typeface="Courier New" panose="02070309020205020404" pitchFamily="49" charset="0"/>
              </a:rPr>
              <a:t>				adjectives = list(string),</a:t>
            </a:r>
          </a:p>
          <a:p>
            <a:r>
              <a:rPr lang="en-US" sz="1400" b="0" dirty="0">
                <a:effectLst/>
                <a:latin typeface="Courier New" panose="02070309020205020404" pitchFamily="49" charset="0"/>
                <a:cs typeface="Courier New" panose="02070309020205020404" pitchFamily="49" charset="0"/>
              </a:rPr>
              <a:t>				verbs = list(string),</a:t>
            </a:r>
          </a:p>
          <a:p>
            <a:r>
              <a:rPr lang="en-US" sz="1400" b="0" dirty="0">
                <a:effectLst/>
                <a:latin typeface="Courier New" panose="02070309020205020404" pitchFamily="49" charset="0"/>
                <a:cs typeface="Courier New" panose="02070309020205020404" pitchFamily="49" charset="0"/>
              </a:rPr>
              <a:t>				adverbs = list(string),</a:t>
            </a:r>
          </a:p>
          <a:p>
            <a:r>
              <a:rPr lang="en-US" sz="1400" b="0" dirty="0">
                <a:effectLst/>
                <a:latin typeface="Courier New" panose="02070309020205020404" pitchFamily="49" charset="0"/>
                <a:cs typeface="Courier New" panose="02070309020205020404" pitchFamily="49" charset="0"/>
              </a:rPr>
              <a:t>				numbers = list(number),</a:t>
            </a:r>
          </a:p>
          <a:p>
            <a:r>
              <a:rPr lang="en-US" sz="1400" b="0" dirty="0">
                <a:effectLst/>
                <a:latin typeface="Courier New" panose="02070309020205020404" pitchFamily="49" charset="0"/>
                <a:cs typeface="Courier New" panose="02070309020205020404" pitchFamily="49" charset="0"/>
              </a:rPr>
              <a:t>})}</a:t>
            </a:r>
            <a:br>
              <a:rPr lang="en-US" sz="1400" b="0" dirty="0">
                <a:effectLst/>
                <a:latin typeface="Courier New" panose="02070309020205020404" pitchFamily="49" charset="0"/>
                <a:cs typeface="Courier New" panose="02070309020205020404" pitchFamily="49" charset="0"/>
              </a:rPr>
            </a:br>
            <a:r>
              <a:rPr lang="en-US" sz="1400" b="0" dirty="0">
                <a:effectLst/>
                <a:latin typeface="Courier New" panose="02070309020205020404" pitchFamily="49" charset="0"/>
                <a:cs typeface="Courier New" panose="02070309020205020404" pitchFamily="49" charset="0"/>
              </a:rPr>
              <a:t>…</a:t>
            </a:r>
          </a:p>
          <a:p>
            <a:endParaRPr lang="en-VN" sz="1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F19B05E-DD83-E8FD-583A-D3561D7F1C99}"/>
              </a:ext>
            </a:extLst>
          </p:cNvPr>
          <p:cNvSpPr txBox="1"/>
          <p:nvPr/>
        </p:nvSpPr>
        <p:spPr>
          <a:xfrm>
            <a:off x="6673850" y="984250"/>
            <a:ext cx="5371983" cy="4616648"/>
          </a:xfrm>
          <a:prstGeom prst="rect">
            <a:avLst/>
          </a:prstGeom>
          <a:noFill/>
        </p:spPr>
        <p:txBody>
          <a:bodyPr wrap="none" rtlCol="0">
            <a:spAutoFit/>
          </a:bodyPr>
          <a:lstStyle/>
          <a:p>
            <a:r>
              <a:rPr lang="en-US" sz="1400" b="0" dirty="0">
                <a:effectLst/>
                <a:latin typeface="Courier New" panose="02070309020205020404" pitchFamily="49" charset="0"/>
                <a:cs typeface="Courier New" panose="02070309020205020404" pitchFamily="49" charset="0"/>
              </a:rPr>
              <a:t>…</a:t>
            </a:r>
            <a:br>
              <a:rPr lang="en-US" sz="1400" b="0" dirty="0">
                <a:effectLst/>
                <a:latin typeface="Courier New" panose="02070309020205020404" pitchFamily="49" charset="0"/>
                <a:cs typeface="Courier New" panose="02070309020205020404" pitchFamily="49" charset="0"/>
              </a:rPr>
            </a:br>
            <a:r>
              <a:rPr lang="en-US" sz="1400" b="0" i="1" dirty="0">
                <a:solidFill>
                  <a:srgbClr val="00B050"/>
                </a:solidFill>
                <a:effectLst/>
                <a:latin typeface="Courier New" panose="02070309020205020404" pitchFamily="49" charset="0"/>
                <a:cs typeface="Courier New" panose="02070309020205020404" pitchFamily="49" charset="0"/>
              </a:rPr>
              <a:t>resource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random_shuffle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random_nouns</a:t>
            </a:r>
            <a:r>
              <a:rPr lang="en-US" sz="1400" b="0" dirty="0">
                <a:solidFill>
                  <a:srgbClr val="00B050"/>
                </a:solidFill>
                <a:effectLst/>
                <a:latin typeface="Courier New" panose="02070309020205020404" pitchFamily="49" charset="0"/>
                <a:cs typeface="Courier New" panose="02070309020205020404" pitchFamily="49" charset="0"/>
              </a:rPr>
              <a:t>" {</a:t>
            </a:r>
          </a:p>
          <a:p>
            <a:r>
              <a:rPr lang="en-US" sz="1400" b="0" dirty="0">
                <a:solidFill>
                  <a:srgbClr val="00B050"/>
                </a:solidFill>
                <a:effectLst/>
                <a:latin typeface="Courier New" panose="02070309020205020404" pitchFamily="49" charset="0"/>
                <a:cs typeface="Courier New" panose="02070309020205020404" pitchFamily="49" charset="0"/>
              </a:rPr>
              <a:t>	input = </a:t>
            </a:r>
            <a:r>
              <a:rPr lang="en-US" sz="1400" b="0" dirty="0" err="1">
                <a:solidFill>
                  <a:srgbClr val="00B050"/>
                </a:solidFill>
                <a:effectLst/>
                <a:latin typeface="Courier New" panose="02070309020205020404" pitchFamily="49" charset="0"/>
                <a:cs typeface="Courier New" panose="02070309020205020404" pitchFamily="49" charset="0"/>
              </a:rPr>
              <a:t>var.words</a:t>
            </a:r>
            <a:r>
              <a:rPr lang="en-US" sz="1400" b="0" dirty="0">
                <a:solidFill>
                  <a:srgbClr val="00B050"/>
                </a:solidFill>
                <a:effectLst/>
                <a:latin typeface="Courier New" panose="02070309020205020404" pitchFamily="49" charset="0"/>
                <a:cs typeface="Courier New" panose="02070309020205020404" pitchFamily="49" charset="0"/>
              </a:rPr>
              <a:t>["nouns"]</a:t>
            </a:r>
          </a:p>
          <a:p>
            <a:r>
              <a:rPr lang="en-US" sz="1400" b="0" dirty="0">
                <a:solidFill>
                  <a:srgbClr val="00B050"/>
                </a:solidFill>
                <a:effectLst/>
                <a:latin typeface="Courier New" panose="02070309020205020404" pitchFamily="49" charset="0"/>
                <a:cs typeface="Courier New" panose="02070309020205020404" pitchFamily="49" charset="0"/>
              </a:rPr>
              <a:t>}</a:t>
            </a:r>
          </a:p>
          <a:p>
            <a:br>
              <a:rPr lang="en-US" sz="1400" b="0" dirty="0">
                <a:solidFill>
                  <a:srgbClr val="00B050"/>
                </a:solidFill>
                <a:effectLst/>
                <a:latin typeface="Courier New" panose="02070309020205020404" pitchFamily="49" charset="0"/>
                <a:cs typeface="Courier New" panose="02070309020205020404" pitchFamily="49" charset="0"/>
              </a:rPr>
            </a:br>
            <a:r>
              <a:rPr lang="en-US" sz="1400" b="0" i="1" dirty="0">
                <a:solidFill>
                  <a:srgbClr val="00B050"/>
                </a:solidFill>
                <a:effectLst/>
                <a:latin typeface="Courier New" panose="02070309020205020404" pitchFamily="49" charset="0"/>
                <a:cs typeface="Courier New" panose="02070309020205020404" pitchFamily="49" charset="0"/>
              </a:rPr>
              <a:t>resource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random_shuffle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random_adjectives</a:t>
            </a:r>
            <a:r>
              <a:rPr lang="en-US" sz="1400" b="0" dirty="0">
                <a:solidFill>
                  <a:srgbClr val="00B050"/>
                </a:solidFill>
                <a:effectLst/>
                <a:latin typeface="Courier New" panose="02070309020205020404" pitchFamily="49" charset="0"/>
                <a:cs typeface="Courier New" panose="02070309020205020404" pitchFamily="49" charset="0"/>
              </a:rPr>
              <a:t>" {</a:t>
            </a:r>
          </a:p>
          <a:p>
            <a:r>
              <a:rPr lang="en-US" sz="1400" b="0" dirty="0">
                <a:solidFill>
                  <a:srgbClr val="00B050"/>
                </a:solidFill>
                <a:effectLst/>
                <a:latin typeface="Courier New" panose="02070309020205020404" pitchFamily="49" charset="0"/>
                <a:cs typeface="Courier New" panose="02070309020205020404" pitchFamily="49" charset="0"/>
              </a:rPr>
              <a:t>	input = </a:t>
            </a:r>
            <a:r>
              <a:rPr lang="en-US" sz="1400" b="0" dirty="0" err="1">
                <a:solidFill>
                  <a:srgbClr val="00B050"/>
                </a:solidFill>
                <a:effectLst/>
                <a:latin typeface="Courier New" panose="02070309020205020404" pitchFamily="49" charset="0"/>
                <a:cs typeface="Courier New" panose="02070309020205020404" pitchFamily="49" charset="0"/>
              </a:rPr>
              <a:t>var.words</a:t>
            </a:r>
            <a:r>
              <a:rPr lang="en-US" sz="1400" b="0" dirty="0">
                <a:solidFill>
                  <a:srgbClr val="00B050"/>
                </a:solidFill>
                <a:effectLst/>
                <a:latin typeface="Courier New" panose="02070309020205020404" pitchFamily="49" charset="0"/>
                <a:cs typeface="Courier New" panose="02070309020205020404" pitchFamily="49" charset="0"/>
              </a:rPr>
              <a:t>["adjectives"]</a:t>
            </a:r>
          </a:p>
          <a:p>
            <a:r>
              <a:rPr lang="en-US" sz="1400" b="0" dirty="0">
                <a:solidFill>
                  <a:srgbClr val="00B050"/>
                </a:solidFill>
                <a:effectLst/>
                <a:latin typeface="Courier New" panose="02070309020205020404" pitchFamily="49" charset="0"/>
                <a:cs typeface="Courier New" panose="02070309020205020404" pitchFamily="49" charset="0"/>
              </a:rPr>
              <a:t>}</a:t>
            </a:r>
          </a:p>
          <a:p>
            <a:br>
              <a:rPr lang="en-US" sz="1400" b="0" dirty="0">
                <a:solidFill>
                  <a:srgbClr val="00B050"/>
                </a:solidFill>
                <a:effectLst/>
                <a:latin typeface="Courier New" panose="02070309020205020404" pitchFamily="49" charset="0"/>
                <a:cs typeface="Courier New" panose="02070309020205020404" pitchFamily="49" charset="0"/>
              </a:rPr>
            </a:br>
            <a:r>
              <a:rPr lang="en-US" sz="1400" b="0" i="1" dirty="0">
                <a:solidFill>
                  <a:srgbClr val="00B050"/>
                </a:solidFill>
                <a:effectLst/>
                <a:latin typeface="Courier New" panose="02070309020205020404" pitchFamily="49" charset="0"/>
                <a:cs typeface="Courier New" panose="02070309020205020404" pitchFamily="49" charset="0"/>
              </a:rPr>
              <a:t>resource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random_shuffle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random_verbs</a:t>
            </a:r>
            <a:r>
              <a:rPr lang="en-US" sz="1400" b="0" dirty="0">
                <a:solidFill>
                  <a:srgbClr val="00B050"/>
                </a:solidFill>
                <a:effectLst/>
                <a:latin typeface="Courier New" panose="02070309020205020404" pitchFamily="49" charset="0"/>
                <a:cs typeface="Courier New" panose="02070309020205020404" pitchFamily="49" charset="0"/>
              </a:rPr>
              <a:t>" {</a:t>
            </a:r>
          </a:p>
          <a:p>
            <a:r>
              <a:rPr lang="en-US" sz="1400" b="0" dirty="0">
                <a:solidFill>
                  <a:srgbClr val="00B050"/>
                </a:solidFill>
                <a:effectLst/>
                <a:latin typeface="Courier New" panose="02070309020205020404" pitchFamily="49" charset="0"/>
                <a:cs typeface="Courier New" panose="02070309020205020404" pitchFamily="49" charset="0"/>
              </a:rPr>
              <a:t>	input = </a:t>
            </a:r>
            <a:r>
              <a:rPr lang="en-US" sz="1400" b="0" dirty="0" err="1">
                <a:solidFill>
                  <a:srgbClr val="00B050"/>
                </a:solidFill>
                <a:effectLst/>
                <a:latin typeface="Courier New" panose="02070309020205020404" pitchFamily="49" charset="0"/>
                <a:cs typeface="Courier New" panose="02070309020205020404" pitchFamily="49" charset="0"/>
              </a:rPr>
              <a:t>var.words</a:t>
            </a:r>
            <a:r>
              <a:rPr lang="en-US" sz="1400" b="0" dirty="0">
                <a:solidFill>
                  <a:srgbClr val="00B050"/>
                </a:solidFill>
                <a:effectLst/>
                <a:latin typeface="Courier New" panose="02070309020205020404" pitchFamily="49" charset="0"/>
                <a:cs typeface="Courier New" panose="02070309020205020404" pitchFamily="49" charset="0"/>
              </a:rPr>
              <a:t>["verbs"]</a:t>
            </a:r>
          </a:p>
          <a:p>
            <a:r>
              <a:rPr lang="en-US" sz="1400" b="0" dirty="0">
                <a:solidFill>
                  <a:srgbClr val="00B050"/>
                </a:solidFill>
                <a:effectLst/>
                <a:latin typeface="Courier New" panose="02070309020205020404" pitchFamily="49" charset="0"/>
                <a:cs typeface="Courier New" panose="02070309020205020404" pitchFamily="49" charset="0"/>
              </a:rPr>
              <a:t>}</a:t>
            </a:r>
          </a:p>
          <a:p>
            <a:br>
              <a:rPr lang="en-US" sz="1400" b="0" dirty="0">
                <a:solidFill>
                  <a:srgbClr val="00B050"/>
                </a:solidFill>
                <a:effectLst/>
                <a:latin typeface="Courier New" panose="02070309020205020404" pitchFamily="49" charset="0"/>
                <a:cs typeface="Courier New" panose="02070309020205020404" pitchFamily="49" charset="0"/>
              </a:rPr>
            </a:br>
            <a:r>
              <a:rPr lang="en-US" sz="1400" b="0" i="1" dirty="0">
                <a:solidFill>
                  <a:srgbClr val="00B050"/>
                </a:solidFill>
                <a:effectLst/>
                <a:latin typeface="Courier New" panose="02070309020205020404" pitchFamily="49" charset="0"/>
                <a:cs typeface="Courier New" panose="02070309020205020404" pitchFamily="49" charset="0"/>
              </a:rPr>
              <a:t>resource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random_shuffle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random_adverbs</a:t>
            </a:r>
            <a:r>
              <a:rPr lang="en-US" sz="1400" b="0" dirty="0">
                <a:solidFill>
                  <a:srgbClr val="00B050"/>
                </a:solidFill>
                <a:effectLst/>
                <a:latin typeface="Courier New" panose="02070309020205020404" pitchFamily="49" charset="0"/>
                <a:cs typeface="Courier New" panose="02070309020205020404" pitchFamily="49" charset="0"/>
              </a:rPr>
              <a:t>" {</a:t>
            </a:r>
          </a:p>
          <a:p>
            <a:r>
              <a:rPr lang="en-US" sz="1400" b="0" dirty="0">
                <a:solidFill>
                  <a:srgbClr val="00B050"/>
                </a:solidFill>
                <a:effectLst/>
                <a:latin typeface="Courier New" panose="02070309020205020404" pitchFamily="49" charset="0"/>
                <a:cs typeface="Courier New" panose="02070309020205020404" pitchFamily="49" charset="0"/>
              </a:rPr>
              <a:t>	input = </a:t>
            </a:r>
            <a:r>
              <a:rPr lang="en-US" sz="1400" b="0" dirty="0" err="1">
                <a:solidFill>
                  <a:srgbClr val="00B050"/>
                </a:solidFill>
                <a:effectLst/>
                <a:latin typeface="Courier New" panose="02070309020205020404" pitchFamily="49" charset="0"/>
                <a:cs typeface="Courier New" panose="02070309020205020404" pitchFamily="49" charset="0"/>
              </a:rPr>
              <a:t>var.words</a:t>
            </a:r>
            <a:r>
              <a:rPr lang="en-US" sz="1400" b="0" dirty="0">
                <a:solidFill>
                  <a:srgbClr val="00B050"/>
                </a:solidFill>
                <a:effectLst/>
                <a:latin typeface="Courier New" panose="02070309020205020404" pitchFamily="49" charset="0"/>
                <a:cs typeface="Courier New" panose="02070309020205020404" pitchFamily="49" charset="0"/>
              </a:rPr>
              <a:t>["adverbs"]</a:t>
            </a:r>
          </a:p>
          <a:p>
            <a:r>
              <a:rPr lang="en-US" sz="1400" b="0" dirty="0">
                <a:solidFill>
                  <a:srgbClr val="00B050"/>
                </a:solidFill>
                <a:effectLst/>
                <a:latin typeface="Courier New" panose="02070309020205020404" pitchFamily="49" charset="0"/>
                <a:cs typeface="Courier New" panose="02070309020205020404" pitchFamily="49" charset="0"/>
              </a:rPr>
              <a:t>}</a:t>
            </a:r>
          </a:p>
          <a:p>
            <a:br>
              <a:rPr lang="en-US" sz="1400" b="0" dirty="0">
                <a:solidFill>
                  <a:srgbClr val="00B050"/>
                </a:solidFill>
                <a:effectLst/>
                <a:latin typeface="Courier New" panose="02070309020205020404" pitchFamily="49" charset="0"/>
                <a:cs typeface="Courier New" panose="02070309020205020404" pitchFamily="49" charset="0"/>
              </a:rPr>
            </a:br>
            <a:r>
              <a:rPr lang="en-US" sz="1400" b="0" i="1" dirty="0">
                <a:solidFill>
                  <a:srgbClr val="00B050"/>
                </a:solidFill>
                <a:effectLst/>
                <a:latin typeface="Courier New" panose="02070309020205020404" pitchFamily="49" charset="0"/>
                <a:cs typeface="Courier New" panose="02070309020205020404" pitchFamily="49" charset="0"/>
              </a:rPr>
              <a:t>resource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random_shuffle</a:t>
            </a:r>
            <a:r>
              <a:rPr lang="en-US" sz="1400" b="0" dirty="0">
                <a:solidFill>
                  <a:srgbClr val="00B050"/>
                </a:solidFill>
                <a:effectLst/>
                <a:latin typeface="Courier New" panose="02070309020205020404" pitchFamily="49" charset="0"/>
                <a:cs typeface="Courier New" panose="02070309020205020404" pitchFamily="49" charset="0"/>
              </a:rPr>
              <a:t>" "</a:t>
            </a:r>
            <a:r>
              <a:rPr lang="en-US" sz="1400" b="0" dirty="0" err="1">
                <a:solidFill>
                  <a:srgbClr val="00B050"/>
                </a:solidFill>
                <a:effectLst/>
                <a:latin typeface="Courier New" panose="02070309020205020404" pitchFamily="49" charset="0"/>
                <a:cs typeface="Courier New" panose="02070309020205020404" pitchFamily="49" charset="0"/>
              </a:rPr>
              <a:t>random_numbers</a:t>
            </a:r>
            <a:r>
              <a:rPr lang="en-US" sz="1400" b="0" dirty="0">
                <a:solidFill>
                  <a:srgbClr val="00B050"/>
                </a:solidFill>
                <a:effectLst/>
                <a:latin typeface="Courier New" panose="02070309020205020404" pitchFamily="49" charset="0"/>
                <a:cs typeface="Courier New" panose="02070309020205020404" pitchFamily="49" charset="0"/>
              </a:rPr>
              <a:t>" {</a:t>
            </a:r>
          </a:p>
          <a:p>
            <a:r>
              <a:rPr lang="en-US" sz="1400" b="0" dirty="0">
                <a:solidFill>
                  <a:srgbClr val="00B050"/>
                </a:solidFill>
                <a:effectLst/>
                <a:latin typeface="Courier New" panose="02070309020205020404" pitchFamily="49" charset="0"/>
                <a:cs typeface="Courier New" panose="02070309020205020404" pitchFamily="49" charset="0"/>
              </a:rPr>
              <a:t>	input = </a:t>
            </a:r>
            <a:r>
              <a:rPr lang="en-US" sz="1400" b="0" dirty="0" err="1">
                <a:solidFill>
                  <a:srgbClr val="00B050"/>
                </a:solidFill>
                <a:effectLst/>
                <a:latin typeface="Courier New" panose="02070309020205020404" pitchFamily="49" charset="0"/>
                <a:cs typeface="Courier New" panose="02070309020205020404" pitchFamily="49" charset="0"/>
              </a:rPr>
              <a:t>var.words</a:t>
            </a:r>
            <a:r>
              <a:rPr lang="en-US" sz="1400" b="0" dirty="0">
                <a:solidFill>
                  <a:srgbClr val="00B050"/>
                </a:solidFill>
                <a:effectLst/>
                <a:latin typeface="Courier New" panose="02070309020205020404" pitchFamily="49" charset="0"/>
                <a:cs typeface="Courier New" panose="02070309020205020404" pitchFamily="49" charset="0"/>
              </a:rPr>
              <a:t>["numbers"]</a:t>
            </a:r>
          </a:p>
          <a:p>
            <a:r>
              <a:rPr lang="en-US" sz="1400" b="0" dirty="0">
                <a:solidFill>
                  <a:srgbClr val="00B050"/>
                </a:solidFill>
                <a:effectLst/>
                <a:latin typeface="Courier New" panose="02070309020205020404" pitchFamily="49" charset="0"/>
                <a:cs typeface="Courier New" panose="02070309020205020404" pitchFamily="49" charset="0"/>
              </a:rPr>
              <a:t>}</a:t>
            </a:r>
          </a:p>
          <a:p>
            <a:endParaRPr lang="en-VN" sz="1400" dirty="0"/>
          </a:p>
        </p:txBody>
      </p:sp>
      <p:cxnSp>
        <p:nvCxnSpPr>
          <p:cNvPr id="6" name="Straight Connector 5">
            <a:extLst>
              <a:ext uri="{FF2B5EF4-FFF2-40B4-BE49-F238E27FC236}">
                <a16:creationId xmlns:a16="http://schemas.microsoft.com/office/drawing/2014/main" id="{08279D05-F3C3-593D-D46E-A905C3515142}"/>
              </a:ext>
            </a:extLst>
          </p:cNvPr>
          <p:cNvCxnSpPr/>
          <p:nvPr/>
        </p:nvCxnSpPr>
        <p:spPr>
          <a:xfrm>
            <a:off x="6597650" y="1060450"/>
            <a:ext cx="0" cy="410956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4A3806A-51DE-8B83-3E04-521A1AD079CD}"/>
              </a:ext>
            </a:extLst>
          </p:cNvPr>
          <p:cNvCxnSpPr>
            <a:cxnSpLocks/>
          </p:cNvCxnSpPr>
          <p:nvPr/>
        </p:nvCxnSpPr>
        <p:spPr>
          <a:xfrm>
            <a:off x="6407150" y="2889250"/>
            <a:ext cx="381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905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6099FD-D1CC-A056-31E3-E9EA2F25A9B8}"/>
              </a:ext>
            </a:extLst>
          </p:cNvPr>
          <p:cNvSpPr txBox="1"/>
          <p:nvPr/>
        </p:nvSpPr>
        <p:spPr>
          <a:xfrm>
            <a:off x="1263650" y="450850"/>
            <a:ext cx="6219172" cy="369332"/>
          </a:xfrm>
          <a:prstGeom prst="rect">
            <a:avLst/>
          </a:prstGeom>
          <a:noFill/>
        </p:spPr>
        <p:txBody>
          <a:bodyPr wrap="square">
            <a:spAutoFit/>
          </a:bodyPr>
          <a:lstStyle/>
          <a:p>
            <a:r>
              <a:rPr lang="en-VN" b="1" dirty="0"/>
              <a:t>Creating a template file</a:t>
            </a:r>
            <a:r>
              <a:rPr lang="en-VN" b="1" dirty="0">
                <a:latin typeface="Courier New" panose="02070309020205020404" pitchFamily="49" charset="0"/>
                <a:cs typeface="Courier New" panose="02070309020205020404" pitchFamily="49" charset="0"/>
              </a:rPr>
              <a:t>: </a:t>
            </a:r>
            <a:r>
              <a:rPr lang="en-VN" dirty="0">
                <a:latin typeface="Courier New" panose="02070309020205020404" pitchFamily="49" charset="0"/>
                <a:cs typeface="Courier New" panose="02070309020205020404" pitchFamily="49" charset="0"/>
              </a:rPr>
              <a:t>alice.txt</a:t>
            </a:r>
            <a:endParaRPr lang="en-VN" dirty="0"/>
          </a:p>
        </p:txBody>
      </p:sp>
      <p:sp>
        <p:nvSpPr>
          <p:cNvPr id="4" name="TextBox 3">
            <a:extLst>
              <a:ext uri="{FF2B5EF4-FFF2-40B4-BE49-F238E27FC236}">
                <a16:creationId xmlns:a16="http://schemas.microsoft.com/office/drawing/2014/main" id="{EB3BB9D8-BC5B-E43F-15CF-806265BA2B18}"/>
              </a:ext>
            </a:extLst>
          </p:cNvPr>
          <p:cNvSpPr txBox="1"/>
          <p:nvPr/>
        </p:nvSpPr>
        <p:spPr>
          <a:xfrm>
            <a:off x="2787650" y="1375191"/>
            <a:ext cx="6487225" cy="4247317"/>
          </a:xfrm>
          <a:prstGeom prst="rect">
            <a:avLst/>
          </a:prstGeom>
          <a:noFill/>
        </p:spPr>
        <p:txBody>
          <a:bodyPr wrap="none" rtlCol="0">
            <a:spAutoFit/>
          </a:bodyPr>
          <a:lstStyle/>
          <a:p>
            <a:r>
              <a:rPr lang="en-US" dirty="0"/>
              <a:t>ALICE'S UPSIDE-DOWN WORLD</a:t>
            </a:r>
          </a:p>
          <a:p>
            <a:endParaRPr lang="en-US" dirty="0"/>
          </a:p>
          <a:p>
            <a:r>
              <a:rPr lang="en-US" dirty="0"/>
              <a:t>Lewis Carroll's classic, "Alice's Adventures in Wonderland", as well</a:t>
            </a:r>
          </a:p>
          <a:p>
            <a:r>
              <a:rPr lang="en-US" dirty="0"/>
              <a:t>as its </a:t>
            </a:r>
            <a:r>
              <a:rPr lang="en-US" dirty="0">
                <a:solidFill>
                  <a:srgbClr val="00B050"/>
                </a:solidFill>
              </a:rPr>
              <a:t>${adjectives[0]} </a:t>
            </a:r>
            <a:r>
              <a:rPr lang="en-US" dirty="0"/>
              <a:t>sequel, "Through the Looking </a:t>
            </a:r>
            <a:r>
              <a:rPr lang="en-US" dirty="0">
                <a:solidFill>
                  <a:srgbClr val="00B050"/>
                </a:solidFill>
              </a:rPr>
              <a:t>${nouns[0]}</a:t>
            </a:r>
            <a:r>
              <a:rPr lang="en-US" dirty="0"/>
              <a:t>",</a:t>
            </a:r>
          </a:p>
          <a:p>
            <a:r>
              <a:rPr lang="en-US" dirty="0"/>
              <a:t>have enchanted both the young and old </a:t>
            </a:r>
            <a:r>
              <a:rPr lang="en-US" dirty="0">
                <a:solidFill>
                  <a:srgbClr val="00B050"/>
                </a:solidFill>
              </a:rPr>
              <a:t>${nouns[1]}</a:t>
            </a:r>
            <a:r>
              <a:rPr lang="en-US" dirty="0"/>
              <a:t>s for the last</a:t>
            </a:r>
          </a:p>
          <a:p>
            <a:r>
              <a:rPr lang="en-US" dirty="0">
                <a:solidFill>
                  <a:srgbClr val="00B050"/>
                </a:solidFill>
              </a:rPr>
              <a:t>${numbers[0]} </a:t>
            </a:r>
            <a:r>
              <a:rPr lang="en-US" dirty="0"/>
              <a:t>years, Alice's </a:t>
            </a:r>
            <a:r>
              <a:rPr lang="en-US" dirty="0">
                <a:solidFill>
                  <a:srgbClr val="00B050"/>
                </a:solidFill>
              </a:rPr>
              <a:t>${adjectives[1]} </a:t>
            </a:r>
            <a:r>
              <a:rPr lang="en-US" dirty="0"/>
              <a:t>adventures begin</a:t>
            </a:r>
          </a:p>
          <a:p>
            <a:r>
              <a:rPr lang="en-US" dirty="0"/>
              <a:t>when she </a:t>
            </a:r>
            <a:r>
              <a:rPr lang="en-US" dirty="0">
                <a:solidFill>
                  <a:srgbClr val="00B050"/>
                </a:solidFill>
              </a:rPr>
              <a:t>${verbs[0]}</a:t>
            </a:r>
            <a:r>
              <a:rPr lang="en-US" dirty="0"/>
              <a:t>s down a/an </a:t>
            </a:r>
            <a:r>
              <a:rPr lang="en-US" dirty="0">
                <a:solidFill>
                  <a:srgbClr val="00B050"/>
                </a:solidFill>
              </a:rPr>
              <a:t>${adjectives[2]} </a:t>
            </a:r>
            <a:r>
              <a:rPr lang="en-US" dirty="0"/>
              <a:t>hole and lands</a:t>
            </a:r>
          </a:p>
          <a:p>
            <a:r>
              <a:rPr lang="en-US" dirty="0"/>
              <a:t>in a strange and topsy-turvy </a:t>
            </a:r>
            <a:r>
              <a:rPr lang="en-US" dirty="0">
                <a:solidFill>
                  <a:srgbClr val="00B050"/>
                </a:solidFill>
              </a:rPr>
              <a:t>${nouns[2]}. </a:t>
            </a:r>
            <a:r>
              <a:rPr lang="en-US" dirty="0"/>
              <a:t>There she discovers she</a:t>
            </a:r>
          </a:p>
          <a:p>
            <a:r>
              <a:rPr lang="en-US" dirty="0"/>
              <a:t>can become a tall </a:t>
            </a:r>
            <a:r>
              <a:rPr lang="en-US" dirty="0">
                <a:solidFill>
                  <a:srgbClr val="00B050"/>
                </a:solidFill>
              </a:rPr>
              <a:t>${nouns[3]}</a:t>
            </a:r>
            <a:r>
              <a:rPr lang="en-US" dirty="0"/>
              <a:t> or a small </a:t>
            </a:r>
            <a:r>
              <a:rPr lang="en-US" dirty="0">
                <a:solidFill>
                  <a:srgbClr val="00B050"/>
                </a:solidFill>
              </a:rPr>
              <a:t>${nouns[4]}</a:t>
            </a:r>
            <a:r>
              <a:rPr lang="en-US" dirty="0"/>
              <a:t> simply by</a:t>
            </a:r>
          </a:p>
          <a:p>
            <a:r>
              <a:rPr lang="en-US" dirty="0"/>
              <a:t>nibbling on alternate sides of a magic </a:t>
            </a:r>
            <a:r>
              <a:rPr lang="en-US" dirty="0">
                <a:solidFill>
                  <a:srgbClr val="00B050"/>
                </a:solidFill>
              </a:rPr>
              <a:t>${nouns[5]}.</a:t>
            </a:r>
            <a:r>
              <a:rPr lang="en-US" dirty="0"/>
              <a:t> In her travels</a:t>
            </a:r>
          </a:p>
          <a:p>
            <a:r>
              <a:rPr lang="en-US" dirty="0"/>
              <a:t>through Wonderland, Alice </a:t>
            </a:r>
            <a:r>
              <a:rPr lang="en-US" dirty="0">
                <a:solidFill>
                  <a:srgbClr val="00B050"/>
                </a:solidFill>
              </a:rPr>
              <a:t>${verbs[1]}</a:t>
            </a:r>
            <a:r>
              <a:rPr lang="en-US" dirty="0"/>
              <a:t>s such remarkable</a:t>
            </a:r>
          </a:p>
          <a:p>
            <a:r>
              <a:rPr lang="en-US" dirty="0"/>
              <a:t>characters as the White </a:t>
            </a:r>
            <a:r>
              <a:rPr lang="en-US" dirty="0">
                <a:solidFill>
                  <a:srgbClr val="00B050"/>
                </a:solidFill>
              </a:rPr>
              <a:t>${nouns[6]}</a:t>
            </a:r>
            <a:r>
              <a:rPr lang="en-US" dirty="0"/>
              <a:t>, the </a:t>
            </a:r>
            <a:r>
              <a:rPr lang="en-US" dirty="0">
                <a:solidFill>
                  <a:srgbClr val="00B050"/>
                </a:solidFill>
              </a:rPr>
              <a:t>${adjectives[3]} </a:t>
            </a:r>
            <a:r>
              <a:rPr lang="en-US" dirty="0"/>
              <a:t>Hatter,</a:t>
            </a:r>
          </a:p>
          <a:p>
            <a:r>
              <a:rPr lang="en-US" dirty="0"/>
              <a:t>the Cheshire </a:t>
            </a:r>
            <a:r>
              <a:rPr lang="en-US" dirty="0">
                <a:solidFill>
                  <a:srgbClr val="00B050"/>
                </a:solidFill>
              </a:rPr>
              <a:t>${nouns[7]}</a:t>
            </a:r>
            <a:r>
              <a:rPr lang="en-US" dirty="0"/>
              <a:t>, and even the Queen of </a:t>
            </a:r>
            <a:r>
              <a:rPr lang="en-US" dirty="0">
                <a:solidFill>
                  <a:srgbClr val="00B050"/>
                </a:solidFill>
              </a:rPr>
              <a:t>${nouns[8]}</a:t>
            </a:r>
            <a:r>
              <a:rPr lang="en-US" dirty="0"/>
              <a:t>s.</a:t>
            </a:r>
          </a:p>
          <a:p>
            <a:r>
              <a:rPr lang="en-US" dirty="0"/>
              <a:t>Unfortunately, Alice's adventures come to a/an </a:t>
            </a:r>
            <a:r>
              <a:rPr lang="en-US" dirty="0">
                <a:solidFill>
                  <a:srgbClr val="00B050"/>
                </a:solidFill>
              </a:rPr>
              <a:t>${adjectives[4]}</a:t>
            </a:r>
          </a:p>
          <a:p>
            <a:r>
              <a:rPr lang="en-US" dirty="0"/>
              <a:t>end when Alice awakens from her </a:t>
            </a:r>
            <a:r>
              <a:rPr lang="en-US" dirty="0">
                <a:solidFill>
                  <a:srgbClr val="00B050"/>
                </a:solidFill>
              </a:rPr>
              <a:t>${nouns[8]}.</a:t>
            </a:r>
            <a:endParaRPr lang="en-VN" dirty="0">
              <a:solidFill>
                <a:srgbClr val="00B050"/>
              </a:solidFill>
            </a:endParaRPr>
          </a:p>
        </p:txBody>
      </p:sp>
    </p:spTree>
    <p:extLst>
      <p:ext uri="{BB962C8B-B14F-4D97-AF65-F5344CB8AC3E}">
        <p14:creationId xmlns:p14="http://schemas.microsoft.com/office/powerpoint/2010/main" val="60695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D8A1-6495-EBB5-F7A6-0CB4793F24D6}"/>
              </a:ext>
            </a:extLst>
          </p:cNvPr>
          <p:cNvSpPr>
            <a:spLocks noGrp="1"/>
          </p:cNvSpPr>
          <p:nvPr>
            <p:ph type="title"/>
          </p:nvPr>
        </p:nvSpPr>
        <p:spPr>
          <a:xfrm>
            <a:off x="1276451" y="658247"/>
            <a:ext cx="3451311" cy="5531871"/>
          </a:xfrm>
        </p:spPr>
        <p:txBody>
          <a:bodyPr anchor="ctr">
            <a:normAutofit/>
          </a:bodyPr>
          <a:lstStyle/>
          <a:p>
            <a:r>
              <a:rPr lang="en-VN" sz="4100"/>
              <a:t>What we have done in last meeting</a:t>
            </a:r>
          </a:p>
        </p:txBody>
      </p:sp>
      <p:graphicFrame>
        <p:nvGraphicFramePr>
          <p:cNvPr id="8" name="TextBox 27">
            <a:extLst>
              <a:ext uri="{FF2B5EF4-FFF2-40B4-BE49-F238E27FC236}">
                <a16:creationId xmlns:a16="http://schemas.microsoft.com/office/drawing/2014/main" id="{888DF682-7E05-8D1B-2B00-D22D9DC35AC3}"/>
              </a:ext>
            </a:extLst>
          </p:cNvPr>
          <p:cNvGraphicFramePr>
            <a:graphicFrameLocks noGrp="1"/>
          </p:cNvGraphicFramePr>
          <p:nvPr>
            <p:ph idx="1"/>
            <p:extLst>
              <p:ext uri="{D42A27DB-BD31-4B8C-83A1-F6EECF244321}">
                <p14:modId xmlns:p14="http://schemas.microsoft.com/office/powerpoint/2010/main" val="784794272"/>
              </p:ext>
            </p:extLst>
          </p:nvPr>
        </p:nvGraphicFramePr>
        <p:xfrm>
          <a:off x="5384525" y="657654"/>
          <a:ext cx="6113039" cy="5519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0542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C9053-4EB8-5287-E831-BA318BBA10E4}"/>
              </a:ext>
            </a:extLst>
          </p:cNvPr>
          <p:cNvSpPr txBox="1"/>
          <p:nvPr/>
        </p:nvSpPr>
        <p:spPr>
          <a:xfrm>
            <a:off x="1323439" y="1298417"/>
            <a:ext cx="8607356" cy="1477328"/>
          </a:xfrm>
          <a:prstGeom prst="rect">
            <a:avLst/>
          </a:prstGeom>
          <a:noFill/>
        </p:spPr>
        <p:txBody>
          <a:bodyPr wrap="none" rtlCol="0">
            <a:spAutoFit/>
          </a:bodyPr>
          <a:lstStyle/>
          <a:p>
            <a:r>
              <a:rPr lang="en-US" dirty="0">
                <a:solidFill>
                  <a:srgbClr val="232323"/>
                </a:solidFill>
                <a:latin typeface="NewBaskerville"/>
              </a:rPr>
              <a:t>We will use the</a:t>
            </a:r>
            <a:r>
              <a:rPr lang="en-US" sz="1800" dirty="0">
                <a:solidFill>
                  <a:srgbClr val="232323"/>
                </a:solidFill>
                <a:effectLst/>
                <a:latin typeface="NewBaskerville"/>
              </a:rPr>
              <a:t> built-in </a:t>
            </a:r>
            <a:r>
              <a:rPr lang="en-US" sz="1800" dirty="0" err="1">
                <a:solidFill>
                  <a:srgbClr val="232323"/>
                </a:solidFill>
                <a:effectLst/>
                <a:latin typeface="Courier" panose="02070309020205020404" pitchFamily="49" charset="0"/>
              </a:rPr>
              <a:t>templatefile</a:t>
            </a:r>
            <a:r>
              <a:rPr lang="en-US" sz="1800" dirty="0">
                <a:solidFill>
                  <a:srgbClr val="232323"/>
                </a:solidFill>
                <a:effectLst/>
                <a:latin typeface="Courier" panose="02070309020205020404" pitchFamily="49" charset="0"/>
              </a:rPr>
              <a:t>()</a:t>
            </a:r>
            <a:r>
              <a:rPr lang="en-US" sz="1800" dirty="0">
                <a:solidFill>
                  <a:srgbClr val="232323"/>
                </a:solidFill>
                <a:effectLst/>
                <a:latin typeface="NewBaskerville"/>
              </a:rPr>
              <a:t>function inside the </a:t>
            </a:r>
            <a:r>
              <a:rPr lang="en-US" sz="1800" dirty="0" err="1">
                <a:solidFill>
                  <a:srgbClr val="232323"/>
                </a:solidFill>
                <a:effectLst/>
                <a:latin typeface="NewBaskerville"/>
              </a:rPr>
              <a:t>main.tf</a:t>
            </a:r>
            <a:r>
              <a:rPr lang="en-US" sz="1800" dirty="0">
                <a:solidFill>
                  <a:srgbClr val="232323"/>
                </a:solidFill>
                <a:effectLst/>
                <a:latin typeface="NewBaskerville"/>
              </a:rPr>
              <a:t>.</a:t>
            </a:r>
            <a:br>
              <a:rPr lang="en-US" sz="1800" dirty="0">
                <a:solidFill>
                  <a:srgbClr val="232323"/>
                </a:solidFill>
                <a:effectLst/>
                <a:latin typeface="NewBaskerville"/>
              </a:rPr>
            </a:br>
            <a:r>
              <a:rPr lang="en-US" sz="1800" dirty="0" err="1">
                <a:solidFill>
                  <a:srgbClr val="232323"/>
                </a:solidFill>
                <a:effectLst/>
                <a:latin typeface="Courier" panose="02070309020205020404" pitchFamily="49" charset="0"/>
              </a:rPr>
              <a:t>templatefile</a:t>
            </a:r>
            <a:r>
              <a:rPr lang="en-US" sz="1800" dirty="0">
                <a:solidFill>
                  <a:srgbClr val="232323"/>
                </a:solidFill>
                <a:effectLst/>
                <a:latin typeface="Courier" panose="02070309020205020404" pitchFamily="49" charset="0"/>
              </a:rPr>
              <a:t>()</a:t>
            </a:r>
            <a:r>
              <a:rPr lang="en-US" sz="1800" dirty="0">
                <a:solidFill>
                  <a:srgbClr val="232323"/>
                </a:solidFill>
                <a:effectLst/>
                <a:latin typeface="NewBaskerville"/>
              </a:rPr>
              <a:t>functions </a:t>
            </a:r>
            <a:r>
              <a:rPr lang="en-US" b="0" i="0" dirty="0">
                <a:effectLst/>
                <a:latin typeface="-apple-system"/>
              </a:rPr>
              <a:t>reads the file at the given path and renders its content as a </a:t>
            </a:r>
          </a:p>
          <a:p>
            <a:r>
              <a:rPr lang="en-US" b="0" i="0" dirty="0">
                <a:effectLst/>
                <a:latin typeface="-apple-system"/>
              </a:rPr>
              <a:t>template using a supplied set of template variables.</a:t>
            </a:r>
            <a:endParaRPr lang="en-US" sz="1800" dirty="0">
              <a:effectLst/>
              <a:latin typeface="NewBaskerville"/>
            </a:endParaRPr>
          </a:p>
          <a:p>
            <a:endParaRPr lang="en-US" sz="1800" dirty="0">
              <a:solidFill>
                <a:srgbClr val="232323"/>
              </a:solidFill>
              <a:effectLst/>
              <a:latin typeface="NewBaskerville"/>
            </a:endParaRPr>
          </a:p>
          <a:p>
            <a:r>
              <a:rPr lang="en-US" sz="1800" dirty="0" err="1">
                <a:solidFill>
                  <a:srgbClr val="232323"/>
                </a:solidFill>
                <a:effectLst/>
                <a:latin typeface="Courier" panose="02070309020205020404" pitchFamily="49" charset="0"/>
              </a:rPr>
              <a:t>templatefile</a:t>
            </a:r>
            <a:r>
              <a:rPr lang="en-US" sz="1800" dirty="0">
                <a:solidFill>
                  <a:srgbClr val="232323"/>
                </a:solidFill>
                <a:effectLst/>
                <a:latin typeface="Courier" panose="02070309020205020404" pitchFamily="49" charset="0"/>
              </a:rPr>
              <a:t>(path, vars)</a:t>
            </a:r>
            <a:endParaRPr lang="en-US" dirty="0"/>
          </a:p>
        </p:txBody>
      </p:sp>
      <p:pic>
        <p:nvPicPr>
          <p:cNvPr id="5" name="Picture 4" descr="A close-up of a text&#10;&#10;Description automatically generated">
            <a:extLst>
              <a:ext uri="{FF2B5EF4-FFF2-40B4-BE49-F238E27FC236}">
                <a16:creationId xmlns:a16="http://schemas.microsoft.com/office/drawing/2014/main" id="{D0C8C60C-3B48-2DAA-9912-77E7695AD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897" y="3011683"/>
            <a:ext cx="7772400" cy="1210273"/>
          </a:xfrm>
          <a:prstGeom prst="rect">
            <a:avLst/>
          </a:prstGeom>
        </p:spPr>
      </p:pic>
      <p:sp>
        <p:nvSpPr>
          <p:cNvPr id="6" name="TextBox 5">
            <a:extLst>
              <a:ext uri="{FF2B5EF4-FFF2-40B4-BE49-F238E27FC236}">
                <a16:creationId xmlns:a16="http://schemas.microsoft.com/office/drawing/2014/main" id="{DF880537-C87F-166D-4117-03C5CF59166F}"/>
              </a:ext>
            </a:extLst>
          </p:cNvPr>
          <p:cNvSpPr txBox="1"/>
          <p:nvPr/>
        </p:nvSpPr>
        <p:spPr>
          <a:xfrm>
            <a:off x="1296402" y="4457894"/>
            <a:ext cx="8999258" cy="646331"/>
          </a:xfrm>
          <a:prstGeom prst="rect">
            <a:avLst/>
          </a:prstGeom>
          <a:noFill/>
        </p:spPr>
        <p:txBody>
          <a:bodyPr wrap="none" rtlCol="0">
            <a:spAutoFit/>
          </a:bodyPr>
          <a:lstStyle/>
          <a:p>
            <a:r>
              <a:rPr lang="en-US" b="0" i="0" dirty="0">
                <a:effectLst/>
                <a:latin typeface="-apple-system"/>
              </a:rPr>
              <a:t>The "vars" argument must be an object. </a:t>
            </a:r>
          </a:p>
          <a:p>
            <a:r>
              <a:rPr lang="en-US" b="0" i="0" dirty="0">
                <a:effectLst/>
                <a:latin typeface="-apple-system"/>
              </a:rPr>
              <a:t>Within the template file, each of the keys in the map is available as a variable for interpolation</a:t>
            </a:r>
            <a:endParaRPr lang="en-VN" dirty="0"/>
          </a:p>
        </p:txBody>
      </p:sp>
      <p:sp>
        <p:nvSpPr>
          <p:cNvPr id="7" name="TextBox 6">
            <a:extLst>
              <a:ext uri="{FF2B5EF4-FFF2-40B4-BE49-F238E27FC236}">
                <a16:creationId xmlns:a16="http://schemas.microsoft.com/office/drawing/2014/main" id="{6E72CAA6-72BF-7515-5E17-8ABF7F3262A8}"/>
              </a:ext>
            </a:extLst>
          </p:cNvPr>
          <p:cNvSpPr txBox="1"/>
          <p:nvPr/>
        </p:nvSpPr>
        <p:spPr>
          <a:xfrm>
            <a:off x="1414021" y="5439266"/>
            <a:ext cx="7038273" cy="646331"/>
          </a:xfrm>
          <a:prstGeom prst="rect">
            <a:avLst/>
          </a:prstGeom>
          <a:noFill/>
        </p:spPr>
        <p:txBody>
          <a:bodyPr wrap="none" rtlCol="0">
            <a:spAutoFit/>
          </a:bodyPr>
          <a:lstStyle/>
          <a:p>
            <a:r>
              <a:rPr lang="en-US" dirty="0">
                <a:hlinkClick r:id="rId4"/>
              </a:rPr>
              <a:t>https://developer.hashicorp.com/terraform/language/functions/templatefile</a:t>
            </a:r>
            <a:endParaRPr lang="en-US" dirty="0"/>
          </a:p>
          <a:p>
            <a:endParaRPr lang="en-VN" dirty="0"/>
          </a:p>
        </p:txBody>
      </p:sp>
    </p:spTree>
    <p:extLst>
      <p:ext uri="{BB962C8B-B14F-4D97-AF65-F5344CB8AC3E}">
        <p14:creationId xmlns:p14="http://schemas.microsoft.com/office/powerpoint/2010/main" val="228345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random number&#10;&#10;Description automatically generated">
            <a:extLst>
              <a:ext uri="{FF2B5EF4-FFF2-40B4-BE49-F238E27FC236}">
                <a16:creationId xmlns:a16="http://schemas.microsoft.com/office/drawing/2014/main" id="{C273ABC3-FA4A-758A-E062-1F9213F61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850" y="1325780"/>
            <a:ext cx="9603042" cy="3316069"/>
          </a:xfrm>
          <a:prstGeom prst="rect">
            <a:avLst/>
          </a:prstGeom>
        </p:spPr>
      </p:pic>
      <p:sp>
        <p:nvSpPr>
          <p:cNvPr id="6" name="TextBox 5">
            <a:extLst>
              <a:ext uri="{FF2B5EF4-FFF2-40B4-BE49-F238E27FC236}">
                <a16:creationId xmlns:a16="http://schemas.microsoft.com/office/drawing/2014/main" id="{A33EC5FF-E1F2-42C1-9C29-84B3E08B6FA1}"/>
              </a:ext>
            </a:extLst>
          </p:cNvPr>
          <p:cNvSpPr txBox="1"/>
          <p:nvPr/>
        </p:nvSpPr>
        <p:spPr>
          <a:xfrm>
            <a:off x="1578649" y="679450"/>
            <a:ext cx="9276001" cy="646331"/>
          </a:xfrm>
          <a:prstGeom prst="rect">
            <a:avLst/>
          </a:prstGeom>
          <a:noFill/>
        </p:spPr>
        <p:txBody>
          <a:bodyPr wrap="none" rtlCol="0">
            <a:spAutoFit/>
          </a:bodyPr>
          <a:lstStyle/>
          <a:p>
            <a:r>
              <a:rPr lang="en-US" sz="1800" dirty="0">
                <a:solidFill>
                  <a:srgbClr val="232323"/>
                </a:solidFill>
                <a:effectLst/>
              </a:rPr>
              <a:t>We’ll construct the map of template variables by aggregating together the lists of shuffled words </a:t>
            </a:r>
            <a:endParaRPr lang="en-US" dirty="0"/>
          </a:p>
          <a:p>
            <a:endParaRPr lang="en-VN" dirty="0"/>
          </a:p>
        </p:txBody>
      </p:sp>
      <p:sp>
        <p:nvSpPr>
          <p:cNvPr id="7" name="TextBox 6">
            <a:extLst>
              <a:ext uri="{FF2B5EF4-FFF2-40B4-BE49-F238E27FC236}">
                <a16:creationId xmlns:a16="http://schemas.microsoft.com/office/drawing/2014/main" id="{58A726F2-5602-AA20-1A32-021EB0CA8FAD}"/>
              </a:ext>
            </a:extLst>
          </p:cNvPr>
          <p:cNvSpPr txBox="1"/>
          <p:nvPr/>
        </p:nvSpPr>
        <p:spPr>
          <a:xfrm>
            <a:off x="1611617" y="5025589"/>
            <a:ext cx="5638531" cy="646331"/>
          </a:xfrm>
          <a:prstGeom prst="rect">
            <a:avLst/>
          </a:prstGeom>
          <a:noFill/>
        </p:spPr>
        <p:txBody>
          <a:bodyPr wrap="none" rtlCol="0">
            <a:spAutoFit/>
          </a:bodyPr>
          <a:lstStyle/>
          <a:p>
            <a:r>
              <a:rPr lang="en-VN" dirty="0"/>
              <a:t>Now, we need to print the output for template/2 function.</a:t>
            </a:r>
            <a:br>
              <a:rPr lang="en-VN" dirty="0"/>
            </a:br>
            <a:r>
              <a:rPr lang="en-VN" dirty="0"/>
              <a:t>Terraform supports </a:t>
            </a:r>
            <a:r>
              <a:rPr lang="en-VN" dirty="0">
                <a:latin typeface="Courier New" panose="02070309020205020404" pitchFamily="49" charset="0"/>
                <a:cs typeface="Courier New" panose="02070309020205020404" pitchFamily="49" charset="0"/>
              </a:rPr>
              <a:t>Output</a:t>
            </a:r>
            <a:r>
              <a:rPr lang="en-VN" dirty="0"/>
              <a:t> element to do that. </a:t>
            </a:r>
          </a:p>
        </p:txBody>
      </p:sp>
      <p:pic>
        <p:nvPicPr>
          <p:cNvPr id="9" name="Picture 8" descr="A black text on a white background&#10;&#10;Description automatically generated">
            <a:extLst>
              <a:ext uri="{FF2B5EF4-FFF2-40B4-BE49-F238E27FC236}">
                <a16:creationId xmlns:a16="http://schemas.microsoft.com/office/drawing/2014/main" id="{3EF6BDE4-A850-9E05-7195-D5AD6F62A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5850" y="5086350"/>
            <a:ext cx="3289300" cy="1231900"/>
          </a:xfrm>
          <a:prstGeom prst="rect">
            <a:avLst/>
          </a:prstGeom>
        </p:spPr>
      </p:pic>
      <p:sp>
        <p:nvSpPr>
          <p:cNvPr id="10" name="TextBox 9">
            <a:extLst>
              <a:ext uri="{FF2B5EF4-FFF2-40B4-BE49-F238E27FC236}">
                <a16:creationId xmlns:a16="http://schemas.microsoft.com/office/drawing/2014/main" id="{0DCD5FFC-D6C6-D922-03EE-CB74D351DC18}"/>
              </a:ext>
            </a:extLst>
          </p:cNvPr>
          <p:cNvSpPr txBox="1"/>
          <p:nvPr/>
        </p:nvSpPr>
        <p:spPr>
          <a:xfrm>
            <a:off x="1629971" y="6133584"/>
            <a:ext cx="2803973" cy="369332"/>
          </a:xfrm>
          <a:prstGeom prst="rect">
            <a:avLst/>
          </a:prstGeom>
          <a:noFill/>
        </p:spPr>
        <p:txBody>
          <a:bodyPr wrap="none" rtlCol="0">
            <a:spAutoFit/>
          </a:bodyPr>
          <a:lstStyle/>
          <a:p>
            <a:r>
              <a:rPr lang="en-VN" dirty="0">
                <a:latin typeface="Courier New" panose="02070309020205020404" pitchFamily="49" charset="0"/>
                <a:cs typeface="Courier New" panose="02070309020205020404" pitchFamily="49" charset="0"/>
              </a:rPr>
              <a:t>&lt;Check the main.tf&gt;</a:t>
            </a:r>
          </a:p>
        </p:txBody>
      </p:sp>
    </p:spTree>
    <p:extLst>
      <p:ext uri="{BB962C8B-B14F-4D97-AF65-F5344CB8AC3E}">
        <p14:creationId xmlns:p14="http://schemas.microsoft.com/office/powerpoint/2010/main" val="140526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5"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57" name="Rectangle 1056">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59" name="Rectangle 1058">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17A8269-3803-C886-A642-B23E5E2FEF47}"/>
              </a:ext>
            </a:extLst>
          </p:cNvPr>
          <p:cNvSpPr txBox="1"/>
          <p:nvPr/>
        </p:nvSpPr>
        <p:spPr>
          <a:xfrm>
            <a:off x="1049264" y="4459906"/>
            <a:ext cx="10334771" cy="1895747"/>
          </a:xfrm>
          <a:prstGeom prst="rect">
            <a:avLst/>
          </a:prstGeom>
        </p:spPr>
        <p:txBody>
          <a:bodyPr vert="horz" lIns="91440" tIns="45720" rIns="91440" bIns="45720" rtlCol="0" anchor="t">
            <a:normAutofit fontScale="92500" lnSpcReduction="10000"/>
          </a:bodyPr>
          <a:lstStyle/>
          <a:p>
            <a:pPr indent="-228600" algn="ctr" defTabSz="914400">
              <a:lnSpc>
                <a:spcPct val="90000"/>
              </a:lnSpc>
              <a:spcBef>
                <a:spcPct val="0"/>
              </a:spcBef>
              <a:spcAft>
                <a:spcPts val="600"/>
              </a:spcAft>
              <a:buClr>
                <a:schemeClr val="tx2"/>
              </a:buClr>
            </a:pPr>
            <a:r>
              <a:rPr lang="en-US" sz="5100" spc="800" dirty="0">
                <a:solidFill>
                  <a:schemeClr val="tx2"/>
                </a:solidFill>
                <a:ea typeface="+mj-ea"/>
                <a:cs typeface="+mj-cs"/>
              </a:rPr>
              <a:t>Let’s check our result by running </a:t>
            </a:r>
            <a:r>
              <a:rPr lang="en-US" sz="5100" spc="800" dirty="0" err="1">
                <a:solidFill>
                  <a:schemeClr val="tx2"/>
                </a:solidFill>
                <a:ea typeface="+mj-ea"/>
                <a:cs typeface="+mj-cs"/>
              </a:rPr>
              <a:t>init</a:t>
            </a:r>
            <a:r>
              <a:rPr lang="en-US" sz="5100" spc="800" dirty="0">
                <a:solidFill>
                  <a:schemeClr val="tx2"/>
                </a:solidFill>
                <a:ea typeface="+mj-ea"/>
                <a:cs typeface="+mj-cs"/>
              </a:rPr>
              <a:t> &amp; apply commands</a:t>
            </a:r>
          </a:p>
        </p:txBody>
      </p:sp>
      <p:sp>
        <p:nvSpPr>
          <p:cNvPr id="1061"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026" name="Picture 2" descr="Terraform Workflow - init - write - plan - apply - destroy | - YouTube">
            <a:extLst>
              <a:ext uri="{FF2B5EF4-FFF2-40B4-BE49-F238E27FC236}">
                <a16:creationId xmlns:a16="http://schemas.microsoft.com/office/drawing/2014/main" id="{1AC07734-78C1-60E5-4ABF-FA0F300E70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00496" y="405670"/>
            <a:ext cx="6821353" cy="3837011"/>
          </a:xfrm>
          <a:prstGeom prst="rect">
            <a:avLst/>
          </a:prstGeom>
          <a:noFill/>
          <a:extLst>
            <a:ext uri="{909E8E84-426E-40DD-AFC4-6F175D3DCCD1}">
              <a14:hiddenFill xmlns:a14="http://schemas.microsoft.com/office/drawing/2010/main">
                <a:solidFill>
                  <a:srgbClr val="FFFFFF"/>
                </a:solidFill>
              </a14:hiddenFill>
            </a:ext>
          </a:extLst>
        </p:spPr>
      </p:pic>
      <p:sp>
        <p:nvSpPr>
          <p:cNvPr id="1063" name="Rectangle 1062">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507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A32AC-5236-69DE-9FB5-92DF6E3534F7}"/>
              </a:ext>
            </a:extLst>
          </p:cNvPr>
          <p:cNvSpPr txBox="1"/>
          <p:nvPr/>
        </p:nvSpPr>
        <p:spPr>
          <a:xfrm>
            <a:off x="2004164" y="751562"/>
            <a:ext cx="6939720" cy="923330"/>
          </a:xfrm>
          <a:prstGeom prst="rect">
            <a:avLst/>
          </a:prstGeom>
          <a:noFill/>
        </p:spPr>
        <p:txBody>
          <a:bodyPr wrap="none" rtlCol="0">
            <a:spAutoFit/>
          </a:bodyPr>
          <a:lstStyle/>
          <a:p>
            <a:r>
              <a:rPr lang="en-US" sz="1800" b="1" dirty="0">
                <a:solidFill>
                  <a:srgbClr val="232323"/>
                </a:solidFill>
                <a:effectLst/>
                <a:latin typeface="Courier" panose="02070309020205020404" pitchFamily="49" charset="0"/>
              </a:rPr>
              <a:t>$ terraform </a:t>
            </a:r>
            <a:r>
              <a:rPr lang="en-US" sz="1800" b="1" dirty="0" err="1">
                <a:solidFill>
                  <a:srgbClr val="232323"/>
                </a:solidFill>
                <a:effectLst/>
                <a:latin typeface="Courier" panose="02070309020205020404" pitchFamily="49" charset="0"/>
              </a:rPr>
              <a:t>init</a:t>
            </a:r>
            <a:r>
              <a:rPr lang="en-US" sz="1800" b="1" dirty="0">
                <a:solidFill>
                  <a:srgbClr val="232323"/>
                </a:solidFill>
                <a:effectLst/>
                <a:latin typeface="Courier" panose="02070309020205020404" pitchFamily="49" charset="0"/>
              </a:rPr>
              <a:t> &amp;&amp; terraform apply -auto-approve</a:t>
            </a:r>
          </a:p>
          <a:p>
            <a:r>
              <a:rPr lang="en-US" dirty="0">
                <a:solidFill>
                  <a:srgbClr val="232323"/>
                </a:solidFill>
              </a:rPr>
              <a:t>(without output block)</a:t>
            </a:r>
            <a:r>
              <a:rPr lang="en-US" sz="1800" dirty="0">
                <a:solidFill>
                  <a:srgbClr val="232323"/>
                </a:solidFill>
                <a:effectLst/>
              </a:rPr>
              <a:t> </a:t>
            </a:r>
            <a:endParaRPr lang="en-US" dirty="0"/>
          </a:p>
          <a:p>
            <a:endParaRPr lang="en-VN" dirty="0"/>
          </a:p>
        </p:txBody>
      </p:sp>
      <p:pic>
        <p:nvPicPr>
          <p:cNvPr id="4" name="Picture 3" descr="A computer screen with white text&#10;&#10;Description automatically generated">
            <a:extLst>
              <a:ext uri="{FF2B5EF4-FFF2-40B4-BE49-F238E27FC236}">
                <a16:creationId xmlns:a16="http://schemas.microsoft.com/office/drawing/2014/main" id="{ADF2F482-D14C-DC50-9617-785992C7F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253" y="1517650"/>
            <a:ext cx="6121400" cy="3022600"/>
          </a:xfrm>
          <a:prstGeom prst="rect">
            <a:avLst/>
          </a:prstGeom>
        </p:spPr>
      </p:pic>
    </p:spTree>
    <p:extLst>
      <p:ext uri="{BB962C8B-B14F-4D97-AF65-F5344CB8AC3E}">
        <p14:creationId xmlns:p14="http://schemas.microsoft.com/office/powerpoint/2010/main" val="40038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screen with white text&#10;&#10;Description automatically generated">
            <a:extLst>
              <a:ext uri="{FF2B5EF4-FFF2-40B4-BE49-F238E27FC236}">
                <a16:creationId xmlns:a16="http://schemas.microsoft.com/office/drawing/2014/main" id="{A685FF5F-D4F8-3437-7E71-553CD7C20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900" y="1327150"/>
            <a:ext cx="6159500" cy="4343400"/>
          </a:xfrm>
          <a:prstGeom prst="rect">
            <a:avLst/>
          </a:prstGeom>
        </p:spPr>
      </p:pic>
      <p:sp>
        <p:nvSpPr>
          <p:cNvPr id="4" name="TextBox 3">
            <a:extLst>
              <a:ext uri="{FF2B5EF4-FFF2-40B4-BE49-F238E27FC236}">
                <a16:creationId xmlns:a16="http://schemas.microsoft.com/office/drawing/2014/main" id="{F488C638-590B-EE31-E31E-1D99CC13CD4B}"/>
              </a:ext>
            </a:extLst>
          </p:cNvPr>
          <p:cNvSpPr txBox="1"/>
          <p:nvPr/>
        </p:nvSpPr>
        <p:spPr>
          <a:xfrm>
            <a:off x="1716066" y="626301"/>
            <a:ext cx="7227043" cy="369332"/>
          </a:xfrm>
          <a:prstGeom prst="rect">
            <a:avLst/>
          </a:prstGeom>
          <a:noFill/>
        </p:spPr>
        <p:txBody>
          <a:bodyPr wrap="none" rtlCol="0">
            <a:spAutoFit/>
          </a:bodyPr>
          <a:lstStyle/>
          <a:p>
            <a:r>
              <a:rPr lang="en-US" dirty="0"/>
              <a:t>U</a:t>
            </a:r>
            <a:r>
              <a:rPr lang="en-VN" dirty="0"/>
              <a:t>ncomment the output block anf run apply again, we get the below result:  </a:t>
            </a:r>
          </a:p>
        </p:txBody>
      </p:sp>
    </p:spTree>
    <p:extLst>
      <p:ext uri="{BB962C8B-B14F-4D97-AF65-F5344CB8AC3E}">
        <p14:creationId xmlns:p14="http://schemas.microsoft.com/office/powerpoint/2010/main" val="1627128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 name="Rectangle 8">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583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64539"/>
            <a:ext cx="2358996" cy="6068621"/>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
        <p:nvSpPr>
          <p:cNvPr id="2" name="TextBox 1">
            <a:extLst>
              <a:ext uri="{FF2B5EF4-FFF2-40B4-BE49-F238E27FC236}">
                <a16:creationId xmlns:a16="http://schemas.microsoft.com/office/drawing/2014/main" id="{A4AB6A0F-C3EF-F0F2-C8DA-614EB9D9975A}"/>
              </a:ext>
            </a:extLst>
          </p:cNvPr>
          <p:cNvSpPr txBox="1"/>
          <p:nvPr/>
        </p:nvSpPr>
        <p:spPr>
          <a:xfrm>
            <a:off x="3092451" y="887837"/>
            <a:ext cx="8563768" cy="5222026"/>
          </a:xfrm>
          <a:prstGeom prst="rect">
            <a:avLst/>
          </a:prstGeom>
        </p:spPr>
        <p:txBody>
          <a:bodyPr vert="horz" lIns="91440" tIns="45720" rIns="91440" bIns="45720" rtlCol="0" anchor="ctr">
            <a:normAutofit/>
          </a:bodyPr>
          <a:lstStyle/>
          <a:p>
            <a:pPr indent="-228600" defTabSz="914400">
              <a:lnSpc>
                <a:spcPct val="110000"/>
              </a:lnSpc>
              <a:spcBef>
                <a:spcPts val="700"/>
              </a:spcBef>
              <a:buClr>
                <a:schemeClr val="tx2"/>
              </a:buClr>
            </a:pPr>
            <a:r>
              <a:rPr lang="en-US" sz="2800" b="0" i="0" dirty="0">
                <a:solidFill>
                  <a:srgbClr val="D1D5DB"/>
                </a:solidFill>
                <a:effectLst/>
                <a:latin typeface="Söhne"/>
              </a:rPr>
              <a:t>Let's increase the complexity of the Mad Libs by generating more than one Mad Lib at a time.</a:t>
            </a:r>
            <a:endParaRPr lang="en-US" sz="2800" dirty="0">
              <a:solidFill>
                <a:schemeClr val="tx1">
                  <a:lumMod val="65000"/>
                  <a:lumOff val="35000"/>
                </a:schemeClr>
              </a:solidFill>
            </a:endParaRPr>
          </a:p>
        </p:txBody>
      </p:sp>
    </p:spTree>
    <p:extLst>
      <p:ext uri="{BB962C8B-B14F-4D97-AF65-F5344CB8AC3E}">
        <p14:creationId xmlns:p14="http://schemas.microsoft.com/office/powerpoint/2010/main" val="292948427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0">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98064" y="0"/>
            <a:ext cx="4735236" cy="69977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pic>
        <p:nvPicPr>
          <p:cNvPr id="4" name="Picture 3" descr="A diagram of a program&#10;&#10;Description automatically generated">
            <a:extLst>
              <a:ext uri="{FF2B5EF4-FFF2-40B4-BE49-F238E27FC236}">
                <a16:creationId xmlns:a16="http://schemas.microsoft.com/office/drawing/2014/main" id="{6D4A039D-A647-74A9-45FD-478C5AF54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72" y="1640919"/>
            <a:ext cx="6096593" cy="3398850"/>
          </a:xfrm>
          <a:prstGeom prst="rect">
            <a:avLst/>
          </a:prstGeom>
        </p:spPr>
      </p:pic>
      <p:sp>
        <p:nvSpPr>
          <p:cNvPr id="2" name="TextBox 1">
            <a:extLst>
              <a:ext uri="{FF2B5EF4-FFF2-40B4-BE49-F238E27FC236}">
                <a16:creationId xmlns:a16="http://schemas.microsoft.com/office/drawing/2014/main" id="{4DCC2767-9673-3935-5C93-8C032DDA95AA}"/>
              </a:ext>
            </a:extLst>
          </p:cNvPr>
          <p:cNvSpPr txBox="1"/>
          <p:nvPr/>
        </p:nvSpPr>
        <p:spPr>
          <a:xfrm>
            <a:off x="7969251" y="1688779"/>
            <a:ext cx="4343400" cy="4310583"/>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effectLst/>
              </a:rPr>
              <a:t>Here is the list of design changes: </a:t>
            </a:r>
          </a:p>
          <a:p>
            <a:pPr indent="-228600" defTabSz="914400">
              <a:lnSpc>
                <a:spcPct val="110000"/>
              </a:lnSpc>
              <a:spcBef>
                <a:spcPts val="700"/>
              </a:spcBef>
              <a:buClr>
                <a:schemeClr val="tx2"/>
              </a:buClr>
            </a:pPr>
            <a:r>
              <a:rPr lang="en-US" sz="1600" dirty="0">
                <a:solidFill>
                  <a:schemeClr val="bg1"/>
                </a:solidFill>
              </a:rPr>
              <a:t>- </a:t>
            </a:r>
            <a:r>
              <a:rPr lang="en-US" sz="1600" dirty="0">
                <a:solidFill>
                  <a:schemeClr val="bg1"/>
                </a:solidFill>
                <a:effectLst/>
              </a:rPr>
              <a:t>Create 100 Mad Libs paragraphs.</a:t>
            </a:r>
            <a:br>
              <a:rPr lang="en-US" sz="1600" dirty="0">
                <a:solidFill>
                  <a:schemeClr val="bg1"/>
                </a:solidFill>
                <a:effectLst/>
              </a:rPr>
            </a:br>
            <a:br>
              <a:rPr lang="en-US" sz="1600" dirty="0">
                <a:solidFill>
                  <a:schemeClr val="bg1"/>
                </a:solidFill>
                <a:effectLst/>
              </a:rPr>
            </a:br>
            <a:r>
              <a:rPr lang="en-US" sz="1600" dirty="0">
                <a:solidFill>
                  <a:schemeClr val="bg1"/>
                </a:solidFill>
                <a:effectLst/>
              </a:rPr>
              <a:t>- Use three template files (</a:t>
            </a:r>
            <a:r>
              <a:rPr lang="en-US" sz="1600" dirty="0" err="1">
                <a:solidFill>
                  <a:schemeClr val="bg1"/>
                </a:solidFill>
                <a:effectLst/>
              </a:rPr>
              <a:t>alice.txt</a:t>
            </a:r>
            <a:r>
              <a:rPr lang="en-US" sz="1600" dirty="0">
                <a:solidFill>
                  <a:schemeClr val="bg1"/>
                </a:solidFill>
                <a:effectLst/>
              </a:rPr>
              <a:t>, </a:t>
            </a:r>
            <a:r>
              <a:rPr lang="en-US" sz="1600" dirty="0" err="1">
                <a:solidFill>
                  <a:schemeClr val="bg1"/>
                </a:solidFill>
                <a:effectLst/>
              </a:rPr>
              <a:t>observatory.txt</a:t>
            </a:r>
            <a:r>
              <a:rPr lang="en-US" sz="1600" dirty="0">
                <a:solidFill>
                  <a:schemeClr val="bg1"/>
                </a:solidFill>
                <a:effectLst/>
              </a:rPr>
              <a:t>, and </a:t>
            </a:r>
            <a:r>
              <a:rPr lang="en-US" sz="1600" dirty="0" err="1">
                <a:solidFill>
                  <a:schemeClr val="bg1"/>
                </a:solidFill>
                <a:effectLst/>
              </a:rPr>
              <a:t>photographer.txt</a:t>
            </a:r>
            <a:r>
              <a:rPr lang="en-US" sz="1600" dirty="0">
                <a:solidFill>
                  <a:schemeClr val="bg1"/>
                </a:solidFill>
                <a:effectLst/>
              </a:rPr>
              <a:t>)</a:t>
            </a:r>
            <a:br>
              <a:rPr lang="en-US" sz="1600" dirty="0">
                <a:solidFill>
                  <a:schemeClr val="bg1"/>
                </a:solidFill>
                <a:effectLst/>
              </a:rPr>
            </a:br>
            <a:r>
              <a:rPr lang="en-US" sz="1600" dirty="0">
                <a:solidFill>
                  <a:schemeClr val="bg1"/>
                </a:solidFill>
                <a:effectLst/>
              </a:rPr>
              <a:t> </a:t>
            </a:r>
          </a:p>
          <a:p>
            <a:r>
              <a:rPr lang="en-US" sz="1600" b="1" dirty="0">
                <a:solidFill>
                  <a:schemeClr val="bg1"/>
                </a:solidFill>
              </a:rPr>
              <a:t>- </a:t>
            </a:r>
            <a:r>
              <a:rPr lang="en-US" sz="1600" dirty="0">
                <a:solidFill>
                  <a:schemeClr val="bg1"/>
                </a:solidFill>
                <a:effectLst/>
              </a:rPr>
              <a:t>Capitalize each word before shuffling. </a:t>
            </a:r>
            <a:br>
              <a:rPr lang="en-US" sz="1600" dirty="0">
                <a:solidFill>
                  <a:schemeClr val="bg1"/>
                </a:solidFill>
                <a:effectLst/>
              </a:rPr>
            </a:br>
            <a:endParaRPr lang="en-US" sz="1600" dirty="0">
              <a:solidFill>
                <a:schemeClr val="bg1"/>
              </a:solidFill>
              <a:effectLst/>
            </a:endParaRPr>
          </a:p>
          <a:p>
            <a:r>
              <a:rPr lang="en-US" sz="1600" b="1" dirty="0">
                <a:solidFill>
                  <a:schemeClr val="bg1"/>
                </a:solidFill>
              </a:rPr>
              <a:t>- </a:t>
            </a:r>
            <a:r>
              <a:rPr lang="en-US" sz="1600" b="1" dirty="0">
                <a:solidFill>
                  <a:schemeClr val="bg1"/>
                </a:solidFill>
                <a:effectLst/>
              </a:rPr>
              <a:t> </a:t>
            </a:r>
            <a:r>
              <a:rPr lang="en-US" sz="1600" dirty="0">
                <a:solidFill>
                  <a:schemeClr val="bg1"/>
                </a:solidFill>
                <a:effectLst/>
              </a:rPr>
              <a:t>Save the Mad Libs paragraphs as text files. </a:t>
            </a:r>
            <a:br>
              <a:rPr lang="en-US" sz="1600" dirty="0">
                <a:solidFill>
                  <a:schemeClr val="bg1"/>
                </a:solidFill>
                <a:effectLst/>
              </a:rPr>
            </a:br>
            <a:endParaRPr lang="en-US" sz="1600" dirty="0">
              <a:solidFill>
                <a:schemeClr val="bg1"/>
              </a:solidFill>
            </a:endParaRPr>
          </a:p>
          <a:p>
            <a:pPr indent="-228600" defTabSz="914400">
              <a:lnSpc>
                <a:spcPct val="110000"/>
              </a:lnSpc>
              <a:spcBef>
                <a:spcPts val="700"/>
              </a:spcBef>
              <a:buClr>
                <a:schemeClr val="tx2"/>
              </a:buClr>
            </a:pPr>
            <a:endParaRPr lang="en-US" sz="1600" dirty="0">
              <a:solidFill>
                <a:schemeClr val="bg1"/>
              </a:solidFill>
            </a:endParaRPr>
          </a:p>
        </p:txBody>
      </p:sp>
      <p:grpSp>
        <p:nvGrpSpPr>
          <p:cNvPr id="10" name="Group 9">
            <a:extLst>
              <a:ext uri="{FF2B5EF4-FFF2-40B4-BE49-F238E27FC236}">
                <a16:creationId xmlns:a16="http://schemas.microsoft.com/office/drawing/2014/main" id="{2E039F70-2FF5-54D2-25B5-FD078A1F21D7}"/>
              </a:ext>
            </a:extLst>
          </p:cNvPr>
          <p:cNvGrpSpPr/>
          <p:nvPr/>
        </p:nvGrpSpPr>
        <p:grpSpPr>
          <a:xfrm>
            <a:off x="5808504" y="4272450"/>
            <a:ext cx="2072160" cy="1352880"/>
            <a:chOff x="5808504" y="4272450"/>
            <a:chExt cx="2072160" cy="135288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2B561EF-7DF4-9262-C26F-1625B0CC6C0F}"/>
                    </a:ext>
                  </a:extLst>
                </p14:cNvPr>
                <p14:cNvContentPartPr/>
                <p14:nvPr/>
              </p14:nvContentPartPr>
              <p14:xfrm>
                <a:off x="5808504" y="4272450"/>
                <a:ext cx="2072160" cy="1352880"/>
              </p14:xfrm>
            </p:contentPart>
          </mc:Choice>
          <mc:Fallback>
            <p:pic>
              <p:nvPicPr>
                <p:cNvPr id="5" name="Ink 4">
                  <a:extLst>
                    <a:ext uri="{FF2B5EF4-FFF2-40B4-BE49-F238E27FC236}">
                      <a16:creationId xmlns:a16="http://schemas.microsoft.com/office/drawing/2014/main" id="{42B561EF-7DF4-9262-C26F-1625B0CC6C0F}"/>
                    </a:ext>
                  </a:extLst>
                </p:cNvPr>
                <p:cNvPicPr/>
                <p:nvPr/>
              </p:nvPicPr>
              <p:blipFill>
                <a:blip r:embed="rId4"/>
                <a:stretch>
                  <a:fillRect/>
                </a:stretch>
              </p:blipFill>
              <p:spPr>
                <a:xfrm>
                  <a:off x="5745504" y="4209810"/>
                  <a:ext cx="2197800" cy="1478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A180049-F425-F4A2-4A3A-623FB957DB99}"/>
                    </a:ext>
                  </a:extLst>
                </p14:cNvPr>
                <p14:cNvContentPartPr/>
                <p14:nvPr/>
              </p14:nvContentPartPr>
              <p14:xfrm>
                <a:off x="6487824" y="4277850"/>
                <a:ext cx="360" cy="360"/>
              </p14:xfrm>
            </p:contentPart>
          </mc:Choice>
          <mc:Fallback>
            <p:pic>
              <p:nvPicPr>
                <p:cNvPr id="6" name="Ink 5">
                  <a:extLst>
                    <a:ext uri="{FF2B5EF4-FFF2-40B4-BE49-F238E27FC236}">
                      <a16:creationId xmlns:a16="http://schemas.microsoft.com/office/drawing/2014/main" id="{8A180049-F425-F4A2-4A3A-623FB957DB99}"/>
                    </a:ext>
                  </a:extLst>
                </p:cNvPr>
                <p:cNvPicPr/>
                <p:nvPr/>
              </p:nvPicPr>
              <p:blipFill>
                <a:blip r:embed="rId6"/>
                <a:stretch>
                  <a:fillRect/>
                </a:stretch>
              </p:blipFill>
              <p:spPr>
                <a:xfrm>
                  <a:off x="6424824" y="421485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705CE113-D232-05B5-B277-5CF209C8F4E9}"/>
                    </a:ext>
                  </a:extLst>
                </p14:cNvPr>
                <p14:cNvContentPartPr/>
                <p14:nvPr/>
              </p14:nvContentPartPr>
              <p14:xfrm>
                <a:off x="6450744" y="4292250"/>
                <a:ext cx="360" cy="360"/>
              </p14:xfrm>
            </p:contentPart>
          </mc:Choice>
          <mc:Fallback>
            <p:pic>
              <p:nvPicPr>
                <p:cNvPr id="8" name="Ink 7">
                  <a:extLst>
                    <a:ext uri="{FF2B5EF4-FFF2-40B4-BE49-F238E27FC236}">
                      <a16:creationId xmlns:a16="http://schemas.microsoft.com/office/drawing/2014/main" id="{705CE113-D232-05B5-B277-5CF209C8F4E9}"/>
                    </a:ext>
                  </a:extLst>
                </p:cNvPr>
                <p:cNvPicPr/>
                <p:nvPr/>
              </p:nvPicPr>
              <p:blipFill>
                <a:blip r:embed="rId6"/>
                <a:stretch>
                  <a:fillRect/>
                </a:stretch>
              </p:blipFill>
              <p:spPr>
                <a:xfrm>
                  <a:off x="6387744" y="4229250"/>
                  <a:ext cx="126000" cy="126000"/>
                </a:xfrm>
                <a:prstGeom prst="rect">
                  <a:avLst/>
                </a:prstGeom>
              </p:spPr>
            </p:pic>
          </mc:Fallback>
        </mc:AlternateContent>
      </p:grpSp>
    </p:spTree>
    <p:extLst>
      <p:ext uri="{BB962C8B-B14F-4D97-AF65-F5344CB8AC3E}">
        <p14:creationId xmlns:p14="http://schemas.microsoft.com/office/powerpoint/2010/main" val="260480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4A51B-F853-1CA1-5E66-4D8C55F17B92}"/>
              </a:ext>
            </a:extLst>
          </p:cNvPr>
          <p:cNvSpPr txBox="1"/>
          <p:nvPr/>
        </p:nvSpPr>
        <p:spPr>
          <a:xfrm>
            <a:off x="1691014" y="576197"/>
            <a:ext cx="9879628" cy="646331"/>
          </a:xfrm>
          <a:prstGeom prst="rect">
            <a:avLst/>
          </a:prstGeom>
          <a:noFill/>
        </p:spPr>
        <p:txBody>
          <a:bodyPr wrap="none" rtlCol="0">
            <a:spAutoFit/>
          </a:bodyPr>
          <a:lstStyle/>
          <a:p>
            <a:r>
              <a:rPr lang="en-VN" b="0" i="0" dirty="0">
                <a:solidFill>
                  <a:srgbClr val="0E152B"/>
                </a:solidFill>
                <a:effectLst/>
                <a:latin typeface="lato" panose="020F0502020204030204" pitchFamily="34" charset="0"/>
              </a:rPr>
              <a:t>Before processing to the next step, I would like to show the </a:t>
            </a:r>
            <a:r>
              <a:rPr lang="en-US" b="0" i="0" dirty="0">
                <a:solidFill>
                  <a:srgbClr val="0E152B"/>
                </a:solidFill>
                <a:effectLst/>
                <a:latin typeface="lato" panose="020F0502020204030204" pitchFamily="34" charset="0"/>
              </a:rPr>
              <a:t>summary of the three main looping </a:t>
            </a:r>
          </a:p>
          <a:p>
            <a:r>
              <a:rPr lang="en-US" b="0" i="0" dirty="0">
                <a:solidFill>
                  <a:srgbClr val="0E152B"/>
                </a:solidFill>
                <a:effectLst/>
                <a:latin typeface="lato" panose="020F0502020204030204" pitchFamily="34" charset="0"/>
              </a:rPr>
              <a:t>constructs found within the </a:t>
            </a:r>
            <a:r>
              <a:rPr lang="en-US" b="0" i="0" u="sng" dirty="0">
                <a:solidFill>
                  <a:srgbClr val="0C4881"/>
                </a:solidFill>
                <a:effectLst/>
                <a:latin typeface="Raleway" panose="020F0502020204030204" pitchFamily="34" charset="0"/>
                <a:hlinkClick r:id="rId3"/>
              </a:rPr>
              <a:t>HashiCorp Configuration Language (HCL)</a:t>
            </a:r>
            <a:r>
              <a:rPr lang="en-US" b="0" i="0" dirty="0">
                <a:solidFill>
                  <a:srgbClr val="0E152B"/>
                </a:solidFill>
                <a:effectLst/>
                <a:latin typeface="lato" panose="020F0502020204030204" pitchFamily="34" charset="0"/>
              </a:rPr>
              <a:t> used by Terraform.</a:t>
            </a:r>
            <a:endParaRPr lang="en-VN" dirty="0"/>
          </a:p>
        </p:txBody>
      </p:sp>
      <p:pic>
        <p:nvPicPr>
          <p:cNvPr id="4" name="Picture 3" descr="A white and blue chart with text&#10;&#10;Description automatically generated">
            <a:extLst>
              <a:ext uri="{FF2B5EF4-FFF2-40B4-BE49-F238E27FC236}">
                <a16:creationId xmlns:a16="http://schemas.microsoft.com/office/drawing/2014/main" id="{58FD6933-A62D-0C69-A5E2-B5917CD057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450" y="1459230"/>
            <a:ext cx="10244890" cy="4325620"/>
          </a:xfrm>
          <a:prstGeom prst="rect">
            <a:avLst/>
          </a:prstGeom>
        </p:spPr>
      </p:pic>
    </p:spTree>
    <p:extLst>
      <p:ext uri="{BB962C8B-B14F-4D97-AF65-F5344CB8AC3E}">
        <p14:creationId xmlns:p14="http://schemas.microsoft.com/office/powerpoint/2010/main" val="1907535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D99F0-D325-C408-FA38-1BC27BE014AE}"/>
              </a:ext>
            </a:extLst>
          </p:cNvPr>
          <p:cNvSpPr txBox="1"/>
          <p:nvPr/>
        </p:nvSpPr>
        <p:spPr>
          <a:xfrm>
            <a:off x="1263650" y="1206630"/>
            <a:ext cx="7924800" cy="523220"/>
          </a:xfrm>
          <a:prstGeom prst="rect">
            <a:avLst/>
          </a:prstGeom>
          <a:noFill/>
        </p:spPr>
        <p:txBody>
          <a:bodyPr wrap="square" rtlCol="0">
            <a:spAutoFit/>
          </a:bodyPr>
          <a:lstStyle/>
          <a:p>
            <a:r>
              <a:rPr lang="en-VN" sz="2800" b="1" dirty="0"/>
              <a:t>When to use </a:t>
            </a:r>
            <a:r>
              <a:rPr lang="en-VN" sz="2800" dirty="0">
                <a:latin typeface="Courier New" panose="02070309020205020404" pitchFamily="49" charset="0"/>
                <a:cs typeface="Courier New" panose="02070309020205020404" pitchFamily="49" charset="0"/>
              </a:rPr>
              <a:t>for_each </a:t>
            </a:r>
            <a:r>
              <a:rPr lang="en-VN" sz="2800" b="1" dirty="0"/>
              <a:t>instead of </a:t>
            </a:r>
            <a:r>
              <a:rPr lang="en-VN" sz="2800" dirty="0">
                <a:latin typeface="Courier New" panose="02070309020205020404" pitchFamily="49" charset="0"/>
                <a:cs typeface="Courier New" panose="02070309020205020404" pitchFamily="49" charset="0"/>
              </a:rPr>
              <a:t>count</a:t>
            </a:r>
          </a:p>
        </p:txBody>
      </p:sp>
      <p:sp>
        <p:nvSpPr>
          <p:cNvPr id="3" name="TextBox 2">
            <a:extLst>
              <a:ext uri="{FF2B5EF4-FFF2-40B4-BE49-F238E27FC236}">
                <a16:creationId xmlns:a16="http://schemas.microsoft.com/office/drawing/2014/main" id="{C35721A6-43C4-7F56-F82D-B8EF97AC5704}"/>
              </a:ext>
            </a:extLst>
          </p:cNvPr>
          <p:cNvSpPr txBox="1"/>
          <p:nvPr/>
        </p:nvSpPr>
        <p:spPr>
          <a:xfrm>
            <a:off x="1111250" y="2203450"/>
            <a:ext cx="9430530" cy="1200329"/>
          </a:xfrm>
          <a:prstGeom prst="rect">
            <a:avLst/>
          </a:prstGeom>
          <a:noFill/>
        </p:spPr>
        <p:txBody>
          <a:bodyPr wrap="none" rtlCol="0">
            <a:spAutoFit/>
          </a:bodyPr>
          <a:lstStyle/>
          <a:p>
            <a:r>
              <a:rPr lang="en-US" i="0" dirty="0">
                <a:solidFill>
                  <a:srgbClr val="4A4D57"/>
                </a:solidFill>
                <a:effectLst/>
              </a:rPr>
              <a:t>If the resources you are provisioning are identical or nearly identical, then </a:t>
            </a:r>
            <a:r>
              <a:rPr lang="en-US" dirty="0">
                <a:latin typeface="Courier New" panose="02070309020205020404" pitchFamily="49" charset="0"/>
                <a:cs typeface="Courier New" panose="02070309020205020404" pitchFamily="49" charset="0"/>
              </a:rPr>
              <a:t>count</a:t>
            </a:r>
            <a:r>
              <a:rPr lang="en-US" i="0" dirty="0">
                <a:solidFill>
                  <a:srgbClr val="4A4D57"/>
                </a:solidFill>
                <a:effectLst/>
              </a:rPr>
              <a:t> is a safe bet. </a:t>
            </a:r>
          </a:p>
          <a:p>
            <a:endParaRPr lang="en-US" i="0" dirty="0">
              <a:solidFill>
                <a:srgbClr val="4A4D57"/>
              </a:solidFill>
              <a:effectLst/>
            </a:endParaRPr>
          </a:p>
          <a:p>
            <a:r>
              <a:rPr lang="en-US" i="0" dirty="0">
                <a:solidFill>
                  <a:srgbClr val="4A4D57"/>
                </a:solidFill>
                <a:effectLst/>
              </a:rPr>
              <a:t>However, if elements of the resources change between the different instances, then </a:t>
            </a:r>
            <a:r>
              <a:rPr lang="en-US" dirty="0" err="1">
                <a:latin typeface="Courier New" panose="02070309020205020404" pitchFamily="49" charset="0"/>
                <a:cs typeface="Courier New" panose="02070309020205020404" pitchFamily="49" charset="0"/>
              </a:rPr>
              <a:t>for_each</a:t>
            </a:r>
            <a:r>
              <a:rPr lang="en-US" i="0" dirty="0">
                <a:solidFill>
                  <a:srgbClr val="4A4D57"/>
                </a:solidFill>
                <a:effectLst/>
                <a:latin typeface="Courier New" panose="02070309020205020404" pitchFamily="49" charset="0"/>
                <a:cs typeface="Courier New" panose="02070309020205020404" pitchFamily="49" charset="0"/>
              </a:rPr>
              <a:t> </a:t>
            </a:r>
            <a:r>
              <a:rPr lang="en-US" i="0" dirty="0">
                <a:solidFill>
                  <a:srgbClr val="4A4D57"/>
                </a:solidFill>
                <a:effectLst/>
              </a:rPr>
              <a:t>is </a:t>
            </a:r>
          </a:p>
          <a:p>
            <a:r>
              <a:rPr lang="en-US" i="0" dirty="0">
                <a:solidFill>
                  <a:srgbClr val="4A4D57"/>
                </a:solidFill>
                <a:effectLst/>
              </a:rPr>
              <a:t>the way to go.</a:t>
            </a:r>
            <a:endParaRPr lang="en-VN" dirty="0"/>
          </a:p>
        </p:txBody>
      </p:sp>
      <p:sp>
        <p:nvSpPr>
          <p:cNvPr id="4" name="TextBox 3">
            <a:extLst>
              <a:ext uri="{FF2B5EF4-FFF2-40B4-BE49-F238E27FC236}">
                <a16:creationId xmlns:a16="http://schemas.microsoft.com/office/drawing/2014/main" id="{8D2174DE-3360-9BE9-2B71-FE8544A65EFF}"/>
              </a:ext>
            </a:extLst>
          </p:cNvPr>
          <p:cNvSpPr txBox="1"/>
          <p:nvPr/>
        </p:nvSpPr>
        <p:spPr>
          <a:xfrm>
            <a:off x="1111250" y="3877379"/>
            <a:ext cx="7436779" cy="1200329"/>
          </a:xfrm>
          <a:prstGeom prst="rect">
            <a:avLst/>
          </a:prstGeom>
          <a:noFill/>
        </p:spPr>
        <p:txBody>
          <a:bodyPr wrap="none" rtlCol="0">
            <a:spAutoFit/>
          </a:bodyPr>
          <a:lstStyle/>
          <a:p>
            <a:r>
              <a:rPr lang="en-US" dirty="0">
                <a:hlinkClick r:id="rId2"/>
              </a:rPr>
              <a:t>https://developer.hashicorp.com/terraform/language/meta-arguments/for_each</a:t>
            </a:r>
            <a:endParaRPr lang="en-US" dirty="0"/>
          </a:p>
          <a:p>
            <a:endParaRPr lang="en-US" dirty="0"/>
          </a:p>
          <a:p>
            <a:r>
              <a:rPr lang="en-US" dirty="0">
                <a:hlinkClick r:id="rId3"/>
              </a:rPr>
              <a:t>https://developer.hashicorp.com/terraform/language/meta-arguments/count</a:t>
            </a:r>
            <a:endParaRPr lang="en-US" dirty="0"/>
          </a:p>
          <a:p>
            <a:endParaRPr lang="en-VN" dirty="0"/>
          </a:p>
        </p:txBody>
      </p:sp>
    </p:spTree>
    <p:extLst>
      <p:ext uri="{BB962C8B-B14F-4D97-AF65-F5344CB8AC3E}">
        <p14:creationId xmlns:p14="http://schemas.microsoft.com/office/powerpoint/2010/main" val="1125722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12F3F-629D-1CDC-A2DA-4555ED50F902}"/>
              </a:ext>
            </a:extLst>
          </p:cNvPr>
          <p:cNvSpPr txBox="1"/>
          <p:nvPr/>
        </p:nvSpPr>
        <p:spPr>
          <a:xfrm>
            <a:off x="1265128" y="463463"/>
            <a:ext cx="9675922" cy="923330"/>
          </a:xfrm>
          <a:prstGeom prst="rect">
            <a:avLst/>
          </a:prstGeom>
          <a:noFill/>
        </p:spPr>
        <p:txBody>
          <a:bodyPr wrap="square" rtlCol="0">
            <a:spAutoFit/>
          </a:bodyPr>
          <a:lstStyle/>
          <a:p>
            <a:r>
              <a:rPr lang="en-VN" dirty="0"/>
              <a:t>First, creating 2 new template files:  </a:t>
            </a:r>
            <a:r>
              <a:rPr lang="en-US" sz="1800" dirty="0" err="1">
                <a:effectLst/>
                <a:latin typeface="Courier New" panose="02070309020205020404" pitchFamily="49" charset="0"/>
                <a:cs typeface="Courier New" panose="02070309020205020404" pitchFamily="49" charset="0"/>
              </a:rPr>
              <a:t>observatory.txt</a:t>
            </a:r>
            <a:r>
              <a:rPr lang="en-US" sz="1800" dirty="0">
                <a:effectLst/>
                <a:latin typeface="Courier New" panose="02070309020205020404" pitchFamily="49" charset="0"/>
                <a:cs typeface="Courier New" panose="02070309020205020404" pitchFamily="49" charset="0"/>
              </a:rPr>
              <a:t> </a:t>
            </a:r>
            <a:r>
              <a:rPr lang="en-US" sz="1800" dirty="0">
                <a:effectLst/>
                <a:cs typeface="Courier New" panose="02070309020205020404" pitchFamily="49" charset="0"/>
              </a:rPr>
              <a:t>and</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photographer.txt</a:t>
            </a:r>
            <a:r>
              <a:rPr lang="en-US" sz="1800" dirty="0">
                <a:effectLst/>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sz="1800" dirty="0">
                <a:effectLst/>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endParaRPr lang="en-VN" dirty="0"/>
          </a:p>
        </p:txBody>
      </p:sp>
      <p:sp>
        <p:nvSpPr>
          <p:cNvPr id="3" name="TextBox 2">
            <a:extLst>
              <a:ext uri="{FF2B5EF4-FFF2-40B4-BE49-F238E27FC236}">
                <a16:creationId xmlns:a16="http://schemas.microsoft.com/office/drawing/2014/main" id="{5CAE9A25-E792-5EBB-55A2-2DB56A1F5837}"/>
              </a:ext>
            </a:extLst>
          </p:cNvPr>
          <p:cNvSpPr txBox="1"/>
          <p:nvPr/>
        </p:nvSpPr>
        <p:spPr>
          <a:xfrm>
            <a:off x="3092450" y="1517650"/>
            <a:ext cx="6454587" cy="3693319"/>
          </a:xfrm>
          <a:prstGeom prst="rect">
            <a:avLst/>
          </a:prstGeom>
          <a:noFill/>
        </p:spPr>
        <p:txBody>
          <a:bodyPr wrap="square" rtlCol="0">
            <a:spAutoFit/>
          </a:bodyPr>
          <a:lstStyle/>
          <a:p>
            <a:r>
              <a:rPr lang="en-US" dirty="0"/>
              <a:t>THE OBSERVATORY</a:t>
            </a:r>
          </a:p>
          <a:p>
            <a:endParaRPr lang="en-US" dirty="0"/>
          </a:p>
          <a:p>
            <a:r>
              <a:rPr lang="en-US" dirty="0"/>
              <a:t>Out class when on a field trip to a </a:t>
            </a:r>
            <a:r>
              <a:rPr lang="en-US" dirty="0">
                <a:solidFill>
                  <a:srgbClr val="00B050"/>
                </a:solidFill>
              </a:rPr>
              <a:t>${adjectives[0]} </a:t>
            </a:r>
            <a:r>
              <a:rPr lang="en-US" dirty="0"/>
              <a:t>observatory. It</a:t>
            </a:r>
          </a:p>
          <a:p>
            <a:r>
              <a:rPr lang="en-US" dirty="0"/>
              <a:t>was located on top of a </a:t>
            </a:r>
            <a:r>
              <a:rPr lang="en-US" dirty="0">
                <a:solidFill>
                  <a:srgbClr val="00B050"/>
                </a:solidFill>
              </a:rPr>
              <a:t>${nouns[0]}</a:t>
            </a:r>
            <a:r>
              <a:rPr lang="en-US" dirty="0"/>
              <a:t>, and it looked like a giant</a:t>
            </a:r>
          </a:p>
          <a:p>
            <a:r>
              <a:rPr lang="en-US" dirty="0">
                <a:solidFill>
                  <a:srgbClr val="00B050"/>
                </a:solidFill>
              </a:rPr>
              <a:t>${nouns[1]} </a:t>
            </a:r>
            <a:r>
              <a:rPr lang="en-US" dirty="0"/>
              <a:t>with a slit down its </a:t>
            </a:r>
            <a:r>
              <a:rPr lang="en-US" dirty="0">
                <a:solidFill>
                  <a:srgbClr val="00B050"/>
                </a:solidFill>
              </a:rPr>
              <a:t>${nouns[2]}</a:t>
            </a:r>
            <a:r>
              <a:rPr lang="en-US" dirty="0"/>
              <a:t>. We went inside and</a:t>
            </a:r>
          </a:p>
          <a:p>
            <a:r>
              <a:rPr lang="en-US" dirty="0"/>
              <a:t>looked through a </a:t>
            </a:r>
            <a:r>
              <a:rPr lang="en-US" dirty="0">
                <a:solidFill>
                  <a:srgbClr val="00B050"/>
                </a:solidFill>
              </a:rPr>
              <a:t>${nouns[3]} </a:t>
            </a:r>
            <a:r>
              <a:rPr lang="en-US" dirty="0"/>
              <a:t>and were able to see </a:t>
            </a:r>
            <a:r>
              <a:rPr lang="en-US" dirty="0">
                <a:solidFill>
                  <a:srgbClr val="00B050"/>
                </a:solidFill>
              </a:rPr>
              <a:t>${nouns[4]}</a:t>
            </a:r>
            <a:r>
              <a:rPr lang="en-US" dirty="0"/>
              <a:t>s in</a:t>
            </a:r>
          </a:p>
          <a:p>
            <a:r>
              <a:rPr lang="en-US" dirty="0"/>
              <a:t>the sky that were millions of </a:t>
            </a:r>
            <a:r>
              <a:rPr lang="en-US" dirty="0">
                <a:solidFill>
                  <a:srgbClr val="00B050"/>
                </a:solidFill>
              </a:rPr>
              <a:t>${nouns[5]}</a:t>
            </a:r>
            <a:r>
              <a:rPr lang="en-US" dirty="0"/>
              <a:t>s away. The men and</a:t>
            </a:r>
          </a:p>
          <a:p>
            <a:r>
              <a:rPr lang="en-US" dirty="0"/>
              <a:t>women who </a:t>
            </a:r>
            <a:r>
              <a:rPr lang="en-US" dirty="0">
                <a:solidFill>
                  <a:srgbClr val="00B050"/>
                </a:solidFill>
              </a:rPr>
              <a:t>${verbs[0]} </a:t>
            </a:r>
            <a:r>
              <a:rPr lang="en-US" dirty="0"/>
              <a:t>in the observatory are called</a:t>
            </a:r>
          </a:p>
          <a:p>
            <a:r>
              <a:rPr lang="en-US" dirty="0">
                <a:solidFill>
                  <a:srgbClr val="00B050"/>
                </a:solidFill>
              </a:rPr>
              <a:t>${nouns[6]}</a:t>
            </a:r>
            <a:r>
              <a:rPr lang="en-US" dirty="0"/>
              <a:t>s, and they are always watching for comets, eclipses,</a:t>
            </a:r>
          </a:p>
          <a:p>
            <a:r>
              <a:rPr lang="en-US" dirty="0"/>
              <a:t>and shooting </a:t>
            </a:r>
            <a:r>
              <a:rPr lang="en-US" dirty="0">
                <a:solidFill>
                  <a:srgbClr val="00B050"/>
                </a:solidFill>
              </a:rPr>
              <a:t>${nouns[7]}</a:t>
            </a:r>
            <a:r>
              <a:rPr lang="en-US" dirty="0"/>
              <a:t>s. An eclipse occurs when a </a:t>
            </a:r>
            <a:r>
              <a:rPr lang="en-US" dirty="0">
                <a:solidFill>
                  <a:srgbClr val="00B050"/>
                </a:solidFill>
              </a:rPr>
              <a:t>${nouns[8]}</a:t>
            </a:r>
          </a:p>
          <a:p>
            <a:r>
              <a:rPr lang="en-US" dirty="0"/>
              <a:t>comes between the earth and the </a:t>
            </a:r>
            <a:r>
              <a:rPr lang="en-US" dirty="0">
                <a:solidFill>
                  <a:srgbClr val="00B050"/>
                </a:solidFill>
              </a:rPr>
              <a:t>${nouns[9]} </a:t>
            </a:r>
            <a:r>
              <a:rPr lang="en-US" dirty="0"/>
              <a:t>and everything</a:t>
            </a:r>
          </a:p>
          <a:p>
            <a:r>
              <a:rPr lang="en-US" dirty="0"/>
              <a:t>gets </a:t>
            </a:r>
            <a:r>
              <a:rPr lang="en-US" dirty="0">
                <a:solidFill>
                  <a:srgbClr val="00B050"/>
                </a:solidFill>
              </a:rPr>
              <a:t>${adjectives[1]}</a:t>
            </a:r>
            <a:r>
              <a:rPr lang="en-US" dirty="0"/>
              <a:t>. Next week, we place to </a:t>
            </a:r>
            <a:r>
              <a:rPr lang="en-US" dirty="0">
                <a:solidFill>
                  <a:srgbClr val="00B050"/>
                </a:solidFill>
              </a:rPr>
              <a:t>${verbs[1]} </a:t>
            </a:r>
            <a:r>
              <a:rPr lang="en-US" dirty="0"/>
              <a:t>the</a:t>
            </a:r>
          </a:p>
          <a:p>
            <a:r>
              <a:rPr lang="en-US" dirty="0"/>
              <a:t>Museum of Modern </a:t>
            </a:r>
            <a:r>
              <a:rPr lang="en-US" dirty="0">
                <a:solidFill>
                  <a:srgbClr val="00B050"/>
                </a:solidFill>
              </a:rPr>
              <a:t>${nouns[10]}.</a:t>
            </a:r>
            <a:endParaRPr lang="en-VN" dirty="0">
              <a:solidFill>
                <a:srgbClr val="00B050"/>
              </a:solidFill>
            </a:endParaRPr>
          </a:p>
        </p:txBody>
      </p:sp>
    </p:spTree>
    <p:extLst>
      <p:ext uri="{BB962C8B-B14F-4D97-AF65-F5344CB8AC3E}">
        <p14:creationId xmlns:p14="http://schemas.microsoft.com/office/powerpoint/2010/main" val="170137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1" name="Rectangle 62">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2" name="Rectangle 64">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C740B6BC-6AD9-A95E-0221-9AC0E08EAABD}"/>
              </a:ext>
            </a:extLst>
          </p:cNvPr>
          <p:cNvSpPr txBox="1"/>
          <p:nvPr/>
        </p:nvSpPr>
        <p:spPr>
          <a:xfrm>
            <a:off x="1187789" y="4329708"/>
            <a:ext cx="10348986" cy="1738391"/>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4000" spc="800" dirty="0">
                <a:solidFill>
                  <a:schemeClr val="tx2"/>
                </a:solidFill>
                <a:latin typeface="Arial" panose="020B0604020202020204" pitchFamily="34" charset="0"/>
                <a:ea typeface="+mj-ea"/>
                <a:cs typeface="Arial" panose="020B0604020202020204" pitchFamily="34" charset="0"/>
              </a:rPr>
              <a:t>For this week, we will continue with functional programing in Terraform</a:t>
            </a:r>
          </a:p>
        </p:txBody>
      </p:sp>
      <p:sp>
        <p:nvSpPr>
          <p:cNvPr id="73"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2" name="Picture 1">
            <a:extLst>
              <a:ext uri="{FF2B5EF4-FFF2-40B4-BE49-F238E27FC236}">
                <a16:creationId xmlns:a16="http://schemas.microsoft.com/office/drawing/2014/main" id="{693ED853-4192-47C6-8DF4-677C99963EAB}"/>
              </a:ext>
            </a:extLst>
          </p:cNvPr>
          <p:cNvPicPr>
            <a:picLocks noChangeAspect="1"/>
          </p:cNvPicPr>
          <p:nvPr/>
        </p:nvPicPr>
        <p:blipFill>
          <a:blip r:embed="rId3"/>
          <a:stretch>
            <a:fillRect/>
          </a:stretch>
        </p:blipFill>
        <p:spPr>
          <a:xfrm>
            <a:off x="2547473" y="535369"/>
            <a:ext cx="6797435" cy="3126821"/>
          </a:xfrm>
          <a:prstGeom prst="rect">
            <a:avLst/>
          </a:prstGeom>
        </p:spPr>
      </p:pic>
      <p:sp>
        <p:nvSpPr>
          <p:cNvPr id="69" name="Rectangle 68">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xtBox 27">
            <a:extLst>
              <a:ext uri="{FF2B5EF4-FFF2-40B4-BE49-F238E27FC236}">
                <a16:creationId xmlns:a16="http://schemas.microsoft.com/office/drawing/2014/main" id="{A201054F-8CD6-A006-4254-235A5495DE68}"/>
              </a:ext>
            </a:extLst>
          </p:cNvPr>
          <p:cNvSpPr txBox="1"/>
          <p:nvPr/>
        </p:nvSpPr>
        <p:spPr>
          <a:xfrm>
            <a:off x="1524007" y="2795597"/>
            <a:ext cx="9510546" cy="3006806"/>
          </a:xfrm>
          <a:prstGeom prst="rect">
            <a:avLst/>
          </a:prstGeom>
        </p:spPr>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endParaRPr lang="en-US" sz="2800"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80313-3AB8-6FB4-4A68-29DA08B269F7}"/>
              </a:ext>
            </a:extLst>
          </p:cNvPr>
          <p:cNvSpPr txBox="1"/>
          <p:nvPr/>
        </p:nvSpPr>
        <p:spPr>
          <a:xfrm>
            <a:off x="3068640" y="1517650"/>
            <a:ext cx="6296019" cy="3416320"/>
          </a:xfrm>
          <a:prstGeom prst="rect">
            <a:avLst/>
          </a:prstGeom>
          <a:noFill/>
        </p:spPr>
        <p:txBody>
          <a:bodyPr wrap="none" rtlCol="0">
            <a:spAutoFit/>
          </a:bodyPr>
          <a:lstStyle/>
          <a:p>
            <a:r>
              <a:rPr lang="en-US" dirty="0"/>
              <a:t>HOW TO BE A PHOTOGRAPHER</a:t>
            </a:r>
          </a:p>
          <a:p>
            <a:endParaRPr lang="en-US" dirty="0"/>
          </a:p>
          <a:p>
            <a:r>
              <a:rPr lang="en-US" dirty="0"/>
              <a:t>Many </a:t>
            </a:r>
            <a:r>
              <a:rPr lang="en-US" dirty="0">
                <a:solidFill>
                  <a:srgbClr val="00B050"/>
                </a:solidFill>
              </a:rPr>
              <a:t>${adjectives[0]} </a:t>
            </a:r>
            <a:r>
              <a:rPr lang="en-US" dirty="0"/>
              <a:t>photographers make big money</a:t>
            </a:r>
          </a:p>
          <a:p>
            <a:r>
              <a:rPr lang="en-US" dirty="0"/>
              <a:t>photographing </a:t>
            </a:r>
            <a:r>
              <a:rPr lang="en-US" dirty="0">
                <a:solidFill>
                  <a:srgbClr val="00B050"/>
                </a:solidFill>
              </a:rPr>
              <a:t>${nouns[0]}</a:t>
            </a:r>
            <a:r>
              <a:rPr lang="en-US" dirty="0"/>
              <a:t>s and beautiful </a:t>
            </a:r>
            <a:r>
              <a:rPr lang="en-US" dirty="0">
                <a:solidFill>
                  <a:srgbClr val="00B050"/>
                </a:solidFill>
              </a:rPr>
              <a:t>${nouns[1]}</a:t>
            </a:r>
            <a:r>
              <a:rPr lang="en-US" dirty="0"/>
              <a:t>s. They sell</a:t>
            </a:r>
          </a:p>
          <a:p>
            <a:r>
              <a:rPr lang="en-US" dirty="0"/>
              <a:t>the prints to </a:t>
            </a:r>
            <a:r>
              <a:rPr lang="en-US" dirty="0">
                <a:solidFill>
                  <a:srgbClr val="00B050"/>
                </a:solidFill>
              </a:rPr>
              <a:t>${adjectives[1]} </a:t>
            </a:r>
            <a:r>
              <a:rPr lang="en-US" dirty="0"/>
              <a:t>magazines or to agencies who use</a:t>
            </a:r>
          </a:p>
          <a:p>
            <a:r>
              <a:rPr lang="en-US" dirty="0"/>
              <a:t>them in </a:t>
            </a:r>
            <a:r>
              <a:rPr lang="en-US" dirty="0">
                <a:solidFill>
                  <a:srgbClr val="00B050"/>
                </a:solidFill>
              </a:rPr>
              <a:t>${nouns[2]} </a:t>
            </a:r>
            <a:r>
              <a:rPr lang="en-US" dirty="0"/>
              <a:t>advertisements. To be a photographer, you</a:t>
            </a:r>
          </a:p>
          <a:p>
            <a:r>
              <a:rPr lang="en-US" dirty="0"/>
              <a:t>have to have a </a:t>
            </a:r>
            <a:r>
              <a:rPr lang="en-US" dirty="0">
                <a:solidFill>
                  <a:srgbClr val="00B050"/>
                </a:solidFill>
              </a:rPr>
              <a:t>${nouns[3]} </a:t>
            </a:r>
            <a:r>
              <a:rPr lang="en-US" dirty="0"/>
              <a:t>camera. You also need an</a:t>
            </a:r>
          </a:p>
          <a:p>
            <a:r>
              <a:rPr lang="en-US" dirty="0">
                <a:solidFill>
                  <a:srgbClr val="00B050"/>
                </a:solidFill>
              </a:rPr>
              <a:t>${adjectives[2]} </a:t>
            </a:r>
            <a:r>
              <a:rPr lang="en-US" dirty="0"/>
              <a:t>meter and filters and a special close-up</a:t>
            </a:r>
          </a:p>
          <a:p>
            <a:r>
              <a:rPr lang="en-US" dirty="0">
                <a:solidFill>
                  <a:srgbClr val="00B050"/>
                </a:solidFill>
              </a:rPr>
              <a:t>${nouns[4]}. </a:t>
            </a:r>
            <a:r>
              <a:rPr lang="en-US" dirty="0"/>
              <a:t>Then you either hire professional </a:t>
            </a:r>
            <a:r>
              <a:rPr lang="en-US" dirty="0">
                <a:solidFill>
                  <a:srgbClr val="00B050"/>
                </a:solidFill>
              </a:rPr>
              <a:t>${nouns[1]}</a:t>
            </a:r>
            <a:r>
              <a:rPr lang="en-US" dirty="0"/>
              <a:t>s or go</a:t>
            </a:r>
          </a:p>
          <a:p>
            <a:r>
              <a:rPr lang="en-US" dirty="0"/>
              <a:t>out and snap candid pictures of ordinary </a:t>
            </a:r>
            <a:r>
              <a:rPr lang="en-US" dirty="0">
                <a:solidFill>
                  <a:srgbClr val="00B050"/>
                </a:solidFill>
              </a:rPr>
              <a:t>${nouns[5]}</a:t>
            </a:r>
            <a:r>
              <a:rPr lang="en-US" dirty="0"/>
              <a:t>s. But if you</a:t>
            </a:r>
          </a:p>
          <a:p>
            <a:r>
              <a:rPr lang="en-US" dirty="0"/>
              <a:t>want to have a career, you must study very </a:t>
            </a:r>
            <a:r>
              <a:rPr lang="en-US" dirty="0">
                <a:solidFill>
                  <a:srgbClr val="00B050"/>
                </a:solidFill>
              </a:rPr>
              <a:t>${adverbs[0]}</a:t>
            </a:r>
            <a:r>
              <a:rPr lang="en-US" dirty="0"/>
              <a:t> for at</a:t>
            </a:r>
          </a:p>
          <a:p>
            <a:r>
              <a:rPr lang="en-US" dirty="0"/>
              <a:t>least </a:t>
            </a:r>
            <a:r>
              <a:rPr lang="en-US" dirty="0">
                <a:solidFill>
                  <a:srgbClr val="00B050"/>
                </a:solidFill>
              </a:rPr>
              <a:t>${numbers[0]} </a:t>
            </a:r>
            <a:r>
              <a:rPr lang="en-US" dirty="0"/>
              <a:t>years.</a:t>
            </a:r>
            <a:endParaRPr lang="en-VN" dirty="0"/>
          </a:p>
        </p:txBody>
      </p:sp>
    </p:spTree>
    <p:extLst>
      <p:ext uri="{BB962C8B-B14F-4D97-AF65-F5344CB8AC3E}">
        <p14:creationId xmlns:p14="http://schemas.microsoft.com/office/powerpoint/2010/main" val="3947707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473B8B-F066-4CAB-ADCA-E7CC3E7C9A9C}"/>
              </a:ext>
            </a:extLst>
          </p:cNvPr>
          <p:cNvSpPr txBox="1"/>
          <p:nvPr/>
        </p:nvSpPr>
        <p:spPr>
          <a:xfrm>
            <a:off x="1578279" y="651353"/>
            <a:ext cx="8742137" cy="1477328"/>
          </a:xfrm>
          <a:prstGeom prst="rect">
            <a:avLst/>
          </a:prstGeom>
          <a:noFill/>
        </p:spPr>
        <p:txBody>
          <a:bodyPr wrap="none" rtlCol="0">
            <a:spAutoFit/>
          </a:bodyPr>
          <a:lstStyle/>
          <a:p>
            <a:r>
              <a:rPr lang="en-VN" dirty="0"/>
              <a:t>Now we uppercase all string in </a:t>
            </a:r>
            <a:r>
              <a:rPr lang="en-VN" dirty="0">
                <a:latin typeface="Courier New" panose="02070309020205020404" pitchFamily="49" charset="0"/>
                <a:cs typeface="Courier New" panose="02070309020205020404" pitchFamily="49" charset="0"/>
              </a:rPr>
              <a:t>var.words</a:t>
            </a:r>
            <a:r>
              <a:rPr lang="en-VN" dirty="0"/>
              <a:t>, </a:t>
            </a:r>
            <a:r>
              <a:rPr lang="en-US" sz="1800" dirty="0">
                <a:solidFill>
                  <a:srgbClr val="232323"/>
                </a:solidFill>
                <a:effectLst/>
              </a:rPr>
              <a:t>it does make it easier to see templated words.</a:t>
            </a:r>
          </a:p>
          <a:p>
            <a:r>
              <a:rPr lang="en-US" sz="1800" dirty="0">
                <a:solidFill>
                  <a:srgbClr val="232323"/>
                </a:solidFill>
                <a:effectLst/>
                <a:latin typeface="NewBaskerville"/>
              </a:rPr>
              <a:t>To do that we use a </a:t>
            </a:r>
            <a:r>
              <a:rPr lang="en-US" sz="1800" dirty="0">
                <a:solidFill>
                  <a:srgbClr val="232323"/>
                </a:solidFill>
                <a:effectLst/>
                <a:latin typeface="Courier" panose="02070309020205020404" pitchFamily="49" charset="0"/>
              </a:rPr>
              <a:t>for </a:t>
            </a:r>
            <a:r>
              <a:rPr lang="en-US" sz="1800" dirty="0">
                <a:solidFill>
                  <a:srgbClr val="232323"/>
                </a:solidFill>
                <a:effectLst/>
                <a:latin typeface="NewBaskerville"/>
              </a:rPr>
              <a:t>expression. </a:t>
            </a:r>
          </a:p>
          <a:p>
            <a:r>
              <a:rPr lang="en-US" sz="1800" dirty="0">
                <a:solidFill>
                  <a:srgbClr val="232323"/>
                </a:solidFill>
                <a:effectLst/>
                <a:latin typeface="NewBaskerville"/>
                <a:hlinkClick r:id="rId3"/>
              </a:rPr>
              <a:t>https://developer.hashicorp.com/terraform/language/expressions/for</a:t>
            </a:r>
            <a:endParaRPr lang="en-US" sz="1800" dirty="0">
              <a:solidFill>
                <a:srgbClr val="232323"/>
              </a:solidFill>
              <a:effectLst/>
              <a:latin typeface="NewBaskerville"/>
            </a:endParaRPr>
          </a:p>
          <a:p>
            <a:endParaRPr lang="en-US" dirty="0"/>
          </a:p>
          <a:p>
            <a:r>
              <a:rPr lang="en-VN" dirty="0"/>
              <a:t>Example syntax of a for expression in Terraform:</a:t>
            </a:r>
          </a:p>
        </p:txBody>
      </p:sp>
      <p:sp>
        <p:nvSpPr>
          <p:cNvPr id="6" name="TextBox 5">
            <a:extLst>
              <a:ext uri="{FF2B5EF4-FFF2-40B4-BE49-F238E27FC236}">
                <a16:creationId xmlns:a16="http://schemas.microsoft.com/office/drawing/2014/main" id="{57A75992-ACF1-88BD-47D9-16F0C216B673}"/>
              </a:ext>
            </a:extLst>
          </p:cNvPr>
          <p:cNvSpPr txBox="1"/>
          <p:nvPr/>
        </p:nvSpPr>
        <p:spPr>
          <a:xfrm>
            <a:off x="1578279" y="2203450"/>
            <a:ext cx="10225876" cy="646331"/>
          </a:xfrm>
          <a:prstGeom prst="rect">
            <a:avLst/>
          </a:prstGeom>
          <a:noFill/>
        </p:spPr>
        <p:txBody>
          <a:bodyPr wrap="none" rtlCol="0">
            <a:spAutoFit/>
          </a:bodyPr>
          <a:lstStyle/>
          <a:p>
            <a:r>
              <a:rPr lang="en-US" b="0" dirty="0" err="1">
                <a:solidFill>
                  <a:srgbClr val="6272A4"/>
                </a:solidFill>
                <a:effectLst/>
                <a:latin typeface="Menlo" panose="020B0609030804020204" pitchFamily="49" charset="0"/>
              </a:rPr>
              <a:t>uppercase_words</a:t>
            </a:r>
            <a:r>
              <a:rPr lang="en-US" b="0" dirty="0">
                <a:solidFill>
                  <a:srgbClr val="6272A4"/>
                </a:solidFill>
                <a:effectLst/>
                <a:latin typeface="Menlo" panose="020B0609030804020204" pitchFamily="49" charset="0"/>
              </a:rPr>
              <a:t> = {for k, v in </a:t>
            </a:r>
            <a:r>
              <a:rPr lang="en-US" b="0" dirty="0" err="1">
                <a:solidFill>
                  <a:srgbClr val="6272A4"/>
                </a:solidFill>
                <a:effectLst/>
                <a:latin typeface="Menlo" panose="020B0609030804020204" pitchFamily="49" charset="0"/>
              </a:rPr>
              <a:t>var.words</a:t>
            </a:r>
            <a:r>
              <a:rPr lang="en-US" b="0" dirty="0">
                <a:solidFill>
                  <a:srgbClr val="6272A4"/>
                </a:solidFill>
                <a:effectLst/>
                <a:latin typeface="Menlo" panose="020B0609030804020204" pitchFamily="49" charset="0"/>
              </a:rPr>
              <a:t> : k =&gt; [for s in v : upper(s)]}</a:t>
            </a:r>
            <a:endParaRPr lang="en-US" b="0" dirty="0">
              <a:solidFill>
                <a:srgbClr val="F8F8F2"/>
              </a:solidFill>
              <a:effectLst/>
              <a:latin typeface="Menlo" panose="020B0609030804020204" pitchFamily="49" charset="0"/>
            </a:endParaRPr>
          </a:p>
          <a:p>
            <a:endParaRPr lang="en-VN" dirty="0"/>
          </a:p>
        </p:txBody>
      </p:sp>
      <p:sp>
        <p:nvSpPr>
          <p:cNvPr id="7" name="TextBox 6">
            <a:extLst>
              <a:ext uri="{FF2B5EF4-FFF2-40B4-BE49-F238E27FC236}">
                <a16:creationId xmlns:a16="http://schemas.microsoft.com/office/drawing/2014/main" id="{435EA725-7781-33CE-9D84-3F1CD6A1EF02}"/>
              </a:ext>
            </a:extLst>
          </p:cNvPr>
          <p:cNvSpPr txBox="1"/>
          <p:nvPr/>
        </p:nvSpPr>
        <p:spPr>
          <a:xfrm>
            <a:off x="1578279" y="2731731"/>
            <a:ext cx="9080691" cy="3139321"/>
          </a:xfrm>
          <a:prstGeom prst="rect">
            <a:avLst/>
          </a:prstGeom>
          <a:noFill/>
        </p:spPr>
        <p:txBody>
          <a:bodyPr wrap="none" rtlCol="0">
            <a:spAutoFit/>
          </a:bodyPr>
          <a:lstStyle/>
          <a:p>
            <a:endParaRPr lang="en-VN" dirty="0"/>
          </a:p>
          <a:p>
            <a:r>
              <a:rPr lang="en-VN" dirty="0"/>
              <a:t>Explain:</a:t>
            </a:r>
            <a:br>
              <a:rPr lang="en-VN" dirty="0"/>
            </a:br>
            <a:r>
              <a:rPr lang="en-VN" dirty="0"/>
              <a:t>- </a:t>
            </a:r>
            <a:r>
              <a:rPr lang="en-US" sz="1800" dirty="0">
                <a:solidFill>
                  <a:srgbClr val="232323"/>
                </a:solidFill>
                <a:effectLst/>
                <a:latin typeface="NewBaskerville"/>
              </a:rPr>
              <a:t>Looping through each key-value pair in </a:t>
            </a:r>
            <a:r>
              <a:rPr lang="en-US" sz="1800" dirty="0" err="1">
                <a:solidFill>
                  <a:srgbClr val="232323"/>
                </a:solidFill>
                <a:effectLst/>
                <a:latin typeface="Courier" panose="02070309020205020404" pitchFamily="49" charset="0"/>
              </a:rPr>
              <a:t>var.words</a:t>
            </a:r>
            <a:r>
              <a:rPr lang="en-US" sz="1800" dirty="0">
                <a:solidFill>
                  <a:srgbClr val="232323"/>
                </a:solidFill>
                <a:effectLst/>
                <a:latin typeface="Courier" panose="02070309020205020404" pitchFamily="49" charset="0"/>
              </a:rPr>
              <a:t> </a:t>
            </a:r>
            <a:r>
              <a:rPr lang="en-US" sz="1800" dirty="0">
                <a:solidFill>
                  <a:srgbClr val="232323"/>
                </a:solidFill>
                <a:effectLst/>
                <a:latin typeface="NewBaskerville"/>
              </a:rPr>
              <a:t>and outputting a new map can be done</a:t>
            </a:r>
          </a:p>
          <a:p>
            <a:r>
              <a:rPr lang="en-US" sz="1800" dirty="0">
                <a:solidFill>
                  <a:srgbClr val="232323"/>
                </a:solidFill>
                <a:effectLst/>
                <a:latin typeface="NewBaskerville"/>
              </a:rPr>
              <a:t>with the following expression: </a:t>
            </a:r>
            <a:endParaRPr lang="en-US" dirty="0"/>
          </a:p>
          <a:p>
            <a:r>
              <a:rPr lang="en-US" sz="1800" dirty="0">
                <a:solidFill>
                  <a:srgbClr val="232323"/>
                </a:solidFill>
                <a:effectLst/>
                <a:latin typeface="Courier" panose="02070309020205020404" pitchFamily="49" charset="0"/>
              </a:rPr>
              <a:t>{for </a:t>
            </a:r>
            <a:r>
              <a:rPr lang="en-US" sz="1800" dirty="0" err="1">
                <a:solidFill>
                  <a:srgbClr val="232323"/>
                </a:solidFill>
                <a:effectLst/>
                <a:latin typeface="Courier" panose="02070309020205020404" pitchFamily="49" charset="0"/>
              </a:rPr>
              <a:t>k,v</a:t>
            </a:r>
            <a:r>
              <a:rPr lang="en-US" sz="1800" dirty="0">
                <a:solidFill>
                  <a:srgbClr val="232323"/>
                </a:solidFill>
                <a:effectLst/>
                <a:latin typeface="Courier" panose="02070309020205020404" pitchFamily="49" charset="0"/>
              </a:rPr>
              <a:t> in </a:t>
            </a:r>
            <a:r>
              <a:rPr lang="en-US" sz="1800" dirty="0" err="1">
                <a:solidFill>
                  <a:srgbClr val="232323"/>
                </a:solidFill>
                <a:effectLst/>
                <a:latin typeface="Courier" panose="02070309020205020404" pitchFamily="49" charset="0"/>
              </a:rPr>
              <a:t>var.words</a:t>
            </a:r>
            <a:r>
              <a:rPr lang="en-US" sz="1800" dirty="0">
                <a:solidFill>
                  <a:srgbClr val="232323"/>
                </a:solidFill>
                <a:effectLst/>
                <a:latin typeface="Courier" panose="02070309020205020404" pitchFamily="49" charset="0"/>
              </a:rPr>
              <a:t> : k =&gt; v }</a:t>
            </a:r>
          </a:p>
          <a:p>
            <a:endParaRPr lang="en-US" sz="1800" dirty="0">
              <a:solidFill>
                <a:srgbClr val="232323"/>
              </a:solidFill>
              <a:effectLst/>
              <a:latin typeface="Courier" panose="02070309020205020404" pitchFamily="49" charset="0"/>
            </a:endParaRPr>
          </a:p>
          <a:p>
            <a:r>
              <a:rPr lang="en-US" dirty="0">
                <a:solidFill>
                  <a:srgbClr val="232323"/>
                </a:solidFill>
                <a:latin typeface="Courier" panose="02070309020205020404" pitchFamily="49" charset="0"/>
              </a:rPr>
              <a:t>- </a:t>
            </a:r>
            <a:r>
              <a:rPr lang="en-US" sz="1800" dirty="0">
                <a:solidFill>
                  <a:srgbClr val="232323"/>
                </a:solidFill>
                <a:effectLst/>
                <a:latin typeface="NewBaskerville"/>
              </a:rPr>
              <a:t>The next expression uppercases each word in a list and outputs to a new list: </a:t>
            </a:r>
            <a:endParaRPr lang="en-US" dirty="0"/>
          </a:p>
          <a:p>
            <a:r>
              <a:rPr lang="en-US" sz="1800" dirty="0">
                <a:solidFill>
                  <a:srgbClr val="232323"/>
                </a:solidFill>
                <a:effectLst/>
                <a:latin typeface="Courier" panose="02070309020205020404" pitchFamily="49" charset="0"/>
              </a:rPr>
              <a:t>[for s in v : upper(s)] </a:t>
            </a:r>
            <a:endParaRPr lang="en-US" dirty="0"/>
          </a:p>
          <a:p>
            <a:r>
              <a:rPr lang="en-US" dirty="0">
                <a:solidFill>
                  <a:srgbClr val="232323"/>
                </a:solidFill>
                <a:latin typeface="Courier" panose="02070309020205020404" pitchFamily="49" charset="0"/>
              </a:rPr>
              <a:t> </a:t>
            </a:r>
            <a:endParaRPr lang="en-US" dirty="0"/>
          </a:p>
          <a:p>
            <a:endParaRPr lang="en-VN" dirty="0"/>
          </a:p>
          <a:p>
            <a:endParaRPr lang="en-VN" dirty="0"/>
          </a:p>
        </p:txBody>
      </p:sp>
    </p:spTree>
    <p:extLst>
      <p:ext uri="{BB962C8B-B14F-4D97-AF65-F5344CB8AC3E}">
        <p14:creationId xmlns:p14="http://schemas.microsoft.com/office/powerpoint/2010/main" val="3726083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90636B-3DA8-B7AF-77C3-9DACB9AB5D0B}"/>
              </a:ext>
            </a:extLst>
          </p:cNvPr>
          <p:cNvSpPr txBox="1"/>
          <p:nvPr/>
        </p:nvSpPr>
        <p:spPr>
          <a:xfrm>
            <a:off x="1753644" y="701458"/>
            <a:ext cx="9859815" cy="923330"/>
          </a:xfrm>
          <a:prstGeom prst="rect">
            <a:avLst/>
          </a:prstGeom>
          <a:noFill/>
        </p:spPr>
        <p:txBody>
          <a:bodyPr wrap="none" rtlCol="0">
            <a:spAutoFit/>
          </a:bodyPr>
          <a:lstStyle/>
          <a:p>
            <a:r>
              <a:rPr lang="en-VN" dirty="0"/>
              <a:t>In Terraform,  </a:t>
            </a:r>
            <a:r>
              <a:rPr lang="en-US" sz="1800" dirty="0">
                <a:solidFill>
                  <a:srgbClr val="232323"/>
                </a:solidFill>
                <a:effectLst/>
                <a:latin typeface="NewBaskerville"/>
              </a:rPr>
              <a:t>the result of an expression is assigned to a locals value.</a:t>
            </a:r>
          </a:p>
          <a:p>
            <a:r>
              <a:rPr lang="en-US" sz="1800" dirty="0">
                <a:solidFill>
                  <a:srgbClr val="232323"/>
                </a:solidFill>
                <a:effectLst/>
                <a:latin typeface="NewBaskerville"/>
              </a:rPr>
              <a:t>Locals values assign a name to an expression, allowing it to be used multiple times without repetition. </a:t>
            </a:r>
            <a:endParaRPr lang="en-US" dirty="0"/>
          </a:p>
          <a:p>
            <a:endParaRPr lang="en-VN" dirty="0"/>
          </a:p>
        </p:txBody>
      </p:sp>
      <p:pic>
        <p:nvPicPr>
          <p:cNvPr id="4" name="Picture 3" descr="A close-up of a text&#10;&#10;Description automatically generated">
            <a:extLst>
              <a:ext uri="{FF2B5EF4-FFF2-40B4-BE49-F238E27FC236}">
                <a16:creationId xmlns:a16="http://schemas.microsoft.com/office/drawing/2014/main" id="{217A857D-953C-D393-3BA0-0F5C32EF8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1250" y="1624788"/>
            <a:ext cx="2095500" cy="914400"/>
          </a:xfrm>
          <a:prstGeom prst="rect">
            <a:avLst/>
          </a:prstGeom>
        </p:spPr>
      </p:pic>
      <p:sp>
        <p:nvSpPr>
          <p:cNvPr id="6" name="TextBox 5">
            <a:extLst>
              <a:ext uri="{FF2B5EF4-FFF2-40B4-BE49-F238E27FC236}">
                <a16:creationId xmlns:a16="http://schemas.microsoft.com/office/drawing/2014/main" id="{C6805658-E1BE-EFD8-E5D7-195E05CD044F}"/>
              </a:ext>
            </a:extLst>
          </p:cNvPr>
          <p:cNvSpPr txBox="1"/>
          <p:nvPr/>
        </p:nvSpPr>
        <p:spPr>
          <a:xfrm>
            <a:off x="1891430" y="2943616"/>
            <a:ext cx="4867999" cy="369332"/>
          </a:xfrm>
          <a:prstGeom prst="rect">
            <a:avLst/>
          </a:prstGeom>
          <a:noFill/>
        </p:spPr>
        <p:txBody>
          <a:bodyPr wrap="none" rtlCol="0">
            <a:spAutoFit/>
          </a:bodyPr>
          <a:lstStyle/>
          <a:p>
            <a:r>
              <a:rPr lang="en-VN" dirty="0"/>
              <a:t>Our main.tf now will be updated as the next slide</a:t>
            </a:r>
          </a:p>
        </p:txBody>
      </p:sp>
    </p:spTree>
    <p:extLst>
      <p:ext uri="{BB962C8B-B14F-4D97-AF65-F5344CB8AC3E}">
        <p14:creationId xmlns:p14="http://schemas.microsoft.com/office/powerpoint/2010/main" val="2041289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rgbClr val="495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452" y="489839"/>
            <a:ext cx="11460395" cy="60180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program&#10;&#10;Description automatically generated">
            <a:extLst>
              <a:ext uri="{FF2B5EF4-FFF2-40B4-BE49-F238E27FC236}">
                <a16:creationId xmlns:a16="http://schemas.microsoft.com/office/drawing/2014/main" id="{B3E16F06-5DC8-D878-51E0-1A63203F0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493" y="812564"/>
            <a:ext cx="6822313" cy="5372572"/>
          </a:xfrm>
          <a:prstGeom prst="rect">
            <a:avLst/>
          </a:prstGeom>
        </p:spPr>
      </p:pic>
    </p:spTree>
    <p:extLst>
      <p:ext uri="{BB962C8B-B14F-4D97-AF65-F5344CB8AC3E}">
        <p14:creationId xmlns:p14="http://schemas.microsoft.com/office/powerpoint/2010/main" val="2469309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54474-0348-C3DB-ECE7-B4B74284AE27}"/>
              </a:ext>
            </a:extLst>
          </p:cNvPr>
          <p:cNvSpPr txBox="1"/>
          <p:nvPr/>
        </p:nvSpPr>
        <p:spPr>
          <a:xfrm>
            <a:off x="1678488" y="663879"/>
            <a:ext cx="7078926" cy="369332"/>
          </a:xfrm>
          <a:prstGeom prst="rect">
            <a:avLst/>
          </a:prstGeom>
          <a:noFill/>
        </p:spPr>
        <p:txBody>
          <a:bodyPr wrap="none" rtlCol="0">
            <a:spAutoFit/>
          </a:bodyPr>
          <a:lstStyle/>
          <a:p>
            <a:r>
              <a:rPr lang="en-VN" dirty="0"/>
              <a:t>Next mission is to create 100 Mad Libs stories. To do that, we use </a:t>
            </a:r>
            <a:r>
              <a:rPr lang="en-VN" dirty="0">
                <a:latin typeface="Courier New" panose="02070309020205020404" pitchFamily="49" charset="0"/>
                <a:cs typeface="Courier New" panose="02070309020205020404" pitchFamily="49" charset="0"/>
              </a:rPr>
              <a:t>Count</a:t>
            </a:r>
          </a:p>
        </p:txBody>
      </p:sp>
      <p:pic>
        <p:nvPicPr>
          <p:cNvPr id="6" name="Picture 5" descr="A close-up of a number&#10;&#10;Description automatically generated">
            <a:extLst>
              <a:ext uri="{FF2B5EF4-FFF2-40B4-BE49-F238E27FC236}">
                <a16:creationId xmlns:a16="http://schemas.microsoft.com/office/drawing/2014/main" id="{7703513C-3CA4-9901-3D43-006EE9E5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50" y="1365250"/>
            <a:ext cx="5537200" cy="2565400"/>
          </a:xfrm>
          <a:prstGeom prst="rect">
            <a:avLst/>
          </a:prstGeom>
        </p:spPr>
      </p:pic>
      <p:sp>
        <p:nvSpPr>
          <p:cNvPr id="7" name="TextBox 6">
            <a:extLst>
              <a:ext uri="{FF2B5EF4-FFF2-40B4-BE49-F238E27FC236}">
                <a16:creationId xmlns:a16="http://schemas.microsoft.com/office/drawing/2014/main" id="{C751A011-8566-4067-8869-EC57F1372891}"/>
              </a:ext>
            </a:extLst>
          </p:cNvPr>
          <p:cNvSpPr txBox="1"/>
          <p:nvPr/>
        </p:nvSpPr>
        <p:spPr>
          <a:xfrm>
            <a:off x="1828800" y="4572000"/>
            <a:ext cx="8128635" cy="646331"/>
          </a:xfrm>
          <a:prstGeom prst="rect">
            <a:avLst/>
          </a:prstGeom>
          <a:noFill/>
        </p:spPr>
        <p:txBody>
          <a:bodyPr wrap="none" rtlCol="0">
            <a:spAutoFit/>
          </a:bodyPr>
          <a:lstStyle/>
          <a:p>
            <a:r>
              <a:rPr lang="en-US" sz="1800" dirty="0">
                <a:solidFill>
                  <a:srgbClr val="232323"/>
                </a:solidFill>
                <a:effectLst/>
                <a:latin typeface="NewBaskerville"/>
              </a:rPr>
              <a:t>Let’s update our code to support producing an arbitrary number of Mad Libs stories. </a:t>
            </a:r>
          </a:p>
          <a:p>
            <a:r>
              <a:rPr lang="en-US" sz="1800" dirty="0">
                <a:solidFill>
                  <a:srgbClr val="232323"/>
                </a:solidFill>
                <a:effectLst/>
                <a:latin typeface="NewBaskerville"/>
              </a:rPr>
              <a:t>First, add a new variable named </a:t>
            </a:r>
            <a:r>
              <a:rPr lang="en-US" sz="1800" dirty="0" err="1">
                <a:solidFill>
                  <a:srgbClr val="232323"/>
                </a:solidFill>
                <a:effectLst/>
                <a:latin typeface="Courier" panose="02070309020205020404" pitchFamily="49" charset="0"/>
              </a:rPr>
              <a:t>var.num_files</a:t>
            </a:r>
            <a:r>
              <a:rPr lang="en-US" sz="1800" dirty="0">
                <a:solidFill>
                  <a:srgbClr val="232323"/>
                </a:solidFill>
                <a:effectLst/>
                <a:latin typeface="Courier" panose="02070309020205020404" pitchFamily="49" charset="0"/>
              </a:rPr>
              <a:t> </a:t>
            </a:r>
            <a:endParaRPr lang="en-VN" dirty="0"/>
          </a:p>
        </p:txBody>
      </p:sp>
    </p:spTree>
    <p:extLst>
      <p:ext uri="{BB962C8B-B14F-4D97-AF65-F5344CB8AC3E}">
        <p14:creationId xmlns:p14="http://schemas.microsoft.com/office/powerpoint/2010/main" val="2531984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452" y="489839"/>
            <a:ext cx="11460395" cy="60180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2AA5D12A-74AD-7986-375F-5EE0C3809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784" y="812564"/>
            <a:ext cx="5625730" cy="5372572"/>
          </a:xfrm>
          <a:prstGeom prst="rect">
            <a:avLst/>
          </a:prstGeom>
        </p:spPr>
      </p:pic>
    </p:spTree>
    <p:extLst>
      <p:ext uri="{BB962C8B-B14F-4D97-AF65-F5344CB8AC3E}">
        <p14:creationId xmlns:p14="http://schemas.microsoft.com/office/powerpoint/2010/main" val="850613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6A3CA-E646-3756-5767-3C2289A84734}"/>
              </a:ext>
            </a:extLst>
          </p:cNvPr>
          <p:cNvSpPr txBox="1"/>
          <p:nvPr/>
        </p:nvSpPr>
        <p:spPr>
          <a:xfrm>
            <a:off x="1416050" y="450850"/>
            <a:ext cx="10608802" cy="1754326"/>
          </a:xfrm>
          <a:prstGeom prst="rect">
            <a:avLst/>
          </a:prstGeom>
          <a:noFill/>
        </p:spPr>
        <p:txBody>
          <a:bodyPr wrap="none" rtlCol="0">
            <a:spAutoFit/>
          </a:bodyPr>
          <a:lstStyle/>
          <a:p>
            <a:r>
              <a:rPr lang="en-US" sz="1800" dirty="0">
                <a:solidFill>
                  <a:srgbClr val="232323"/>
                </a:solidFill>
                <a:effectLst/>
                <a:latin typeface="NewBaskerville"/>
              </a:rPr>
              <a:t>Instead of outputting to the CLI, we’ll save the results to disk with a </a:t>
            </a:r>
            <a:r>
              <a:rPr lang="en-US" sz="1800" dirty="0" err="1">
                <a:solidFill>
                  <a:srgbClr val="232323"/>
                </a:solidFill>
                <a:effectLst/>
                <a:latin typeface="Courier" panose="02070309020205020404" pitchFamily="49" charset="0"/>
              </a:rPr>
              <a:t>local_file</a:t>
            </a:r>
            <a:r>
              <a:rPr lang="en-US" sz="1800" dirty="0">
                <a:solidFill>
                  <a:srgbClr val="232323"/>
                </a:solidFill>
                <a:effectLst/>
                <a:latin typeface="Courier" panose="02070309020205020404" pitchFamily="49" charset="0"/>
              </a:rPr>
              <a:t> </a:t>
            </a:r>
            <a:r>
              <a:rPr lang="en-US" sz="1800" dirty="0">
                <a:solidFill>
                  <a:srgbClr val="232323"/>
                </a:solidFill>
                <a:effectLst/>
                <a:latin typeface="NewBaskerville"/>
              </a:rPr>
              <a:t>resource. </a:t>
            </a:r>
          </a:p>
          <a:p>
            <a:r>
              <a:rPr lang="en-US" dirty="0">
                <a:solidFill>
                  <a:srgbClr val="232323"/>
                </a:solidFill>
                <a:latin typeface="NewBaskerville"/>
              </a:rPr>
              <a:t>Because we have 100 stories, it’s very hard for us to read the output on CLI. Then, we will have 100 stories files.</a:t>
            </a:r>
          </a:p>
          <a:p>
            <a:endParaRPr lang="en-US" dirty="0">
              <a:solidFill>
                <a:srgbClr val="232323"/>
              </a:solidFill>
              <a:latin typeface="NewBaskerville"/>
            </a:endParaRPr>
          </a:p>
          <a:p>
            <a:r>
              <a:rPr lang="en-US" dirty="0">
                <a:solidFill>
                  <a:srgbClr val="232323"/>
                </a:solidFill>
                <a:latin typeface="NewBaskerville"/>
              </a:rPr>
              <a:t>First, </a:t>
            </a:r>
            <a:r>
              <a:rPr lang="en-US" sz="1800" dirty="0">
                <a:solidFill>
                  <a:srgbClr val="232323"/>
                </a:solidFill>
                <a:effectLst/>
                <a:latin typeface="NewBaskerville"/>
              </a:rPr>
              <a:t>we read all the template text files into a list. This is possible with the built-in </a:t>
            </a:r>
            <a:r>
              <a:rPr lang="en-US" sz="1800" dirty="0" err="1">
                <a:solidFill>
                  <a:srgbClr val="232323"/>
                </a:solidFill>
                <a:effectLst/>
                <a:latin typeface="Courier" panose="02070309020205020404" pitchFamily="49" charset="0"/>
              </a:rPr>
              <a:t>fileset</a:t>
            </a:r>
            <a:r>
              <a:rPr lang="en-US" sz="1800" dirty="0">
                <a:solidFill>
                  <a:srgbClr val="232323"/>
                </a:solidFill>
                <a:effectLst/>
                <a:latin typeface="Courier" panose="02070309020205020404" pitchFamily="49" charset="0"/>
              </a:rPr>
              <a:t>()</a:t>
            </a:r>
            <a:r>
              <a:rPr lang="en-US" sz="1800" dirty="0">
                <a:solidFill>
                  <a:srgbClr val="232323"/>
                </a:solidFill>
                <a:effectLst/>
                <a:latin typeface="NewBaskerville"/>
              </a:rPr>
              <a:t>function: </a:t>
            </a:r>
            <a:endParaRPr lang="en-US" dirty="0"/>
          </a:p>
          <a:p>
            <a:endParaRPr lang="en-US" dirty="0"/>
          </a:p>
          <a:p>
            <a:endParaRPr lang="en-VN" dirty="0"/>
          </a:p>
        </p:txBody>
      </p:sp>
      <p:sp>
        <p:nvSpPr>
          <p:cNvPr id="3" name="TextBox 2">
            <a:extLst>
              <a:ext uri="{FF2B5EF4-FFF2-40B4-BE49-F238E27FC236}">
                <a16:creationId xmlns:a16="http://schemas.microsoft.com/office/drawing/2014/main" id="{F342E148-C0FE-2872-5678-B21372FA9BE0}"/>
              </a:ext>
            </a:extLst>
          </p:cNvPr>
          <p:cNvSpPr txBox="1"/>
          <p:nvPr/>
        </p:nvSpPr>
        <p:spPr>
          <a:xfrm>
            <a:off x="2101850" y="1974850"/>
            <a:ext cx="7479933" cy="1200329"/>
          </a:xfrm>
          <a:prstGeom prst="rect">
            <a:avLst/>
          </a:prstGeom>
          <a:noFill/>
        </p:spPr>
        <p:txBody>
          <a:bodyPr wrap="none" rtlCol="0">
            <a:spAutoFit/>
          </a:bodyPr>
          <a:lstStyle/>
          <a:p>
            <a:r>
              <a:rPr lang="en-US" b="0" i="1" dirty="0">
                <a:solidFill>
                  <a:srgbClr val="00B050"/>
                </a:solidFill>
                <a:effectLst/>
                <a:latin typeface="Menlo" panose="020B0609030804020204" pitchFamily="49" charset="0"/>
              </a:rPr>
              <a:t>locals</a:t>
            </a:r>
            <a:r>
              <a:rPr lang="en-US" b="0" dirty="0">
                <a:solidFill>
                  <a:srgbClr val="00B050"/>
                </a:solidFill>
                <a:effectLst/>
                <a:latin typeface="Menlo" panose="020B0609030804020204" pitchFamily="49" charset="0"/>
              </a:rPr>
              <a:t> {</a:t>
            </a:r>
          </a:p>
          <a:p>
            <a:r>
              <a:rPr lang="en-US" b="0" dirty="0">
                <a:solidFill>
                  <a:srgbClr val="00B050"/>
                </a:solidFill>
                <a:effectLst/>
                <a:latin typeface="Menlo" panose="020B0609030804020204" pitchFamily="49" charset="0"/>
              </a:rPr>
              <a:t>	templates = </a:t>
            </a:r>
            <a:r>
              <a:rPr lang="en-US" b="0" dirty="0" err="1">
                <a:solidFill>
                  <a:srgbClr val="00B050"/>
                </a:solidFill>
                <a:effectLst/>
                <a:latin typeface="Menlo" panose="020B0609030804020204" pitchFamily="49" charset="0"/>
              </a:rPr>
              <a:t>tolist</a:t>
            </a:r>
            <a:r>
              <a:rPr lang="en-US" b="0" dirty="0">
                <a:solidFill>
                  <a:srgbClr val="00B050"/>
                </a:solidFill>
                <a:effectLst/>
                <a:latin typeface="Menlo" panose="020B0609030804020204" pitchFamily="49" charset="0"/>
              </a:rPr>
              <a:t>(</a:t>
            </a:r>
            <a:r>
              <a:rPr lang="en-US" b="0" dirty="0" err="1">
                <a:solidFill>
                  <a:srgbClr val="00B050"/>
                </a:solidFill>
                <a:effectLst/>
                <a:latin typeface="Menlo" panose="020B0609030804020204" pitchFamily="49" charset="0"/>
              </a:rPr>
              <a:t>fileset</a:t>
            </a:r>
            <a:r>
              <a:rPr lang="en-US" b="0" dirty="0">
                <a:solidFill>
                  <a:srgbClr val="00B050"/>
                </a:solidFill>
                <a:effectLst/>
                <a:latin typeface="Menlo" panose="020B0609030804020204" pitchFamily="49" charset="0"/>
              </a:rPr>
              <a:t>(</a:t>
            </a:r>
            <a:r>
              <a:rPr lang="en-US" b="0" dirty="0" err="1">
                <a:solidFill>
                  <a:srgbClr val="00B050"/>
                </a:solidFill>
                <a:effectLst/>
                <a:latin typeface="Menlo" panose="020B0609030804020204" pitchFamily="49" charset="0"/>
              </a:rPr>
              <a:t>path.module</a:t>
            </a:r>
            <a:r>
              <a:rPr lang="en-US" b="0" dirty="0">
                <a:solidFill>
                  <a:srgbClr val="00B050"/>
                </a:solidFill>
                <a:effectLst/>
                <a:latin typeface="Menlo" panose="020B0609030804020204" pitchFamily="49" charset="0"/>
              </a:rPr>
              <a:t>, "*.txt"))</a:t>
            </a:r>
          </a:p>
          <a:p>
            <a:r>
              <a:rPr lang="en-US" b="0" dirty="0">
                <a:solidFill>
                  <a:srgbClr val="00B050"/>
                </a:solidFill>
                <a:effectLst/>
                <a:latin typeface="Menlo" panose="020B0609030804020204" pitchFamily="49" charset="0"/>
              </a:rPr>
              <a:t>}</a:t>
            </a:r>
          </a:p>
          <a:p>
            <a:endParaRPr lang="en-VN" dirty="0">
              <a:solidFill>
                <a:srgbClr val="00B050"/>
              </a:solidFill>
            </a:endParaRPr>
          </a:p>
        </p:txBody>
      </p:sp>
      <p:sp>
        <p:nvSpPr>
          <p:cNvPr id="5" name="TextBox 4">
            <a:extLst>
              <a:ext uri="{FF2B5EF4-FFF2-40B4-BE49-F238E27FC236}">
                <a16:creationId xmlns:a16="http://schemas.microsoft.com/office/drawing/2014/main" id="{3B25EDC7-418E-46FD-7E1A-D3D39A65287F}"/>
              </a:ext>
            </a:extLst>
          </p:cNvPr>
          <p:cNvSpPr txBox="1"/>
          <p:nvPr/>
        </p:nvSpPr>
        <p:spPr>
          <a:xfrm>
            <a:off x="1568450" y="3175179"/>
            <a:ext cx="3474669" cy="923330"/>
          </a:xfrm>
          <a:prstGeom prst="rect">
            <a:avLst/>
          </a:prstGeom>
          <a:noFill/>
        </p:spPr>
        <p:txBody>
          <a:bodyPr wrap="none" rtlCol="0">
            <a:spAutoFit/>
          </a:bodyPr>
          <a:lstStyle/>
          <a:p>
            <a:r>
              <a:rPr lang="en-VN" dirty="0"/>
              <a:t>Example output:</a:t>
            </a:r>
            <a:br>
              <a:rPr lang="en-VN" dirty="0"/>
            </a:br>
            <a:r>
              <a:rPr lang="en-US" b="0" i="0" dirty="0">
                <a:effectLst/>
                <a:latin typeface="ui-monospace"/>
              </a:rPr>
              <a:t>&gt; </a:t>
            </a:r>
            <a:r>
              <a:rPr lang="en-US" b="0" i="0" dirty="0" err="1">
                <a:effectLst/>
                <a:latin typeface="ui-monospace"/>
              </a:rPr>
              <a:t>fileset</a:t>
            </a:r>
            <a:r>
              <a:rPr lang="en-US" b="0" i="0" dirty="0">
                <a:effectLst/>
                <a:latin typeface="ui-monospace"/>
              </a:rPr>
              <a:t>(</a:t>
            </a:r>
            <a:r>
              <a:rPr lang="en-US" b="0" i="0" dirty="0" err="1">
                <a:effectLst/>
                <a:latin typeface="ui-monospace"/>
              </a:rPr>
              <a:t>path.module</a:t>
            </a:r>
            <a:r>
              <a:rPr lang="en-US" b="0" i="0" dirty="0">
                <a:effectLst/>
                <a:latin typeface="ui-monospace"/>
              </a:rPr>
              <a:t>, "files/*.txt")</a:t>
            </a:r>
            <a:br>
              <a:rPr lang="en-US" b="0" i="0" dirty="0">
                <a:effectLst/>
                <a:latin typeface="ui-monospace"/>
              </a:rPr>
            </a:br>
            <a:r>
              <a:rPr lang="en-US" b="0" i="0" dirty="0">
                <a:effectLst/>
                <a:latin typeface="ui-monospace"/>
              </a:rPr>
              <a:t>[ "files/</a:t>
            </a:r>
            <a:r>
              <a:rPr lang="en-US" b="0" i="0" dirty="0" err="1">
                <a:effectLst/>
                <a:latin typeface="ui-monospace"/>
              </a:rPr>
              <a:t>hello.txt</a:t>
            </a:r>
            <a:r>
              <a:rPr lang="en-US" b="0" i="0" dirty="0">
                <a:effectLst/>
                <a:latin typeface="ui-monospace"/>
              </a:rPr>
              <a:t>", "files/</a:t>
            </a:r>
            <a:r>
              <a:rPr lang="en-US" b="0" i="0" dirty="0" err="1">
                <a:effectLst/>
                <a:latin typeface="ui-monospace"/>
              </a:rPr>
              <a:t>world.txt</a:t>
            </a:r>
            <a:r>
              <a:rPr lang="en-US" b="0" i="0" dirty="0">
                <a:effectLst/>
                <a:latin typeface="ui-monospace"/>
              </a:rPr>
              <a:t>" ]</a:t>
            </a:r>
            <a:endParaRPr lang="en-VN" dirty="0"/>
          </a:p>
        </p:txBody>
      </p:sp>
      <p:sp>
        <p:nvSpPr>
          <p:cNvPr id="6" name="TextBox 5">
            <a:extLst>
              <a:ext uri="{FF2B5EF4-FFF2-40B4-BE49-F238E27FC236}">
                <a16:creationId xmlns:a16="http://schemas.microsoft.com/office/drawing/2014/main" id="{A1BFBBA4-3F65-12CA-B505-62A9A43932DC}"/>
              </a:ext>
            </a:extLst>
          </p:cNvPr>
          <p:cNvSpPr txBox="1"/>
          <p:nvPr/>
        </p:nvSpPr>
        <p:spPr>
          <a:xfrm>
            <a:off x="1553982" y="4395633"/>
            <a:ext cx="9690666" cy="369332"/>
          </a:xfrm>
          <a:prstGeom prst="rect">
            <a:avLst/>
          </a:prstGeom>
          <a:noFill/>
        </p:spPr>
        <p:txBody>
          <a:bodyPr wrap="none" rtlCol="0">
            <a:spAutoFit/>
          </a:bodyPr>
          <a:lstStyle/>
          <a:p>
            <a:r>
              <a:rPr lang="en-US" dirty="0"/>
              <a:t>After compiling the list of template files, we can input the outcome into the </a:t>
            </a:r>
            <a:r>
              <a:rPr lang="en-US" dirty="0" err="1">
                <a:latin typeface="Courier New" panose="02070309020205020404" pitchFamily="49" charset="0"/>
                <a:cs typeface="Courier New" panose="02070309020205020404" pitchFamily="49" charset="0"/>
              </a:rPr>
              <a:t>local_file</a:t>
            </a:r>
            <a:r>
              <a:rPr lang="en-US" dirty="0">
                <a:latin typeface="Courier New" panose="02070309020205020404" pitchFamily="49" charset="0"/>
                <a:cs typeface="Courier New" panose="02070309020205020404" pitchFamily="49" charset="0"/>
              </a:rPr>
              <a:t> </a:t>
            </a:r>
            <a:r>
              <a:rPr lang="en-US" dirty="0"/>
              <a:t>resource.</a:t>
            </a:r>
            <a:endParaRPr lang="en-VN" dirty="0"/>
          </a:p>
        </p:txBody>
      </p:sp>
    </p:spTree>
    <p:extLst>
      <p:ext uri="{BB962C8B-B14F-4D97-AF65-F5344CB8AC3E}">
        <p14:creationId xmlns:p14="http://schemas.microsoft.com/office/powerpoint/2010/main" val="2219103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495DD-3ECF-D7C0-2964-CCDB1677E0E2}"/>
              </a:ext>
            </a:extLst>
          </p:cNvPr>
          <p:cNvSpPr txBox="1"/>
          <p:nvPr/>
        </p:nvSpPr>
        <p:spPr>
          <a:xfrm>
            <a:off x="1359041" y="698321"/>
            <a:ext cx="10172978" cy="3693319"/>
          </a:xfrm>
          <a:prstGeom prst="rect">
            <a:avLst/>
          </a:prstGeom>
          <a:noFill/>
        </p:spPr>
        <p:txBody>
          <a:bodyPr wrap="none" rtlCol="0">
            <a:spAutoFit/>
          </a:bodyPr>
          <a:lstStyle/>
          <a:p>
            <a:r>
              <a:rPr lang="en-US" b="0" i="1" dirty="0">
                <a:solidFill>
                  <a:srgbClr val="00B050"/>
                </a:solidFill>
                <a:effectLst/>
                <a:latin typeface="Menlo" panose="020B0609030804020204" pitchFamily="49" charset="0"/>
              </a:rPr>
              <a:t>resource</a:t>
            </a:r>
            <a:r>
              <a:rPr lang="en-US" b="0" dirty="0">
                <a:solidFill>
                  <a:srgbClr val="00B050"/>
                </a:solidFill>
                <a:effectLst/>
                <a:latin typeface="Menlo" panose="020B0609030804020204" pitchFamily="49" charset="0"/>
              </a:rPr>
              <a:t> "</a:t>
            </a:r>
            <a:r>
              <a:rPr lang="en-US" b="0" dirty="0" err="1">
                <a:solidFill>
                  <a:srgbClr val="00B050"/>
                </a:solidFill>
                <a:effectLst/>
                <a:latin typeface="Menlo" panose="020B0609030804020204" pitchFamily="49" charset="0"/>
              </a:rPr>
              <a:t>local_file</a:t>
            </a:r>
            <a:r>
              <a:rPr lang="en-US" b="0" dirty="0">
                <a:solidFill>
                  <a:srgbClr val="00B050"/>
                </a:solidFill>
                <a:effectLst/>
                <a:latin typeface="Menlo" panose="020B0609030804020204" pitchFamily="49" charset="0"/>
              </a:rPr>
              <a:t>" "</a:t>
            </a:r>
            <a:r>
              <a:rPr lang="en-US" b="0" dirty="0" err="1">
                <a:solidFill>
                  <a:srgbClr val="00B050"/>
                </a:solidFill>
                <a:effectLst/>
                <a:latin typeface="Menlo" panose="020B0609030804020204" pitchFamily="49" charset="0"/>
              </a:rPr>
              <a:t>mad_libs</a:t>
            </a:r>
            <a:r>
              <a:rPr lang="en-US" b="0" dirty="0">
                <a:solidFill>
                  <a:srgbClr val="00B050"/>
                </a:solidFill>
                <a:effectLst/>
                <a:latin typeface="Menlo" panose="020B0609030804020204" pitchFamily="49" charset="0"/>
              </a:rPr>
              <a:t>" {</a:t>
            </a:r>
          </a:p>
          <a:p>
            <a:r>
              <a:rPr lang="en-US" b="0" dirty="0">
                <a:solidFill>
                  <a:srgbClr val="00B050"/>
                </a:solidFill>
                <a:effectLst/>
                <a:latin typeface="Menlo" panose="020B0609030804020204" pitchFamily="49" charset="0"/>
              </a:rPr>
              <a:t>	count = </a:t>
            </a:r>
            <a:r>
              <a:rPr lang="en-US" b="0" dirty="0" err="1">
                <a:solidFill>
                  <a:srgbClr val="00B050"/>
                </a:solidFill>
                <a:effectLst/>
                <a:latin typeface="Menlo" panose="020B0609030804020204" pitchFamily="49" charset="0"/>
              </a:rPr>
              <a:t>var.num_files</a:t>
            </a:r>
            <a:endParaRPr lang="en-US" b="0" dirty="0">
              <a:solidFill>
                <a:srgbClr val="00B050"/>
              </a:solidFill>
              <a:effectLst/>
              <a:latin typeface="Menlo" panose="020B0609030804020204" pitchFamily="49" charset="0"/>
            </a:endParaRPr>
          </a:p>
          <a:p>
            <a:r>
              <a:rPr lang="en-US" b="0" dirty="0">
                <a:solidFill>
                  <a:srgbClr val="00B050"/>
                </a:solidFill>
                <a:effectLst/>
                <a:latin typeface="Menlo" panose="020B0609030804020204" pitchFamily="49" charset="0"/>
              </a:rPr>
              <a:t>	filename = ”main/</a:t>
            </a:r>
            <a:r>
              <a:rPr lang="en-US" b="0" dirty="0" err="1">
                <a:solidFill>
                  <a:srgbClr val="00B050"/>
                </a:solidFill>
                <a:effectLst/>
                <a:latin typeface="Menlo" panose="020B0609030804020204" pitchFamily="49" charset="0"/>
              </a:rPr>
              <a:t>madlibs</a:t>
            </a:r>
            <a:r>
              <a:rPr lang="en-US" b="0" dirty="0">
                <a:solidFill>
                  <a:srgbClr val="00B050"/>
                </a:solidFill>
                <a:effectLst/>
                <a:latin typeface="Menlo" panose="020B0609030804020204" pitchFamily="49" charset="0"/>
              </a:rPr>
              <a:t>-${</a:t>
            </a:r>
            <a:r>
              <a:rPr lang="en-US" b="0" dirty="0" err="1">
                <a:solidFill>
                  <a:srgbClr val="00B050"/>
                </a:solidFill>
                <a:effectLst/>
                <a:latin typeface="Menlo" panose="020B0609030804020204" pitchFamily="49" charset="0"/>
              </a:rPr>
              <a:t>count.index</a:t>
            </a:r>
            <a:r>
              <a:rPr lang="en-US" b="0" dirty="0">
                <a:solidFill>
                  <a:srgbClr val="00B050"/>
                </a:solidFill>
                <a:effectLst/>
                <a:latin typeface="Menlo" panose="020B0609030804020204" pitchFamily="49" charset="0"/>
              </a:rPr>
              <a:t>}.txt"</a:t>
            </a:r>
          </a:p>
          <a:p>
            <a:r>
              <a:rPr lang="en-US" b="0" dirty="0">
                <a:solidFill>
                  <a:srgbClr val="00B050"/>
                </a:solidFill>
                <a:effectLst/>
                <a:latin typeface="Menlo" panose="020B0609030804020204" pitchFamily="49" charset="0"/>
              </a:rPr>
              <a:t>	content = </a:t>
            </a:r>
            <a:r>
              <a:rPr lang="en-US" b="0" dirty="0" err="1">
                <a:solidFill>
                  <a:srgbClr val="00B050"/>
                </a:solidFill>
                <a:effectLst/>
                <a:latin typeface="Menlo" panose="020B0609030804020204" pitchFamily="49" charset="0"/>
              </a:rPr>
              <a:t>templatefile</a:t>
            </a:r>
            <a:r>
              <a:rPr lang="en-US" b="0" dirty="0">
                <a:solidFill>
                  <a:srgbClr val="00B050"/>
                </a:solidFill>
                <a:effectLst/>
                <a:latin typeface="Menlo" panose="020B0609030804020204" pitchFamily="49" charset="0"/>
              </a:rPr>
              <a:t>(element(</a:t>
            </a:r>
            <a:r>
              <a:rPr lang="en-US" b="0" dirty="0" err="1">
                <a:solidFill>
                  <a:srgbClr val="00B050"/>
                </a:solidFill>
                <a:effectLst/>
                <a:latin typeface="Menlo" panose="020B0609030804020204" pitchFamily="49" charset="0"/>
              </a:rPr>
              <a:t>local.templates</a:t>
            </a:r>
            <a:r>
              <a:rPr lang="en-US" b="0" dirty="0">
                <a:solidFill>
                  <a:srgbClr val="00B050"/>
                </a:solidFill>
                <a:effectLst/>
                <a:latin typeface="Menlo" panose="020B0609030804020204" pitchFamily="49" charset="0"/>
              </a:rPr>
              <a:t>, </a:t>
            </a:r>
            <a:r>
              <a:rPr lang="en-US" b="0" dirty="0" err="1">
                <a:solidFill>
                  <a:srgbClr val="00B050"/>
                </a:solidFill>
                <a:effectLst/>
                <a:latin typeface="Menlo" panose="020B0609030804020204" pitchFamily="49" charset="0"/>
              </a:rPr>
              <a:t>count.index</a:t>
            </a:r>
            <a:r>
              <a:rPr lang="en-US" b="0" dirty="0">
                <a:solidFill>
                  <a:srgbClr val="00B050"/>
                </a:solidFill>
                <a:effectLst/>
                <a:latin typeface="Menlo" panose="020B0609030804020204" pitchFamily="49" charset="0"/>
              </a:rPr>
              <a:t>),</a:t>
            </a:r>
          </a:p>
          <a:p>
            <a:r>
              <a:rPr lang="en-US" b="0" dirty="0">
                <a:solidFill>
                  <a:srgbClr val="00B050"/>
                </a:solidFill>
                <a:effectLst/>
                <a:latin typeface="Menlo" panose="020B0609030804020204" pitchFamily="49" charset="0"/>
              </a:rPr>
              <a:t>	{</a:t>
            </a:r>
          </a:p>
          <a:p>
            <a:r>
              <a:rPr lang="en-US" b="0" dirty="0">
                <a:solidFill>
                  <a:srgbClr val="00B050"/>
                </a:solidFill>
                <a:effectLst/>
                <a:latin typeface="Menlo" panose="020B0609030804020204" pitchFamily="49" charset="0"/>
              </a:rPr>
              <a:t>		nouns = </a:t>
            </a:r>
            <a:r>
              <a:rPr lang="en-US" b="0" dirty="0" err="1">
                <a:solidFill>
                  <a:srgbClr val="00B050"/>
                </a:solidFill>
                <a:effectLst/>
                <a:latin typeface="Menlo" panose="020B0609030804020204" pitchFamily="49" charset="0"/>
              </a:rPr>
              <a:t>random_shuffle.random_nouns</a:t>
            </a:r>
            <a:r>
              <a:rPr lang="en-US" b="0" dirty="0">
                <a:solidFill>
                  <a:srgbClr val="00B050"/>
                </a:solidFill>
                <a:effectLst/>
                <a:latin typeface="Menlo" panose="020B0609030804020204" pitchFamily="49" charset="0"/>
              </a:rPr>
              <a:t>[</a:t>
            </a:r>
            <a:r>
              <a:rPr lang="en-US" b="0" dirty="0" err="1">
                <a:solidFill>
                  <a:srgbClr val="00B050"/>
                </a:solidFill>
                <a:effectLst/>
                <a:latin typeface="Menlo" panose="020B0609030804020204" pitchFamily="49" charset="0"/>
              </a:rPr>
              <a:t>count.index</a:t>
            </a:r>
            <a:r>
              <a:rPr lang="en-US" b="0" dirty="0">
                <a:solidFill>
                  <a:srgbClr val="00B050"/>
                </a:solidFill>
                <a:effectLst/>
                <a:latin typeface="Menlo" panose="020B0609030804020204" pitchFamily="49" charset="0"/>
              </a:rPr>
              <a:t>].result</a:t>
            </a:r>
          </a:p>
          <a:p>
            <a:r>
              <a:rPr lang="en-US" b="0" dirty="0">
                <a:solidFill>
                  <a:srgbClr val="00B050"/>
                </a:solidFill>
                <a:effectLst/>
                <a:latin typeface="Menlo" panose="020B0609030804020204" pitchFamily="49" charset="0"/>
              </a:rPr>
              <a:t>		adjectives = </a:t>
            </a:r>
            <a:r>
              <a:rPr lang="en-US" b="0" dirty="0" err="1">
                <a:solidFill>
                  <a:srgbClr val="00B050"/>
                </a:solidFill>
                <a:effectLst/>
                <a:latin typeface="Menlo" panose="020B0609030804020204" pitchFamily="49" charset="0"/>
              </a:rPr>
              <a:t>random_shuffle.random_adjectives</a:t>
            </a:r>
            <a:r>
              <a:rPr lang="en-US" b="0" dirty="0">
                <a:solidFill>
                  <a:srgbClr val="00B050"/>
                </a:solidFill>
                <a:effectLst/>
                <a:latin typeface="Menlo" panose="020B0609030804020204" pitchFamily="49" charset="0"/>
              </a:rPr>
              <a:t>[</a:t>
            </a:r>
            <a:r>
              <a:rPr lang="en-US" b="0" dirty="0" err="1">
                <a:solidFill>
                  <a:srgbClr val="00B050"/>
                </a:solidFill>
                <a:effectLst/>
                <a:latin typeface="Menlo" panose="020B0609030804020204" pitchFamily="49" charset="0"/>
              </a:rPr>
              <a:t>count.index</a:t>
            </a:r>
            <a:r>
              <a:rPr lang="en-US" b="0" dirty="0">
                <a:solidFill>
                  <a:srgbClr val="00B050"/>
                </a:solidFill>
                <a:effectLst/>
                <a:latin typeface="Menlo" panose="020B0609030804020204" pitchFamily="49" charset="0"/>
              </a:rPr>
              <a:t>].result</a:t>
            </a:r>
          </a:p>
          <a:p>
            <a:r>
              <a:rPr lang="en-US" b="0" dirty="0">
                <a:solidFill>
                  <a:srgbClr val="00B050"/>
                </a:solidFill>
                <a:effectLst/>
                <a:latin typeface="Menlo" panose="020B0609030804020204" pitchFamily="49" charset="0"/>
              </a:rPr>
              <a:t>		verbs = </a:t>
            </a:r>
            <a:r>
              <a:rPr lang="en-US" b="0" dirty="0" err="1">
                <a:solidFill>
                  <a:srgbClr val="00B050"/>
                </a:solidFill>
                <a:effectLst/>
                <a:latin typeface="Menlo" panose="020B0609030804020204" pitchFamily="49" charset="0"/>
              </a:rPr>
              <a:t>random_shuffle.random_verbs</a:t>
            </a:r>
            <a:r>
              <a:rPr lang="en-US" b="0" dirty="0">
                <a:solidFill>
                  <a:srgbClr val="00B050"/>
                </a:solidFill>
                <a:effectLst/>
                <a:latin typeface="Menlo" panose="020B0609030804020204" pitchFamily="49" charset="0"/>
              </a:rPr>
              <a:t>[</a:t>
            </a:r>
            <a:r>
              <a:rPr lang="en-US" b="0" dirty="0" err="1">
                <a:solidFill>
                  <a:srgbClr val="00B050"/>
                </a:solidFill>
                <a:effectLst/>
                <a:latin typeface="Menlo" panose="020B0609030804020204" pitchFamily="49" charset="0"/>
              </a:rPr>
              <a:t>count.index</a:t>
            </a:r>
            <a:r>
              <a:rPr lang="en-US" b="0" dirty="0">
                <a:solidFill>
                  <a:srgbClr val="00B050"/>
                </a:solidFill>
                <a:effectLst/>
                <a:latin typeface="Menlo" panose="020B0609030804020204" pitchFamily="49" charset="0"/>
              </a:rPr>
              <a:t>].result</a:t>
            </a:r>
          </a:p>
          <a:p>
            <a:r>
              <a:rPr lang="en-US" b="0" dirty="0">
                <a:solidFill>
                  <a:srgbClr val="00B050"/>
                </a:solidFill>
                <a:effectLst/>
                <a:latin typeface="Menlo" panose="020B0609030804020204" pitchFamily="49" charset="0"/>
              </a:rPr>
              <a:t>		adverbs = </a:t>
            </a:r>
            <a:r>
              <a:rPr lang="en-US" b="0" dirty="0" err="1">
                <a:solidFill>
                  <a:srgbClr val="00B050"/>
                </a:solidFill>
                <a:effectLst/>
                <a:latin typeface="Menlo" panose="020B0609030804020204" pitchFamily="49" charset="0"/>
              </a:rPr>
              <a:t>random_shuffle.random_adverbs</a:t>
            </a:r>
            <a:r>
              <a:rPr lang="en-US" b="0" dirty="0">
                <a:solidFill>
                  <a:srgbClr val="00B050"/>
                </a:solidFill>
                <a:effectLst/>
                <a:latin typeface="Menlo" panose="020B0609030804020204" pitchFamily="49" charset="0"/>
              </a:rPr>
              <a:t>[</a:t>
            </a:r>
            <a:r>
              <a:rPr lang="en-US" b="0" dirty="0" err="1">
                <a:solidFill>
                  <a:srgbClr val="00B050"/>
                </a:solidFill>
                <a:effectLst/>
                <a:latin typeface="Menlo" panose="020B0609030804020204" pitchFamily="49" charset="0"/>
              </a:rPr>
              <a:t>count.index</a:t>
            </a:r>
            <a:r>
              <a:rPr lang="en-US" b="0" dirty="0">
                <a:solidFill>
                  <a:srgbClr val="00B050"/>
                </a:solidFill>
                <a:effectLst/>
                <a:latin typeface="Menlo" panose="020B0609030804020204" pitchFamily="49" charset="0"/>
              </a:rPr>
              <a:t>].result</a:t>
            </a:r>
          </a:p>
          <a:p>
            <a:r>
              <a:rPr lang="en-US" b="0" dirty="0">
                <a:solidFill>
                  <a:srgbClr val="00B050"/>
                </a:solidFill>
                <a:effectLst/>
                <a:latin typeface="Menlo" panose="020B0609030804020204" pitchFamily="49" charset="0"/>
              </a:rPr>
              <a:t>		numbers = </a:t>
            </a:r>
            <a:r>
              <a:rPr lang="en-US" b="0" dirty="0" err="1">
                <a:solidFill>
                  <a:srgbClr val="00B050"/>
                </a:solidFill>
                <a:effectLst/>
                <a:latin typeface="Menlo" panose="020B0609030804020204" pitchFamily="49" charset="0"/>
              </a:rPr>
              <a:t>random_shuffle.random_numbers</a:t>
            </a:r>
            <a:r>
              <a:rPr lang="en-US" b="0" dirty="0">
                <a:solidFill>
                  <a:srgbClr val="00B050"/>
                </a:solidFill>
                <a:effectLst/>
                <a:latin typeface="Menlo" panose="020B0609030804020204" pitchFamily="49" charset="0"/>
              </a:rPr>
              <a:t>[</a:t>
            </a:r>
            <a:r>
              <a:rPr lang="en-US" b="0" dirty="0" err="1">
                <a:solidFill>
                  <a:srgbClr val="00B050"/>
                </a:solidFill>
                <a:effectLst/>
                <a:latin typeface="Menlo" panose="020B0609030804020204" pitchFamily="49" charset="0"/>
              </a:rPr>
              <a:t>count.index</a:t>
            </a:r>
            <a:r>
              <a:rPr lang="en-US" b="0" dirty="0">
                <a:solidFill>
                  <a:srgbClr val="00B050"/>
                </a:solidFill>
                <a:effectLst/>
                <a:latin typeface="Menlo" panose="020B0609030804020204" pitchFamily="49" charset="0"/>
              </a:rPr>
              <a:t>].result</a:t>
            </a:r>
          </a:p>
          <a:p>
            <a:r>
              <a:rPr lang="en-US" b="0" dirty="0">
                <a:solidFill>
                  <a:srgbClr val="00B050"/>
                </a:solidFill>
                <a:effectLst/>
                <a:latin typeface="Menlo" panose="020B0609030804020204" pitchFamily="49" charset="0"/>
              </a:rPr>
              <a:t>	}</a:t>
            </a:r>
          </a:p>
          <a:p>
            <a:r>
              <a:rPr lang="en-US" b="0" dirty="0">
                <a:solidFill>
                  <a:srgbClr val="00B050"/>
                </a:solidFill>
                <a:effectLst/>
                <a:latin typeface="Menlo" panose="020B0609030804020204" pitchFamily="49" charset="0"/>
              </a:rPr>
              <a:t>)}</a:t>
            </a:r>
          </a:p>
          <a:p>
            <a:endParaRPr lang="en-VN" dirty="0">
              <a:solidFill>
                <a:srgbClr val="00B050"/>
              </a:solidFill>
            </a:endParaRPr>
          </a:p>
        </p:txBody>
      </p:sp>
      <p:sp>
        <p:nvSpPr>
          <p:cNvPr id="3" name="TextBox 2">
            <a:extLst>
              <a:ext uri="{FF2B5EF4-FFF2-40B4-BE49-F238E27FC236}">
                <a16:creationId xmlns:a16="http://schemas.microsoft.com/office/drawing/2014/main" id="{125A51BB-FAA5-02C3-E06D-84D7DD9FCFE1}"/>
              </a:ext>
            </a:extLst>
          </p:cNvPr>
          <p:cNvSpPr txBox="1"/>
          <p:nvPr/>
        </p:nvSpPr>
        <p:spPr>
          <a:xfrm>
            <a:off x="1225832" y="4260850"/>
            <a:ext cx="10386498" cy="1477328"/>
          </a:xfrm>
          <a:prstGeom prst="rect">
            <a:avLst/>
          </a:prstGeom>
          <a:noFill/>
        </p:spPr>
        <p:txBody>
          <a:bodyPr wrap="none" rtlCol="0">
            <a:spAutoFit/>
          </a:bodyPr>
          <a:lstStyle/>
          <a:p>
            <a:pPr marL="285750" indent="-285750">
              <a:buFont typeface="Arial" panose="020B0604020202020204" pitchFamily="34" charset="0"/>
              <a:buChar char="•"/>
            </a:pPr>
            <a:r>
              <a:rPr lang="en-VN" dirty="0"/>
              <a:t>Note: </a:t>
            </a:r>
            <a:br>
              <a:rPr lang="en-VN" dirty="0"/>
            </a:br>
            <a:endParaRPr lang="en-VN" dirty="0"/>
          </a:p>
          <a:p>
            <a:r>
              <a:rPr lang="en-VN" dirty="0"/>
              <a:t>For element/2 function:</a:t>
            </a:r>
            <a:br>
              <a:rPr lang="en-VN" dirty="0"/>
            </a:br>
            <a:r>
              <a:rPr lang="en-US" b="0" i="0" dirty="0">
                <a:effectLst/>
                <a:latin typeface="Söhne"/>
              </a:rPr>
              <a:t>If the index you're given is bigger than how long the list is,</a:t>
            </a:r>
          </a:p>
          <a:p>
            <a:r>
              <a:rPr lang="en-US" b="0" i="0" dirty="0">
                <a:effectLst/>
                <a:latin typeface="Söhne"/>
              </a:rPr>
              <a:t>we kind of start over by dividing the index by the length of the list and using the remainder as the new index.</a:t>
            </a:r>
            <a:endParaRPr lang="en-VN" dirty="0"/>
          </a:p>
        </p:txBody>
      </p:sp>
      <p:sp>
        <p:nvSpPr>
          <p:cNvPr id="4" name="TextBox 3">
            <a:extLst>
              <a:ext uri="{FF2B5EF4-FFF2-40B4-BE49-F238E27FC236}">
                <a16:creationId xmlns:a16="http://schemas.microsoft.com/office/drawing/2014/main" id="{466AE0B6-B17C-A3EF-C896-BE2FEA24AA4B}"/>
              </a:ext>
            </a:extLst>
          </p:cNvPr>
          <p:cNvSpPr txBox="1"/>
          <p:nvPr/>
        </p:nvSpPr>
        <p:spPr>
          <a:xfrm>
            <a:off x="1225832" y="5778159"/>
            <a:ext cx="2752164" cy="646331"/>
          </a:xfrm>
          <a:prstGeom prst="rect">
            <a:avLst/>
          </a:prstGeom>
          <a:noFill/>
        </p:spPr>
        <p:txBody>
          <a:bodyPr wrap="none" rtlCol="0">
            <a:spAutoFit/>
          </a:bodyPr>
          <a:lstStyle/>
          <a:p>
            <a:r>
              <a:rPr lang="en-US" b="0" i="0" dirty="0">
                <a:effectLst/>
                <a:latin typeface="ui-monospace"/>
              </a:rPr>
              <a:t>&gt; element(["a", "b", "c"], 4)</a:t>
            </a:r>
          </a:p>
          <a:p>
            <a:r>
              <a:rPr lang="en-US" b="0" i="0" dirty="0">
                <a:effectLst/>
                <a:latin typeface="ui-monospace"/>
              </a:rPr>
              <a:t> b</a:t>
            </a:r>
            <a:endParaRPr lang="en-VN" dirty="0"/>
          </a:p>
        </p:txBody>
      </p:sp>
    </p:spTree>
    <p:extLst>
      <p:ext uri="{BB962C8B-B14F-4D97-AF65-F5344CB8AC3E}">
        <p14:creationId xmlns:p14="http://schemas.microsoft.com/office/powerpoint/2010/main" val="2960462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1E80E-C013-1A5F-58CF-FB56FDEB834D}"/>
              </a:ext>
            </a:extLst>
          </p:cNvPr>
          <p:cNvSpPr txBox="1"/>
          <p:nvPr/>
        </p:nvSpPr>
        <p:spPr>
          <a:xfrm>
            <a:off x="1492250" y="450850"/>
            <a:ext cx="7785721" cy="1200329"/>
          </a:xfrm>
          <a:prstGeom prst="rect">
            <a:avLst/>
          </a:prstGeom>
          <a:noFill/>
        </p:spPr>
        <p:txBody>
          <a:bodyPr wrap="none" rtlCol="0">
            <a:spAutoFit/>
          </a:bodyPr>
          <a:lstStyle/>
          <a:p>
            <a:r>
              <a:rPr lang="en-US" sz="1800" dirty="0">
                <a:solidFill>
                  <a:srgbClr val="232323"/>
                </a:solidFill>
                <a:effectLst/>
                <a:latin typeface="NewBaskerville"/>
              </a:rPr>
              <a:t>The </a:t>
            </a:r>
            <a:r>
              <a:rPr lang="en-US" sz="1800" dirty="0" err="1">
                <a:solidFill>
                  <a:srgbClr val="232323"/>
                </a:solidFill>
                <a:effectLst/>
                <a:latin typeface="Courier" panose="02070309020205020404" pitchFamily="49" charset="0"/>
              </a:rPr>
              <a:t>count.index</a:t>
            </a:r>
            <a:r>
              <a:rPr lang="en-US" sz="1800" dirty="0">
                <a:solidFill>
                  <a:srgbClr val="232323"/>
                </a:solidFill>
                <a:effectLst/>
                <a:latin typeface="Courier" panose="02070309020205020404" pitchFamily="49" charset="0"/>
              </a:rPr>
              <a:t> </a:t>
            </a:r>
            <a:r>
              <a:rPr lang="en-US" sz="1800" dirty="0">
                <a:solidFill>
                  <a:srgbClr val="232323"/>
                </a:solidFill>
                <a:effectLst/>
                <a:latin typeface="NewBaskerville"/>
              </a:rPr>
              <a:t>expression references the current index of a resource.</a:t>
            </a:r>
          </a:p>
          <a:p>
            <a:r>
              <a:rPr lang="en-US" sz="1800" dirty="0">
                <a:solidFill>
                  <a:srgbClr val="232323"/>
                </a:solidFill>
                <a:effectLst/>
                <a:latin typeface="NewBaskerville"/>
              </a:rPr>
              <a:t>We use it to parameterize filenames and ensure that </a:t>
            </a:r>
            <a:r>
              <a:rPr lang="en-US" sz="1800" dirty="0" err="1">
                <a:solidFill>
                  <a:srgbClr val="232323"/>
                </a:solidFill>
                <a:effectLst/>
                <a:latin typeface="Courier" panose="02070309020205020404" pitchFamily="49" charset="0"/>
              </a:rPr>
              <a:t>templatefile</a:t>
            </a:r>
            <a:r>
              <a:rPr lang="en-US" sz="1800" dirty="0">
                <a:solidFill>
                  <a:srgbClr val="232323"/>
                </a:solidFill>
                <a:effectLst/>
                <a:latin typeface="Courier" panose="02070309020205020404" pitchFamily="49" charset="0"/>
              </a:rPr>
              <a:t>() </a:t>
            </a:r>
          </a:p>
          <a:p>
            <a:r>
              <a:rPr lang="en-US" sz="1800" dirty="0">
                <a:solidFill>
                  <a:srgbClr val="232323"/>
                </a:solidFill>
                <a:effectLst/>
                <a:latin typeface="NewBaskerville"/>
              </a:rPr>
              <a:t>receives template variables from corresponding </a:t>
            </a:r>
            <a:r>
              <a:rPr lang="en-US" sz="1800" dirty="0" err="1">
                <a:solidFill>
                  <a:srgbClr val="232323"/>
                </a:solidFill>
                <a:effectLst/>
                <a:latin typeface="Courier" panose="02070309020205020404" pitchFamily="49" charset="0"/>
              </a:rPr>
              <a:t>random_shuffle</a:t>
            </a:r>
            <a:r>
              <a:rPr lang="en-US" sz="1800" dirty="0">
                <a:solidFill>
                  <a:srgbClr val="232323"/>
                </a:solidFill>
                <a:effectLst/>
                <a:latin typeface="Courier" panose="02070309020205020404" pitchFamily="49" charset="0"/>
              </a:rPr>
              <a:t> </a:t>
            </a:r>
            <a:r>
              <a:rPr lang="en-US" sz="1800" dirty="0">
                <a:solidFill>
                  <a:srgbClr val="232323"/>
                </a:solidFill>
                <a:effectLst/>
                <a:latin typeface="NewBaskerville"/>
              </a:rPr>
              <a:t>resources. </a:t>
            </a:r>
            <a:endParaRPr lang="en-US" dirty="0"/>
          </a:p>
          <a:p>
            <a:endParaRPr lang="en-VN" dirty="0"/>
          </a:p>
        </p:txBody>
      </p:sp>
      <p:pic>
        <p:nvPicPr>
          <p:cNvPr id="4" name="Picture 3" descr="A screenshot of a computer game&#10;&#10;Description automatically generated">
            <a:extLst>
              <a:ext uri="{FF2B5EF4-FFF2-40B4-BE49-F238E27FC236}">
                <a16:creationId xmlns:a16="http://schemas.microsoft.com/office/drawing/2014/main" id="{46551938-8D11-820D-B18A-8C3E49B06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250" y="1471692"/>
            <a:ext cx="7620000" cy="5322093"/>
          </a:xfrm>
          <a:prstGeom prst="rect">
            <a:avLst/>
          </a:prstGeom>
        </p:spPr>
      </p:pic>
    </p:spTree>
    <p:extLst>
      <p:ext uri="{BB962C8B-B14F-4D97-AF65-F5344CB8AC3E}">
        <p14:creationId xmlns:p14="http://schemas.microsoft.com/office/powerpoint/2010/main" val="622342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4EA03E-A51D-E238-A5F3-2C94713D5827}"/>
              </a:ext>
            </a:extLst>
          </p:cNvPr>
          <p:cNvSpPr txBox="1"/>
          <p:nvPr/>
        </p:nvSpPr>
        <p:spPr>
          <a:xfrm>
            <a:off x="1385740" y="348792"/>
            <a:ext cx="6765891" cy="646331"/>
          </a:xfrm>
          <a:prstGeom prst="rect">
            <a:avLst/>
          </a:prstGeom>
          <a:noFill/>
        </p:spPr>
        <p:txBody>
          <a:bodyPr wrap="none" rtlCol="0">
            <a:spAutoFit/>
          </a:bodyPr>
          <a:lstStyle/>
          <a:p>
            <a:r>
              <a:rPr lang="en-VN" dirty="0"/>
              <a:t>Everything is ready now, let’s run </a:t>
            </a:r>
            <a:r>
              <a:rPr lang="en-VN" dirty="0">
                <a:latin typeface="Courier New" panose="02070309020205020404" pitchFamily="49" charset="0"/>
                <a:cs typeface="Courier New" panose="02070309020205020404" pitchFamily="49" charset="0"/>
              </a:rPr>
              <a:t>init</a:t>
            </a:r>
            <a:r>
              <a:rPr lang="en-VN" dirty="0"/>
              <a:t> and </a:t>
            </a:r>
            <a:r>
              <a:rPr lang="en-VN" dirty="0">
                <a:latin typeface="Courier New" panose="02070309020205020404" pitchFamily="49" charset="0"/>
                <a:cs typeface="Courier New" panose="02070309020205020404" pitchFamily="49" charset="0"/>
              </a:rPr>
              <a:t>apply</a:t>
            </a:r>
            <a:r>
              <a:rPr lang="en-VN" dirty="0"/>
              <a:t> to get our stories.</a:t>
            </a:r>
          </a:p>
          <a:p>
            <a:endParaRPr lang="en-VN" dirty="0"/>
          </a:p>
        </p:txBody>
      </p:sp>
      <p:pic>
        <p:nvPicPr>
          <p:cNvPr id="5" name="Picture 4">
            <a:extLst>
              <a:ext uri="{FF2B5EF4-FFF2-40B4-BE49-F238E27FC236}">
                <a16:creationId xmlns:a16="http://schemas.microsoft.com/office/drawing/2014/main" id="{C98AEE5B-7F04-CB3C-30EA-ACB695110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249" y="1365250"/>
            <a:ext cx="9977325" cy="1066800"/>
          </a:xfrm>
          <a:prstGeom prst="rect">
            <a:avLst/>
          </a:prstGeom>
        </p:spPr>
      </p:pic>
      <p:sp>
        <p:nvSpPr>
          <p:cNvPr id="6" name="TextBox 5">
            <a:extLst>
              <a:ext uri="{FF2B5EF4-FFF2-40B4-BE49-F238E27FC236}">
                <a16:creationId xmlns:a16="http://schemas.microsoft.com/office/drawing/2014/main" id="{DC7D7983-21D4-3D20-E2E7-F0BD5BCF0C8D}"/>
              </a:ext>
            </a:extLst>
          </p:cNvPr>
          <p:cNvSpPr txBox="1"/>
          <p:nvPr/>
        </p:nvSpPr>
        <p:spPr>
          <a:xfrm>
            <a:off x="1583703" y="3120272"/>
            <a:ext cx="5639749" cy="369332"/>
          </a:xfrm>
          <a:prstGeom prst="rect">
            <a:avLst/>
          </a:prstGeom>
          <a:noFill/>
        </p:spPr>
        <p:txBody>
          <a:bodyPr wrap="none" rtlCol="0">
            <a:spAutoFit/>
          </a:bodyPr>
          <a:lstStyle/>
          <a:p>
            <a:r>
              <a:rPr lang="en-VN" dirty="0"/>
              <a:t>&lt;Check tree command to see the different after applying&gt;</a:t>
            </a:r>
          </a:p>
        </p:txBody>
      </p:sp>
      <p:sp>
        <p:nvSpPr>
          <p:cNvPr id="8" name="TextBox 7">
            <a:extLst>
              <a:ext uri="{FF2B5EF4-FFF2-40B4-BE49-F238E27FC236}">
                <a16:creationId xmlns:a16="http://schemas.microsoft.com/office/drawing/2014/main" id="{36046862-1B20-C3ED-AA96-29A279869B64}"/>
              </a:ext>
            </a:extLst>
          </p:cNvPr>
          <p:cNvSpPr txBox="1"/>
          <p:nvPr/>
        </p:nvSpPr>
        <p:spPr>
          <a:xfrm>
            <a:off x="1593130" y="4128940"/>
            <a:ext cx="6669005" cy="369332"/>
          </a:xfrm>
          <a:prstGeom prst="rect">
            <a:avLst/>
          </a:prstGeom>
          <a:noFill/>
        </p:spPr>
        <p:txBody>
          <a:bodyPr wrap="none" rtlCol="0">
            <a:spAutoFit/>
          </a:bodyPr>
          <a:lstStyle/>
          <a:p>
            <a:r>
              <a:rPr lang="en-VN" dirty="0"/>
              <a:t>Finally, don’t forget to clean up by using </a:t>
            </a:r>
            <a:r>
              <a:rPr lang="en-VN" dirty="0">
                <a:latin typeface="Courier New" panose="02070309020205020404" pitchFamily="49" charset="0"/>
                <a:cs typeface="Courier New" panose="02070309020205020404" pitchFamily="49" charset="0"/>
              </a:rPr>
              <a:t>terraform destroy </a:t>
            </a:r>
            <a:r>
              <a:rPr lang="en-VN" dirty="0">
                <a:latin typeface="Courier New" panose="02070309020205020404" pitchFamily="49" charset="0"/>
                <a:cs typeface="Courier New" panose="02070309020205020404" pitchFamily="49" charset="0"/>
                <a:sym typeface="Wingdings" pitchFamily="2" charset="2"/>
              </a:rPr>
              <a:t></a:t>
            </a:r>
            <a:endParaRPr lang="en-V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160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0">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6B81F4F-2CC9-3003-8683-E6AAF964FF86}"/>
              </a:ext>
            </a:extLst>
          </p:cNvPr>
          <p:cNvSpPr txBox="1"/>
          <p:nvPr/>
        </p:nvSpPr>
        <p:spPr>
          <a:xfrm>
            <a:off x="1276450" y="390174"/>
            <a:ext cx="10379768" cy="152252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100" cap="all" spc="200">
                <a:solidFill>
                  <a:schemeClr val="tx2"/>
                </a:solidFill>
                <a:latin typeface="+mj-lt"/>
                <a:ea typeface="+mj-ea"/>
                <a:cs typeface="+mj-cs"/>
              </a:rPr>
              <a:t>Agenda</a:t>
            </a:r>
          </a:p>
          <a:p>
            <a:pPr defTabSz="914400">
              <a:lnSpc>
                <a:spcPct val="90000"/>
              </a:lnSpc>
              <a:spcBef>
                <a:spcPct val="0"/>
              </a:spcBef>
              <a:spcAft>
                <a:spcPts val="600"/>
              </a:spcAft>
            </a:pPr>
            <a:endParaRPr lang="en-US" sz="5100" cap="all" spc="200">
              <a:solidFill>
                <a:schemeClr val="tx2"/>
              </a:solidFill>
              <a:latin typeface="+mj-lt"/>
              <a:ea typeface="+mj-ea"/>
              <a:cs typeface="+mj-cs"/>
            </a:endParaRPr>
          </a:p>
        </p:txBody>
      </p:sp>
      <p:graphicFrame>
        <p:nvGraphicFramePr>
          <p:cNvPr id="5" name="TextBox 2">
            <a:extLst>
              <a:ext uri="{FF2B5EF4-FFF2-40B4-BE49-F238E27FC236}">
                <a16:creationId xmlns:a16="http://schemas.microsoft.com/office/drawing/2014/main" id="{A712AB80-0442-86C3-F589-3B4B07E667A1}"/>
              </a:ext>
            </a:extLst>
          </p:cNvPr>
          <p:cNvGraphicFramePr/>
          <p:nvPr>
            <p:extLst>
              <p:ext uri="{D42A27DB-BD31-4B8C-83A1-F6EECF244321}">
                <p14:modId xmlns:p14="http://schemas.microsoft.com/office/powerpoint/2010/main" val="127642052"/>
              </p:ext>
            </p:extLst>
          </p:nvPr>
        </p:nvGraphicFramePr>
        <p:xfrm>
          <a:off x="1275708" y="2332566"/>
          <a:ext cx="10380510" cy="366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0367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0" name="Rectangle 12">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14">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719007" cy="69977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25E37E40-E22C-3696-7514-EAA2C643DCAE}"/>
              </a:ext>
            </a:extLst>
          </p:cNvPr>
          <p:cNvSpPr>
            <a:spLocks noGrp="1"/>
          </p:cNvSpPr>
          <p:nvPr>
            <p:ph type="title"/>
          </p:nvPr>
        </p:nvSpPr>
        <p:spPr>
          <a:xfrm>
            <a:off x="769069" y="494503"/>
            <a:ext cx="6466009" cy="1671845"/>
          </a:xfrm>
        </p:spPr>
        <p:txBody>
          <a:bodyPr vert="horz" lIns="91440" tIns="45720" rIns="91440" bIns="45720" rtlCol="0" anchor="t">
            <a:normAutofit/>
          </a:bodyPr>
          <a:lstStyle/>
          <a:p>
            <a:pPr defTabSz="914400"/>
            <a:r>
              <a:rPr lang="en-US" sz="5100" spc="200"/>
              <a:t>Summary</a:t>
            </a:r>
          </a:p>
        </p:txBody>
      </p:sp>
      <p:sp>
        <p:nvSpPr>
          <p:cNvPr id="19" name="Rectangle 18">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3">
            <a:extLst>
              <a:ext uri="{FF2B5EF4-FFF2-40B4-BE49-F238E27FC236}">
                <a16:creationId xmlns:a16="http://schemas.microsoft.com/office/drawing/2014/main" id="{BEDD4D12-C7B1-A790-0019-3BD174D9A6DF}"/>
              </a:ext>
            </a:extLst>
          </p:cNvPr>
          <p:cNvSpPr txBox="1"/>
          <p:nvPr/>
        </p:nvSpPr>
        <p:spPr>
          <a:xfrm>
            <a:off x="760886" y="1493705"/>
            <a:ext cx="6431122" cy="4010287"/>
          </a:xfrm>
          <a:prstGeom prst="rect">
            <a:avLst/>
          </a:prstGeom>
        </p:spPr>
        <p:txBody>
          <a:bodyPr vert="horz" lIns="91440" tIns="45720" rIns="91440" bIns="45720" rtlCol="0">
            <a:normAutofit/>
          </a:bodyPr>
          <a:lstStyle/>
          <a:p>
            <a:pPr indent="-228600" defTabSz="914400">
              <a:spcBef>
                <a:spcPts val="700"/>
              </a:spcBef>
              <a:buClr>
                <a:schemeClr val="tx2"/>
              </a:buClr>
            </a:pPr>
            <a:r>
              <a:rPr lang="en-US" sz="1100" dirty="0">
                <a:effectLst/>
              </a:rPr>
              <a:t>The focus of this chapter was on functions, expressions, and templates.</a:t>
            </a:r>
          </a:p>
          <a:p>
            <a:pPr indent="-228600" defTabSz="914400">
              <a:spcBef>
                <a:spcPts val="700"/>
              </a:spcBef>
              <a:buClr>
                <a:schemeClr val="tx2"/>
              </a:buClr>
            </a:pPr>
            <a:endParaRPr lang="en-US" sz="1100" dirty="0"/>
          </a:p>
          <a:p>
            <a:pPr indent="-228600" defTabSz="914400">
              <a:spcBef>
                <a:spcPts val="700"/>
              </a:spcBef>
              <a:buClr>
                <a:schemeClr val="tx2"/>
              </a:buClr>
            </a:pPr>
            <a:r>
              <a:rPr lang="en-US" sz="1100" dirty="0">
                <a:effectLst/>
              </a:rPr>
              <a:t>We started by comparing input variables, local values, and output values to the arguments, temporary symbols, and return values of a function. We then saw how we can template files using </a:t>
            </a:r>
            <a:r>
              <a:rPr lang="en-US" sz="1100" dirty="0" err="1">
                <a:effectLst/>
              </a:rPr>
              <a:t>templatefile</a:t>
            </a:r>
            <a:r>
              <a:rPr lang="en-US" sz="1100" dirty="0">
                <a:effectLst/>
              </a:rPr>
              <a:t>(). </a:t>
            </a:r>
          </a:p>
          <a:p>
            <a:pPr indent="-228600" defTabSz="914400">
              <a:spcBef>
                <a:spcPts val="700"/>
              </a:spcBef>
              <a:buClr>
                <a:schemeClr val="tx2"/>
              </a:buClr>
            </a:pPr>
            <a:endParaRPr lang="en-US" sz="1100" dirty="0"/>
          </a:p>
          <a:p>
            <a:pPr indent="-228600" defTabSz="914400">
              <a:spcBef>
                <a:spcPts val="700"/>
              </a:spcBef>
              <a:buClr>
                <a:schemeClr val="tx2"/>
              </a:buClr>
            </a:pPr>
            <a:r>
              <a:rPr lang="en-US" sz="1100" dirty="0">
                <a:effectLst/>
              </a:rPr>
              <a:t>Next, we saw how to scale up to an arbitrary number of Mad Libs stories by using for expressions and count. </a:t>
            </a:r>
          </a:p>
          <a:p>
            <a:pPr indent="-228600" defTabSz="914400">
              <a:spcBef>
                <a:spcPts val="700"/>
              </a:spcBef>
              <a:buClr>
                <a:schemeClr val="tx2"/>
              </a:buClr>
            </a:pPr>
            <a:r>
              <a:rPr lang="en-US" sz="1100" dirty="0">
                <a:effectLst/>
              </a:rPr>
              <a:t>for expressions allow you to create higher-order functions with lambda-like syntax. </a:t>
            </a:r>
          </a:p>
          <a:p>
            <a:pPr indent="-228600" defTabSz="914400">
              <a:spcBef>
                <a:spcPts val="700"/>
              </a:spcBef>
              <a:buClr>
                <a:schemeClr val="tx2"/>
              </a:buClr>
            </a:pPr>
            <a:r>
              <a:rPr lang="en-US" sz="1100" dirty="0">
                <a:effectLst/>
              </a:rPr>
              <a:t>This is especially useful for transforming complex data before configuring resource attributes. </a:t>
            </a:r>
          </a:p>
          <a:p>
            <a:pPr indent="-228600" defTabSz="914400">
              <a:spcBef>
                <a:spcPts val="700"/>
              </a:spcBef>
              <a:buClr>
                <a:schemeClr val="tx2"/>
              </a:buClr>
            </a:pPr>
            <a:endParaRPr lang="en-US" sz="1100" dirty="0"/>
          </a:p>
          <a:p>
            <a:pPr indent="-228600" defTabSz="914400">
              <a:spcBef>
                <a:spcPts val="700"/>
              </a:spcBef>
              <a:buClr>
                <a:schemeClr val="tx2"/>
              </a:buClr>
            </a:pPr>
            <a:r>
              <a:rPr lang="en-US" sz="1100" dirty="0">
                <a:effectLst/>
              </a:rPr>
              <a:t>Input variables parameterize Terraform configurations. </a:t>
            </a:r>
          </a:p>
          <a:p>
            <a:pPr indent="-228600" defTabSz="914400">
              <a:spcBef>
                <a:spcPts val="700"/>
              </a:spcBef>
              <a:buClr>
                <a:schemeClr val="tx2"/>
              </a:buClr>
            </a:pPr>
            <a:br>
              <a:rPr lang="en-US" sz="1100" dirty="0">
                <a:effectLst/>
              </a:rPr>
            </a:br>
            <a:r>
              <a:rPr lang="en-US" sz="1100" dirty="0">
                <a:effectLst/>
              </a:rPr>
              <a:t>Local values save the results of an expression. </a:t>
            </a:r>
          </a:p>
          <a:p>
            <a:pPr indent="-228600" defTabSz="914400">
              <a:spcBef>
                <a:spcPts val="700"/>
              </a:spcBef>
              <a:buClr>
                <a:schemeClr val="tx2"/>
              </a:buClr>
            </a:pPr>
            <a:r>
              <a:rPr lang="en-US" sz="1100" dirty="0">
                <a:effectLst/>
              </a:rPr>
              <a:t>Output values pass data around, either back to the user or to other modules.</a:t>
            </a:r>
          </a:p>
          <a:p>
            <a:pPr indent="-228600" defTabSz="914400">
              <a:spcBef>
                <a:spcPts val="700"/>
              </a:spcBef>
              <a:buClr>
                <a:schemeClr val="tx2"/>
              </a:buClr>
            </a:pPr>
            <a:endParaRPr lang="en-US" sz="1100" dirty="0"/>
          </a:p>
          <a:p>
            <a:pPr indent="-228600" defTabSz="914400">
              <a:spcBef>
                <a:spcPts val="700"/>
              </a:spcBef>
              <a:buClr>
                <a:schemeClr val="tx2"/>
              </a:buClr>
            </a:pPr>
            <a:r>
              <a:rPr lang="en-US" sz="1100" dirty="0">
                <a:solidFill>
                  <a:srgbClr val="232323"/>
                </a:solidFill>
                <a:effectLst/>
              </a:rPr>
              <a:t>The count meta argument can dynamically provision multiple instances of a resource. To access an instance of a resource created with count, use bracket notation []. </a:t>
            </a:r>
            <a:endParaRPr lang="en-US" sz="1100" dirty="0">
              <a:effectLst/>
            </a:endParaRPr>
          </a:p>
          <a:p>
            <a:pPr indent="-228600" defTabSz="914400">
              <a:spcBef>
                <a:spcPts val="700"/>
              </a:spcBef>
              <a:buClr>
                <a:schemeClr val="tx2"/>
              </a:buClr>
            </a:pPr>
            <a:endParaRPr lang="en-US" sz="1100" dirty="0"/>
          </a:p>
          <a:p>
            <a:pPr indent="-228600" defTabSz="914400">
              <a:spcBef>
                <a:spcPts val="700"/>
              </a:spcBef>
              <a:buClr>
                <a:schemeClr val="tx2"/>
              </a:buClr>
            </a:pPr>
            <a:endParaRPr lang="en-US" sz="1100" dirty="0"/>
          </a:p>
        </p:txBody>
      </p:sp>
      <p:pic>
        <p:nvPicPr>
          <p:cNvPr id="8" name="Graphic 7" descr="Arrow Circle">
            <a:extLst>
              <a:ext uri="{FF2B5EF4-FFF2-40B4-BE49-F238E27FC236}">
                <a16:creationId xmlns:a16="http://schemas.microsoft.com/office/drawing/2014/main" id="{AEBF87C6-071B-89D4-344B-F715E7836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0125" y="1634374"/>
            <a:ext cx="3728951" cy="3728951"/>
          </a:xfrm>
          <a:prstGeom prst="rect">
            <a:avLst/>
          </a:prstGeom>
        </p:spPr>
      </p:pic>
    </p:spTree>
    <p:extLst>
      <p:ext uri="{BB962C8B-B14F-4D97-AF65-F5344CB8AC3E}">
        <p14:creationId xmlns:p14="http://schemas.microsoft.com/office/powerpoint/2010/main" val="300791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BEEB-B185-3E50-5063-8A82BC99828D}"/>
              </a:ext>
            </a:extLst>
          </p:cNvPr>
          <p:cNvSpPr>
            <a:spLocks noGrp="1"/>
          </p:cNvSpPr>
          <p:nvPr>
            <p:ph type="title"/>
          </p:nvPr>
        </p:nvSpPr>
        <p:spPr>
          <a:xfrm>
            <a:off x="4464050" y="285571"/>
            <a:ext cx="10379768" cy="1522527"/>
          </a:xfrm>
        </p:spPr>
        <p:txBody>
          <a:bodyPr/>
          <a:lstStyle/>
          <a:p>
            <a:r>
              <a:rPr lang="en-US" sz="1800" b="1" dirty="0">
                <a:solidFill>
                  <a:srgbClr val="636363"/>
                </a:solidFill>
                <a:effectLst/>
                <a:latin typeface="FranklinGothic"/>
              </a:rPr>
              <a:t>Expression reference </a:t>
            </a:r>
            <a:br>
              <a:rPr lang="en-US" dirty="0"/>
            </a:br>
            <a:endParaRPr lang="en-VN" dirty="0"/>
          </a:p>
        </p:txBody>
      </p:sp>
      <p:pic>
        <p:nvPicPr>
          <p:cNvPr id="4" name="Picture 3" descr="A screenshot of a computer&#10;&#10;Description automatically generated">
            <a:extLst>
              <a:ext uri="{FF2B5EF4-FFF2-40B4-BE49-F238E27FC236}">
                <a16:creationId xmlns:a16="http://schemas.microsoft.com/office/drawing/2014/main" id="{466CE8F9-9D6D-04DE-93AC-09C73C745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050" y="777406"/>
            <a:ext cx="6172200" cy="4377566"/>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8661B942-B271-773C-AFBE-16C10CA51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509" y="5099050"/>
            <a:ext cx="6021281" cy="1385650"/>
          </a:xfrm>
          <a:prstGeom prst="rect">
            <a:avLst/>
          </a:prstGeom>
        </p:spPr>
      </p:pic>
    </p:spTree>
    <p:extLst>
      <p:ext uri="{BB962C8B-B14F-4D97-AF65-F5344CB8AC3E}">
        <p14:creationId xmlns:p14="http://schemas.microsoft.com/office/powerpoint/2010/main" val="992922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194" name="Picture 2" descr="To Be Continued&quot; Images – Browse 657 Stock Photos, Vectors, and Video |  Adobe Stock">
            <a:extLst>
              <a:ext uri="{FF2B5EF4-FFF2-40B4-BE49-F238E27FC236}">
                <a16:creationId xmlns:a16="http://schemas.microsoft.com/office/drawing/2014/main" id="{07B9CA37-A772-6CEB-F6A6-DAAF546073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1" r="-1" b="-1"/>
          <a:stretch/>
        </p:blipFill>
        <p:spPr bwMode="auto">
          <a:xfrm>
            <a:off x="20" y="10"/>
            <a:ext cx="12433280" cy="699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369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63B0C52-2EE0-45D0-B24F-A1BCE8BD3663}"/>
              </a:ext>
            </a:extLst>
          </p:cNvPr>
          <p:cNvSpPr txBox="1"/>
          <p:nvPr/>
        </p:nvSpPr>
        <p:spPr>
          <a:xfrm>
            <a:off x="1243331" y="1146371"/>
            <a:ext cx="9830657" cy="3588391"/>
          </a:xfrm>
          <a:prstGeom prst="rect">
            <a:avLst/>
          </a:prstGeom>
        </p:spPr>
        <p:txBody>
          <a:bodyPr vert="horz" lIns="91440" tIns="45720" rIns="91440" bIns="45720" rtlCol="0" anchor="ctr">
            <a:normAutofit/>
          </a:bodyPr>
          <a:lstStyle/>
          <a:p>
            <a:pPr indent="-384048" defTabSz="914400">
              <a:lnSpc>
                <a:spcPct val="94000"/>
              </a:lnSpc>
              <a:spcAft>
                <a:spcPts val="200"/>
              </a:spcAft>
              <a:buFont typeface="Franklin Gothic Book" panose="020B0503020102020204" pitchFamily="34" charset="0"/>
            </a:pPr>
            <a:endParaRPr lang="en-US" sz="2800" dirty="0">
              <a:solidFill>
                <a:schemeClr val="tx2"/>
              </a:solidFill>
            </a:endParaRPr>
          </a:p>
        </p:txBody>
      </p:sp>
      <p:sp>
        <p:nvSpPr>
          <p:cNvPr id="3" name="TextBox 2">
            <a:extLst>
              <a:ext uri="{FF2B5EF4-FFF2-40B4-BE49-F238E27FC236}">
                <a16:creationId xmlns:a16="http://schemas.microsoft.com/office/drawing/2014/main" id="{5E7B64F8-F97D-3089-7541-2A7F7B615377}"/>
              </a:ext>
            </a:extLst>
          </p:cNvPr>
          <p:cNvSpPr txBox="1"/>
          <p:nvPr/>
        </p:nvSpPr>
        <p:spPr>
          <a:xfrm>
            <a:off x="1644650" y="1146371"/>
            <a:ext cx="6998326" cy="2954655"/>
          </a:xfrm>
          <a:prstGeom prst="rect">
            <a:avLst/>
          </a:prstGeom>
          <a:noFill/>
        </p:spPr>
        <p:txBody>
          <a:bodyPr wrap="none" rtlCol="0">
            <a:spAutoFit/>
          </a:bodyPr>
          <a:lstStyle/>
          <a:p>
            <a:r>
              <a:rPr lang="en-US" sz="3200" dirty="0">
                <a:effectLst/>
                <a:latin typeface="NewBaskerville"/>
              </a:rPr>
              <a:t>Chapter 4</a:t>
            </a:r>
            <a:br>
              <a:rPr lang="en-US" sz="3200" dirty="0">
                <a:effectLst/>
                <a:latin typeface="NewBaskerville"/>
              </a:rPr>
            </a:br>
            <a:endParaRPr lang="en-US" sz="3200" dirty="0">
              <a:effectLst/>
              <a:latin typeface="NewBaskerville"/>
            </a:endParaRPr>
          </a:p>
          <a:p>
            <a:pPr>
              <a:buFont typeface="Arial" panose="020B0604020202020204" pitchFamily="34" charset="0"/>
              <a:buChar char="•"/>
            </a:pPr>
            <a:r>
              <a:rPr lang="en-US" sz="1800" dirty="0">
                <a:effectLst/>
                <a:latin typeface="FranklinGothic"/>
              </a:rPr>
              <a:t> Deploying a multi-tiered web application in AWS with Terraform </a:t>
            </a:r>
            <a:endParaRPr lang="en-US" sz="3200" dirty="0">
              <a:effectLst/>
            </a:endParaRPr>
          </a:p>
          <a:p>
            <a:pPr>
              <a:buFont typeface="Arial" panose="020B0604020202020204" pitchFamily="34" charset="0"/>
              <a:buChar char="•"/>
            </a:pPr>
            <a:r>
              <a:rPr lang="en-US" sz="1800" dirty="0">
                <a:effectLst/>
                <a:latin typeface="FranklinGothic"/>
              </a:rPr>
              <a:t> Setting project variables in variables definition files </a:t>
            </a:r>
            <a:endParaRPr lang="en-US" sz="3200" dirty="0">
              <a:effectLst/>
            </a:endParaRPr>
          </a:p>
          <a:p>
            <a:pPr>
              <a:buFont typeface="Arial" panose="020B0604020202020204" pitchFamily="34" charset="0"/>
              <a:buChar char="•"/>
            </a:pPr>
            <a:r>
              <a:rPr lang="en-US" sz="1800" dirty="0">
                <a:effectLst/>
                <a:latin typeface="FranklinGothic"/>
              </a:rPr>
              <a:t> Organizing code with nested modules </a:t>
            </a:r>
            <a:endParaRPr lang="en-US" sz="3200" dirty="0">
              <a:effectLst/>
            </a:endParaRPr>
          </a:p>
          <a:p>
            <a:pPr>
              <a:buFont typeface="Arial" panose="020B0604020202020204" pitchFamily="34" charset="0"/>
              <a:buChar char="•"/>
            </a:pPr>
            <a:r>
              <a:rPr lang="en-US" sz="1800" dirty="0">
                <a:effectLst/>
                <a:latin typeface="FranklinGothic"/>
              </a:rPr>
              <a:t> Using modules from the Terraform Registry </a:t>
            </a:r>
            <a:endParaRPr lang="en-US" sz="3200" dirty="0">
              <a:effectLst/>
            </a:endParaRPr>
          </a:p>
          <a:p>
            <a:pPr>
              <a:buFont typeface="Arial" panose="020B0604020202020204" pitchFamily="34" charset="0"/>
              <a:buChar char="•"/>
            </a:pPr>
            <a:r>
              <a:rPr lang="en-US" sz="1800" dirty="0">
                <a:effectLst/>
                <a:latin typeface="FranklinGothic"/>
              </a:rPr>
              <a:t> Passing data between modules using input variables and output values </a:t>
            </a:r>
            <a:endParaRPr lang="en-US" sz="3200" dirty="0">
              <a:effectLst/>
            </a:endParaRPr>
          </a:p>
          <a:p>
            <a:endParaRPr lang="en-VN" sz="3200" dirty="0"/>
          </a:p>
        </p:txBody>
      </p:sp>
    </p:spTree>
    <p:extLst>
      <p:ext uri="{BB962C8B-B14F-4D97-AF65-F5344CB8AC3E}">
        <p14:creationId xmlns:p14="http://schemas.microsoft.com/office/powerpoint/2010/main" val="706786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03B2A7-D808-E390-893E-18DEF4A57DAF}"/>
              </a:ext>
            </a:extLst>
          </p:cNvPr>
          <p:cNvSpPr txBox="1"/>
          <p:nvPr/>
        </p:nvSpPr>
        <p:spPr>
          <a:xfrm>
            <a:off x="652749" y="2821294"/>
            <a:ext cx="4089666" cy="3543280"/>
          </a:xfrm>
          <a:prstGeom prst="rect">
            <a:avLst/>
          </a:prstGeom>
        </p:spPr>
        <p:txBody>
          <a:bodyPr vert="horz" lIns="91440" tIns="45720" rIns="91440" bIns="45720" rtlCol="0">
            <a:normAutofit/>
          </a:bodyPr>
          <a:lstStyle/>
          <a:p>
            <a:pPr marL="1298448" lvl="2" indent="-384048" defTabSz="914400">
              <a:lnSpc>
                <a:spcPct val="94000"/>
              </a:lnSpc>
              <a:spcAft>
                <a:spcPts val="200"/>
              </a:spcAft>
              <a:buFont typeface="Franklin Gothic Book" panose="020B0503020102020204" pitchFamily="34" charset="0"/>
            </a:pPr>
            <a:r>
              <a:rPr lang="en-US" sz="9600" dirty="0">
                <a:solidFill>
                  <a:schemeClr val="tx2"/>
                </a:solidFill>
              </a:rPr>
              <a:t>Q&amp;A</a:t>
            </a:r>
          </a:p>
        </p:txBody>
      </p:sp>
      <p:pic>
        <p:nvPicPr>
          <p:cNvPr id="6" name="Graphic 5" descr="Questions">
            <a:extLst>
              <a:ext uri="{FF2B5EF4-FFF2-40B4-BE49-F238E27FC236}">
                <a16:creationId xmlns:a16="http://schemas.microsoft.com/office/drawing/2014/main" id="{06932F60-96AF-EE57-376E-B2C7F0BB0D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9751" y="757954"/>
            <a:ext cx="5490634" cy="5490634"/>
          </a:xfrm>
          <a:prstGeom prst="rect">
            <a:avLst/>
          </a:prstGeom>
        </p:spPr>
      </p:pic>
    </p:spTree>
    <p:extLst>
      <p:ext uri="{BB962C8B-B14F-4D97-AF65-F5344CB8AC3E}">
        <p14:creationId xmlns:p14="http://schemas.microsoft.com/office/powerpoint/2010/main" val="8162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8"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0">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433298"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43835" y="1287801"/>
            <a:ext cx="4456186" cy="445330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extBox 1">
            <a:extLst>
              <a:ext uri="{FF2B5EF4-FFF2-40B4-BE49-F238E27FC236}">
                <a16:creationId xmlns:a16="http://schemas.microsoft.com/office/drawing/2014/main" id="{6D22D017-C890-4A57-4293-9B75156C3F3E}"/>
              </a:ext>
            </a:extLst>
          </p:cNvPr>
          <p:cNvSpPr txBox="1"/>
          <p:nvPr/>
        </p:nvSpPr>
        <p:spPr>
          <a:xfrm>
            <a:off x="971520" y="1256592"/>
            <a:ext cx="6589702" cy="4484515"/>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900" cap="all" spc="800" dirty="0">
                <a:solidFill>
                  <a:schemeClr val="tx2"/>
                </a:solidFill>
                <a:latin typeface="Courier New" panose="02070309020205020404" pitchFamily="49" charset="0"/>
                <a:ea typeface="+mj-ea"/>
                <a:cs typeface="Courier New" panose="02070309020205020404" pitchFamily="49" charset="0"/>
              </a:rPr>
              <a:t>variable()</a:t>
            </a:r>
          </a:p>
        </p:txBody>
      </p:sp>
      <p:sp>
        <p:nvSpPr>
          <p:cNvPr id="21" name="Freeform: Shape 14">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608042" y="3476618"/>
            <a:ext cx="2073393" cy="44465"/>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652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7390CD-95BD-C28C-A6B9-EB01BC3C88EB}"/>
              </a:ext>
            </a:extLst>
          </p:cNvPr>
          <p:cNvSpPr txBox="1"/>
          <p:nvPr/>
        </p:nvSpPr>
        <p:spPr>
          <a:xfrm>
            <a:off x="1365813" y="833377"/>
            <a:ext cx="9438802" cy="923330"/>
          </a:xfrm>
          <a:prstGeom prst="rect">
            <a:avLst/>
          </a:prstGeom>
          <a:noFill/>
        </p:spPr>
        <p:txBody>
          <a:bodyPr wrap="none" rtlCol="0">
            <a:spAutoFit/>
          </a:bodyPr>
          <a:lstStyle/>
          <a:p>
            <a:r>
              <a:rPr lang="en-US" sz="1800" i="1" dirty="0">
                <a:solidFill>
                  <a:srgbClr val="232323"/>
                </a:solidFill>
                <a:effectLst/>
                <a:latin typeface="NewBaskerville"/>
              </a:rPr>
              <a:t>Input variables </a:t>
            </a:r>
            <a:r>
              <a:rPr lang="en-US" sz="1800" dirty="0">
                <a:solidFill>
                  <a:srgbClr val="232323"/>
                </a:solidFill>
                <a:effectLst/>
                <a:latin typeface="NewBaskerville"/>
              </a:rPr>
              <a:t>(or </a:t>
            </a:r>
            <a:r>
              <a:rPr lang="en-US" sz="1800" i="1" dirty="0">
                <a:solidFill>
                  <a:srgbClr val="232323"/>
                </a:solidFill>
                <a:effectLst/>
                <a:latin typeface="NewBaskerville"/>
              </a:rPr>
              <a:t>Terraform variables</a:t>
            </a:r>
            <a:r>
              <a:rPr lang="en-US" sz="1800" dirty="0">
                <a:solidFill>
                  <a:srgbClr val="232323"/>
                </a:solidFill>
                <a:effectLst/>
                <a:latin typeface="NewBaskerville"/>
              </a:rPr>
              <a:t>, or just </a:t>
            </a:r>
            <a:r>
              <a:rPr lang="en-US" sz="1800" i="1" dirty="0">
                <a:solidFill>
                  <a:srgbClr val="232323"/>
                </a:solidFill>
                <a:effectLst/>
                <a:latin typeface="NewBaskerville"/>
              </a:rPr>
              <a:t>variables</a:t>
            </a:r>
            <a:r>
              <a:rPr lang="en-US" sz="1800" dirty="0">
                <a:solidFill>
                  <a:srgbClr val="232323"/>
                </a:solidFill>
                <a:effectLst/>
                <a:latin typeface="NewBaskerville"/>
              </a:rPr>
              <a:t>) are user-supplied values that parametrize </a:t>
            </a:r>
          </a:p>
          <a:p>
            <a:r>
              <a:rPr lang="en-US" sz="1800" dirty="0">
                <a:solidFill>
                  <a:srgbClr val="232323"/>
                </a:solidFill>
                <a:effectLst/>
                <a:latin typeface="NewBaskerville"/>
              </a:rPr>
              <a:t>Terraform modules without altering the source code. </a:t>
            </a:r>
            <a:endParaRPr lang="en-US" dirty="0"/>
          </a:p>
          <a:p>
            <a:endParaRPr lang="en-VN" dirty="0"/>
          </a:p>
        </p:txBody>
      </p:sp>
      <p:pic>
        <p:nvPicPr>
          <p:cNvPr id="4" name="Picture 3" descr="A close-up of a name&#10;&#10;Description automatically generated">
            <a:extLst>
              <a:ext uri="{FF2B5EF4-FFF2-40B4-BE49-F238E27FC236}">
                <a16:creationId xmlns:a16="http://schemas.microsoft.com/office/drawing/2014/main" id="{0407CD6D-5CFC-C321-E794-F178F5A72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50" y="3594918"/>
            <a:ext cx="3187700" cy="1524000"/>
          </a:xfrm>
          <a:prstGeom prst="rect">
            <a:avLst/>
          </a:prstGeom>
        </p:spPr>
      </p:pic>
      <p:sp>
        <p:nvSpPr>
          <p:cNvPr id="5" name="TextBox 4">
            <a:extLst>
              <a:ext uri="{FF2B5EF4-FFF2-40B4-BE49-F238E27FC236}">
                <a16:creationId xmlns:a16="http://schemas.microsoft.com/office/drawing/2014/main" id="{96CAF711-373C-F1AF-98BE-2FA8C3ED9CBC}"/>
              </a:ext>
            </a:extLst>
          </p:cNvPr>
          <p:cNvSpPr txBox="1"/>
          <p:nvPr/>
        </p:nvSpPr>
        <p:spPr>
          <a:xfrm>
            <a:off x="1365813" y="1840592"/>
            <a:ext cx="9570892" cy="1754326"/>
          </a:xfrm>
          <a:prstGeom prst="rect">
            <a:avLst/>
          </a:prstGeom>
          <a:noFill/>
        </p:spPr>
        <p:txBody>
          <a:bodyPr wrap="square" rtlCol="0">
            <a:spAutoFit/>
          </a:bodyPr>
          <a:lstStyle/>
          <a:p>
            <a:r>
              <a:rPr lang="en-US" sz="1800" dirty="0">
                <a:solidFill>
                  <a:srgbClr val="232323"/>
                </a:solidFill>
                <a:effectLst/>
                <a:latin typeface="NewBaskerville"/>
              </a:rPr>
              <a:t>Variables are declared with a variable block.</a:t>
            </a:r>
            <a:br>
              <a:rPr lang="en-US" sz="1800" dirty="0">
                <a:solidFill>
                  <a:srgbClr val="232323"/>
                </a:solidFill>
                <a:effectLst/>
                <a:latin typeface="NewBaskerville"/>
              </a:rPr>
            </a:br>
            <a:r>
              <a:rPr lang="en-US" sz="1800" dirty="0">
                <a:solidFill>
                  <a:srgbClr val="232323"/>
                </a:solidFill>
                <a:effectLst/>
                <a:latin typeface="NewBaskerville"/>
              </a:rPr>
              <a:t>The first label indicates the object </a:t>
            </a:r>
            <a:r>
              <a:rPr lang="en-US" sz="1800" b="1" dirty="0">
                <a:solidFill>
                  <a:srgbClr val="211C1E"/>
                </a:solidFill>
                <a:effectLst/>
                <a:latin typeface="Humanist521BT"/>
              </a:rPr>
              <a:t>Element </a:t>
            </a:r>
            <a:r>
              <a:rPr lang="en-US" sz="1800" dirty="0">
                <a:solidFill>
                  <a:srgbClr val="232323"/>
                </a:solidFill>
                <a:effectLst/>
                <a:latin typeface="NewBaskerville"/>
              </a:rPr>
              <a:t>type, which is </a:t>
            </a:r>
            <a:r>
              <a:rPr lang="en-US" sz="1800" dirty="0">
                <a:solidFill>
                  <a:srgbClr val="232323"/>
                </a:solidFill>
                <a:effectLst/>
                <a:latin typeface="Courier" panose="02070309020205020404" pitchFamily="49" charset="0"/>
              </a:rPr>
              <a:t>variable</a:t>
            </a:r>
            <a:r>
              <a:rPr lang="en-US" sz="1800" dirty="0">
                <a:solidFill>
                  <a:srgbClr val="232323"/>
                </a:solidFill>
                <a:effectLst/>
                <a:latin typeface="NewBaskerville"/>
              </a:rPr>
              <a:t>, and the second is the variable’s name.</a:t>
            </a:r>
            <a:br>
              <a:rPr lang="en-US" sz="1800" dirty="0">
                <a:solidFill>
                  <a:srgbClr val="232323"/>
                </a:solidFill>
                <a:effectLst/>
                <a:latin typeface="NewBaskerville"/>
              </a:rPr>
            </a:br>
            <a:endParaRPr lang="en-US" dirty="0"/>
          </a:p>
          <a:p>
            <a:endParaRPr lang="en-US" dirty="0"/>
          </a:p>
          <a:p>
            <a:endParaRPr lang="en-VN" dirty="0"/>
          </a:p>
        </p:txBody>
      </p:sp>
    </p:spTree>
    <p:extLst>
      <p:ext uri="{BB962C8B-B14F-4D97-AF65-F5344CB8AC3E}">
        <p14:creationId xmlns:p14="http://schemas.microsoft.com/office/powerpoint/2010/main" val="95389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07CC8-D566-6317-81F5-7B5550023768}"/>
              </a:ext>
            </a:extLst>
          </p:cNvPr>
          <p:cNvSpPr txBox="1"/>
          <p:nvPr/>
        </p:nvSpPr>
        <p:spPr>
          <a:xfrm>
            <a:off x="1588168" y="721895"/>
            <a:ext cx="8221610" cy="3693319"/>
          </a:xfrm>
          <a:prstGeom prst="rect">
            <a:avLst/>
          </a:prstGeom>
          <a:noFill/>
        </p:spPr>
        <p:txBody>
          <a:bodyPr wrap="none" rtlCol="0">
            <a:spAutoFit/>
          </a:bodyPr>
          <a:lstStyle/>
          <a:p>
            <a:r>
              <a:rPr lang="en-US" sz="1800" dirty="0">
                <a:solidFill>
                  <a:srgbClr val="232323"/>
                </a:solidFill>
                <a:effectLst/>
                <a:latin typeface="NewBaskerville"/>
              </a:rPr>
              <a:t>Variable blocks accept four input arguments:</a:t>
            </a:r>
          </a:p>
          <a:p>
            <a:endParaRPr lang="en-US" dirty="0">
              <a:solidFill>
                <a:srgbClr val="232323"/>
              </a:solidFill>
              <a:latin typeface="NewBaskerville"/>
            </a:endParaRPr>
          </a:p>
          <a:p>
            <a:pPr marL="285750" indent="-285750">
              <a:buFont typeface="Arial" panose="020B0604020202020204" pitchFamily="34" charset="0"/>
              <a:buChar char="•"/>
            </a:pPr>
            <a:r>
              <a:rPr lang="en-US" sz="1800" dirty="0">
                <a:solidFill>
                  <a:srgbClr val="232323"/>
                </a:solidFill>
                <a:effectLst/>
                <a:latin typeface="Courier" panose="02070309020205020404" pitchFamily="49" charset="0"/>
              </a:rPr>
              <a:t>default</a:t>
            </a:r>
            <a:r>
              <a:rPr lang="en-US" sz="1800" dirty="0">
                <a:solidFill>
                  <a:srgbClr val="232323"/>
                </a:solidFill>
                <a:effectLst/>
                <a:latin typeface="NewBaskerville"/>
              </a:rPr>
              <a:t>—A preselected option to use when no alternative is available.</a:t>
            </a:r>
          </a:p>
          <a:p>
            <a:r>
              <a:rPr lang="en-US" sz="1800" dirty="0">
                <a:solidFill>
                  <a:srgbClr val="232323"/>
                </a:solidFill>
                <a:effectLst/>
                <a:latin typeface="NewBaskerville"/>
              </a:rPr>
              <a:t>Leaving this argument blank means a variable is mandatory and must be explicitly set.</a:t>
            </a:r>
            <a:br>
              <a:rPr lang="en-US" sz="1800" dirty="0">
                <a:solidFill>
                  <a:srgbClr val="232323"/>
                </a:solidFill>
                <a:effectLst/>
                <a:latin typeface="NewBaskerville"/>
              </a:rPr>
            </a:br>
            <a:r>
              <a:rPr lang="en-US" sz="1800" dirty="0">
                <a:solidFill>
                  <a:srgbClr val="232323"/>
                </a:solidFill>
                <a:effectLst/>
                <a:latin typeface="NewBaskerville"/>
              </a:rPr>
              <a:t> </a:t>
            </a:r>
            <a:endParaRPr lang="en-US" dirty="0"/>
          </a:p>
          <a:p>
            <a:pPr marL="285750" indent="-285750">
              <a:buFont typeface="Arial" panose="020B0604020202020204" pitchFamily="34" charset="0"/>
              <a:buChar char="•"/>
            </a:pPr>
            <a:r>
              <a:rPr lang="en-US" sz="1800" dirty="0">
                <a:solidFill>
                  <a:srgbClr val="232323"/>
                </a:solidFill>
                <a:effectLst/>
                <a:latin typeface="Courier" panose="02070309020205020404" pitchFamily="49" charset="0"/>
              </a:rPr>
              <a:t>description</a:t>
            </a:r>
            <a:r>
              <a:rPr lang="en-US" sz="1800" i="1" dirty="0">
                <a:solidFill>
                  <a:srgbClr val="232323"/>
                </a:solidFill>
                <a:effectLst/>
                <a:latin typeface="NewBaskerville"/>
              </a:rPr>
              <a:t>—</a:t>
            </a:r>
            <a:r>
              <a:rPr lang="en-US" sz="1800" dirty="0">
                <a:solidFill>
                  <a:srgbClr val="232323"/>
                </a:solidFill>
                <a:effectLst/>
                <a:latin typeface="NewBaskerville"/>
              </a:rPr>
              <a:t>A string value providing helpful documentation to the user.</a:t>
            </a:r>
            <a:br>
              <a:rPr lang="en-US" sz="1800" dirty="0">
                <a:solidFill>
                  <a:srgbClr val="232323"/>
                </a:solidFill>
                <a:effectLst/>
                <a:latin typeface="NewBaskerville"/>
              </a:rPr>
            </a:br>
            <a:endParaRPr lang="en-US" dirty="0"/>
          </a:p>
          <a:p>
            <a:pPr marL="285750" indent="-285750">
              <a:buFont typeface="Arial" panose="020B0604020202020204" pitchFamily="34" charset="0"/>
              <a:buChar char="•"/>
            </a:pPr>
            <a:r>
              <a:rPr lang="en-US" sz="1800" dirty="0">
                <a:solidFill>
                  <a:srgbClr val="232323"/>
                </a:solidFill>
                <a:effectLst/>
                <a:latin typeface="Courier" panose="02070309020205020404" pitchFamily="49" charset="0"/>
              </a:rPr>
              <a:t>type</a:t>
            </a:r>
            <a:r>
              <a:rPr lang="en-US" sz="1800" i="1" dirty="0">
                <a:solidFill>
                  <a:srgbClr val="232323"/>
                </a:solidFill>
                <a:effectLst/>
                <a:latin typeface="NewBaskerville"/>
              </a:rPr>
              <a:t>—</a:t>
            </a:r>
            <a:r>
              <a:rPr lang="en-US" sz="1800" dirty="0">
                <a:solidFill>
                  <a:srgbClr val="232323"/>
                </a:solidFill>
                <a:effectLst/>
                <a:latin typeface="NewBaskerville"/>
              </a:rPr>
              <a:t>A type constraint to set for the variable. Types can be either primitive </a:t>
            </a:r>
            <a:endParaRPr lang="en-US" dirty="0"/>
          </a:p>
          <a:p>
            <a:r>
              <a:rPr lang="en-US" sz="1800" dirty="0">
                <a:solidFill>
                  <a:srgbClr val="232323"/>
                </a:solidFill>
                <a:effectLst/>
                <a:latin typeface="NewBaskerville"/>
              </a:rPr>
              <a:t>(e.g. string, integer, bool) or complex (e.g. list, set, map, object, tuple). </a:t>
            </a:r>
            <a:br>
              <a:rPr lang="en-US" sz="1800" dirty="0">
                <a:solidFill>
                  <a:srgbClr val="232323"/>
                </a:solidFill>
                <a:effectLst/>
                <a:latin typeface="NewBaskerville"/>
              </a:rPr>
            </a:br>
            <a:endParaRPr lang="en-US" sz="1800" dirty="0">
              <a:solidFill>
                <a:srgbClr val="CCA556"/>
              </a:solidFill>
              <a:effectLst/>
              <a:latin typeface="Wingdings2"/>
            </a:endParaRPr>
          </a:p>
          <a:p>
            <a:pPr marL="285750" indent="-285750">
              <a:buFont typeface="Arial" panose="020B0604020202020204" pitchFamily="34" charset="0"/>
              <a:buChar char="•"/>
            </a:pPr>
            <a:r>
              <a:rPr lang="en-US" sz="1800" dirty="0">
                <a:solidFill>
                  <a:srgbClr val="232323"/>
                </a:solidFill>
                <a:effectLst/>
                <a:latin typeface="Courier" panose="02070309020205020404" pitchFamily="49" charset="0"/>
              </a:rPr>
              <a:t>validation</a:t>
            </a:r>
            <a:r>
              <a:rPr lang="en-US" sz="1800" i="1" dirty="0">
                <a:solidFill>
                  <a:srgbClr val="232323"/>
                </a:solidFill>
                <a:effectLst/>
                <a:latin typeface="NewBaskerville"/>
              </a:rPr>
              <a:t>—</a:t>
            </a:r>
            <a:r>
              <a:rPr lang="en-US" sz="1800" dirty="0">
                <a:solidFill>
                  <a:srgbClr val="232323"/>
                </a:solidFill>
                <a:effectLst/>
                <a:latin typeface="NewBaskerville"/>
              </a:rPr>
              <a:t>A nested block that can enforce custom validation rules. </a:t>
            </a:r>
            <a:endParaRPr lang="en-US" dirty="0"/>
          </a:p>
          <a:p>
            <a:pPr marL="285750" indent="-285750">
              <a:buFont typeface="Arial" panose="020B0604020202020204" pitchFamily="34" charset="0"/>
              <a:buChar char="•"/>
            </a:pPr>
            <a:endParaRPr lang="en-US" dirty="0"/>
          </a:p>
          <a:p>
            <a:endParaRPr lang="en-VN" dirty="0"/>
          </a:p>
        </p:txBody>
      </p:sp>
      <p:sp>
        <p:nvSpPr>
          <p:cNvPr id="3" name="TextBox 2">
            <a:extLst>
              <a:ext uri="{FF2B5EF4-FFF2-40B4-BE49-F238E27FC236}">
                <a16:creationId xmlns:a16="http://schemas.microsoft.com/office/drawing/2014/main" id="{ED342C9C-6DF5-C409-517A-CCBAA7430C1A}"/>
              </a:ext>
            </a:extLst>
          </p:cNvPr>
          <p:cNvSpPr txBox="1"/>
          <p:nvPr/>
        </p:nvSpPr>
        <p:spPr>
          <a:xfrm>
            <a:off x="1604025" y="4195579"/>
            <a:ext cx="1019831" cy="369332"/>
          </a:xfrm>
          <a:prstGeom prst="rect">
            <a:avLst/>
          </a:prstGeom>
          <a:noFill/>
        </p:spPr>
        <p:txBody>
          <a:bodyPr wrap="none" rtlCol="0">
            <a:spAutoFit/>
          </a:bodyPr>
          <a:lstStyle/>
          <a:p>
            <a:r>
              <a:rPr lang="en-VN" dirty="0"/>
              <a:t>Example:</a:t>
            </a:r>
          </a:p>
        </p:txBody>
      </p:sp>
      <p:sp>
        <p:nvSpPr>
          <p:cNvPr id="7" name="TextBox 6">
            <a:extLst>
              <a:ext uri="{FF2B5EF4-FFF2-40B4-BE49-F238E27FC236}">
                <a16:creationId xmlns:a16="http://schemas.microsoft.com/office/drawing/2014/main" id="{A1C3DE39-6ADA-DBA1-61C6-FA7A6AD2A5C7}"/>
              </a:ext>
            </a:extLst>
          </p:cNvPr>
          <p:cNvSpPr txBox="1"/>
          <p:nvPr/>
        </p:nvSpPr>
        <p:spPr>
          <a:xfrm>
            <a:off x="3168650" y="4415214"/>
            <a:ext cx="7115041" cy="1815882"/>
          </a:xfrm>
          <a:prstGeom prst="rect">
            <a:avLst/>
          </a:prstGeom>
          <a:noFill/>
        </p:spPr>
        <p:txBody>
          <a:bodyPr wrap="square" rtlCol="0">
            <a:spAutoFit/>
          </a:bodyPr>
          <a:lstStyle/>
          <a:p>
            <a:r>
              <a:rPr lang="en-US" sz="1400" dirty="0">
                <a:effectLst/>
                <a:latin typeface="Helvetica Neue" panose="02000503000000020004" pitchFamily="2" charset="0"/>
              </a:rPr>
              <a:t>variable "</a:t>
            </a:r>
            <a:r>
              <a:rPr lang="en-US" sz="1400" dirty="0" err="1">
                <a:effectLst/>
                <a:latin typeface="Helvetica Neue" panose="02000503000000020004" pitchFamily="2" charset="0"/>
              </a:rPr>
              <a:t>instance_type</a:t>
            </a:r>
            <a:r>
              <a:rPr lang="en-US" sz="1400" dirty="0">
                <a:effectLst/>
                <a:latin typeface="Helvetica Neue" panose="02000503000000020004" pitchFamily="2" charset="0"/>
              </a:rPr>
              <a:t>" {</a:t>
            </a:r>
          </a:p>
          <a:p>
            <a:r>
              <a:rPr lang="en-US" sz="1400" dirty="0">
                <a:effectLst/>
                <a:latin typeface="Helvetica Neue" panose="02000503000000020004" pitchFamily="2" charset="0"/>
              </a:rPr>
              <a:t> 	type = string</a:t>
            </a:r>
          </a:p>
          <a:p>
            <a:r>
              <a:rPr lang="en-US" sz="1400" dirty="0">
                <a:effectLst/>
                <a:latin typeface="Helvetica Neue" panose="02000503000000020004" pitchFamily="2" charset="0"/>
              </a:rPr>
              <a:t>  	description = "Instance type of the EC2"</a:t>
            </a:r>
          </a:p>
          <a:p>
            <a:r>
              <a:rPr lang="en-US" sz="1400" dirty="0">
                <a:latin typeface="Helvetica Neue" panose="02000503000000020004" pitchFamily="2" charset="0"/>
              </a:rPr>
              <a:t>	</a:t>
            </a:r>
            <a:r>
              <a:rPr lang="en-US" sz="1400" dirty="0">
                <a:effectLst/>
                <a:latin typeface="Helvetica Neue" panose="02000503000000020004" pitchFamily="2" charset="0"/>
              </a:rPr>
              <a:t>validation {</a:t>
            </a:r>
          </a:p>
          <a:p>
            <a:r>
              <a:rPr lang="en-US" sz="1400" dirty="0">
                <a:effectLst/>
                <a:latin typeface="Helvetica Neue" panose="02000503000000020004" pitchFamily="2" charset="0"/>
              </a:rPr>
              <a:t>    		condition = contains(["t2.micro", "t3.small"], </a:t>
            </a:r>
            <a:r>
              <a:rPr lang="en-US" sz="1400" dirty="0" err="1">
                <a:effectLst/>
                <a:latin typeface="Helvetica Neue" panose="02000503000000020004" pitchFamily="2" charset="0"/>
              </a:rPr>
              <a:t>var.instance_type</a:t>
            </a:r>
            <a:r>
              <a:rPr lang="en-US" sz="1400" dirty="0">
                <a:effectLst/>
                <a:latin typeface="Helvetica Neue" panose="02000503000000020004" pitchFamily="2" charset="0"/>
              </a:rPr>
              <a:t>)</a:t>
            </a:r>
          </a:p>
          <a:p>
            <a:r>
              <a:rPr lang="en-US" sz="1400" dirty="0">
                <a:effectLst/>
                <a:latin typeface="Helvetica Neue" panose="02000503000000020004" pitchFamily="2" charset="0"/>
              </a:rPr>
              <a:t>    		</a:t>
            </a:r>
            <a:r>
              <a:rPr lang="en-US" sz="1400" dirty="0" err="1">
                <a:effectLst/>
                <a:latin typeface="Helvetica Neue" panose="02000503000000020004" pitchFamily="2" charset="0"/>
              </a:rPr>
              <a:t>error_message</a:t>
            </a:r>
            <a:r>
              <a:rPr lang="en-US" sz="1400" dirty="0">
                <a:effectLst/>
                <a:latin typeface="Helvetica Neue" panose="02000503000000020004" pitchFamily="2" charset="0"/>
              </a:rPr>
              <a:t> = "Value not allow."</a:t>
            </a:r>
          </a:p>
          <a:p>
            <a:r>
              <a:rPr lang="en-US" sz="1400" dirty="0">
                <a:effectLst/>
                <a:latin typeface="Helvetica Neue" panose="02000503000000020004" pitchFamily="2" charset="0"/>
              </a:rPr>
              <a:t>  }</a:t>
            </a:r>
          </a:p>
          <a:p>
            <a:r>
              <a:rPr lang="en-US" sz="1400" dirty="0">
                <a:effectLst/>
                <a:latin typeface="Helvetica Neue" panose="02000503000000020004" pitchFamily="2" charset="0"/>
              </a:rPr>
              <a:t>}</a:t>
            </a:r>
          </a:p>
        </p:txBody>
      </p:sp>
    </p:spTree>
    <p:extLst>
      <p:ext uri="{BB962C8B-B14F-4D97-AF65-F5344CB8AC3E}">
        <p14:creationId xmlns:p14="http://schemas.microsoft.com/office/powerpoint/2010/main" val="383643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91D9C-B5F9-0855-D5E5-B021DF6A1A21}"/>
              </a:ext>
            </a:extLst>
          </p:cNvPr>
          <p:cNvSpPr txBox="1"/>
          <p:nvPr/>
        </p:nvSpPr>
        <p:spPr>
          <a:xfrm>
            <a:off x="1648326" y="866274"/>
            <a:ext cx="10318081" cy="923330"/>
          </a:xfrm>
          <a:prstGeom prst="rect">
            <a:avLst/>
          </a:prstGeom>
          <a:noFill/>
        </p:spPr>
        <p:txBody>
          <a:bodyPr wrap="none" rtlCol="0">
            <a:spAutoFit/>
          </a:bodyPr>
          <a:lstStyle/>
          <a:p>
            <a:r>
              <a:rPr lang="en-US" sz="1800" dirty="0">
                <a:solidFill>
                  <a:srgbClr val="232323"/>
                </a:solidFill>
                <a:effectLst/>
                <a:latin typeface="NewBaskerville"/>
              </a:rPr>
              <a:t>Variable values can be accessed within a given module by using the expression </a:t>
            </a:r>
            <a:r>
              <a:rPr lang="en-US" sz="1800" dirty="0">
                <a:solidFill>
                  <a:srgbClr val="232323"/>
                </a:solidFill>
                <a:effectLst/>
                <a:latin typeface="Courier" panose="02070309020205020404" pitchFamily="49" charset="0"/>
              </a:rPr>
              <a:t>var.&lt;VARIABLE_NAME&gt;</a:t>
            </a:r>
            <a:r>
              <a:rPr lang="en-US" sz="1800" dirty="0">
                <a:solidFill>
                  <a:srgbClr val="232323"/>
                </a:solidFill>
                <a:effectLst/>
                <a:latin typeface="NewBaskerville"/>
              </a:rPr>
              <a:t>. </a:t>
            </a:r>
            <a:endParaRPr lang="en-US" dirty="0"/>
          </a:p>
          <a:p>
            <a:br>
              <a:rPr lang="en-VN" dirty="0"/>
            </a:br>
            <a:r>
              <a:rPr lang="en-VN" dirty="0"/>
              <a:t>Example:</a:t>
            </a:r>
          </a:p>
        </p:txBody>
      </p:sp>
      <p:sp>
        <p:nvSpPr>
          <p:cNvPr id="4" name="TextBox 3">
            <a:extLst>
              <a:ext uri="{FF2B5EF4-FFF2-40B4-BE49-F238E27FC236}">
                <a16:creationId xmlns:a16="http://schemas.microsoft.com/office/drawing/2014/main" id="{F61E2F56-D3D3-9ED2-CF65-1005CDAF003D}"/>
              </a:ext>
            </a:extLst>
          </p:cNvPr>
          <p:cNvSpPr txBox="1"/>
          <p:nvPr/>
        </p:nvSpPr>
        <p:spPr>
          <a:xfrm>
            <a:off x="2635250" y="1517650"/>
            <a:ext cx="4876800" cy="4616648"/>
          </a:xfrm>
          <a:prstGeom prst="rect">
            <a:avLst/>
          </a:prstGeom>
          <a:noFill/>
        </p:spPr>
        <p:txBody>
          <a:bodyPr wrap="square" rtlCol="0">
            <a:spAutoFit/>
          </a:bodyPr>
          <a:lstStyle/>
          <a:p>
            <a:br>
              <a:rPr lang="en-US" sz="1400" dirty="0">
                <a:solidFill>
                  <a:srgbClr val="00B050"/>
                </a:solidFill>
                <a:effectLst/>
                <a:latin typeface="Helvetica Neue" panose="02000503000000020004" pitchFamily="2" charset="0"/>
              </a:rPr>
            </a:br>
            <a:endParaRPr lang="en-US" sz="1400" dirty="0">
              <a:solidFill>
                <a:srgbClr val="00B050"/>
              </a:solidFill>
              <a:effectLst/>
              <a:latin typeface="Helvetica Neue" panose="02000503000000020004" pitchFamily="2" charset="0"/>
            </a:endParaRPr>
          </a:p>
          <a:p>
            <a:r>
              <a:rPr lang="en-US" sz="1400" dirty="0">
                <a:solidFill>
                  <a:srgbClr val="00B050"/>
                </a:solidFill>
                <a:effectLst/>
                <a:latin typeface="Helvetica Neue" panose="02000503000000020004" pitchFamily="2" charset="0"/>
              </a:rPr>
              <a:t>variable "instance_count1" {</a:t>
            </a:r>
          </a:p>
          <a:p>
            <a:r>
              <a:rPr lang="en-US" sz="1400" dirty="0">
                <a:solidFill>
                  <a:srgbClr val="00B050"/>
                </a:solidFill>
                <a:effectLst/>
                <a:latin typeface="Helvetica Neue" panose="02000503000000020004" pitchFamily="2" charset="0"/>
              </a:rPr>
              <a:t>  type = number</a:t>
            </a:r>
          </a:p>
          <a:p>
            <a:r>
              <a:rPr lang="en-US" sz="1400" dirty="0">
                <a:solidFill>
                  <a:srgbClr val="00B050"/>
                </a:solidFill>
                <a:effectLst/>
                <a:latin typeface="Helvetica Neue" panose="02000503000000020004" pitchFamily="2" charset="0"/>
              </a:rPr>
              <a:t>  default = 1</a:t>
            </a:r>
          </a:p>
          <a:p>
            <a:r>
              <a:rPr lang="en-US" sz="1400" dirty="0">
                <a:solidFill>
                  <a:srgbClr val="00B050"/>
                </a:solidFill>
                <a:effectLst/>
                <a:latin typeface="Helvetica Neue" panose="02000503000000020004" pitchFamily="2" charset="0"/>
              </a:rPr>
              <a:t>}</a:t>
            </a:r>
            <a:br>
              <a:rPr lang="en-US" sz="1400" dirty="0">
                <a:solidFill>
                  <a:srgbClr val="00B050"/>
                </a:solidFill>
                <a:effectLst/>
                <a:latin typeface="Helvetica Neue" panose="02000503000000020004" pitchFamily="2" charset="0"/>
              </a:rPr>
            </a:br>
            <a:endParaRPr lang="en-US" sz="1400" dirty="0">
              <a:solidFill>
                <a:srgbClr val="00B050"/>
              </a:solidFill>
              <a:effectLst/>
              <a:latin typeface="Helvetica Neue" panose="02000503000000020004" pitchFamily="2" charset="0"/>
            </a:endParaRPr>
          </a:p>
          <a:p>
            <a:r>
              <a:rPr lang="en-US" sz="1400" dirty="0">
                <a:solidFill>
                  <a:srgbClr val="00B050"/>
                </a:solidFill>
                <a:effectLst/>
                <a:latin typeface="Helvetica Neue" panose="02000503000000020004" pitchFamily="2" charset="0"/>
              </a:rPr>
              <a:t>variable "instance_count2" {</a:t>
            </a:r>
          </a:p>
          <a:p>
            <a:r>
              <a:rPr lang="en-US" sz="1400" dirty="0">
                <a:solidFill>
                  <a:srgbClr val="00B050"/>
                </a:solidFill>
                <a:effectLst/>
                <a:latin typeface="Helvetica Neue" panose="02000503000000020004" pitchFamily="2" charset="0"/>
              </a:rPr>
              <a:t>  type = number</a:t>
            </a:r>
          </a:p>
          <a:p>
            <a:r>
              <a:rPr lang="en-US" sz="1400" dirty="0">
                <a:solidFill>
                  <a:srgbClr val="00B050"/>
                </a:solidFill>
                <a:effectLst/>
                <a:latin typeface="Helvetica Neue" panose="02000503000000020004" pitchFamily="2" charset="0"/>
              </a:rPr>
              <a:t>  default = 2</a:t>
            </a:r>
          </a:p>
          <a:p>
            <a:r>
              <a:rPr lang="en-US" sz="1400" dirty="0">
                <a:solidFill>
                  <a:srgbClr val="00B050"/>
                </a:solidFill>
                <a:effectLst/>
                <a:latin typeface="Helvetica Neue" panose="02000503000000020004" pitchFamily="2" charset="0"/>
              </a:rPr>
              <a:t>}</a:t>
            </a:r>
          </a:p>
          <a:p>
            <a:endParaRPr lang="en-US" sz="1400" dirty="0">
              <a:solidFill>
                <a:srgbClr val="00B050"/>
              </a:solidFill>
              <a:effectLst/>
              <a:latin typeface="Helvetica Neue" panose="02000503000000020004" pitchFamily="2" charset="0"/>
            </a:endParaRPr>
          </a:p>
          <a:p>
            <a:r>
              <a:rPr lang="en-US" sz="1400" dirty="0">
                <a:solidFill>
                  <a:srgbClr val="00B050"/>
                </a:solidFill>
                <a:effectLst/>
                <a:latin typeface="Helvetica Neue" panose="02000503000000020004" pitchFamily="2" charset="0"/>
              </a:rPr>
              <a:t>resource "</a:t>
            </a:r>
            <a:r>
              <a:rPr lang="en-US" sz="1400" dirty="0" err="1">
                <a:solidFill>
                  <a:srgbClr val="00B050"/>
                </a:solidFill>
                <a:effectLst/>
                <a:latin typeface="Helvetica Neue" panose="02000503000000020004" pitchFamily="2" charset="0"/>
              </a:rPr>
              <a:t>aws_instance</a:t>
            </a:r>
            <a:r>
              <a:rPr lang="en-US" sz="1400" dirty="0">
                <a:solidFill>
                  <a:srgbClr val="00B050"/>
                </a:solidFill>
                <a:effectLst/>
                <a:latin typeface="Helvetica Neue" panose="02000503000000020004" pitchFamily="2" charset="0"/>
              </a:rPr>
              <a:t>" "web" {</a:t>
            </a:r>
          </a:p>
          <a:p>
            <a:r>
              <a:rPr lang="en-US" sz="1400" dirty="0">
                <a:solidFill>
                  <a:srgbClr val="00B050"/>
                </a:solidFill>
                <a:effectLst/>
                <a:latin typeface="Helvetica Neue" panose="02000503000000020004" pitchFamily="2" charset="0"/>
              </a:rPr>
              <a:t>  </a:t>
            </a:r>
            <a:r>
              <a:rPr lang="en-US" sz="1400" dirty="0" err="1">
                <a:solidFill>
                  <a:srgbClr val="00B050"/>
                </a:solidFill>
                <a:effectLst/>
                <a:latin typeface="Helvetica Neue" panose="02000503000000020004" pitchFamily="2" charset="0"/>
              </a:rPr>
              <a:t>ami</a:t>
            </a:r>
            <a:r>
              <a:rPr lang="en-US" sz="1400" dirty="0">
                <a:solidFill>
                  <a:srgbClr val="00B050"/>
                </a:solidFill>
                <a:effectLst/>
                <a:latin typeface="Helvetica Neue" panose="02000503000000020004" pitchFamily="2" charset="0"/>
              </a:rPr>
              <a:t>  = "ami-053b0d53c279acc90"</a:t>
            </a:r>
          </a:p>
          <a:p>
            <a:r>
              <a:rPr lang="en-US" sz="1400" dirty="0">
                <a:solidFill>
                  <a:srgbClr val="00B050"/>
                </a:solidFill>
                <a:effectLst/>
                <a:latin typeface="Helvetica Neue" panose="02000503000000020004" pitchFamily="2" charset="0"/>
              </a:rPr>
              <a:t>  </a:t>
            </a:r>
            <a:r>
              <a:rPr lang="en-US" sz="1400" dirty="0" err="1">
                <a:solidFill>
                  <a:srgbClr val="00B050"/>
                </a:solidFill>
                <a:effectLst/>
                <a:latin typeface="Helvetica Neue" panose="02000503000000020004" pitchFamily="2" charset="0"/>
              </a:rPr>
              <a:t>instance_type</a:t>
            </a:r>
            <a:r>
              <a:rPr lang="en-US" sz="1400" dirty="0">
                <a:solidFill>
                  <a:srgbClr val="00B050"/>
                </a:solidFill>
                <a:effectLst/>
                <a:latin typeface="Helvetica Neue" panose="02000503000000020004" pitchFamily="2" charset="0"/>
              </a:rPr>
              <a:t> = "t3.micro"</a:t>
            </a:r>
          </a:p>
          <a:p>
            <a:r>
              <a:rPr lang="en-US" sz="1400" dirty="0">
                <a:solidFill>
                  <a:srgbClr val="00B050"/>
                </a:solidFill>
                <a:effectLst/>
                <a:latin typeface="Helvetica Neue" panose="02000503000000020004" pitchFamily="2" charset="0"/>
              </a:rPr>
              <a:t>  count = sum([var.instance_count1, var.instance_count2]) </a:t>
            </a:r>
          </a:p>
          <a:p>
            <a:r>
              <a:rPr lang="en-US" sz="1400" dirty="0">
                <a:solidFill>
                  <a:srgbClr val="00B050"/>
                </a:solidFill>
                <a:effectLst/>
                <a:latin typeface="Helvetica Neue" panose="02000503000000020004" pitchFamily="2" charset="0"/>
              </a:rPr>
              <a:t>  tags = {</a:t>
            </a:r>
          </a:p>
          <a:p>
            <a:r>
              <a:rPr lang="en-US" sz="1400" dirty="0">
                <a:solidFill>
                  <a:srgbClr val="00B050"/>
                </a:solidFill>
                <a:effectLst/>
                <a:latin typeface="Helvetica Neue" panose="02000503000000020004" pitchFamily="2" charset="0"/>
              </a:rPr>
              <a:t>    Name = ”Bao"</a:t>
            </a:r>
          </a:p>
          <a:p>
            <a:r>
              <a:rPr lang="en-US" sz="1400" dirty="0">
                <a:solidFill>
                  <a:srgbClr val="00B050"/>
                </a:solidFill>
                <a:effectLst/>
                <a:latin typeface="Helvetica Neue" panose="02000503000000020004" pitchFamily="2" charset="0"/>
              </a:rPr>
              <a:t>  }</a:t>
            </a:r>
          </a:p>
          <a:p>
            <a:r>
              <a:rPr lang="en-US" sz="1400" dirty="0">
                <a:solidFill>
                  <a:srgbClr val="00B050"/>
                </a:solidFill>
                <a:effectLst/>
                <a:latin typeface="Helvetica Neue" panose="02000503000000020004" pitchFamily="2" charset="0"/>
              </a:rPr>
              <a:t>}</a:t>
            </a:r>
          </a:p>
          <a:p>
            <a:endParaRPr lang="en-VN" sz="1400" dirty="0">
              <a:solidFill>
                <a:srgbClr val="00B050"/>
              </a:solidFill>
            </a:endParaRPr>
          </a:p>
        </p:txBody>
      </p:sp>
    </p:spTree>
    <p:extLst>
      <p:ext uri="{BB962C8B-B14F-4D97-AF65-F5344CB8AC3E}">
        <p14:creationId xmlns:p14="http://schemas.microsoft.com/office/powerpoint/2010/main" val="131709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15384613-A493-4A01-873E-5BD3769D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433298"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FD8C93-A094-7DCC-5083-5639C87A3459}"/>
              </a:ext>
            </a:extLst>
          </p:cNvPr>
          <p:cNvSpPr txBox="1"/>
          <p:nvPr/>
        </p:nvSpPr>
        <p:spPr>
          <a:xfrm>
            <a:off x="1258405" y="83727"/>
            <a:ext cx="7708206" cy="494870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9000" spc="800" dirty="0">
                <a:solidFill>
                  <a:schemeClr val="tx2"/>
                </a:solidFill>
                <a:ea typeface="+mj-ea"/>
                <a:cs typeface="+mj-cs"/>
              </a:rPr>
              <a:t>Terraform functions</a:t>
            </a:r>
          </a:p>
        </p:txBody>
      </p:sp>
      <p:sp>
        <p:nvSpPr>
          <p:cNvPr id="13" name="Rectangle 12">
            <a:extLst>
              <a:ext uri="{FF2B5EF4-FFF2-40B4-BE49-F238E27FC236}">
                <a16:creationId xmlns:a16="http://schemas.microsoft.com/office/drawing/2014/main" id="{34336F18-80E9-4DFA-9C2E-3F8561472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rgbClr val="17162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Shape 14">
            <a:extLst>
              <a:ext uri="{FF2B5EF4-FFF2-40B4-BE49-F238E27FC236}">
                <a16:creationId xmlns:a16="http://schemas.microsoft.com/office/drawing/2014/main" id="{9D293054-EC89-4CF2-AAEF-B38981E9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486881" y="0"/>
            <a:ext cx="2946419" cy="6997700"/>
          </a:xfrm>
          <a:custGeom>
            <a:avLst/>
            <a:gdLst>
              <a:gd name="connsiteX0" fmla="*/ 1514461 w 2889236"/>
              <a:gd name="connsiteY0" fmla="*/ 0 h 6858000"/>
              <a:gd name="connsiteX1" fmla="*/ 1291796 w 2889236"/>
              <a:gd name="connsiteY1" fmla="*/ 0 h 6858000"/>
              <a:gd name="connsiteX2" fmla="*/ 1242998 w 2889236"/>
              <a:gd name="connsiteY2" fmla="*/ 0 h 6858000"/>
              <a:gd name="connsiteX3" fmla="*/ 303177 w 2889236"/>
              <a:gd name="connsiteY3" fmla="*/ 0 h 6858000"/>
              <a:gd name="connsiteX4" fmla="*/ 235415 w 2889236"/>
              <a:gd name="connsiteY4" fmla="*/ 0 h 6858000"/>
              <a:gd name="connsiteX5" fmla="*/ 0 w 2889236"/>
              <a:gd name="connsiteY5" fmla="*/ 0 h 6858000"/>
              <a:gd name="connsiteX6" fmla="*/ 0 w 2889236"/>
              <a:gd name="connsiteY6" fmla="*/ 6858000 h 6858000"/>
              <a:gd name="connsiteX7" fmla="*/ 235415 w 2889236"/>
              <a:gd name="connsiteY7" fmla="*/ 6858000 h 6858000"/>
              <a:gd name="connsiteX8" fmla="*/ 303177 w 2889236"/>
              <a:gd name="connsiteY8" fmla="*/ 6858000 h 6858000"/>
              <a:gd name="connsiteX9" fmla="*/ 1242998 w 2889236"/>
              <a:gd name="connsiteY9" fmla="*/ 6858000 h 6858000"/>
              <a:gd name="connsiteX10" fmla="*/ 1291795 w 2889236"/>
              <a:gd name="connsiteY10" fmla="*/ 6858000 h 6858000"/>
              <a:gd name="connsiteX11" fmla="*/ 1514461 w 2889236"/>
              <a:gd name="connsiteY11" fmla="*/ 6858000 h 6858000"/>
              <a:gd name="connsiteX12" fmla="*/ 1541448 w 2889236"/>
              <a:gd name="connsiteY12" fmla="*/ 6770688 h 6858000"/>
              <a:gd name="connsiteX13" fmla="*/ 1566848 w 2889236"/>
              <a:gd name="connsiteY13" fmla="*/ 6683375 h 6858000"/>
              <a:gd name="connsiteX14" fmla="*/ 1592248 w 2889236"/>
              <a:gd name="connsiteY14" fmla="*/ 6594475 h 6858000"/>
              <a:gd name="connsiteX15" fmla="*/ 1614473 w 2889236"/>
              <a:gd name="connsiteY15" fmla="*/ 6503988 h 6858000"/>
              <a:gd name="connsiteX16" fmla="*/ 1641461 w 2889236"/>
              <a:gd name="connsiteY16" fmla="*/ 6416675 h 6858000"/>
              <a:gd name="connsiteX17" fmla="*/ 1670036 w 2889236"/>
              <a:gd name="connsiteY17" fmla="*/ 6332538 h 6858000"/>
              <a:gd name="connsiteX18" fmla="*/ 1706548 w 2889236"/>
              <a:gd name="connsiteY18" fmla="*/ 6253163 h 6858000"/>
              <a:gd name="connsiteX19" fmla="*/ 1749411 w 2889236"/>
              <a:gd name="connsiteY19" fmla="*/ 6180138 h 6858000"/>
              <a:gd name="connsiteX20" fmla="*/ 1797036 w 2889236"/>
              <a:gd name="connsiteY20" fmla="*/ 6118225 h 6858000"/>
              <a:gd name="connsiteX21" fmla="*/ 1849423 w 2889236"/>
              <a:gd name="connsiteY21" fmla="*/ 6059488 h 6858000"/>
              <a:gd name="connsiteX22" fmla="*/ 1909748 w 2889236"/>
              <a:gd name="connsiteY22" fmla="*/ 6005513 h 6858000"/>
              <a:gd name="connsiteX23" fmla="*/ 1973248 w 2889236"/>
              <a:gd name="connsiteY23" fmla="*/ 5951538 h 6858000"/>
              <a:gd name="connsiteX24" fmla="*/ 2039923 w 2889236"/>
              <a:gd name="connsiteY24" fmla="*/ 5900738 h 6858000"/>
              <a:gd name="connsiteX25" fmla="*/ 2106598 w 2889236"/>
              <a:gd name="connsiteY25" fmla="*/ 5849938 h 6858000"/>
              <a:gd name="connsiteX26" fmla="*/ 2174861 w 2889236"/>
              <a:gd name="connsiteY26" fmla="*/ 5797550 h 6858000"/>
              <a:gd name="connsiteX27" fmla="*/ 2239948 w 2889236"/>
              <a:gd name="connsiteY27" fmla="*/ 5746750 h 6858000"/>
              <a:gd name="connsiteX28" fmla="*/ 2301861 w 2889236"/>
              <a:gd name="connsiteY28" fmla="*/ 5692775 h 6858000"/>
              <a:gd name="connsiteX29" fmla="*/ 2359011 w 2889236"/>
              <a:gd name="connsiteY29" fmla="*/ 5634038 h 6858000"/>
              <a:gd name="connsiteX30" fmla="*/ 2411398 w 2889236"/>
              <a:gd name="connsiteY30" fmla="*/ 5575300 h 6858000"/>
              <a:gd name="connsiteX31" fmla="*/ 2454261 w 2889236"/>
              <a:gd name="connsiteY31" fmla="*/ 5511800 h 6858000"/>
              <a:gd name="connsiteX32" fmla="*/ 2490773 w 2889236"/>
              <a:gd name="connsiteY32" fmla="*/ 5440363 h 6858000"/>
              <a:gd name="connsiteX33" fmla="*/ 2512998 w 2889236"/>
              <a:gd name="connsiteY33" fmla="*/ 5370513 h 6858000"/>
              <a:gd name="connsiteX34" fmla="*/ 2527286 w 2889236"/>
              <a:gd name="connsiteY34" fmla="*/ 5292725 h 6858000"/>
              <a:gd name="connsiteX35" fmla="*/ 2533636 w 2889236"/>
              <a:gd name="connsiteY35" fmla="*/ 5216525 h 6858000"/>
              <a:gd name="connsiteX36" fmla="*/ 2532048 w 2889236"/>
              <a:gd name="connsiteY36" fmla="*/ 5135563 h 6858000"/>
              <a:gd name="connsiteX37" fmla="*/ 2525698 w 2889236"/>
              <a:gd name="connsiteY37" fmla="*/ 5054600 h 6858000"/>
              <a:gd name="connsiteX38" fmla="*/ 2517761 w 2889236"/>
              <a:gd name="connsiteY38" fmla="*/ 4970463 h 6858000"/>
              <a:gd name="connsiteX39" fmla="*/ 2506648 w 2889236"/>
              <a:gd name="connsiteY39" fmla="*/ 4886325 h 6858000"/>
              <a:gd name="connsiteX40" fmla="*/ 2493948 w 2889236"/>
              <a:gd name="connsiteY40" fmla="*/ 4802188 h 6858000"/>
              <a:gd name="connsiteX41" fmla="*/ 2484423 w 2889236"/>
              <a:gd name="connsiteY41" fmla="*/ 4718050 h 6858000"/>
              <a:gd name="connsiteX42" fmla="*/ 2478073 w 2889236"/>
              <a:gd name="connsiteY42" fmla="*/ 4633913 h 6858000"/>
              <a:gd name="connsiteX43" fmla="*/ 2473311 w 2889236"/>
              <a:gd name="connsiteY43" fmla="*/ 4552950 h 6858000"/>
              <a:gd name="connsiteX44" fmla="*/ 2478073 w 2889236"/>
              <a:gd name="connsiteY44" fmla="*/ 4473575 h 6858000"/>
              <a:gd name="connsiteX45" fmla="*/ 2487598 w 2889236"/>
              <a:gd name="connsiteY45" fmla="*/ 4395788 h 6858000"/>
              <a:gd name="connsiteX46" fmla="*/ 2508236 w 2889236"/>
              <a:gd name="connsiteY46" fmla="*/ 4314825 h 6858000"/>
              <a:gd name="connsiteX47" fmla="*/ 2539986 w 2889236"/>
              <a:gd name="connsiteY47" fmla="*/ 4235450 h 6858000"/>
              <a:gd name="connsiteX48" fmla="*/ 2578086 w 2889236"/>
              <a:gd name="connsiteY48" fmla="*/ 4156075 h 6858000"/>
              <a:gd name="connsiteX49" fmla="*/ 2620948 w 2889236"/>
              <a:gd name="connsiteY49" fmla="*/ 4076700 h 6858000"/>
              <a:gd name="connsiteX50" fmla="*/ 2665398 w 2889236"/>
              <a:gd name="connsiteY50" fmla="*/ 3998913 h 6858000"/>
              <a:gd name="connsiteX51" fmla="*/ 2713024 w 2889236"/>
              <a:gd name="connsiteY51" fmla="*/ 3919538 h 6858000"/>
              <a:gd name="connsiteX52" fmla="*/ 2755886 w 2889236"/>
              <a:gd name="connsiteY52" fmla="*/ 3840163 h 6858000"/>
              <a:gd name="connsiteX53" fmla="*/ 2798748 w 2889236"/>
              <a:gd name="connsiteY53" fmla="*/ 3759200 h 6858000"/>
              <a:gd name="connsiteX54" fmla="*/ 2835261 w 2889236"/>
              <a:gd name="connsiteY54" fmla="*/ 3678238 h 6858000"/>
              <a:gd name="connsiteX55" fmla="*/ 2863836 w 2889236"/>
              <a:gd name="connsiteY55" fmla="*/ 3597275 h 6858000"/>
              <a:gd name="connsiteX56" fmla="*/ 2879711 w 2889236"/>
              <a:gd name="connsiteY56" fmla="*/ 3514725 h 6858000"/>
              <a:gd name="connsiteX57" fmla="*/ 2889236 w 2889236"/>
              <a:gd name="connsiteY57" fmla="*/ 3429000 h 6858000"/>
              <a:gd name="connsiteX58" fmla="*/ 2879711 w 2889236"/>
              <a:gd name="connsiteY58" fmla="*/ 3343275 h 6858000"/>
              <a:gd name="connsiteX59" fmla="*/ 2863836 w 2889236"/>
              <a:gd name="connsiteY59" fmla="*/ 3260725 h 6858000"/>
              <a:gd name="connsiteX60" fmla="*/ 2835261 w 2889236"/>
              <a:gd name="connsiteY60" fmla="*/ 3179763 h 6858000"/>
              <a:gd name="connsiteX61" fmla="*/ 2798748 w 2889236"/>
              <a:gd name="connsiteY61" fmla="*/ 3098800 h 6858000"/>
              <a:gd name="connsiteX62" fmla="*/ 2755886 w 2889236"/>
              <a:gd name="connsiteY62" fmla="*/ 3017838 h 6858000"/>
              <a:gd name="connsiteX63" fmla="*/ 2713024 w 2889236"/>
              <a:gd name="connsiteY63" fmla="*/ 2938463 h 6858000"/>
              <a:gd name="connsiteX64" fmla="*/ 2665398 w 2889236"/>
              <a:gd name="connsiteY64" fmla="*/ 2859088 h 6858000"/>
              <a:gd name="connsiteX65" fmla="*/ 2620948 w 2889236"/>
              <a:gd name="connsiteY65" fmla="*/ 2781300 h 6858000"/>
              <a:gd name="connsiteX66" fmla="*/ 2578086 w 2889236"/>
              <a:gd name="connsiteY66" fmla="*/ 2701925 h 6858000"/>
              <a:gd name="connsiteX67" fmla="*/ 2539986 w 2889236"/>
              <a:gd name="connsiteY67" fmla="*/ 2622550 h 6858000"/>
              <a:gd name="connsiteX68" fmla="*/ 2508236 w 2889236"/>
              <a:gd name="connsiteY68" fmla="*/ 2543175 h 6858000"/>
              <a:gd name="connsiteX69" fmla="*/ 2487598 w 2889236"/>
              <a:gd name="connsiteY69" fmla="*/ 2462213 h 6858000"/>
              <a:gd name="connsiteX70" fmla="*/ 2478073 w 2889236"/>
              <a:gd name="connsiteY70" fmla="*/ 2384425 h 6858000"/>
              <a:gd name="connsiteX71" fmla="*/ 2473311 w 2889236"/>
              <a:gd name="connsiteY71" fmla="*/ 2305050 h 6858000"/>
              <a:gd name="connsiteX72" fmla="*/ 2478073 w 2889236"/>
              <a:gd name="connsiteY72" fmla="*/ 2224088 h 6858000"/>
              <a:gd name="connsiteX73" fmla="*/ 2484423 w 2889236"/>
              <a:gd name="connsiteY73" fmla="*/ 2139950 h 6858000"/>
              <a:gd name="connsiteX74" fmla="*/ 2493948 w 2889236"/>
              <a:gd name="connsiteY74" fmla="*/ 2055813 h 6858000"/>
              <a:gd name="connsiteX75" fmla="*/ 2506648 w 2889236"/>
              <a:gd name="connsiteY75" fmla="*/ 1971675 h 6858000"/>
              <a:gd name="connsiteX76" fmla="*/ 2517761 w 2889236"/>
              <a:gd name="connsiteY76" fmla="*/ 1887538 h 6858000"/>
              <a:gd name="connsiteX77" fmla="*/ 2525698 w 2889236"/>
              <a:gd name="connsiteY77" fmla="*/ 1803400 h 6858000"/>
              <a:gd name="connsiteX78" fmla="*/ 2532048 w 2889236"/>
              <a:gd name="connsiteY78" fmla="*/ 1722438 h 6858000"/>
              <a:gd name="connsiteX79" fmla="*/ 2533636 w 2889236"/>
              <a:gd name="connsiteY79" fmla="*/ 1641475 h 6858000"/>
              <a:gd name="connsiteX80" fmla="*/ 2527286 w 2889236"/>
              <a:gd name="connsiteY80" fmla="*/ 1565275 h 6858000"/>
              <a:gd name="connsiteX81" fmla="*/ 2512998 w 2889236"/>
              <a:gd name="connsiteY81" fmla="*/ 1487488 h 6858000"/>
              <a:gd name="connsiteX82" fmla="*/ 2490773 w 2889236"/>
              <a:gd name="connsiteY82" fmla="*/ 1417638 h 6858000"/>
              <a:gd name="connsiteX83" fmla="*/ 2454261 w 2889236"/>
              <a:gd name="connsiteY83" fmla="*/ 1346200 h 6858000"/>
              <a:gd name="connsiteX84" fmla="*/ 2411398 w 2889236"/>
              <a:gd name="connsiteY84" fmla="*/ 1282700 h 6858000"/>
              <a:gd name="connsiteX85" fmla="*/ 2359011 w 2889236"/>
              <a:gd name="connsiteY85" fmla="*/ 1223963 h 6858000"/>
              <a:gd name="connsiteX86" fmla="*/ 2301861 w 2889236"/>
              <a:gd name="connsiteY86" fmla="*/ 1165225 h 6858000"/>
              <a:gd name="connsiteX87" fmla="*/ 2239948 w 2889236"/>
              <a:gd name="connsiteY87" fmla="*/ 1111250 h 6858000"/>
              <a:gd name="connsiteX88" fmla="*/ 2174861 w 2889236"/>
              <a:gd name="connsiteY88" fmla="*/ 1060450 h 6858000"/>
              <a:gd name="connsiteX89" fmla="*/ 2106598 w 2889236"/>
              <a:gd name="connsiteY89" fmla="*/ 1008063 h 6858000"/>
              <a:gd name="connsiteX90" fmla="*/ 2039923 w 2889236"/>
              <a:gd name="connsiteY90" fmla="*/ 957263 h 6858000"/>
              <a:gd name="connsiteX91" fmla="*/ 1973248 w 2889236"/>
              <a:gd name="connsiteY91" fmla="*/ 906463 h 6858000"/>
              <a:gd name="connsiteX92" fmla="*/ 1909748 w 2889236"/>
              <a:gd name="connsiteY92" fmla="*/ 852488 h 6858000"/>
              <a:gd name="connsiteX93" fmla="*/ 1849423 w 2889236"/>
              <a:gd name="connsiteY93" fmla="*/ 798513 h 6858000"/>
              <a:gd name="connsiteX94" fmla="*/ 1797036 w 2889236"/>
              <a:gd name="connsiteY94" fmla="*/ 739775 h 6858000"/>
              <a:gd name="connsiteX95" fmla="*/ 1749411 w 2889236"/>
              <a:gd name="connsiteY95" fmla="*/ 677863 h 6858000"/>
              <a:gd name="connsiteX96" fmla="*/ 1706548 w 2889236"/>
              <a:gd name="connsiteY96" fmla="*/ 604838 h 6858000"/>
              <a:gd name="connsiteX97" fmla="*/ 1670036 w 2889236"/>
              <a:gd name="connsiteY97" fmla="*/ 525463 h 6858000"/>
              <a:gd name="connsiteX98" fmla="*/ 1641461 w 2889236"/>
              <a:gd name="connsiteY98" fmla="*/ 441325 h 6858000"/>
              <a:gd name="connsiteX99" fmla="*/ 1614473 w 2889236"/>
              <a:gd name="connsiteY99" fmla="*/ 354013 h 6858000"/>
              <a:gd name="connsiteX100" fmla="*/ 1592248 w 2889236"/>
              <a:gd name="connsiteY100" fmla="*/ 263525 h 6858000"/>
              <a:gd name="connsiteX101" fmla="*/ 1566848 w 2889236"/>
              <a:gd name="connsiteY101" fmla="*/ 174625 h 6858000"/>
              <a:gd name="connsiteX102" fmla="*/ 1541448 w 2889236"/>
              <a:gd name="connsiteY102" fmla="*/ 873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889236" h="6858000">
                <a:moveTo>
                  <a:pt x="1514461" y="0"/>
                </a:moveTo>
                <a:lnTo>
                  <a:pt x="1291796" y="0"/>
                </a:lnTo>
                <a:lnTo>
                  <a:pt x="1242998" y="0"/>
                </a:lnTo>
                <a:lnTo>
                  <a:pt x="303177" y="0"/>
                </a:lnTo>
                <a:lnTo>
                  <a:pt x="235415" y="0"/>
                </a:lnTo>
                <a:lnTo>
                  <a:pt x="0" y="0"/>
                </a:lnTo>
                <a:lnTo>
                  <a:pt x="0" y="6858000"/>
                </a:lnTo>
                <a:lnTo>
                  <a:pt x="235415" y="6858000"/>
                </a:lnTo>
                <a:lnTo>
                  <a:pt x="303177" y="6858000"/>
                </a:lnTo>
                <a:lnTo>
                  <a:pt x="1242998" y="6858000"/>
                </a:lnTo>
                <a:lnTo>
                  <a:pt x="1291795" y="6858000"/>
                </a:lnTo>
                <a:lnTo>
                  <a:pt x="1514461" y="6858000"/>
                </a:lnTo>
                <a:lnTo>
                  <a:pt x="1541448" y="6770688"/>
                </a:lnTo>
                <a:lnTo>
                  <a:pt x="1566848" y="6683375"/>
                </a:lnTo>
                <a:lnTo>
                  <a:pt x="1592248" y="6594475"/>
                </a:lnTo>
                <a:lnTo>
                  <a:pt x="1614473" y="6503988"/>
                </a:lnTo>
                <a:lnTo>
                  <a:pt x="1641461" y="6416675"/>
                </a:lnTo>
                <a:lnTo>
                  <a:pt x="1670036" y="6332538"/>
                </a:lnTo>
                <a:lnTo>
                  <a:pt x="1706548" y="6253163"/>
                </a:lnTo>
                <a:lnTo>
                  <a:pt x="1749411" y="6180138"/>
                </a:lnTo>
                <a:lnTo>
                  <a:pt x="1797036" y="6118225"/>
                </a:lnTo>
                <a:lnTo>
                  <a:pt x="1849423" y="6059488"/>
                </a:lnTo>
                <a:lnTo>
                  <a:pt x="1909748" y="6005513"/>
                </a:lnTo>
                <a:lnTo>
                  <a:pt x="1973248" y="5951538"/>
                </a:lnTo>
                <a:lnTo>
                  <a:pt x="2039923" y="5900738"/>
                </a:lnTo>
                <a:lnTo>
                  <a:pt x="2106598" y="5849938"/>
                </a:lnTo>
                <a:lnTo>
                  <a:pt x="2174861" y="5797550"/>
                </a:lnTo>
                <a:lnTo>
                  <a:pt x="2239948" y="5746750"/>
                </a:lnTo>
                <a:lnTo>
                  <a:pt x="2301861" y="5692775"/>
                </a:lnTo>
                <a:lnTo>
                  <a:pt x="2359011" y="5634038"/>
                </a:lnTo>
                <a:lnTo>
                  <a:pt x="2411398" y="5575300"/>
                </a:lnTo>
                <a:lnTo>
                  <a:pt x="2454261" y="5511800"/>
                </a:lnTo>
                <a:lnTo>
                  <a:pt x="2490773" y="5440363"/>
                </a:lnTo>
                <a:lnTo>
                  <a:pt x="2512998" y="5370513"/>
                </a:lnTo>
                <a:lnTo>
                  <a:pt x="2527286" y="5292725"/>
                </a:lnTo>
                <a:lnTo>
                  <a:pt x="2533636" y="5216525"/>
                </a:lnTo>
                <a:lnTo>
                  <a:pt x="2532048" y="5135563"/>
                </a:lnTo>
                <a:lnTo>
                  <a:pt x="2525698" y="5054600"/>
                </a:lnTo>
                <a:lnTo>
                  <a:pt x="2517761" y="4970463"/>
                </a:lnTo>
                <a:lnTo>
                  <a:pt x="2506648" y="4886325"/>
                </a:lnTo>
                <a:lnTo>
                  <a:pt x="2493948" y="4802188"/>
                </a:lnTo>
                <a:lnTo>
                  <a:pt x="2484423" y="4718050"/>
                </a:lnTo>
                <a:lnTo>
                  <a:pt x="2478073" y="4633913"/>
                </a:lnTo>
                <a:lnTo>
                  <a:pt x="2473311" y="4552950"/>
                </a:lnTo>
                <a:lnTo>
                  <a:pt x="2478073" y="4473575"/>
                </a:lnTo>
                <a:lnTo>
                  <a:pt x="2487598" y="4395788"/>
                </a:lnTo>
                <a:lnTo>
                  <a:pt x="2508236" y="4314825"/>
                </a:lnTo>
                <a:lnTo>
                  <a:pt x="2539986" y="4235450"/>
                </a:lnTo>
                <a:lnTo>
                  <a:pt x="2578086" y="4156075"/>
                </a:lnTo>
                <a:lnTo>
                  <a:pt x="2620948" y="4076700"/>
                </a:lnTo>
                <a:lnTo>
                  <a:pt x="2665398" y="3998913"/>
                </a:lnTo>
                <a:lnTo>
                  <a:pt x="2713024" y="3919538"/>
                </a:lnTo>
                <a:lnTo>
                  <a:pt x="2755886" y="3840163"/>
                </a:lnTo>
                <a:lnTo>
                  <a:pt x="2798748" y="3759200"/>
                </a:lnTo>
                <a:lnTo>
                  <a:pt x="2835261" y="3678238"/>
                </a:lnTo>
                <a:lnTo>
                  <a:pt x="2863836" y="3597275"/>
                </a:lnTo>
                <a:lnTo>
                  <a:pt x="2879711" y="3514725"/>
                </a:lnTo>
                <a:lnTo>
                  <a:pt x="2889236" y="3429000"/>
                </a:lnTo>
                <a:lnTo>
                  <a:pt x="2879711" y="3343275"/>
                </a:lnTo>
                <a:lnTo>
                  <a:pt x="2863836" y="3260725"/>
                </a:lnTo>
                <a:lnTo>
                  <a:pt x="2835261" y="3179763"/>
                </a:lnTo>
                <a:lnTo>
                  <a:pt x="2798748" y="3098800"/>
                </a:lnTo>
                <a:lnTo>
                  <a:pt x="2755886" y="3017838"/>
                </a:lnTo>
                <a:lnTo>
                  <a:pt x="2713024" y="2938463"/>
                </a:lnTo>
                <a:lnTo>
                  <a:pt x="2665398" y="2859088"/>
                </a:lnTo>
                <a:lnTo>
                  <a:pt x="2620948" y="2781300"/>
                </a:lnTo>
                <a:lnTo>
                  <a:pt x="2578086" y="2701925"/>
                </a:lnTo>
                <a:lnTo>
                  <a:pt x="2539986" y="2622550"/>
                </a:lnTo>
                <a:lnTo>
                  <a:pt x="2508236" y="2543175"/>
                </a:lnTo>
                <a:lnTo>
                  <a:pt x="2487598" y="2462213"/>
                </a:lnTo>
                <a:lnTo>
                  <a:pt x="2478073" y="2384425"/>
                </a:lnTo>
                <a:lnTo>
                  <a:pt x="2473311" y="2305050"/>
                </a:lnTo>
                <a:lnTo>
                  <a:pt x="2478073" y="2224088"/>
                </a:lnTo>
                <a:lnTo>
                  <a:pt x="2484423" y="2139950"/>
                </a:lnTo>
                <a:lnTo>
                  <a:pt x="2493948" y="2055813"/>
                </a:lnTo>
                <a:lnTo>
                  <a:pt x="2506648" y="1971675"/>
                </a:lnTo>
                <a:lnTo>
                  <a:pt x="2517761" y="1887538"/>
                </a:lnTo>
                <a:lnTo>
                  <a:pt x="2525698" y="1803400"/>
                </a:lnTo>
                <a:lnTo>
                  <a:pt x="2532048" y="1722438"/>
                </a:lnTo>
                <a:lnTo>
                  <a:pt x="2533636" y="1641475"/>
                </a:lnTo>
                <a:lnTo>
                  <a:pt x="2527286" y="1565275"/>
                </a:lnTo>
                <a:lnTo>
                  <a:pt x="2512998" y="1487488"/>
                </a:lnTo>
                <a:lnTo>
                  <a:pt x="2490773" y="1417638"/>
                </a:lnTo>
                <a:lnTo>
                  <a:pt x="2454261" y="1346200"/>
                </a:lnTo>
                <a:lnTo>
                  <a:pt x="2411398" y="1282700"/>
                </a:lnTo>
                <a:lnTo>
                  <a:pt x="2359011" y="1223963"/>
                </a:lnTo>
                <a:lnTo>
                  <a:pt x="2301861" y="1165225"/>
                </a:lnTo>
                <a:lnTo>
                  <a:pt x="2239948" y="1111250"/>
                </a:lnTo>
                <a:lnTo>
                  <a:pt x="2174861" y="1060450"/>
                </a:lnTo>
                <a:lnTo>
                  <a:pt x="2106598" y="1008063"/>
                </a:lnTo>
                <a:lnTo>
                  <a:pt x="2039923" y="957263"/>
                </a:lnTo>
                <a:lnTo>
                  <a:pt x="1973248" y="906463"/>
                </a:lnTo>
                <a:lnTo>
                  <a:pt x="1909748" y="852488"/>
                </a:lnTo>
                <a:lnTo>
                  <a:pt x="1849423" y="798513"/>
                </a:lnTo>
                <a:lnTo>
                  <a:pt x="1797036" y="739775"/>
                </a:lnTo>
                <a:lnTo>
                  <a:pt x="1749411" y="677863"/>
                </a:lnTo>
                <a:lnTo>
                  <a:pt x="1706548" y="604838"/>
                </a:lnTo>
                <a:lnTo>
                  <a:pt x="1670036" y="525463"/>
                </a:lnTo>
                <a:lnTo>
                  <a:pt x="1641461" y="441325"/>
                </a:lnTo>
                <a:lnTo>
                  <a:pt x="1614473" y="354013"/>
                </a:lnTo>
                <a:lnTo>
                  <a:pt x="1592248" y="263525"/>
                </a:lnTo>
                <a:lnTo>
                  <a:pt x="1566848" y="174625"/>
                </a:lnTo>
                <a:lnTo>
                  <a:pt x="1541448" y="87313"/>
                </a:lnTo>
                <a:close/>
              </a:path>
            </a:pathLst>
          </a:custGeom>
          <a:solidFill>
            <a:srgbClr val="171624"/>
          </a:solidFill>
          <a:ln w="0">
            <a:noFill/>
            <a:prstDash val="solid"/>
            <a:round/>
            <a:headEnd/>
            <a:tailEnd/>
          </a:ln>
        </p:spPr>
      </p:sp>
    </p:spTree>
    <p:extLst>
      <p:ext uri="{BB962C8B-B14F-4D97-AF65-F5344CB8AC3E}">
        <p14:creationId xmlns:p14="http://schemas.microsoft.com/office/powerpoint/2010/main" val="30245545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CA8D16E-578B-A545-AD9B-9D70F12B8A18}">
  <we:reference id="7d570271-b346-45bb-9db7-9681a383d749" version="1.0.0.522" store="EXCatalog" storeType="EXCatalog"/>
  <we:alternateReferences>
    <we:reference id="WA200004074" version="1.0.0.52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{A48FB394-3C7E-DE40-8A7E-9A3B9614F195}tf10001071</Template>
  <TotalTime>38393</TotalTime>
  <Words>4166</Words>
  <Application>Microsoft Macintosh PowerPoint</Application>
  <PresentationFormat>Custom</PresentationFormat>
  <Paragraphs>382</Paragraphs>
  <Slides>44</Slides>
  <Notes>26</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44</vt:i4>
      </vt:variant>
    </vt:vector>
  </HeadingPairs>
  <TitlesOfParts>
    <vt:vector size="68" baseType="lpstr">
      <vt:lpstr>-apple-system</vt:lpstr>
      <vt:lpstr>Arial</vt:lpstr>
      <vt:lpstr>Calibri</vt:lpstr>
      <vt:lpstr>Courier</vt:lpstr>
      <vt:lpstr>Courier New</vt:lpstr>
      <vt:lpstr>Franklin Gothic Book</vt:lpstr>
      <vt:lpstr>FranklinGothic</vt:lpstr>
      <vt:lpstr>Gill Sans MT</vt:lpstr>
      <vt:lpstr>Helvetica Neue</vt:lpstr>
      <vt:lpstr>Humanist521BT</vt:lpstr>
      <vt:lpstr>Impact</vt:lpstr>
      <vt:lpstr>lato</vt:lpstr>
      <vt:lpstr>Menlo</vt:lpstr>
      <vt:lpstr>NewBaskerville</vt:lpstr>
      <vt:lpstr>Nunito Sans</vt:lpstr>
      <vt:lpstr>Raleway</vt:lpstr>
      <vt:lpstr>Roboto</vt:lpstr>
      <vt:lpstr>Söhne</vt:lpstr>
      <vt:lpstr>source-serif-pro</vt:lpstr>
      <vt:lpstr>ui-monospace</vt:lpstr>
      <vt:lpstr>var(--token-typography-body-300-font-family)</vt:lpstr>
      <vt:lpstr>Wingdings</vt:lpstr>
      <vt:lpstr>Wingdings2</vt:lpstr>
      <vt:lpstr>Badge</vt:lpstr>
      <vt:lpstr>PowerPoint Presentation</vt:lpstr>
      <vt:lpstr>What we have done in last meeting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Expression reference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GAB 2017 Madrid Template</dc:title>
  <cp:lastModifiedBy>BAO ANH HOANG DINH -X (baoadinh - B3IT INNOVATION AB at Cisco)</cp:lastModifiedBy>
  <cp:revision>30</cp:revision>
  <cp:lastPrinted>2023-09-19T10:47:09Z</cp:lastPrinted>
  <dcterms:created xsi:type="dcterms:W3CDTF">2023-09-18T07:40:57Z</dcterms:created>
  <dcterms:modified xsi:type="dcterms:W3CDTF">2023-10-19T12:38:49Z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2018-11-22T00:00:00Z</vt:filetime>
  </property>
  <property fmtid="{D5CDD505-2E9C-101B-9397-08002B2CF9AE}" pid="3" name="Creator">
    <vt:lpwstr>Microsoft® PowerPoint® for Office 365</vt:lpwstr>
  </property>
  <property fmtid="{D5CDD505-2E9C-101B-9397-08002B2CF9AE}" pid="4" name="LastSaved">
    <vt:filetime>2023-09-18T00:00:00Z</vt:filetime>
  </property>
</Properties>
</file>