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3" r:id="rId1"/>
  </p:sldMasterIdLst>
  <p:notesMasterIdLst>
    <p:notesMasterId r:id="rId29"/>
  </p:notesMasterIdLst>
  <p:sldIdLst>
    <p:sldId id="256" r:id="rId2"/>
    <p:sldId id="321" r:id="rId3"/>
    <p:sldId id="258" r:id="rId4"/>
    <p:sldId id="395" r:id="rId5"/>
    <p:sldId id="396" r:id="rId6"/>
    <p:sldId id="360" r:id="rId7"/>
    <p:sldId id="397" r:id="rId8"/>
    <p:sldId id="400" r:id="rId9"/>
    <p:sldId id="399" r:id="rId10"/>
    <p:sldId id="398" r:id="rId11"/>
    <p:sldId id="401" r:id="rId12"/>
    <p:sldId id="402" r:id="rId13"/>
    <p:sldId id="403" r:id="rId14"/>
    <p:sldId id="404" r:id="rId15"/>
    <p:sldId id="405" r:id="rId16"/>
    <p:sldId id="408" r:id="rId17"/>
    <p:sldId id="406" r:id="rId18"/>
    <p:sldId id="409" r:id="rId19"/>
    <p:sldId id="407" r:id="rId20"/>
    <p:sldId id="410" r:id="rId21"/>
    <p:sldId id="411" r:id="rId22"/>
    <p:sldId id="412" r:id="rId23"/>
    <p:sldId id="413" r:id="rId24"/>
    <p:sldId id="414" r:id="rId25"/>
    <p:sldId id="310" r:id="rId26"/>
    <p:sldId id="311" r:id="rId27"/>
    <p:sldId id="306" r:id="rId28"/>
  </p:sldIdLst>
  <p:sldSz cx="12433300" cy="6997700"/>
  <p:notesSz cx="12433300" cy="6997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80000"/>
  </p:normalViewPr>
  <p:slideViewPr>
    <p:cSldViewPr>
      <p:cViewPr varScale="1">
        <p:scale>
          <a:sx n="99" d="100"/>
          <a:sy n="99" d="100"/>
        </p:scale>
        <p:origin x="137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901DE9-FF2B-44DC-A6AC-111CD7C8E4B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6DFED0-5CFD-4FB9-8B9E-D4F3AC1B5CE0}">
      <dgm:prSet/>
      <dgm:spPr/>
      <dgm:t>
        <a:bodyPr/>
        <a:lstStyle/>
        <a:p>
          <a:r>
            <a:rPr lang="en-US" dirty="0"/>
            <a:t>Variables in Terraform</a:t>
          </a:r>
        </a:p>
      </dgm:t>
    </dgm:pt>
    <dgm:pt modelId="{C3D8311E-3767-4E23-8820-64AC7385A6EB}" type="parTrans" cxnId="{7863B2AF-0F9D-4430-A700-AD5570731E7C}">
      <dgm:prSet/>
      <dgm:spPr/>
      <dgm:t>
        <a:bodyPr/>
        <a:lstStyle/>
        <a:p>
          <a:endParaRPr lang="en-US"/>
        </a:p>
      </dgm:t>
    </dgm:pt>
    <dgm:pt modelId="{8749BD3A-4811-4CD0-BA45-4439D882AAD6}" type="sibTrans" cxnId="{7863B2AF-0F9D-4430-A700-AD5570731E7C}">
      <dgm:prSet/>
      <dgm:spPr/>
      <dgm:t>
        <a:bodyPr/>
        <a:lstStyle/>
        <a:p>
          <a:endParaRPr lang="en-US"/>
        </a:p>
      </dgm:t>
    </dgm:pt>
    <dgm:pt modelId="{6A665171-AF39-424A-95B4-30B828EE7D72}">
      <dgm:prSet/>
      <dgm:spPr/>
      <dgm:t>
        <a:bodyPr/>
        <a:lstStyle/>
        <a:p>
          <a:r>
            <a:rPr lang="en-US" dirty="0"/>
            <a:t>Functions in Terraform</a:t>
          </a:r>
        </a:p>
      </dgm:t>
    </dgm:pt>
    <dgm:pt modelId="{447A45F9-0926-484F-8094-D42B7E0AAE1B}" type="parTrans" cxnId="{D4EC6D59-680B-4D9E-8817-D06A5FA04096}">
      <dgm:prSet/>
      <dgm:spPr/>
      <dgm:t>
        <a:bodyPr/>
        <a:lstStyle/>
        <a:p>
          <a:endParaRPr lang="en-US"/>
        </a:p>
      </dgm:t>
    </dgm:pt>
    <dgm:pt modelId="{DCF0A4B2-D4A6-4A16-8140-7FA49CA89506}" type="sibTrans" cxnId="{D4EC6D59-680B-4D9E-8817-D06A5FA04096}">
      <dgm:prSet/>
      <dgm:spPr/>
      <dgm:t>
        <a:bodyPr/>
        <a:lstStyle/>
        <a:p>
          <a:endParaRPr lang="en-US"/>
        </a:p>
      </dgm:t>
    </dgm:pt>
    <dgm:pt modelId="{5D05EBEC-FC77-4929-9ABB-08ADAC424109}">
      <dgm:prSet/>
      <dgm:spPr/>
      <dgm:t>
        <a:bodyPr/>
        <a:lstStyle/>
        <a:p>
          <a:r>
            <a:rPr lang="en-US" dirty="0"/>
            <a:t>Demo: Creating Mad Libs story from template files in Terraform</a:t>
          </a:r>
        </a:p>
      </dgm:t>
    </dgm:pt>
    <dgm:pt modelId="{E182319E-601E-4659-9DA8-63DD53922A42}" type="parTrans" cxnId="{77535D80-92CF-4230-AA5E-B82D8EDB671E}">
      <dgm:prSet/>
      <dgm:spPr/>
      <dgm:t>
        <a:bodyPr/>
        <a:lstStyle/>
        <a:p>
          <a:endParaRPr lang="en-US"/>
        </a:p>
      </dgm:t>
    </dgm:pt>
    <dgm:pt modelId="{C0832FC3-62FC-4797-83A6-DE330AA67602}" type="sibTrans" cxnId="{77535D80-92CF-4230-AA5E-B82D8EDB671E}">
      <dgm:prSet/>
      <dgm:spPr/>
      <dgm:t>
        <a:bodyPr/>
        <a:lstStyle/>
        <a:p>
          <a:endParaRPr lang="en-US"/>
        </a:p>
      </dgm:t>
    </dgm:pt>
    <dgm:pt modelId="{B798F1BB-FDCC-4C4D-BE05-BA8594F7B7E4}">
      <dgm:prSet/>
      <dgm:spPr/>
      <dgm:t>
        <a:bodyPr/>
        <a:lstStyle/>
        <a:p>
          <a:r>
            <a:rPr lang="en-US" dirty="0"/>
            <a:t>Introduce template/2, element/2 functions.</a:t>
          </a:r>
        </a:p>
      </dgm:t>
    </dgm:pt>
    <dgm:pt modelId="{4DF89A8B-120E-334D-B267-F94C0F0E634C}" type="parTrans" cxnId="{AECA1ED5-1300-374D-9022-E735A302E5B7}">
      <dgm:prSet/>
      <dgm:spPr/>
      <dgm:t>
        <a:bodyPr/>
        <a:lstStyle/>
        <a:p>
          <a:endParaRPr lang="en-US"/>
        </a:p>
      </dgm:t>
    </dgm:pt>
    <dgm:pt modelId="{50ECDF32-63F7-5744-A4E0-B7D0C9D04CC6}" type="sibTrans" cxnId="{AECA1ED5-1300-374D-9022-E735A302E5B7}">
      <dgm:prSet/>
      <dgm:spPr/>
      <dgm:t>
        <a:bodyPr/>
        <a:lstStyle/>
        <a:p>
          <a:endParaRPr lang="en-US"/>
        </a:p>
      </dgm:t>
    </dgm:pt>
    <dgm:pt modelId="{31D2B6EE-46D1-1944-B7CE-CE6147731119}">
      <dgm:prSet/>
      <dgm:spPr/>
      <dgm:t>
        <a:bodyPr/>
        <a:lstStyle/>
        <a:p>
          <a:r>
            <a:rPr lang="en-US" dirty="0"/>
            <a:t>Introduce count, for expressions</a:t>
          </a:r>
        </a:p>
      </dgm:t>
    </dgm:pt>
    <dgm:pt modelId="{BF5DB6D6-2E59-4942-A5E8-8915C7E7F2C6}" type="parTrans" cxnId="{789407FB-AFF6-984B-94AD-6E56F3000A60}">
      <dgm:prSet/>
      <dgm:spPr/>
      <dgm:t>
        <a:bodyPr/>
        <a:lstStyle/>
        <a:p>
          <a:endParaRPr lang="en-US"/>
        </a:p>
      </dgm:t>
    </dgm:pt>
    <dgm:pt modelId="{16D2EAD2-CFD6-9B4B-8574-8A49663A3AE3}" type="sibTrans" cxnId="{789407FB-AFF6-984B-94AD-6E56F3000A60}">
      <dgm:prSet/>
      <dgm:spPr/>
      <dgm:t>
        <a:bodyPr/>
        <a:lstStyle/>
        <a:p>
          <a:endParaRPr lang="en-US"/>
        </a:p>
      </dgm:t>
    </dgm:pt>
    <dgm:pt modelId="{8675773C-A874-F749-ADB1-5EA686F66988}">
      <dgm:prSet/>
      <dgm:spPr/>
      <dgm:t>
        <a:bodyPr/>
        <a:lstStyle/>
        <a:p>
          <a:r>
            <a:rPr lang="en-US" dirty="0"/>
            <a:t>Introduce </a:t>
          </a:r>
          <a:r>
            <a:rPr lang="en-US" dirty="0" err="1"/>
            <a:t>random_shuffle</a:t>
          </a:r>
          <a:r>
            <a:rPr lang="en-US" dirty="0"/>
            <a:t>, </a:t>
          </a:r>
          <a:r>
            <a:rPr lang="en-US" dirty="0" err="1"/>
            <a:t>local_file</a:t>
          </a:r>
          <a:r>
            <a:rPr lang="en-US" dirty="0"/>
            <a:t> resources</a:t>
          </a:r>
        </a:p>
      </dgm:t>
    </dgm:pt>
    <dgm:pt modelId="{CB35E4F4-9C2D-BA49-98DD-5EBE7CB4034B}" type="parTrans" cxnId="{3A222FAF-3A94-8C4F-A655-34BA6E8F15F6}">
      <dgm:prSet/>
      <dgm:spPr/>
      <dgm:t>
        <a:bodyPr/>
        <a:lstStyle/>
        <a:p>
          <a:endParaRPr lang="en-US"/>
        </a:p>
      </dgm:t>
    </dgm:pt>
    <dgm:pt modelId="{CB4E8415-2A25-264C-B0E6-046D5236BC92}" type="sibTrans" cxnId="{3A222FAF-3A94-8C4F-A655-34BA6E8F15F6}">
      <dgm:prSet/>
      <dgm:spPr/>
      <dgm:t>
        <a:bodyPr/>
        <a:lstStyle/>
        <a:p>
          <a:endParaRPr lang="en-US"/>
        </a:p>
      </dgm:t>
    </dgm:pt>
    <dgm:pt modelId="{4367437F-2DB8-444C-8D66-EAF2C4E0E300}" type="pres">
      <dgm:prSet presAssocID="{63901DE9-FF2B-44DC-A6AC-111CD7C8E4B7}" presName="vert0" presStyleCnt="0">
        <dgm:presLayoutVars>
          <dgm:dir/>
          <dgm:animOne val="branch"/>
          <dgm:animLvl val="lvl"/>
        </dgm:presLayoutVars>
      </dgm:prSet>
      <dgm:spPr/>
    </dgm:pt>
    <dgm:pt modelId="{BAAF4A68-09B9-CE4D-B257-719AD86A7A38}" type="pres">
      <dgm:prSet presAssocID="{C46DFED0-5CFD-4FB9-8B9E-D4F3AC1B5CE0}" presName="thickLine" presStyleLbl="alignNode1" presStyleIdx="0" presStyleCnt="6"/>
      <dgm:spPr/>
    </dgm:pt>
    <dgm:pt modelId="{DCA78D83-A038-9041-AEC2-38A378177242}" type="pres">
      <dgm:prSet presAssocID="{C46DFED0-5CFD-4FB9-8B9E-D4F3AC1B5CE0}" presName="horz1" presStyleCnt="0"/>
      <dgm:spPr/>
    </dgm:pt>
    <dgm:pt modelId="{5570D8D8-9BD4-4D4A-9B0F-638C4E22CC70}" type="pres">
      <dgm:prSet presAssocID="{C46DFED0-5CFD-4FB9-8B9E-D4F3AC1B5CE0}" presName="tx1" presStyleLbl="revTx" presStyleIdx="0" presStyleCnt="6"/>
      <dgm:spPr/>
    </dgm:pt>
    <dgm:pt modelId="{31CDA64B-60C2-B340-A262-EEE7113E0078}" type="pres">
      <dgm:prSet presAssocID="{C46DFED0-5CFD-4FB9-8B9E-D4F3AC1B5CE0}" presName="vert1" presStyleCnt="0"/>
      <dgm:spPr/>
    </dgm:pt>
    <dgm:pt modelId="{90748D70-F388-D944-8094-B6042544EC21}" type="pres">
      <dgm:prSet presAssocID="{6A665171-AF39-424A-95B4-30B828EE7D72}" presName="thickLine" presStyleLbl="alignNode1" presStyleIdx="1" presStyleCnt="6"/>
      <dgm:spPr/>
    </dgm:pt>
    <dgm:pt modelId="{915AA732-417F-5340-A844-5354E0226463}" type="pres">
      <dgm:prSet presAssocID="{6A665171-AF39-424A-95B4-30B828EE7D72}" presName="horz1" presStyleCnt="0"/>
      <dgm:spPr/>
    </dgm:pt>
    <dgm:pt modelId="{2F00BE62-6C48-B646-B0F2-EA43032A22DA}" type="pres">
      <dgm:prSet presAssocID="{6A665171-AF39-424A-95B4-30B828EE7D72}" presName="tx1" presStyleLbl="revTx" presStyleIdx="1" presStyleCnt="6"/>
      <dgm:spPr/>
    </dgm:pt>
    <dgm:pt modelId="{1172D633-47C1-6E41-AB77-F191FC2B6F61}" type="pres">
      <dgm:prSet presAssocID="{6A665171-AF39-424A-95B4-30B828EE7D72}" presName="vert1" presStyleCnt="0"/>
      <dgm:spPr/>
    </dgm:pt>
    <dgm:pt modelId="{82733937-01E5-8045-B18D-6B051440E22D}" type="pres">
      <dgm:prSet presAssocID="{B798F1BB-FDCC-4C4D-BE05-BA8594F7B7E4}" presName="thickLine" presStyleLbl="alignNode1" presStyleIdx="2" presStyleCnt="6"/>
      <dgm:spPr/>
    </dgm:pt>
    <dgm:pt modelId="{2217676B-D1BA-824A-B884-E141ED662122}" type="pres">
      <dgm:prSet presAssocID="{B798F1BB-FDCC-4C4D-BE05-BA8594F7B7E4}" presName="horz1" presStyleCnt="0"/>
      <dgm:spPr/>
    </dgm:pt>
    <dgm:pt modelId="{0243D065-140D-7441-A2E4-0D6CF0DD6D7F}" type="pres">
      <dgm:prSet presAssocID="{B798F1BB-FDCC-4C4D-BE05-BA8594F7B7E4}" presName="tx1" presStyleLbl="revTx" presStyleIdx="2" presStyleCnt="6"/>
      <dgm:spPr/>
    </dgm:pt>
    <dgm:pt modelId="{13DACC1B-A024-864E-B190-24C0608DE800}" type="pres">
      <dgm:prSet presAssocID="{B798F1BB-FDCC-4C4D-BE05-BA8594F7B7E4}" presName="vert1" presStyleCnt="0"/>
      <dgm:spPr/>
    </dgm:pt>
    <dgm:pt modelId="{09CE3F8F-97BD-9742-B574-C54BCF04BAFA}" type="pres">
      <dgm:prSet presAssocID="{31D2B6EE-46D1-1944-B7CE-CE6147731119}" presName="thickLine" presStyleLbl="alignNode1" presStyleIdx="3" presStyleCnt="6"/>
      <dgm:spPr/>
    </dgm:pt>
    <dgm:pt modelId="{578E0807-688B-9B46-A642-6A0B262FEF67}" type="pres">
      <dgm:prSet presAssocID="{31D2B6EE-46D1-1944-B7CE-CE6147731119}" presName="horz1" presStyleCnt="0"/>
      <dgm:spPr/>
    </dgm:pt>
    <dgm:pt modelId="{D0BFEB47-80A4-A141-9D84-BD4D1804C464}" type="pres">
      <dgm:prSet presAssocID="{31D2B6EE-46D1-1944-B7CE-CE6147731119}" presName="tx1" presStyleLbl="revTx" presStyleIdx="3" presStyleCnt="6"/>
      <dgm:spPr/>
    </dgm:pt>
    <dgm:pt modelId="{6A28D4CF-B72E-204E-A9B3-2E2F0B710FB9}" type="pres">
      <dgm:prSet presAssocID="{31D2B6EE-46D1-1944-B7CE-CE6147731119}" presName="vert1" presStyleCnt="0"/>
      <dgm:spPr/>
    </dgm:pt>
    <dgm:pt modelId="{2E375B63-51DC-3747-A543-6C19389822A9}" type="pres">
      <dgm:prSet presAssocID="{8675773C-A874-F749-ADB1-5EA686F66988}" presName="thickLine" presStyleLbl="alignNode1" presStyleIdx="4" presStyleCnt="6"/>
      <dgm:spPr/>
    </dgm:pt>
    <dgm:pt modelId="{134703B7-E7FB-9A4A-BBBD-52F4EA8771B4}" type="pres">
      <dgm:prSet presAssocID="{8675773C-A874-F749-ADB1-5EA686F66988}" presName="horz1" presStyleCnt="0"/>
      <dgm:spPr/>
    </dgm:pt>
    <dgm:pt modelId="{5B18F127-DFBD-274E-812F-80422FC54A0E}" type="pres">
      <dgm:prSet presAssocID="{8675773C-A874-F749-ADB1-5EA686F66988}" presName="tx1" presStyleLbl="revTx" presStyleIdx="4" presStyleCnt="6"/>
      <dgm:spPr/>
    </dgm:pt>
    <dgm:pt modelId="{363ECB13-E2B9-5D4A-B4AA-AA5417CFFA55}" type="pres">
      <dgm:prSet presAssocID="{8675773C-A874-F749-ADB1-5EA686F66988}" presName="vert1" presStyleCnt="0"/>
      <dgm:spPr/>
    </dgm:pt>
    <dgm:pt modelId="{0F55B5C2-D225-A742-B8FD-C2D8671524B9}" type="pres">
      <dgm:prSet presAssocID="{5D05EBEC-FC77-4929-9ABB-08ADAC424109}" presName="thickLine" presStyleLbl="alignNode1" presStyleIdx="5" presStyleCnt="6"/>
      <dgm:spPr/>
    </dgm:pt>
    <dgm:pt modelId="{147D5B12-03F8-8641-BD9B-0556BBC29CDB}" type="pres">
      <dgm:prSet presAssocID="{5D05EBEC-FC77-4929-9ABB-08ADAC424109}" presName="horz1" presStyleCnt="0"/>
      <dgm:spPr/>
    </dgm:pt>
    <dgm:pt modelId="{A92E6A81-9F8F-C840-B4F6-72B64C3DFA5C}" type="pres">
      <dgm:prSet presAssocID="{5D05EBEC-FC77-4929-9ABB-08ADAC424109}" presName="tx1" presStyleLbl="revTx" presStyleIdx="5" presStyleCnt="6"/>
      <dgm:spPr/>
    </dgm:pt>
    <dgm:pt modelId="{287F896B-813B-4949-A9C1-F2AC688CCACD}" type="pres">
      <dgm:prSet presAssocID="{5D05EBEC-FC77-4929-9ABB-08ADAC424109}" presName="vert1" presStyleCnt="0"/>
      <dgm:spPr/>
    </dgm:pt>
  </dgm:ptLst>
  <dgm:cxnLst>
    <dgm:cxn modelId="{A5A9901F-D60C-0540-82FE-C784B5EDF324}" type="presOf" srcId="{5D05EBEC-FC77-4929-9ABB-08ADAC424109}" destId="{A92E6A81-9F8F-C840-B4F6-72B64C3DFA5C}" srcOrd="0" destOrd="0" presId="urn:microsoft.com/office/officeart/2008/layout/LinedList"/>
    <dgm:cxn modelId="{DAC41B31-B4D2-4E42-8651-5FDD65DBC324}" type="presOf" srcId="{B798F1BB-FDCC-4C4D-BE05-BA8594F7B7E4}" destId="{0243D065-140D-7441-A2E4-0D6CF0DD6D7F}" srcOrd="0" destOrd="0" presId="urn:microsoft.com/office/officeart/2008/layout/LinedList"/>
    <dgm:cxn modelId="{D4EC6D59-680B-4D9E-8817-D06A5FA04096}" srcId="{63901DE9-FF2B-44DC-A6AC-111CD7C8E4B7}" destId="{6A665171-AF39-424A-95B4-30B828EE7D72}" srcOrd="1" destOrd="0" parTransId="{447A45F9-0926-484F-8094-D42B7E0AAE1B}" sibTransId="{DCF0A4B2-D4A6-4A16-8140-7FA49CA89506}"/>
    <dgm:cxn modelId="{77535D80-92CF-4230-AA5E-B82D8EDB671E}" srcId="{63901DE9-FF2B-44DC-A6AC-111CD7C8E4B7}" destId="{5D05EBEC-FC77-4929-9ABB-08ADAC424109}" srcOrd="5" destOrd="0" parTransId="{E182319E-601E-4659-9DA8-63DD53922A42}" sibTransId="{C0832FC3-62FC-4797-83A6-DE330AA67602}"/>
    <dgm:cxn modelId="{1F8D3699-FEAA-6D48-A64B-4B59AD60DA39}" type="presOf" srcId="{6A665171-AF39-424A-95B4-30B828EE7D72}" destId="{2F00BE62-6C48-B646-B0F2-EA43032A22DA}" srcOrd="0" destOrd="0" presId="urn:microsoft.com/office/officeart/2008/layout/LinedList"/>
    <dgm:cxn modelId="{01A1A699-ED89-774F-B232-308BEC396A4D}" type="presOf" srcId="{31D2B6EE-46D1-1944-B7CE-CE6147731119}" destId="{D0BFEB47-80A4-A141-9D84-BD4D1804C464}" srcOrd="0" destOrd="0" presId="urn:microsoft.com/office/officeart/2008/layout/LinedList"/>
    <dgm:cxn modelId="{8F4369A8-EBEF-AB4B-9ABF-BEF5C90921A0}" type="presOf" srcId="{63901DE9-FF2B-44DC-A6AC-111CD7C8E4B7}" destId="{4367437F-2DB8-444C-8D66-EAF2C4E0E300}" srcOrd="0" destOrd="0" presId="urn:microsoft.com/office/officeart/2008/layout/LinedList"/>
    <dgm:cxn modelId="{92A917AC-0A19-8243-8C01-CDB31C3C2DFE}" type="presOf" srcId="{8675773C-A874-F749-ADB1-5EA686F66988}" destId="{5B18F127-DFBD-274E-812F-80422FC54A0E}" srcOrd="0" destOrd="0" presId="urn:microsoft.com/office/officeart/2008/layout/LinedList"/>
    <dgm:cxn modelId="{3A222FAF-3A94-8C4F-A655-34BA6E8F15F6}" srcId="{63901DE9-FF2B-44DC-A6AC-111CD7C8E4B7}" destId="{8675773C-A874-F749-ADB1-5EA686F66988}" srcOrd="4" destOrd="0" parTransId="{CB35E4F4-9C2D-BA49-98DD-5EBE7CB4034B}" sibTransId="{CB4E8415-2A25-264C-B0E6-046D5236BC92}"/>
    <dgm:cxn modelId="{7863B2AF-0F9D-4430-A700-AD5570731E7C}" srcId="{63901DE9-FF2B-44DC-A6AC-111CD7C8E4B7}" destId="{C46DFED0-5CFD-4FB9-8B9E-D4F3AC1B5CE0}" srcOrd="0" destOrd="0" parTransId="{C3D8311E-3767-4E23-8820-64AC7385A6EB}" sibTransId="{8749BD3A-4811-4CD0-BA45-4439D882AAD6}"/>
    <dgm:cxn modelId="{7C6F54CE-894C-D34C-ACE1-77E243939E89}" type="presOf" srcId="{C46DFED0-5CFD-4FB9-8B9E-D4F3AC1B5CE0}" destId="{5570D8D8-9BD4-4D4A-9B0F-638C4E22CC70}" srcOrd="0" destOrd="0" presId="urn:microsoft.com/office/officeart/2008/layout/LinedList"/>
    <dgm:cxn modelId="{AECA1ED5-1300-374D-9022-E735A302E5B7}" srcId="{63901DE9-FF2B-44DC-A6AC-111CD7C8E4B7}" destId="{B798F1BB-FDCC-4C4D-BE05-BA8594F7B7E4}" srcOrd="2" destOrd="0" parTransId="{4DF89A8B-120E-334D-B267-F94C0F0E634C}" sibTransId="{50ECDF32-63F7-5744-A4E0-B7D0C9D04CC6}"/>
    <dgm:cxn modelId="{789407FB-AFF6-984B-94AD-6E56F3000A60}" srcId="{63901DE9-FF2B-44DC-A6AC-111CD7C8E4B7}" destId="{31D2B6EE-46D1-1944-B7CE-CE6147731119}" srcOrd="3" destOrd="0" parTransId="{BF5DB6D6-2E59-4942-A5E8-8915C7E7F2C6}" sibTransId="{16D2EAD2-CFD6-9B4B-8574-8A49663A3AE3}"/>
    <dgm:cxn modelId="{C5F033C9-27C8-F84D-B7C1-076B24AA80BB}" type="presParOf" srcId="{4367437F-2DB8-444C-8D66-EAF2C4E0E300}" destId="{BAAF4A68-09B9-CE4D-B257-719AD86A7A38}" srcOrd="0" destOrd="0" presId="urn:microsoft.com/office/officeart/2008/layout/LinedList"/>
    <dgm:cxn modelId="{241AE670-5F07-6B43-8F2E-B2424BE224F5}" type="presParOf" srcId="{4367437F-2DB8-444C-8D66-EAF2C4E0E300}" destId="{DCA78D83-A038-9041-AEC2-38A378177242}" srcOrd="1" destOrd="0" presId="urn:microsoft.com/office/officeart/2008/layout/LinedList"/>
    <dgm:cxn modelId="{401AED5A-99DE-8540-84D2-6E92A3706193}" type="presParOf" srcId="{DCA78D83-A038-9041-AEC2-38A378177242}" destId="{5570D8D8-9BD4-4D4A-9B0F-638C4E22CC70}" srcOrd="0" destOrd="0" presId="urn:microsoft.com/office/officeart/2008/layout/LinedList"/>
    <dgm:cxn modelId="{43F90BA5-8131-8B4B-AD3B-5199D93D9277}" type="presParOf" srcId="{DCA78D83-A038-9041-AEC2-38A378177242}" destId="{31CDA64B-60C2-B340-A262-EEE7113E0078}" srcOrd="1" destOrd="0" presId="urn:microsoft.com/office/officeart/2008/layout/LinedList"/>
    <dgm:cxn modelId="{BEF7A179-30C4-8E43-B8EE-E01A525D85D7}" type="presParOf" srcId="{4367437F-2DB8-444C-8D66-EAF2C4E0E300}" destId="{90748D70-F388-D944-8094-B6042544EC21}" srcOrd="2" destOrd="0" presId="urn:microsoft.com/office/officeart/2008/layout/LinedList"/>
    <dgm:cxn modelId="{EE27C8D8-5446-3644-AF9D-E9B215A9485D}" type="presParOf" srcId="{4367437F-2DB8-444C-8D66-EAF2C4E0E300}" destId="{915AA732-417F-5340-A844-5354E0226463}" srcOrd="3" destOrd="0" presId="urn:microsoft.com/office/officeart/2008/layout/LinedList"/>
    <dgm:cxn modelId="{D14F29CB-D7F3-B74F-83F4-13ED363FEDA7}" type="presParOf" srcId="{915AA732-417F-5340-A844-5354E0226463}" destId="{2F00BE62-6C48-B646-B0F2-EA43032A22DA}" srcOrd="0" destOrd="0" presId="urn:microsoft.com/office/officeart/2008/layout/LinedList"/>
    <dgm:cxn modelId="{D3E11321-07F9-2C4B-BB13-A563E7FE1F59}" type="presParOf" srcId="{915AA732-417F-5340-A844-5354E0226463}" destId="{1172D633-47C1-6E41-AB77-F191FC2B6F61}" srcOrd="1" destOrd="0" presId="urn:microsoft.com/office/officeart/2008/layout/LinedList"/>
    <dgm:cxn modelId="{8C6B8D61-47C5-9C48-8488-D081B4DA6EFD}" type="presParOf" srcId="{4367437F-2DB8-444C-8D66-EAF2C4E0E300}" destId="{82733937-01E5-8045-B18D-6B051440E22D}" srcOrd="4" destOrd="0" presId="urn:microsoft.com/office/officeart/2008/layout/LinedList"/>
    <dgm:cxn modelId="{9918A0CF-C71F-514D-BE02-421DDBB23704}" type="presParOf" srcId="{4367437F-2DB8-444C-8D66-EAF2C4E0E300}" destId="{2217676B-D1BA-824A-B884-E141ED662122}" srcOrd="5" destOrd="0" presId="urn:microsoft.com/office/officeart/2008/layout/LinedList"/>
    <dgm:cxn modelId="{453B75E3-DB98-5F4A-8D84-48A3DD06B845}" type="presParOf" srcId="{2217676B-D1BA-824A-B884-E141ED662122}" destId="{0243D065-140D-7441-A2E4-0D6CF0DD6D7F}" srcOrd="0" destOrd="0" presId="urn:microsoft.com/office/officeart/2008/layout/LinedList"/>
    <dgm:cxn modelId="{44B349C9-8093-614C-B5E9-8964825C0D66}" type="presParOf" srcId="{2217676B-D1BA-824A-B884-E141ED662122}" destId="{13DACC1B-A024-864E-B190-24C0608DE800}" srcOrd="1" destOrd="0" presId="urn:microsoft.com/office/officeart/2008/layout/LinedList"/>
    <dgm:cxn modelId="{2DA305F2-AA6F-0643-A6C3-A531C8A8A523}" type="presParOf" srcId="{4367437F-2DB8-444C-8D66-EAF2C4E0E300}" destId="{09CE3F8F-97BD-9742-B574-C54BCF04BAFA}" srcOrd="6" destOrd="0" presId="urn:microsoft.com/office/officeart/2008/layout/LinedList"/>
    <dgm:cxn modelId="{D18EDAE5-85AB-804A-B4FA-186992FBC564}" type="presParOf" srcId="{4367437F-2DB8-444C-8D66-EAF2C4E0E300}" destId="{578E0807-688B-9B46-A642-6A0B262FEF67}" srcOrd="7" destOrd="0" presId="urn:microsoft.com/office/officeart/2008/layout/LinedList"/>
    <dgm:cxn modelId="{B885725D-FC2F-9D42-B56C-4B2F53ACA720}" type="presParOf" srcId="{578E0807-688B-9B46-A642-6A0B262FEF67}" destId="{D0BFEB47-80A4-A141-9D84-BD4D1804C464}" srcOrd="0" destOrd="0" presId="urn:microsoft.com/office/officeart/2008/layout/LinedList"/>
    <dgm:cxn modelId="{EA43D39D-EB5F-F944-ABA3-D43DA3E6C0C6}" type="presParOf" srcId="{578E0807-688B-9B46-A642-6A0B262FEF67}" destId="{6A28D4CF-B72E-204E-A9B3-2E2F0B710FB9}" srcOrd="1" destOrd="0" presId="urn:microsoft.com/office/officeart/2008/layout/LinedList"/>
    <dgm:cxn modelId="{BD40A4ED-DE7E-A64B-885D-5EE1D5926273}" type="presParOf" srcId="{4367437F-2DB8-444C-8D66-EAF2C4E0E300}" destId="{2E375B63-51DC-3747-A543-6C19389822A9}" srcOrd="8" destOrd="0" presId="urn:microsoft.com/office/officeart/2008/layout/LinedList"/>
    <dgm:cxn modelId="{29034428-2B2F-2744-A0FA-5A63DE656CFF}" type="presParOf" srcId="{4367437F-2DB8-444C-8D66-EAF2C4E0E300}" destId="{134703B7-E7FB-9A4A-BBBD-52F4EA8771B4}" srcOrd="9" destOrd="0" presId="urn:microsoft.com/office/officeart/2008/layout/LinedList"/>
    <dgm:cxn modelId="{82664813-BC2D-8146-8F5D-150D3DD7438E}" type="presParOf" srcId="{134703B7-E7FB-9A4A-BBBD-52F4EA8771B4}" destId="{5B18F127-DFBD-274E-812F-80422FC54A0E}" srcOrd="0" destOrd="0" presId="urn:microsoft.com/office/officeart/2008/layout/LinedList"/>
    <dgm:cxn modelId="{3C5C9E83-CC98-9E45-A826-E867FEA9E1A8}" type="presParOf" srcId="{134703B7-E7FB-9A4A-BBBD-52F4EA8771B4}" destId="{363ECB13-E2B9-5D4A-B4AA-AA5417CFFA55}" srcOrd="1" destOrd="0" presId="urn:microsoft.com/office/officeart/2008/layout/LinedList"/>
    <dgm:cxn modelId="{458C21A9-97D4-FA40-A84C-AD9205467061}" type="presParOf" srcId="{4367437F-2DB8-444C-8D66-EAF2C4E0E300}" destId="{0F55B5C2-D225-A742-B8FD-C2D8671524B9}" srcOrd="10" destOrd="0" presId="urn:microsoft.com/office/officeart/2008/layout/LinedList"/>
    <dgm:cxn modelId="{5D6479A4-0E2F-AF49-900A-159D10AF8C3D}" type="presParOf" srcId="{4367437F-2DB8-444C-8D66-EAF2C4E0E300}" destId="{147D5B12-03F8-8641-BD9B-0556BBC29CDB}" srcOrd="11" destOrd="0" presId="urn:microsoft.com/office/officeart/2008/layout/LinedList"/>
    <dgm:cxn modelId="{566F2B70-6E62-554A-8F4E-311EF06B56A3}" type="presParOf" srcId="{147D5B12-03F8-8641-BD9B-0556BBC29CDB}" destId="{A92E6A81-9F8F-C840-B4F6-72B64C3DFA5C}" srcOrd="0" destOrd="0" presId="urn:microsoft.com/office/officeart/2008/layout/LinedList"/>
    <dgm:cxn modelId="{3B3D1AC1-1631-5140-B61A-E7103201BA1F}" type="presParOf" srcId="{147D5B12-03F8-8641-BD9B-0556BBC29CDB}" destId="{287F896B-813B-4949-A9C1-F2AC688CCA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4A68-09B9-CE4D-B257-719AD86A7A38}">
      <dsp:nvSpPr>
        <dsp:cNvPr id="0" name=""/>
        <dsp:cNvSpPr/>
      </dsp:nvSpPr>
      <dsp:spPr>
        <a:xfrm>
          <a:off x="0" y="1790"/>
          <a:ext cx="1038051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0D8D8-9BD4-4D4A-9B0F-638C4E22CC70}">
      <dsp:nvSpPr>
        <dsp:cNvPr id="0" name=""/>
        <dsp:cNvSpPr/>
      </dsp:nvSpPr>
      <dsp:spPr>
        <a:xfrm>
          <a:off x="0" y="1790"/>
          <a:ext cx="10380510" cy="61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Variables in Terraform</a:t>
          </a:r>
        </a:p>
      </dsp:txBody>
      <dsp:txXfrm>
        <a:off x="0" y="1790"/>
        <a:ext cx="10380510" cy="610621"/>
      </dsp:txXfrm>
    </dsp:sp>
    <dsp:sp modelId="{90748D70-F388-D944-8094-B6042544EC21}">
      <dsp:nvSpPr>
        <dsp:cNvPr id="0" name=""/>
        <dsp:cNvSpPr/>
      </dsp:nvSpPr>
      <dsp:spPr>
        <a:xfrm>
          <a:off x="0" y="612412"/>
          <a:ext cx="10380510" cy="0"/>
        </a:xfrm>
        <a:prstGeom prst="line">
          <a:avLst/>
        </a:prstGeom>
        <a:solidFill>
          <a:schemeClr val="accent5">
            <a:hueOff val="3822936"/>
            <a:satOff val="-8167"/>
            <a:lumOff val="-3412"/>
            <a:alphaOff val="0"/>
          </a:schemeClr>
        </a:solidFill>
        <a:ln w="12700" cap="flat" cmpd="sng" algn="in">
          <a:solidFill>
            <a:schemeClr val="accent5">
              <a:hueOff val="3822936"/>
              <a:satOff val="-8167"/>
              <a:lumOff val="-3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0BE62-6C48-B646-B0F2-EA43032A22DA}">
      <dsp:nvSpPr>
        <dsp:cNvPr id="0" name=""/>
        <dsp:cNvSpPr/>
      </dsp:nvSpPr>
      <dsp:spPr>
        <a:xfrm>
          <a:off x="0" y="612412"/>
          <a:ext cx="10380510" cy="61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Functions in Terraform</a:t>
          </a:r>
        </a:p>
      </dsp:txBody>
      <dsp:txXfrm>
        <a:off x="0" y="612412"/>
        <a:ext cx="10380510" cy="610621"/>
      </dsp:txXfrm>
    </dsp:sp>
    <dsp:sp modelId="{82733937-01E5-8045-B18D-6B051440E22D}">
      <dsp:nvSpPr>
        <dsp:cNvPr id="0" name=""/>
        <dsp:cNvSpPr/>
      </dsp:nvSpPr>
      <dsp:spPr>
        <a:xfrm>
          <a:off x="0" y="1223034"/>
          <a:ext cx="10380510" cy="0"/>
        </a:xfrm>
        <a:prstGeom prst="line">
          <a:avLst/>
        </a:prstGeom>
        <a:solidFill>
          <a:schemeClr val="accent5">
            <a:hueOff val="7645872"/>
            <a:satOff val="-16335"/>
            <a:lumOff val="-6824"/>
            <a:alphaOff val="0"/>
          </a:schemeClr>
        </a:solidFill>
        <a:ln w="12700" cap="flat" cmpd="sng" algn="in">
          <a:solidFill>
            <a:schemeClr val="accent5">
              <a:hueOff val="7645872"/>
              <a:satOff val="-16335"/>
              <a:lumOff val="-6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D065-140D-7441-A2E4-0D6CF0DD6D7F}">
      <dsp:nvSpPr>
        <dsp:cNvPr id="0" name=""/>
        <dsp:cNvSpPr/>
      </dsp:nvSpPr>
      <dsp:spPr>
        <a:xfrm>
          <a:off x="0" y="1223034"/>
          <a:ext cx="10380510" cy="61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Introduce template/2, element/2 functions.</a:t>
          </a:r>
        </a:p>
      </dsp:txBody>
      <dsp:txXfrm>
        <a:off x="0" y="1223034"/>
        <a:ext cx="10380510" cy="610621"/>
      </dsp:txXfrm>
    </dsp:sp>
    <dsp:sp modelId="{09CE3F8F-97BD-9742-B574-C54BCF04BAFA}">
      <dsp:nvSpPr>
        <dsp:cNvPr id="0" name=""/>
        <dsp:cNvSpPr/>
      </dsp:nvSpPr>
      <dsp:spPr>
        <a:xfrm>
          <a:off x="0" y="1833656"/>
          <a:ext cx="10380510" cy="0"/>
        </a:xfrm>
        <a:prstGeom prst="line">
          <a:avLst/>
        </a:prstGeom>
        <a:solidFill>
          <a:schemeClr val="accent5">
            <a:hueOff val="11468808"/>
            <a:satOff val="-24502"/>
            <a:lumOff val="-10235"/>
            <a:alphaOff val="0"/>
          </a:schemeClr>
        </a:solidFill>
        <a:ln w="12700" cap="flat" cmpd="sng" algn="in">
          <a:solidFill>
            <a:schemeClr val="accent5">
              <a:hueOff val="11468808"/>
              <a:satOff val="-24502"/>
              <a:lumOff val="-10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FEB47-80A4-A141-9D84-BD4D1804C464}">
      <dsp:nvSpPr>
        <dsp:cNvPr id="0" name=""/>
        <dsp:cNvSpPr/>
      </dsp:nvSpPr>
      <dsp:spPr>
        <a:xfrm>
          <a:off x="0" y="1833656"/>
          <a:ext cx="10380510" cy="61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Introduce count, for expressions</a:t>
          </a:r>
        </a:p>
      </dsp:txBody>
      <dsp:txXfrm>
        <a:off x="0" y="1833656"/>
        <a:ext cx="10380510" cy="610621"/>
      </dsp:txXfrm>
    </dsp:sp>
    <dsp:sp modelId="{2E375B63-51DC-3747-A543-6C19389822A9}">
      <dsp:nvSpPr>
        <dsp:cNvPr id="0" name=""/>
        <dsp:cNvSpPr/>
      </dsp:nvSpPr>
      <dsp:spPr>
        <a:xfrm>
          <a:off x="0" y="2444278"/>
          <a:ext cx="10380510" cy="0"/>
        </a:xfrm>
        <a:prstGeom prst="line">
          <a:avLst/>
        </a:prstGeom>
        <a:solidFill>
          <a:schemeClr val="accent5">
            <a:hueOff val="15291745"/>
            <a:satOff val="-32670"/>
            <a:lumOff val="-13647"/>
            <a:alphaOff val="0"/>
          </a:schemeClr>
        </a:solidFill>
        <a:ln w="12700" cap="flat" cmpd="sng" algn="in">
          <a:solidFill>
            <a:schemeClr val="accent5">
              <a:hueOff val="15291745"/>
              <a:satOff val="-32670"/>
              <a:lumOff val="-13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8F127-DFBD-274E-812F-80422FC54A0E}">
      <dsp:nvSpPr>
        <dsp:cNvPr id="0" name=""/>
        <dsp:cNvSpPr/>
      </dsp:nvSpPr>
      <dsp:spPr>
        <a:xfrm>
          <a:off x="0" y="2444278"/>
          <a:ext cx="10380510" cy="61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Introduce </a:t>
          </a:r>
          <a:r>
            <a:rPr lang="en-US" sz="2900" kern="1200" dirty="0" err="1"/>
            <a:t>random_shuffle</a:t>
          </a:r>
          <a:r>
            <a:rPr lang="en-US" sz="2900" kern="1200" dirty="0"/>
            <a:t>, </a:t>
          </a:r>
          <a:r>
            <a:rPr lang="en-US" sz="2900" kern="1200" dirty="0" err="1"/>
            <a:t>local_file</a:t>
          </a:r>
          <a:r>
            <a:rPr lang="en-US" sz="2900" kern="1200" dirty="0"/>
            <a:t> resources</a:t>
          </a:r>
        </a:p>
      </dsp:txBody>
      <dsp:txXfrm>
        <a:off x="0" y="2444278"/>
        <a:ext cx="10380510" cy="610621"/>
      </dsp:txXfrm>
    </dsp:sp>
    <dsp:sp modelId="{0F55B5C2-D225-A742-B8FD-C2D8671524B9}">
      <dsp:nvSpPr>
        <dsp:cNvPr id="0" name=""/>
        <dsp:cNvSpPr/>
      </dsp:nvSpPr>
      <dsp:spPr>
        <a:xfrm>
          <a:off x="0" y="3054900"/>
          <a:ext cx="10380510" cy="0"/>
        </a:xfrm>
        <a:prstGeom prst="line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E6A81-9F8F-C840-B4F6-72B64C3DFA5C}">
      <dsp:nvSpPr>
        <dsp:cNvPr id="0" name=""/>
        <dsp:cNvSpPr/>
      </dsp:nvSpPr>
      <dsp:spPr>
        <a:xfrm>
          <a:off x="0" y="3054900"/>
          <a:ext cx="10380510" cy="610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Demo: Creating Mad Libs story from template files in Terraform</a:t>
          </a:r>
        </a:p>
      </dsp:txBody>
      <dsp:txXfrm>
        <a:off x="0" y="3054900"/>
        <a:ext cx="10380510" cy="61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042150" y="0"/>
            <a:ext cx="53879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6711D-3C57-C346-92E2-4C5C8F0D3649}" type="datetimeFigureOut">
              <a:rPr lang="en-VN" smtClean="0"/>
              <a:t>15/11/2023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7975" y="874713"/>
            <a:ext cx="4197350" cy="236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43013" y="3367088"/>
            <a:ext cx="9947275" cy="275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042150" y="6646863"/>
            <a:ext cx="5387975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0B448-1622-7549-AB6C-12B37BC380F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6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CloudFront/latest/DeveloperGuide/using-managed-cache-policies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4984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F2124"/>
                </a:solidFill>
                <a:effectLst/>
                <a:latin typeface="-apple-system"/>
              </a:rPr>
              <a:t>The S3 object data source allows access to the metadata and content of an object stored inside S3 bucket.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 set the </a:t>
            </a:r>
            <a:r>
              <a:rPr lang="en-US" dirty="0" err="1"/>
              <a:t>content_type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value correctly, our template uses the mapping defined earlier in </a:t>
            </a:r>
            <a:r>
              <a:rPr lang="en-US" dirty="0" err="1"/>
              <a:t>locals.tf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F2124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For each: Only </a:t>
            </a:r>
            <a:r>
              <a:rPr lang="en-US" dirty="0"/>
              <a:t>.html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 </a:t>
            </a:r>
            <a:r>
              <a:rPr lang="en-US" dirty="0"/>
              <a:t>.</a:t>
            </a:r>
            <a:r>
              <a:rPr lang="en-US" dirty="0" err="1"/>
              <a:t>css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and </a:t>
            </a:r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extensions are taken into account, because only they have a content type mapping defined in </a:t>
            </a:r>
            <a:r>
              <a:rPr lang="en-US" dirty="0" err="1"/>
              <a:t>locals.tf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 You can expand the list of content types by e.g. images, if you want to include them in your website.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Replace: Uploading the files with their original paths would result in a </a:t>
            </a:r>
            <a:r>
              <a:rPr lang="en-US" dirty="0"/>
              <a:t>content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directory being created in our S3 bucket.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13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05945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5D7DB"/>
                </a:solidFill>
                <a:effectLst/>
                <a:latin typeface="-apple-system"/>
              </a:rPr>
              <a:t>This policy allows anyone to view your static website.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49862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Amazon CloudFront is a web service that speeds up distribution of your static and dynamic web content, such as .html, .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css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.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js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, and image files, to your users.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I'd like to point out that, instead of defining a new cache policy, this template uses one of the managed policies: </a:t>
            </a:r>
            <a:r>
              <a:rPr lang="en-US" dirty="0" err="1"/>
              <a:t>CachingOptimized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with the ID of </a:t>
            </a:r>
            <a:r>
              <a:rPr lang="en-US" dirty="0"/>
              <a:t>658327ea-f89d-4fab-a63d-7e88639e58f6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This is just one of the policies provided by AWS, you can use </a:t>
            </a:r>
            <a:r>
              <a:rPr lang="en-US" b="0" i="0" u="sng" dirty="0">
                <a:solidFill>
                  <a:srgbClr val="333333"/>
                </a:solidFill>
                <a:effectLst/>
                <a:latin typeface="Source Sans Pro" panose="020B0503030403020204" pitchFamily="34" charset="0"/>
                <a:hlinkClick r:id="rId3"/>
              </a:rPr>
              <a:t>a different one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if it is better for your needs.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4454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24058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23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8877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1527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25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292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26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084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someguys.blog</a:t>
            </a:r>
            <a:r>
              <a:rPr lang="en-US" dirty="0"/>
              <a:t>/posts/2017-04-26-recovering-terraform-state/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/version-1/recovering-from-a-deleted-terraform-state-file-5e030c88aae0</a:t>
            </a: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27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553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342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9111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7827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Create a directory called </a:t>
            </a:r>
            <a:r>
              <a:rPr lang="en-US" dirty="0"/>
              <a:t>content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where we will put all the files that our static website consists of. The first of those files will be </a:t>
            </a:r>
            <a:r>
              <a:rPr lang="en-US" dirty="0" err="1"/>
              <a:t>index.html</a:t>
            </a: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As you can see, this is a very limited example: it just displays a </a:t>
            </a:r>
            <a:r>
              <a:rPr lang="en-US" b="1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"Hello!"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message. It also links a stylesheet, so let's create a file called </a:t>
            </a:r>
            <a:r>
              <a:rPr lang="en-US" dirty="0" err="1"/>
              <a:t>style.css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 stylesheet changes the color of the font to green, but it also serves another purpose: to prove that multiple files can be uploaded automatically by Terraform and linked between each other.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49274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232F"/>
                </a:solidFill>
                <a:effectLst/>
                <a:latin typeface="Epilogue"/>
              </a:rPr>
              <a:t>octet-stream is a </a:t>
            </a:r>
            <a:r>
              <a:rPr lang="en-US" b="1" i="0" dirty="0">
                <a:solidFill>
                  <a:srgbClr val="1D232F"/>
                </a:solidFill>
                <a:effectLst/>
                <a:latin typeface="Epilogue"/>
              </a:rPr>
              <a:t>binary file</a:t>
            </a:r>
            <a:r>
              <a:rPr lang="en-US" b="0" i="0" dirty="0">
                <a:solidFill>
                  <a:srgbClr val="1D232F"/>
                </a:solidFill>
                <a:effectLst/>
                <a:latin typeface="Epilogue"/>
              </a:rPr>
              <a:t>, you will need an application to properly read and open it - you won’t be able to see it in the body of an email, website.</a:t>
            </a:r>
          </a:p>
          <a:p>
            <a:r>
              <a:rPr lang="en-US" b="0" i="0" dirty="0">
                <a:solidFill>
                  <a:srgbClr val="1D232F"/>
                </a:solidFill>
                <a:effectLst/>
                <a:latin typeface="Epilogue"/>
              </a:rPr>
              <a:t> If you attempt to download a file with a missing extension or an unknown format, your system will recognize it as an octet-stream file. Any type of file or program can appear on an octet-stream.</a:t>
            </a:r>
          </a:p>
          <a:p>
            <a:endParaRPr lang="en-US" b="0" i="0" dirty="0">
              <a:solidFill>
                <a:srgbClr val="1D232F"/>
              </a:solidFill>
              <a:effectLst/>
              <a:latin typeface="Epilogue"/>
            </a:endParaRPr>
          </a:p>
          <a:p>
            <a:r>
              <a:rPr lang="en-US" b="0" i="0" dirty="0">
                <a:solidFill>
                  <a:srgbClr val="1D232F"/>
                </a:solidFill>
                <a:effectLst/>
                <a:latin typeface="Epilogue"/>
              </a:rPr>
              <a:t>It’s mean, if octet-stream is present, the result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in web browsers trying to download the files, instead of displaying them as a website.</a:t>
            </a: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96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0673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VN" dirty="0"/>
              <a:t>My Terraform version is 1.5.7.</a:t>
            </a:r>
            <a:br>
              <a:rPr lang="en-VN" dirty="0"/>
            </a:br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60222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Without this policy, S3 files will not be publicly available.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 this step, we will create an S3 bucket policy that allows anyone to retrieve objects from the bucket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r>
              <a:rPr lang="en-VN" dirty="0"/>
              <a:t>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We’re using the </a:t>
            </a:r>
            <a:r>
              <a:rPr lang="en-US" dirty="0"/>
              <a:t>aws_s3_bucket_policy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resource to create the policy for our static website</a:t>
            </a:r>
          </a:p>
          <a:p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policy here specifies a single statement that allows anyone (</a:t>
            </a:r>
            <a:r>
              <a:rPr lang="en-US" dirty="0"/>
              <a:t>*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principal) to retrieve objects (</a:t>
            </a:r>
            <a:r>
              <a:rPr lang="en-US" dirty="0"/>
              <a:t>s3:GetObject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action) from the bucket. The </a:t>
            </a:r>
            <a:r>
              <a:rPr lang="en-US" dirty="0"/>
              <a:t>Resource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attribute specifies the ARN of the static website bucket and uses interpolation to reference the bucket's ID.</a:t>
            </a: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b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</a:b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Amazon Resource Names (ARNs) uniquely identify AWS resources. https://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docs.aws.amazon.com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/IAM/latest/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UserGuide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/reference-</a:t>
            </a:r>
            <a:r>
              <a:rPr lang="en-US" b="0" i="0" dirty="0" err="1">
                <a:solidFill>
                  <a:srgbClr val="16191F"/>
                </a:solidFill>
                <a:effectLst/>
                <a:latin typeface="Amazon Ember"/>
              </a:rPr>
              <a:t>arns.html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0B448-1622-7549-AB6C-12B37BC380F5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92412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627416" y="643789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869" y="1120762"/>
            <a:ext cx="10522637" cy="4484516"/>
          </a:xfrm>
        </p:spPr>
        <p:txBody>
          <a:bodyPr anchor="ctr">
            <a:noAutofit/>
          </a:bodyPr>
          <a:lstStyle>
            <a:lvl1pPr algn="ctr">
              <a:defRPr sz="10198" spc="816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8885" y="6100995"/>
            <a:ext cx="8204604" cy="75739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40" b="1" i="0" cap="all" spc="408" baseline="0">
                <a:solidFill>
                  <a:schemeClr val="tx2"/>
                </a:solidFill>
              </a:defRPr>
            </a:lvl1pPr>
            <a:lvl2pPr marL="466253" indent="0" algn="ctr">
              <a:buNone/>
              <a:defRPr sz="2040"/>
            </a:lvl2pPr>
            <a:lvl3pPr marL="932505" indent="0" algn="ctr">
              <a:buNone/>
              <a:defRPr sz="1836"/>
            </a:lvl3pPr>
            <a:lvl4pPr marL="1398758" indent="0" algn="ctr">
              <a:buNone/>
              <a:defRPr sz="1632"/>
            </a:lvl4pPr>
            <a:lvl5pPr marL="1865010" indent="0" algn="ctr">
              <a:buNone/>
              <a:defRPr sz="1632"/>
            </a:lvl5pPr>
            <a:lvl6pPr marL="2331263" indent="0" algn="ctr">
              <a:buNone/>
              <a:defRPr sz="1632"/>
            </a:lvl6pPr>
            <a:lvl7pPr marL="2797515" indent="0" algn="ctr">
              <a:buNone/>
              <a:defRPr sz="1632"/>
            </a:lvl7pPr>
            <a:lvl8pPr marL="3263768" indent="0" algn="ctr">
              <a:buNone/>
              <a:defRPr sz="1632"/>
            </a:lvl8pPr>
            <a:lvl9pPr marL="3730020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9869" y="6505554"/>
            <a:ext cx="2375831" cy="35556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3068" y="6505554"/>
            <a:ext cx="4196239" cy="35284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6674" y="6505554"/>
            <a:ext cx="2375832" cy="352840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330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5550" y="390175"/>
            <a:ext cx="1521664" cy="57144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2185" y="390175"/>
            <a:ext cx="8558688" cy="57144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569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45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112" y="1095764"/>
            <a:ext cx="8349107" cy="4147425"/>
          </a:xfrm>
        </p:spPr>
        <p:txBody>
          <a:bodyPr anchor="b">
            <a:normAutofit/>
          </a:bodyPr>
          <a:lstStyle>
            <a:lvl1pPr>
              <a:defRPr sz="8566" spc="816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113" y="5264888"/>
            <a:ext cx="7156376" cy="9705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40" b="1" i="0" cap="all" spc="408" baseline="0">
                <a:solidFill>
                  <a:schemeClr val="accent1"/>
                </a:solidFill>
              </a:defRPr>
            </a:lvl1pPr>
            <a:lvl2pPr marL="466253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05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75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01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26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51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376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02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300603" y="6505554"/>
            <a:ext cx="1523515" cy="35556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3545" y="6505554"/>
            <a:ext cx="4196239" cy="35284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9212" y="6505554"/>
            <a:ext cx="1517007" cy="352840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70344" cy="69977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90966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2184" y="2332566"/>
            <a:ext cx="4895612" cy="3693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9367" y="2332566"/>
            <a:ext cx="4895612" cy="36932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7978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521" y="388762"/>
            <a:ext cx="10374035" cy="15239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451" y="2244441"/>
            <a:ext cx="4895612" cy="64541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38" b="1" cap="all" spc="204" baseline="0">
                <a:solidFill>
                  <a:schemeClr val="tx2"/>
                </a:solidFill>
              </a:defRPr>
            </a:lvl1pPr>
            <a:lvl2pPr marL="466253" indent="0">
              <a:buNone/>
              <a:defRPr sz="1938" b="1"/>
            </a:lvl2pPr>
            <a:lvl3pPr marL="932505" indent="0">
              <a:buNone/>
              <a:defRPr sz="1836" b="1"/>
            </a:lvl3pPr>
            <a:lvl4pPr marL="1398758" indent="0">
              <a:buNone/>
              <a:defRPr sz="1632" b="1"/>
            </a:lvl4pPr>
            <a:lvl5pPr marL="1865010" indent="0">
              <a:buNone/>
              <a:defRPr sz="1632" b="1"/>
            </a:lvl5pPr>
            <a:lvl6pPr marL="2331263" indent="0">
              <a:buNone/>
              <a:defRPr sz="1632" b="1"/>
            </a:lvl6pPr>
            <a:lvl7pPr marL="2797515" indent="0">
              <a:buNone/>
              <a:defRPr sz="1632" b="1"/>
            </a:lvl7pPr>
            <a:lvl8pPr marL="3263768" indent="0">
              <a:buNone/>
              <a:defRPr sz="1632" b="1"/>
            </a:lvl8pPr>
            <a:lvl9pPr marL="3730020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2184" y="2968361"/>
            <a:ext cx="4895612" cy="3057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5159" y="2244441"/>
            <a:ext cx="4895612" cy="64541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38" b="1" cap="all" spc="204" baseline="0">
                <a:solidFill>
                  <a:schemeClr val="tx2"/>
                </a:solidFill>
              </a:defRPr>
            </a:lvl1pPr>
            <a:lvl2pPr marL="466253" indent="0">
              <a:buNone/>
              <a:defRPr sz="1938" b="1"/>
            </a:lvl2pPr>
            <a:lvl3pPr marL="932505" indent="0">
              <a:buNone/>
              <a:defRPr sz="1836" b="1"/>
            </a:lvl3pPr>
            <a:lvl4pPr marL="1398758" indent="0">
              <a:buNone/>
              <a:defRPr sz="1632" b="1"/>
            </a:lvl4pPr>
            <a:lvl5pPr marL="1865010" indent="0">
              <a:buNone/>
              <a:defRPr sz="1632" b="1"/>
            </a:lvl5pPr>
            <a:lvl6pPr marL="2331263" indent="0">
              <a:buNone/>
              <a:defRPr sz="1632" b="1"/>
            </a:lvl6pPr>
            <a:lvl7pPr marL="2797515" indent="0">
              <a:buNone/>
              <a:defRPr sz="1632" b="1"/>
            </a:lvl7pPr>
            <a:lvl8pPr marL="3263768" indent="0">
              <a:buNone/>
              <a:defRPr sz="1632" b="1"/>
            </a:lvl8pPr>
            <a:lvl9pPr marL="3730020" indent="0">
              <a:buNone/>
              <a:defRPr sz="16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5159" y="2968361"/>
            <a:ext cx="4895612" cy="3057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99623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4156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9986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536069" y="0"/>
            <a:ext cx="4897231" cy="69977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905" y="466513"/>
            <a:ext cx="3153313" cy="1221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38" b="1" i="0" cap="all" spc="306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193" y="939125"/>
            <a:ext cx="6280303" cy="5086673"/>
          </a:xfrm>
        </p:spPr>
        <p:txBody>
          <a:bodyPr/>
          <a:lstStyle>
            <a:lvl1pPr>
              <a:defRPr sz="3263"/>
            </a:lvl1pPr>
            <a:lvl2pPr>
              <a:defRPr sz="2855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906" y="1776807"/>
            <a:ext cx="3153313" cy="424899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24"/>
              </a:spcBef>
              <a:buNone/>
              <a:defRPr sz="1632" baseline="0">
                <a:solidFill>
                  <a:schemeClr val="bg2"/>
                </a:solidFill>
              </a:defRPr>
            </a:lvl1pPr>
            <a:lvl2pPr marL="466253" indent="0">
              <a:buNone/>
              <a:defRPr sz="1428"/>
            </a:lvl2pPr>
            <a:lvl3pPr marL="932505" indent="0">
              <a:buNone/>
              <a:defRPr sz="1224"/>
            </a:lvl3pPr>
            <a:lvl4pPr marL="1398758" indent="0">
              <a:buNone/>
              <a:defRPr sz="1020"/>
            </a:lvl4pPr>
            <a:lvl5pPr marL="1865010" indent="0">
              <a:buNone/>
              <a:defRPr sz="1020"/>
            </a:lvl5pPr>
            <a:lvl6pPr marL="2331263" indent="0">
              <a:buNone/>
              <a:defRPr sz="1020"/>
            </a:lvl6pPr>
            <a:lvl7pPr marL="2797515" indent="0">
              <a:buNone/>
              <a:defRPr sz="1020"/>
            </a:lvl7pPr>
            <a:lvl8pPr marL="3263768" indent="0">
              <a:buNone/>
              <a:defRPr sz="1020"/>
            </a:lvl8pPr>
            <a:lvl9pPr marL="3730020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0193" y="6505554"/>
            <a:ext cx="1257765" cy="3555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5255" y="6505554"/>
            <a:ext cx="3551097" cy="352840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03649" y="6505554"/>
            <a:ext cx="1256848" cy="352840"/>
          </a:xfrm>
        </p:spPr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032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9075" y="1"/>
            <a:ext cx="7501164" cy="6997699"/>
          </a:xfrm>
        </p:spPr>
        <p:txBody>
          <a:bodyPr anchor="t"/>
          <a:lstStyle>
            <a:lvl1pPr marL="0" indent="0">
              <a:buNone/>
              <a:defRPr sz="3263"/>
            </a:lvl1pPr>
            <a:lvl2pPr marL="466253" indent="0">
              <a:buNone/>
              <a:defRPr sz="2855"/>
            </a:lvl2pPr>
            <a:lvl3pPr marL="932505" indent="0">
              <a:buNone/>
              <a:defRPr sz="2448"/>
            </a:lvl3pPr>
            <a:lvl4pPr marL="1398758" indent="0">
              <a:buNone/>
              <a:defRPr sz="2040"/>
            </a:lvl4pPr>
            <a:lvl5pPr marL="1865010" indent="0">
              <a:buNone/>
              <a:defRPr sz="2040"/>
            </a:lvl5pPr>
            <a:lvl6pPr marL="2331263" indent="0">
              <a:buNone/>
              <a:defRPr sz="2040"/>
            </a:lvl6pPr>
            <a:lvl7pPr marL="2797515" indent="0">
              <a:buNone/>
              <a:defRPr sz="2040"/>
            </a:lvl7pPr>
            <a:lvl8pPr marL="3263768" indent="0">
              <a:buNone/>
              <a:defRPr sz="2040"/>
            </a:lvl8pPr>
            <a:lvl9pPr marL="3730020" indent="0">
              <a:buNone/>
              <a:defRPr sz="20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536069" y="0"/>
            <a:ext cx="4897231" cy="69977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904" y="466513"/>
            <a:ext cx="3153315" cy="122104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38" b="1" i="0" spc="306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904" y="1776807"/>
            <a:ext cx="3153315" cy="4248990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24"/>
              </a:spcBef>
              <a:buNone/>
              <a:defRPr sz="1632" baseline="0">
                <a:solidFill>
                  <a:schemeClr val="bg2"/>
                </a:solidFill>
              </a:defRPr>
            </a:lvl1pPr>
            <a:lvl2pPr marL="466253" indent="0">
              <a:buNone/>
              <a:defRPr sz="1428"/>
            </a:lvl2pPr>
            <a:lvl3pPr marL="932505" indent="0">
              <a:buNone/>
              <a:defRPr sz="1224"/>
            </a:lvl3pPr>
            <a:lvl4pPr marL="1398758" indent="0">
              <a:buNone/>
              <a:defRPr sz="1020"/>
            </a:lvl4pPr>
            <a:lvl5pPr marL="1865010" indent="0">
              <a:buNone/>
              <a:defRPr sz="1020"/>
            </a:lvl5pPr>
            <a:lvl6pPr marL="2331263" indent="0">
              <a:buNone/>
              <a:defRPr sz="1020"/>
            </a:lvl6pPr>
            <a:lvl7pPr marL="2797515" indent="0">
              <a:buNone/>
              <a:defRPr sz="1020"/>
            </a:lvl7pPr>
            <a:lvl8pPr marL="3263768" indent="0">
              <a:buNone/>
              <a:defRPr sz="1020"/>
            </a:lvl8pPr>
            <a:lvl9pPr marL="3730020" indent="0">
              <a:buNone/>
              <a:defRPr sz="10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110" y="6505554"/>
            <a:ext cx="1256848" cy="3555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5255" y="6505554"/>
            <a:ext cx="3551096" cy="352840"/>
          </a:xfr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00134" y="6505554"/>
            <a:ext cx="1258872" cy="352840"/>
          </a:xfrm>
        </p:spPr>
        <p:txBody>
          <a:bodyPr/>
          <a:lstStyle/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5652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6451" y="390174"/>
            <a:ext cx="10379768" cy="15225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451" y="2332568"/>
            <a:ext cx="10379768" cy="3666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6451" y="6505554"/>
            <a:ext cx="2375831" cy="355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8531" y="6505554"/>
            <a:ext cx="4196239" cy="352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019" y="6505554"/>
            <a:ext cx="2875200" cy="3528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VN" smtClean="0"/>
              <a:t>‹#›</a:t>
            </a:fld>
            <a:endParaRPr lang="en-V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903357" cy="69977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2144226" y="0"/>
            <a:ext cx="289074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71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32505" rtl="0" eaLnBrk="1" latinLnBrk="0" hangingPunct="1">
        <a:lnSpc>
          <a:spcPct val="90000"/>
        </a:lnSpc>
        <a:spcBef>
          <a:spcPct val="0"/>
        </a:spcBef>
        <a:buNone/>
        <a:defRPr sz="5201" kern="1200" cap="all" spc="204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3126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Arial" panose="020B0604020202020204" pitchFamily="34" charset="0"/>
        <a:buChar char="•"/>
        <a:defRPr sz="204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99379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Gill Sans MT" panose="020B0502020104020203" pitchFamily="34" charset="0"/>
        <a:buChar char="–"/>
        <a:defRPr sz="1836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65631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Arial" panose="020B0604020202020204" pitchFamily="34" charset="0"/>
        <a:buChar char="•"/>
        <a:defRPr sz="163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31884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Gill Sans MT" panose="020B0502020104020203" pitchFamily="34" charset="0"/>
        <a:buChar char="–"/>
        <a:defRPr sz="142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98137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Arial" panose="020B0604020202020204" pitchFamily="34" charset="0"/>
        <a:buChar char="•"/>
        <a:defRPr sz="142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64389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Gill Sans MT" panose="020B0502020104020203" pitchFamily="34" charset="0"/>
        <a:buChar char="–"/>
        <a:defRPr sz="142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3030642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Arial" panose="020B0604020202020204" pitchFamily="34" charset="0"/>
        <a:buChar char="•"/>
        <a:defRPr sz="1428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96894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Gill Sans MT" panose="020B0502020104020203" pitchFamily="34" charset="0"/>
        <a:buChar char="–"/>
        <a:defRPr sz="1428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963147" indent="-233126" algn="l" defTabSz="932505" rtl="0" eaLnBrk="1" latinLnBrk="0" hangingPunct="1">
        <a:lnSpc>
          <a:spcPct val="110000"/>
        </a:lnSpc>
        <a:spcBef>
          <a:spcPts val="714"/>
        </a:spcBef>
        <a:buClr>
          <a:schemeClr val="tx2"/>
        </a:buClr>
        <a:buFont typeface="Arial" panose="020B0604020202020204" pitchFamily="34" charset="0"/>
        <a:buChar char="•"/>
        <a:defRPr sz="1428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53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05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758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010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263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515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3768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020" algn="l" defTabSz="932505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language/setting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gistry.terraform.io/providers/hashicorp/aws/latest/doc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gistry.terraform.io/providers/hashicorp/aws/latest/docs/resources/s3_bucke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hashicorp.com/terraform/tutorials/applications/cloudflare-static-websit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aws.amazon.com/IAM/latest/UserGuide/reference-arns.html" TargetMode="External"/><Relationship Id="rId5" Type="http://schemas.openxmlformats.org/officeDocument/2006/relationships/hyperlink" Target="https://registry.terraform.io/providers/hashicorp/aws/latest/docs/resources/s3_bucket_policy" TargetMode="External"/><Relationship Id="rId4" Type="http://schemas.openxmlformats.org/officeDocument/2006/relationships/hyperlink" Target="https://docs.aws.amazon.com/AmazonS3/latest/userguide/example-bucket-polici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/data-sources/s3_obje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try.terraform.io/providers/hashicorp/aws/latest/docs/resources/s3_bucket_website_configura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AmazonCloudFront/latest/DeveloperGuide/Introduction.html#HowCloudFrontWorksOver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registry.terraform.io/providers/hashicorp/aws/latest/docs/resources/cloudfront_distribu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hashicorp.com/terraform/language/values/output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whats-new/2022/12/amazon-s3-automatically-enable-block-public-access-disable-access-control-lists-buckets-april-202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aws.amazon.com/AmazonS3/latest/userguide/troubleshoot-403-error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149850" y="3709878"/>
            <a:ext cx="1752600" cy="1524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Erlang Solutions - Scalable Distributed Technology">
            <a:extLst>
              <a:ext uri="{FF2B5EF4-FFF2-40B4-BE49-F238E27FC236}">
                <a16:creationId xmlns:a16="http://schemas.microsoft.com/office/drawing/2014/main" id="{F7F573B2-44E1-560F-12AF-E44F5F1E6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50" y="-310456"/>
            <a:ext cx="5700358" cy="320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920E0-A0E2-6540-3B07-4D97AC86F0B1}"/>
              </a:ext>
            </a:extLst>
          </p:cNvPr>
          <p:cNvSpPr txBox="1"/>
          <p:nvPr/>
        </p:nvSpPr>
        <p:spPr>
          <a:xfrm>
            <a:off x="1797050" y="2310856"/>
            <a:ext cx="6561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4"/>
            <a:r>
              <a:rPr lang="en-VN" sz="3200" dirty="0"/>
              <a:t>Infrastructure as Code with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39E52-42F8-C1BF-772F-D9A366093359}"/>
              </a:ext>
            </a:extLst>
          </p:cNvPr>
          <p:cNvSpPr txBox="1"/>
          <p:nvPr/>
        </p:nvSpPr>
        <p:spPr>
          <a:xfrm>
            <a:off x="4768850" y="2854751"/>
            <a:ext cx="3827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4800" dirty="0"/>
              <a:t>Terraform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73DCD-B95D-8E6B-B680-4C4FC5729760}"/>
              </a:ext>
            </a:extLst>
          </p:cNvPr>
          <p:cNvSpPr txBox="1"/>
          <p:nvPr/>
        </p:nvSpPr>
        <p:spPr>
          <a:xfrm>
            <a:off x="5596384" y="5663957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9/2023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3BCBE2-134A-BC94-1338-8267D0EC2C0E}"/>
              </a:ext>
            </a:extLst>
          </p:cNvPr>
          <p:cNvSpPr txBox="1"/>
          <p:nvPr/>
        </p:nvSpPr>
        <p:spPr>
          <a:xfrm>
            <a:off x="1498294" y="528810"/>
            <a:ext cx="324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Create a file name </a:t>
            </a:r>
            <a:r>
              <a:rPr lang="en-VN" dirty="0">
                <a:latin typeface="Courier New" panose="02070309020205020404" pitchFamily="49" charset="0"/>
                <a:cs typeface="Courier New" panose="02070309020205020404" pitchFamily="49" charset="0"/>
              </a:rPr>
              <a:t>config.tf</a:t>
            </a:r>
            <a:r>
              <a:rPr lang="en-VN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FEA91-D4E7-F9EA-B71B-93437A3C0CCB}"/>
              </a:ext>
            </a:extLst>
          </p:cNvPr>
          <p:cNvSpPr txBox="1"/>
          <p:nvPr/>
        </p:nvSpPr>
        <p:spPr>
          <a:xfrm>
            <a:off x="1740665" y="1465243"/>
            <a:ext cx="37487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effectLst/>
              </a:rPr>
              <a:t>terraform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required_version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b="1" dirty="0">
                <a:solidFill>
                  <a:srgbClr val="B8BB26"/>
                </a:solidFill>
                <a:effectLst/>
              </a:rPr>
              <a:t> "</a:t>
            </a:r>
            <a:r>
              <a:rPr lang="en-US" b="1" dirty="0">
                <a:solidFill>
                  <a:srgbClr val="FE8019"/>
                </a:solidFill>
              </a:rPr>
              <a:t>&gt;=</a:t>
            </a:r>
            <a:r>
              <a:rPr lang="en-US" dirty="0"/>
              <a:t> </a:t>
            </a:r>
            <a:r>
              <a:rPr lang="en-US" dirty="0">
                <a:solidFill>
                  <a:srgbClr val="D3869B"/>
                </a:solidFill>
                <a:effectLst/>
              </a:rPr>
              <a:t>1</a:t>
            </a:r>
            <a:r>
              <a:rPr lang="en-US" dirty="0">
                <a:solidFill>
                  <a:srgbClr val="EBDBB2"/>
                </a:solidFill>
                <a:effectLst/>
              </a:rPr>
              <a:t>.</a:t>
            </a:r>
            <a:r>
              <a:rPr lang="en-US" dirty="0">
                <a:solidFill>
                  <a:srgbClr val="D3869B"/>
                </a:solidFill>
                <a:effectLst/>
              </a:rPr>
              <a:t>2</a:t>
            </a:r>
            <a:r>
              <a:rPr lang="en-US" b="1" dirty="0">
                <a:solidFill>
                  <a:srgbClr val="B8BB26"/>
                </a:solidFill>
                <a:effectLst/>
              </a:rPr>
              <a:t>"</a:t>
            </a:r>
            <a:r>
              <a:rPr lang="en-US" dirty="0"/>
              <a:t>} </a:t>
            </a:r>
          </a:p>
          <a:p>
            <a:endParaRPr lang="en-US" dirty="0">
              <a:solidFill>
                <a:srgbClr val="FE8019"/>
              </a:solidFill>
              <a:effectLst/>
            </a:endParaRPr>
          </a:p>
          <a:p>
            <a:r>
              <a:rPr lang="en-US" dirty="0">
                <a:solidFill>
                  <a:srgbClr val="FE8019"/>
                </a:solidFill>
                <a:effectLst/>
              </a:rPr>
              <a:t>provider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 err="1">
                <a:solidFill>
                  <a:srgbClr val="B8BB26"/>
                </a:solidFill>
                <a:effectLst/>
              </a:rPr>
              <a:t>aws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region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"eu-west-2"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102B2-86E9-6822-EA75-C0FB244B4D16}"/>
              </a:ext>
            </a:extLst>
          </p:cNvPr>
          <p:cNvSpPr txBox="1"/>
          <p:nvPr/>
        </p:nvSpPr>
        <p:spPr>
          <a:xfrm>
            <a:off x="1872867" y="4076241"/>
            <a:ext cx="75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Terraform setting: </a:t>
            </a:r>
            <a:r>
              <a:rPr lang="en-US" dirty="0">
                <a:hlinkClick r:id="rId3"/>
              </a:rPr>
              <a:t>https://developer.hashicorp.com/terraform/language/settings</a:t>
            </a:r>
            <a:endParaRPr lang="en-US" dirty="0"/>
          </a:p>
          <a:p>
            <a:r>
              <a:rPr lang="en-VN" dirty="0"/>
              <a:t>Provider AWS: </a:t>
            </a:r>
            <a:r>
              <a:rPr lang="en-US" dirty="0">
                <a:hlinkClick r:id="rId4"/>
              </a:rPr>
              <a:t>https://registry.terraform.io/providers/hashicorp/aws/latest/docs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94029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C11C8-971F-4DCB-0F37-A8EE48B47621}"/>
              </a:ext>
            </a:extLst>
          </p:cNvPr>
          <p:cNvSpPr txBox="1"/>
          <p:nvPr/>
        </p:nvSpPr>
        <p:spPr>
          <a:xfrm>
            <a:off x="1432193" y="583894"/>
            <a:ext cx="9456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Let's now proceed with actual AWS resources, which will be configured in a file called 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main.tf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 first resource is an S3 bucket:</a:t>
            </a:r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0C2BA-1424-786B-D2DC-79CA5AB18B35}"/>
              </a:ext>
            </a:extLst>
          </p:cNvPr>
          <p:cNvSpPr txBox="1"/>
          <p:nvPr/>
        </p:nvSpPr>
        <p:spPr>
          <a:xfrm>
            <a:off x="1531345" y="1570105"/>
            <a:ext cx="371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8019"/>
                </a:solidFill>
                <a:effectLst/>
              </a:rPr>
              <a:t>resource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"aws_s3_bucket" "bucket"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bucket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”bao-test-website"</a:t>
            </a:r>
            <a:r>
              <a:rPr lang="en-US" dirty="0"/>
              <a:t> </a:t>
            </a:r>
          </a:p>
          <a:p>
            <a:r>
              <a:rPr lang="en-US" dirty="0"/>
              <a:t>}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9D6C2-93AA-2270-73AC-BBAF36C49AD8}"/>
              </a:ext>
            </a:extLst>
          </p:cNvPr>
          <p:cNvSpPr txBox="1"/>
          <p:nvPr/>
        </p:nvSpPr>
        <p:spPr>
          <a:xfrm>
            <a:off x="1531345" y="2833316"/>
            <a:ext cx="788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his is the only place where we need to define the name of the bucket.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All other AWS resources will refer to it by using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aws_s3_bucket.bucket.id</a:t>
            </a:r>
            <a:endParaRPr lang="en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943CA-FF67-7F6C-3EF9-4B5C485510FE}"/>
              </a:ext>
            </a:extLst>
          </p:cNvPr>
          <p:cNvSpPr txBox="1"/>
          <p:nvPr/>
        </p:nvSpPr>
        <p:spPr>
          <a:xfrm>
            <a:off x="1531345" y="3956050"/>
            <a:ext cx="9534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Reference link: </a:t>
            </a:r>
            <a:r>
              <a:rPr lang="en-US" dirty="0">
                <a:hlinkClick r:id="rId2"/>
              </a:rPr>
              <a:t>https://registry.terraform.io/providers/hashicorp/aws/latest/docs/resources/s3_bucket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28853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812C5-1D81-8145-02FE-C4E459EC1D2C}"/>
              </a:ext>
            </a:extLst>
          </p:cNvPr>
          <p:cNvSpPr txBox="1"/>
          <p:nvPr/>
        </p:nvSpPr>
        <p:spPr>
          <a:xfrm>
            <a:off x="1305881" y="29845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The next thing to configure is a bucket policy.</a:t>
            </a:r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3197B-F098-3206-CF26-DCD1AA9115DC}"/>
              </a:ext>
            </a:extLst>
          </p:cNvPr>
          <p:cNvSpPr txBox="1"/>
          <p:nvPr/>
        </p:nvSpPr>
        <p:spPr>
          <a:xfrm>
            <a:off x="1472878" y="667782"/>
            <a:ext cx="73232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8019"/>
                </a:solidFill>
                <a:effectLst/>
              </a:rPr>
              <a:t>resource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"aws_s3_bucket_policy" "</a:t>
            </a:r>
            <a:r>
              <a:rPr lang="en-US" dirty="0" err="1">
                <a:solidFill>
                  <a:srgbClr val="B8BB26"/>
                </a:solidFill>
                <a:effectLst/>
              </a:rPr>
              <a:t>bucket_policy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bucket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aws_s3_bucket.bucket.id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policy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jsonencode</a:t>
            </a:r>
            <a:r>
              <a:rPr lang="en-US" dirty="0">
                <a:solidFill>
                  <a:srgbClr val="EBDBB2"/>
                </a:solidFill>
                <a:effectLst/>
              </a:rPr>
              <a:t>(</a:t>
            </a:r>
            <a:r>
              <a:rPr lang="en-US" dirty="0"/>
              <a:t> </a:t>
            </a:r>
          </a:p>
          <a:p>
            <a:r>
              <a:rPr lang="en-US" dirty="0"/>
              <a:t>	{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</a:t>
            </a:r>
            <a:r>
              <a:rPr lang="en-US" dirty="0">
                <a:solidFill>
                  <a:srgbClr val="B8BB26"/>
                </a:solidFill>
              </a:rPr>
              <a:t>	</a:t>
            </a:r>
            <a:r>
              <a:rPr lang="en-US" dirty="0">
                <a:solidFill>
                  <a:srgbClr val="B8BB26"/>
                </a:solidFill>
                <a:effectLst/>
              </a:rPr>
              <a:t>"Version" : "2012-10-17"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"Statement"</a:t>
            </a:r>
            <a:r>
              <a:rPr lang="en-US" dirty="0"/>
              <a:t> </a:t>
            </a:r>
            <a:r>
              <a:rPr lang="en-US" dirty="0">
                <a:solidFill>
                  <a:srgbClr val="EBDBB2"/>
                </a:solidFill>
                <a:effectLst/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EBDBB2"/>
                </a:solidFill>
                <a:effectLst/>
              </a:rPr>
              <a:t>[</a:t>
            </a:r>
            <a:r>
              <a:rPr lang="en-US" dirty="0"/>
              <a:t> </a:t>
            </a:r>
          </a:p>
          <a:p>
            <a:r>
              <a:rPr lang="en-US" dirty="0"/>
              <a:t>			{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		"Sid" : "</a:t>
            </a:r>
            <a:r>
              <a:rPr lang="en-US" dirty="0" err="1">
                <a:solidFill>
                  <a:srgbClr val="B8BB26"/>
                </a:solidFill>
                <a:effectLst/>
              </a:rPr>
              <a:t>PublicReadGetObject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		"Effect" : "Allow"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		"Principal" : "*"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		"Action" : "s3:GetObject"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		"Resource" : "arn:aws:s3:::${aws_s3_bucket.bucket.id}/*"</a:t>
            </a:r>
            <a:r>
              <a:rPr lang="en-US" dirty="0"/>
              <a:t> </a:t>
            </a:r>
          </a:p>
          <a:p>
            <a:r>
              <a:rPr lang="en-US" dirty="0"/>
              <a:t>			} </a:t>
            </a:r>
          </a:p>
          <a:p>
            <a:r>
              <a:rPr lang="en-US" dirty="0">
                <a:solidFill>
                  <a:srgbClr val="EBDBB2"/>
                </a:solidFill>
                <a:effectLst/>
              </a:rPr>
              <a:t>		]</a:t>
            </a:r>
            <a:r>
              <a:rPr lang="en-US" dirty="0"/>
              <a:t> </a:t>
            </a:r>
          </a:p>
          <a:p>
            <a:r>
              <a:rPr lang="en-US" dirty="0"/>
              <a:t>	} </a:t>
            </a:r>
          </a:p>
          <a:p>
            <a:r>
              <a:rPr lang="en-US" dirty="0">
                <a:solidFill>
                  <a:srgbClr val="EBDBB2"/>
                </a:solidFill>
                <a:effectLst/>
              </a:rPr>
              <a:t>)</a:t>
            </a:r>
            <a:r>
              <a:rPr lang="en-US" dirty="0"/>
              <a:t>}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93EE1-BB27-5BA8-445E-85E01E891B88}"/>
              </a:ext>
            </a:extLst>
          </p:cNvPr>
          <p:cNvSpPr txBox="1"/>
          <p:nvPr/>
        </p:nvSpPr>
        <p:spPr>
          <a:xfrm>
            <a:off x="1332888" y="5243374"/>
            <a:ext cx="87819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Reference resources:</a:t>
            </a:r>
            <a:br>
              <a:rPr lang="en-VN" dirty="0"/>
            </a:br>
            <a:r>
              <a:rPr lang="en-US" dirty="0">
                <a:hlinkClick r:id="rId3"/>
              </a:rPr>
              <a:t>https://developer.hashicorp.com/terraform/tutorials/applications/cloudflare-static-website</a:t>
            </a:r>
            <a:br>
              <a:rPr lang="en-US" dirty="0"/>
            </a:br>
            <a:r>
              <a:rPr lang="en-US" dirty="0">
                <a:hlinkClick r:id="rId4"/>
              </a:rPr>
              <a:t>https://docs.aws.amazon.com/AmazonS3/latest/userguide/example-bucket-policies.html</a:t>
            </a:r>
            <a:br>
              <a:rPr lang="en-US" dirty="0"/>
            </a:br>
            <a:r>
              <a:rPr lang="en-US" dirty="0">
                <a:hlinkClick r:id="rId5"/>
              </a:rPr>
              <a:t>https://registry.terraform.io/providers/hashicorp/aws/latest/docs/resources/s3_bucket_policy</a:t>
            </a:r>
            <a:br>
              <a:rPr lang="en-US" dirty="0"/>
            </a:br>
            <a:r>
              <a:rPr lang="en-US" b="0" i="0" dirty="0">
                <a:solidFill>
                  <a:srgbClr val="16191F"/>
                </a:solidFill>
                <a:effectLst/>
                <a:latin typeface="Amazon Ember"/>
                <a:hlinkClick r:id="rId6"/>
              </a:rPr>
              <a:t>https://docs.aws.amazon.com/IAM/latest/UserGuide/reference-arns.html</a:t>
            </a:r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endParaRPr lang="en-US" b="0" i="0" dirty="0">
              <a:solidFill>
                <a:srgbClr val="16191F"/>
              </a:solidFill>
              <a:effectLst/>
              <a:latin typeface="Amazon Ember"/>
            </a:endParaRPr>
          </a:p>
          <a:p>
            <a:br>
              <a:rPr lang="en-US" dirty="0"/>
            </a:b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463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D84EC-2CEF-9983-1FA9-9E5A15857015}"/>
              </a:ext>
            </a:extLst>
          </p:cNvPr>
          <p:cNvSpPr txBox="1"/>
          <p:nvPr/>
        </p:nvSpPr>
        <p:spPr>
          <a:xfrm>
            <a:off x="1333041" y="418641"/>
            <a:ext cx="853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Each file from the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directory will be uploaded as an S3 object (We have 2 files)</a:t>
            </a:r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6FD1B-DF2E-9776-C0CD-F100138C1BA3}"/>
              </a:ext>
            </a:extLst>
          </p:cNvPr>
          <p:cNvSpPr txBox="1"/>
          <p:nvPr/>
        </p:nvSpPr>
        <p:spPr>
          <a:xfrm>
            <a:off x="1399142" y="892366"/>
            <a:ext cx="81620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8019"/>
                </a:solidFill>
                <a:effectLst/>
              </a:rPr>
              <a:t>resource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"aws_s3_object" "file"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for_each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fileset</a:t>
            </a:r>
            <a:r>
              <a:rPr lang="en-US" dirty="0">
                <a:solidFill>
                  <a:schemeClr val="accent5"/>
                </a:solidFill>
                <a:effectLst/>
              </a:rPr>
              <a:t>(</a:t>
            </a:r>
            <a:r>
              <a:rPr lang="en-US" dirty="0" err="1">
                <a:solidFill>
                  <a:schemeClr val="accent5"/>
                </a:solidFill>
                <a:effectLst/>
              </a:rPr>
              <a:t>path.module</a:t>
            </a:r>
            <a:r>
              <a:rPr lang="en-US" dirty="0">
                <a:solidFill>
                  <a:schemeClr val="accent5"/>
                </a:solidFill>
                <a:effectLst/>
              </a:rPr>
              <a:t>, "content/**/*.</a:t>
            </a:r>
            <a:r>
              <a:rPr lang="en-US" dirty="0"/>
              <a:t>{</a:t>
            </a:r>
            <a:r>
              <a:rPr lang="en-US" dirty="0" err="1">
                <a:solidFill>
                  <a:schemeClr val="accent5"/>
                </a:solidFill>
                <a:effectLst/>
              </a:rPr>
              <a:t>html,css,js</a:t>
            </a:r>
            <a:r>
              <a:rPr lang="en-US" dirty="0"/>
              <a:t>}</a:t>
            </a:r>
            <a:r>
              <a:rPr lang="en-US" dirty="0">
                <a:solidFill>
                  <a:schemeClr val="accent5"/>
                </a:solidFill>
                <a:effectLst/>
              </a:rPr>
              <a:t>")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bucket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=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aws_s3_bucket.bucket.id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b="1" dirty="0">
                <a:solidFill>
                  <a:schemeClr val="accent5"/>
                </a:solidFill>
                <a:effectLst/>
              </a:rPr>
              <a:t>	</a:t>
            </a:r>
            <a:r>
              <a:rPr lang="en-US" b="1" dirty="0">
                <a:solidFill>
                  <a:srgbClr val="B8BB26"/>
                </a:solidFill>
                <a:effectLst/>
              </a:rPr>
              <a:t>key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replace(</a:t>
            </a:r>
            <a:r>
              <a:rPr lang="en-US" dirty="0" err="1">
                <a:solidFill>
                  <a:schemeClr val="accent5"/>
                </a:solidFill>
                <a:effectLst/>
              </a:rPr>
              <a:t>each.value</a:t>
            </a:r>
            <a:r>
              <a:rPr lang="en-US" dirty="0">
                <a:solidFill>
                  <a:schemeClr val="accent5"/>
                </a:solidFill>
                <a:effectLst/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"/^content//", ""</a:t>
            </a:r>
            <a:r>
              <a:rPr lang="en-US" dirty="0">
                <a:solidFill>
                  <a:schemeClr val="accent5"/>
                </a:solidFill>
                <a:effectLst/>
              </a:rPr>
              <a:t>)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source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each.value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content_type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lookup(</a:t>
            </a:r>
            <a:r>
              <a:rPr lang="en-US" dirty="0" err="1">
                <a:solidFill>
                  <a:schemeClr val="accent5"/>
                </a:solidFill>
                <a:effectLst/>
              </a:rPr>
              <a:t>local.content_types</a:t>
            </a:r>
            <a:r>
              <a:rPr lang="en-US" dirty="0">
                <a:solidFill>
                  <a:schemeClr val="accent5"/>
                </a:solidFill>
                <a:effectLst/>
              </a:rPr>
              <a:t>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regex("</a:t>
            </a:r>
            <a:r>
              <a:rPr lang="en-US" dirty="0">
                <a:solidFill>
                  <a:srgbClr val="00B050"/>
                </a:solidFill>
                <a:effectLst/>
              </a:rPr>
              <a:t>\\.[^.]+$</a:t>
            </a:r>
            <a:r>
              <a:rPr lang="en-US" dirty="0">
                <a:solidFill>
                  <a:schemeClr val="accent5"/>
                </a:solidFill>
                <a:effectLst/>
              </a:rPr>
              <a:t>",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 err="1">
                <a:solidFill>
                  <a:schemeClr val="accent5"/>
                </a:solidFill>
                <a:effectLst/>
              </a:rPr>
              <a:t>each.value</a:t>
            </a:r>
            <a:r>
              <a:rPr lang="en-US" dirty="0">
                <a:solidFill>
                  <a:schemeClr val="accent5"/>
                </a:solidFill>
                <a:effectLst/>
              </a:rPr>
              <a:t>),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null)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etag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filemd5(</a:t>
            </a:r>
            <a:r>
              <a:rPr lang="en-US" dirty="0" err="1">
                <a:solidFill>
                  <a:schemeClr val="accent5"/>
                </a:solidFill>
                <a:effectLst/>
              </a:rPr>
              <a:t>each.value</a:t>
            </a:r>
            <a:r>
              <a:rPr lang="en-US" dirty="0">
                <a:solidFill>
                  <a:schemeClr val="accent5"/>
                </a:solidFill>
                <a:effectLst/>
              </a:rPr>
              <a:t>)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dirty="0"/>
              <a:t>}</a:t>
            </a:r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5619F-75A5-D2B7-19A7-D6A51C3A79A8}"/>
              </a:ext>
            </a:extLst>
          </p:cNvPr>
          <p:cNvSpPr txBox="1"/>
          <p:nvPr/>
        </p:nvSpPr>
        <p:spPr>
          <a:xfrm>
            <a:off x="1333041" y="3498850"/>
            <a:ext cx="10197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for_each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instruction to loop over all the files in the </a:t>
            </a:r>
            <a:r>
              <a:rPr lang="en-US" dirty="0"/>
              <a:t>content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directory, creating one </a:t>
            </a:r>
            <a:r>
              <a:rPr lang="en-US" dirty="0"/>
              <a:t>aws_s3_object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per file.</a:t>
            </a:r>
            <a:endParaRPr lang="en-VN" dirty="0"/>
          </a:p>
          <a:p>
            <a:endParaRPr lang="en-US" dirty="0"/>
          </a:p>
          <a:p>
            <a:r>
              <a:rPr lang="en-US" dirty="0"/>
              <a:t>replace(</a:t>
            </a:r>
            <a:r>
              <a:rPr lang="en-US" dirty="0" err="1"/>
              <a:t>each.value</a:t>
            </a:r>
            <a:r>
              <a:rPr lang="en-US" dirty="0"/>
              <a:t>, "/^content//", "")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to remove the prefix from each file's path.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That way S3 will reflect the actual content of our local directory.</a:t>
            </a:r>
          </a:p>
          <a:p>
            <a:endParaRPr lang="en-US" dirty="0">
              <a:solidFill>
                <a:srgbClr val="333333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 extract the extension from each file, </a:t>
            </a:r>
            <a:r>
              <a:rPr lang="en-US" dirty="0"/>
              <a:t>regex("\\.[^.]+$", </a:t>
            </a:r>
            <a:r>
              <a:rPr lang="en-US" dirty="0" err="1"/>
              <a:t>each.value</a:t>
            </a:r>
            <a:r>
              <a:rPr lang="en-US" dirty="0"/>
              <a:t>)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is used.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DEEE7-F452-6FF9-D6F7-3D1E7E21682C}"/>
              </a:ext>
            </a:extLst>
          </p:cNvPr>
          <p:cNvSpPr txBox="1"/>
          <p:nvPr/>
        </p:nvSpPr>
        <p:spPr>
          <a:xfrm>
            <a:off x="1333041" y="5655729"/>
            <a:ext cx="8334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Reference:</a:t>
            </a:r>
            <a:br>
              <a:rPr lang="en-VN" dirty="0"/>
            </a:br>
            <a:r>
              <a:rPr lang="en-US" dirty="0">
                <a:hlinkClick r:id="rId3"/>
              </a:rPr>
              <a:t>https://registry.terraform.io/providers/hashicorp/aws/latest/docs/data-sources/s3_object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1577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338CD4-9843-52EB-6851-A77F51FA5480}"/>
              </a:ext>
            </a:extLst>
          </p:cNvPr>
          <p:cNvSpPr txBox="1"/>
          <p:nvPr/>
        </p:nvSpPr>
        <p:spPr>
          <a:xfrm>
            <a:off x="1454227" y="473725"/>
            <a:ext cx="816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 actually host the files as a website, let's create a website configuration resource:</a:t>
            </a:r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F363F-1F84-F2C9-081E-A4E9F002DD1A}"/>
              </a:ext>
            </a:extLst>
          </p:cNvPr>
          <p:cNvSpPr txBox="1"/>
          <p:nvPr/>
        </p:nvSpPr>
        <p:spPr>
          <a:xfrm>
            <a:off x="1586429" y="1068636"/>
            <a:ext cx="59591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E8019"/>
                </a:solidFill>
                <a:effectLst/>
              </a:rPr>
              <a:t>resource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"aws_s3_bucket_website_configuration" "hosting"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bucket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  <a:effectLst/>
              </a:rPr>
              <a:t>aws_s3_bucket.bucket.id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  <a:effectLst/>
              </a:rPr>
              <a:t>	</a:t>
            </a:r>
            <a:r>
              <a:rPr lang="en-US" dirty="0" err="1">
                <a:solidFill>
                  <a:schemeClr val="accent5"/>
                </a:solidFill>
                <a:effectLst/>
              </a:rPr>
              <a:t>index_document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	suffix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 err="1">
                <a:solidFill>
                  <a:srgbClr val="B8BB26"/>
                </a:solidFill>
                <a:effectLst/>
              </a:rPr>
              <a:t>index.html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  <a:endParaRPr lang="en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46A55-12DE-04EE-779B-A2C3E1D44790}"/>
              </a:ext>
            </a:extLst>
          </p:cNvPr>
          <p:cNvSpPr txBox="1"/>
          <p:nvPr/>
        </p:nvSpPr>
        <p:spPr>
          <a:xfrm>
            <a:off x="1454227" y="3422650"/>
            <a:ext cx="10301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Reference links: </a:t>
            </a:r>
            <a:br>
              <a:rPr lang="en-VN" dirty="0"/>
            </a:br>
            <a:r>
              <a:rPr lang="en-US" dirty="0">
                <a:hlinkClick r:id="rId3"/>
              </a:rPr>
              <a:t>https://registry.terraform.io/providers/hashicorp/aws/latest/docs/resources/s3_bucket_website_configuration</a:t>
            </a:r>
            <a:endParaRPr lang="en-US" dirty="0"/>
          </a:p>
          <a:p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8EF17-C29A-B3D9-9182-BE9CAAECD6C4}"/>
              </a:ext>
            </a:extLst>
          </p:cNvPr>
          <p:cNvSpPr txBox="1"/>
          <p:nvPr/>
        </p:nvSpPr>
        <p:spPr>
          <a:xfrm>
            <a:off x="1454227" y="3012359"/>
            <a:ext cx="5953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 configuration is sufficient to host your website publicly.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9873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F17EF-28A2-2A96-6D0F-8335CE69A642}"/>
              </a:ext>
            </a:extLst>
          </p:cNvPr>
          <p:cNvSpPr txBox="1"/>
          <p:nvPr/>
        </p:nvSpPr>
        <p:spPr>
          <a:xfrm>
            <a:off x="958850" y="5556250"/>
            <a:ext cx="1064099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This configuration will redirect all HTTP traffic to HTTPS,  and will work for most HTTP request methods.</a:t>
            </a:r>
            <a:endParaRPr lang="en-VN" dirty="0"/>
          </a:p>
          <a:p>
            <a:br>
              <a:rPr lang="en-VN" dirty="0"/>
            </a:br>
            <a:r>
              <a:rPr lang="en-VN" dirty="0"/>
              <a:t>Reference resources:</a:t>
            </a:r>
            <a:br>
              <a:rPr lang="en-VN" dirty="0"/>
            </a:br>
            <a:r>
              <a:rPr lang="en-US" sz="1600" dirty="0">
                <a:hlinkClick r:id="rId3"/>
              </a:rPr>
              <a:t>https://docs.aws.amazon.com/AmazonCloudFront/latest/DeveloperGuide/Introduction.html#HowCloudFrontWorksOverview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https://registry.terraform.io/providers/hashicorp/aws/latest/docs/resources/cloudfront_distribution</a:t>
            </a:r>
            <a:endParaRPr lang="en-US" sz="1600" dirty="0"/>
          </a:p>
          <a:p>
            <a:endParaRPr lang="en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48AF7-CFBF-8DC4-40D8-764DECACCEF7}"/>
              </a:ext>
            </a:extLst>
          </p:cNvPr>
          <p:cNvSpPr txBox="1"/>
          <p:nvPr/>
        </p:nvSpPr>
        <p:spPr>
          <a:xfrm>
            <a:off x="1068636" y="374573"/>
            <a:ext cx="9235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S3 is only capable of hosting files via HTTP.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 enable HTTPS, one more resource is necessary, so let's configure a CloudFront distribution:</a:t>
            </a:r>
            <a:endParaRPr lang="en-VN" dirty="0"/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9B8B05-D13E-4564-AAFD-0009FD5BA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450" y="1132590"/>
            <a:ext cx="7010400" cy="425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6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27415" y="643788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433298" cy="699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D8C93-A094-7DCC-5083-5639C87A3459}"/>
              </a:ext>
            </a:extLst>
          </p:cNvPr>
          <p:cNvSpPr txBox="1"/>
          <p:nvPr/>
        </p:nvSpPr>
        <p:spPr>
          <a:xfrm>
            <a:off x="1258405" y="83727"/>
            <a:ext cx="7708206" cy="494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000" spc="8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486881" y="0"/>
            <a:ext cx="2946419" cy="69977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19572-A914-D7AA-CB2A-C2DA84F87A4E}"/>
              </a:ext>
            </a:extLst>
          </p:cNvPr>
          <p:cNvSpPr txBox="1"/>
          <p:nvPr/>
        </p:nvSpPr>
        <p:spPr>
          <a:xfrm>
            <a:off x="990131" y="3175684"/>
            <a:ext cx="8236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effectLst/>
                <a:latin typeface="sohne"/>
              </a:rPr>
              <a:t>Setting up the output for website domain in terminal</a:t>
            </a:r>
          </a:p>
        </p:txBody>
      </p:sp>
    </p:spTree>
    <p:extLst>
      <p:ext uri="{BB962C8B-B14F-4D97-AF65-F5344CB8AC3E}">
        <p14:creationId xmlns:p14="http://schemas.microsoft.com/office/powerpoint/2010/main" val="171478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382BF-3BF8-82D6-EB42-5F8619748016}"/>
              </a:ext>
            </a:extLst>
          </p:cNvPr>
          <p:cNvSpPr txBox="1"/>
          <p:nvPr/>
        </p:nvSpPr>
        <p:spPr>
          <a:xfrm>
            <a:off x="1333041" y="583894"/>
            <a:ext cx="839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Terraform is ready now, but to find out where our website is hosted,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we still need to open the AWS console and investigate your newly created resources.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 show the address of your website in the terminal, let's create a file called </a:t>
            </a:r>
            <a:r>
              <a:rPr lang="en-US" dirty="0" err="1"/>
              <a:t>outputs.tf</a:t>
            </a:r>
            <a:endParaRPr lang="en-VN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E48708E-F7C1-A2E9-4C6F-8E6C837F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1849074"/>
            <a:ext cx="7778159" cy="229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9BA04B-D43B-C6D5-1656-3112EC311197}"/>
              </a:ext>
            </a:extLst>
          </p:cNvPr>
          <p:cNvSpPr txBox="1"/>
          <p:nvPr/>
        </p:nvSpPr>
        <p:spPr>
          <a:xfrm>
            <a:off x="1333041" y="4718050"/>
            <a:ext cx="778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It will give you access to two values: the HTTPS domain created by CloudFront,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and the HTTP address that is provided by S3.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F03B1-6BBE-9392-2444-6755425118DC}"/>
              </a:ext>
            </a:extLst>
          </p:cNvPr>
          <p:cNvSpPr txBox="1"/>
          <p:nvPr/>
        </p:nvSpPr>
        <p:spPr>
          <a:xfrm>
            <a:off x="1333041" y="5784850"/>
            <a:ext cx="6381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Reference links:</a:t>
            </a:r>
            <a:br>
              <a:rPr lang="en-VN" dirty="0"/>
            </a:br>
            <a:r>
              <a:rPr lang="en-US" dirty="0">
                <a:hlinkClick r:id="rId4"/>
              </a:rPr>
              <a:t>https://developer.hashicorp.com/terraform/language/values/outputs</a:t>
            </a:r>
            <a:endParaRPr lang="en-US" dirty="0"/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0070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27415" y="643788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433298" cy="699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D8C93-A094-7DCC-5083-5639C87A3459}"/>
              </a:ext>
            </a:extLst>
          </p:cNvPr>
          <p:cNvSpPr txBox="1"/>
          <p:nvPr/>
        </p:nvSpPr>
        <p:spPr>
          <a:xfrm>
            <a:off x="1258405" y="83727"/>
            <a:ext cx="7708206" cy="494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000" spc="8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486881" y="0"/>
            <a:ext cx="2946419" cy="69977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19572-A914-D7AA-CB2A-C2DA84F87A4E}"/>
              </a:ext>
            </a:extLst>
          </p:cNvPr>
          <p:cNvSpPr txBox="1"/>
          <p:nvPr/>
        </p:nvSpPr>
        <p:spPr>
          <a:xfrm>
            <a:off x="990131" y="3175684"/>
            <a:ext cx="8236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effectLst/>
                <a:latin typeface="sohne"/>
              </a:rPr>
              <a:t>Time to Init and Apply everything </a:t>
            </a:r>
            <a:r>
              <a:rPr lang="en-US" sz="3600" b="1" i="0" dirty="0">
                <a:effectLst/>
                <a:latin typeface="sohne"/>
                <a:sym typeface="Wingdings" pitchFamily="2" charset="2"/>
              </a:rPr>
              <a:t></a:t>
            </a:r>
            <a:endParaRPr lang="en-US" sz="3600" b="1" i="0" dirty="0"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35194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3300" cy="69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3FEB84F-863F-A397-C006-433F4976F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65" y="656573"/>
            <a:ext cx="8001369" cy="5027974"/>
          </a:xfrm>
          <a:prstGeom prst="rect">
            <a:avLst/>
          </a:prstGeom>
        </p:spPr>
      </p:pic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764717" y="329114"/>
            <a:ext cx="903870" cy="124333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02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3300" cy="699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D8A1-6495-EBB5-F7A6-0CB4793F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50" y="390174"/>
            <a:ext cx="10379768" cy="1522527"/>
          </a:xfrm>
        </p:spPr>
        <p:txBody>
          <a:bodyPr anchor="ctr">
            <a:normAutofit/>
          </a:bodyPr>
          <a:lstStyle/>
          <a:p>
            <a:r>
              <a:rPr lang="en-VN" dirty="0"/>
              <a:t>What we have done in last meeting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03356" cy="69977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44225" y="0"/>
            <a:ext cx="289075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AC671E8-E0A9-2077-B822-FCA01F64F8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889972"/>
              </p:ext>
            </p:extLst>
          </p:nvPr>
        </p:nvGraphicFramePr>
        <p:xfrm>
          <a:off x="1333535" y="2302875"/>
          <a:ext cx="10380510" cy="366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54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42EE89-46A6-4616-987D-6468BC707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433300" cy="699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261EA0F-BBA7-032F-2A1B-F52D3560B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850" y="374650"/>
            <a:ext cx="6888190" cy="5360265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5A29992-9794-4D64-AB37-EA803ED6C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5764717" y="329114"/>
            <a:ext cx="903870" cy="12433300"/>
          </a:xfrm>
          <a:custGeom>
            <a:avLst/>
            <a:gdLst>
              <a:gd name="connsiteX0" fmla="*/ 885825 w 885825"/>
              <a:gd name="connsiteY0" fmla="*/ 6098626 h 12192000"/>
              <a:gd name="connsiteX1" fmla="*/ 882650 w 885825"/>
              <a:gd name="connsiteY1" fmla="*/ 6166889 h 12192000"/>
              <a:gd name="connsiteX2" fmla="*/ 876300 w 885825"/>
              <a:gd name="connsiteY2" fmla="*/ 6227214 h 12192000"/>
              <a:gd name="connsiteX3" fmla="*/ 865188 w 885825"/>
              <a:gd name="connsiteY3" fmla="*/ 6279601 h 12192000"/>
              <a:gd name="connsiteX4" fmla="*/ 849313 w 885825"/>
              <a:gd name="connsiteY4" fmla="*/ 6325639 h 12192000"/>
              <a:gd name="connsiteX5" fmla="*/ 833438 w 885825"/>
              <a:gd name="connsiteY5" fmla="*/ 6366914 h 12192000"/>
              <a:gd name="connsiteX6" fmla="*/ 817563 w 885825"/>
              <a:gd name="connsiteY6" fmla="*/ 6403426 h 12192000"/>
              <a:gd name="connsiteX7" fmla="*/ 798513 w 885825"/>
              <a:gd name="connsiteY7" fmla="*/ 6441526 h 12192000"/>
              <a:gd name="connsiteX8" fmla="*/ 779463 w 885825"/>
              <a:gd name="connsiteY8" fmla="*/ 6479626 h 12192000"/>
              <a:gd name="connsiteX9" fmla="*/ 760413 w 885825"/>
              <a:gd name="connsiteY9" fmla="*/ 6516139 h 12192000"/>
              <a:gd name="connsiteX10" fmla="*/ 744538 w 885825"/>
              <a:gd name="connsiteY10" fmla="*/ 6557414 h 12192000"/>
              <a:gd name="connsiteX11" fmla="*/ 730250 w 885825"/>
              <a:gd name="connsiteY11" fmla="*/ 6603451 h 12192000"/>
              <a:gd name="connsiteX12" fmla="*/ 719138 w 885825"/>
              <a:gd name="connsiteY12" fmla="*/ 6655839 h 12192000"/>
              <a:gd name="connsiteX13" fmla="*/ 711200 w 885825"/>
              <a:gd name="connsiteY13" fmla="*/ 6716164 h 12192000"/>
              <a:gd name="connsiteX14" fmla="*/ 709613 w 885825"/>
              <a:gd name="connsiteY14" fmla="*/ 6784426 h 12192000"/>
              <a:gd name="connsiteX15" fmla="*/ 711200 w 885825"/>
              <a:gd name="connsiteY15" fmla="*/ 6852689 h 12192000"/>
              <a:gd name="connsiteX16" fmla="*/ 719138 w 885825"/>
              <a:gd name="connsiteY16" fmla="*/ 6913014 h 12192000"/>
              <a:gd name="connsiteX17" fmla="*/ 730250 w 885825"/>
              <a:gd name="connsiteY17" fmla="*/ 6965401 h 12192000"/>
              <a:gd name="connsiteX18" fmla="*/ 744538 w 885825"/>
              <a:gd name="connsiteY18" fmla="*/ 7011439 h 12192000"/>
              <a:gd name="connsiteX19" fmla="*/ 760413 w 885825"/>
              <a:gd name="connsiteY19" fmla="*/ 7052714 h 12192000"/>
              <a:gd name="connsiteX20" fmla="*/ 779463 w 885825"/>
              <a:gd name="connsiteY20" fmla="*/ 7089226 h 12192000"/>
              <a:gd name="connsiteX21" fmla="*/ 798513 w 885825"/>
              <a:gd name="connsiteY21" fmla="*/ 7127326 h 12192000"/>
              <a:gd name="connsiteX22" fmla="*/ 817563 w 885825"/>
              <a:gd name="connsiteY22" fmla="*/ 7165426 h 12192000"/>
              <a:gd name="connsiteX23" fmla="*/ 833438 w 885825"/>
              <a:gd name="connsiteY23" fmla="*/ 7201939 h 12192000"/>
              <a:gd name="connsiteX24" fmla="*/ 849313 w 885825"/>
              <a:gd name="connsiteY24" fmla="*/ 7243214 h 12192000"/>
              <a:gd name="connsiteX25" fmla="*/ 865188 w 885825"/>
              <a:gd name="connsiteY25" fmla="*/ 7289251 h 12192000"/>
              <a:gd name="connsiteX26" fmla="*/ 876300 w 885825"/>
              <a:gd name="connsiteY26" fmla="*/ 7341639 h 12192000"/>
              <a:gd name="connsiteX27" fmla="*/ 882650 w 885825"/>
              <a:gd name="connsiteY27" fmla="*/ 7401964 h 12192000"/>
              <a:gd name="connsiteX28" fmla="*/ 885825 w 885825"/>
              <a:gd name="connsiteY28" fmla="*/ 7470226 h 12192000"/>
              <a:gd name="connsiteX29" fmla="*/ 882650 w 885825"/>
              <a:gd name="connsiteY29" fmla="*/ 7538489 h 12192000"/>
              <a:gd name="connsiteX30" fmla="*/ 876300 w 885825"/>
              <a:gd name="connsiteY30" fmla="*/ 7598814 h 12192000"/>
              <a:gd name="connsiteX31" fmla="*/ 865188 w 885825"/>
              <a:gd name="connsiteY31" fmla="*/ 7651201 h 12192000"/>
              <a:gd name="connsiteX32" fmla="*/ 849313 w 885825"/>
              <a:gd name="connsiteY32" fmla="*/ 7697239 h 12192000"/>
              <a:gd name="connsiteX33" fmla="*/ 833438 w 885825"/>
              <a:gd name="connsiteY33" fmla="*/ 7738514 h 12192000"/>
              <a:gd name="connsiteX34" fmla="*/ 817563 w 885825"/>
              <a:gd name="connsiteY34" fmla="*/ 7775026 h 12192000"/>
              <a:gd name="connsiteX35" fmla="*/ 798513 w 885825"/>
              <a:gd name="connsiteY35" fmla="*/ 7813126 h 12192000"/>
              <a:gd name="connsiteX36" fmla="*/ 779463 w 885825"/>
              <a:gd name="connsiteY36" fmla="*/ 7851226 h 12192000"/>
              <a:gd name="connsiteX37" fmla="*/ 760413 w 885825"/>
              <a:gd name="connsiteY37" fmla="*/ 7887739 h 12192000"/>
              <a:gd name="connsiteX38" fmla="*/ 744538 w 885825"/>
              <a:gd name="connsiteY38" fmla="*/ 7929014 h 12192000"/>
              <a:gd name="connsiteX39" fmla="*/ 730250 w 885825"/>
              <a:gd name="connsiteY39" fmla="*/ 7975051 h 12192000"/>
              <a:gd name="connsiteX40" fmla="*/ 719138 w 885825"/>
              <a:gd name="connsiteY40" fmla="*/ 8027439 h 12192000"/>
              <a:gd name="connsiteX41" fmla="*/ 711200 w 885825"/>
              <a:gd name="connsiteY41" fmla="*/ 8087764 h 12192000"/>
              <a:gd name="connsiteX42" fmla="*/ 709613 w 885825"/>
              <a:gd name="connsiteY42" fmla="*/ 8156026 h 12192000"/>
              <a:gd name="connsiteX43" fmla="*/ 711200 w 885825"/>
              <a:gd name="connsiteY43" fmla="*/ 8224289 h 12192000"/>
              <a:gd name="connsiteX44" fmla="*/ 719138 w 885825"/>
              <a:gd name="connsiteY44" fmla="*/ 8284614 h 12192000"/>
              <a:gd name="connsiteX45" fmla="*/ 730250 w 885825"/>
              <a:gd name="connsiteY45" fmla="*/ 8337001 h 12192000"/>
              <a:gd name="connsiteX46" fmla="*/ 744538 w 885825"/>
              <a:gd name="connsiteY46" fmla="*/ 8383039 h 12192000"/>
              <a:gd name="connsiteX47" fmla="*/ 760413 w 885825"/>
              <a:gd name="connsiteY47" fmla="*/ 8424314 h 12192000"/>
              <a:gd name="connsiteX48" fmla="*/ 779463 w 885825"/>
              <a:gd name="connsiteY48" fmla="*/ 8460826 h 12192000"/>
              <a:gd name="connsiteX49" fmla="*/ 798513 w 885825"/>
              <a:gd name="connsiteY49" fmla="*/ 8498926 h 12192000"/>
              <a:gd name="connsiteX50" fmla="*/ 817563 w 885825"/>
              <a:gd name="connsiteY50" fmla="*/ 8537026 h 12192000"/>
              <a:gd name="connsiteX51" fmla="*/ 833438 w 885825"/>
              <a:gd name="connsiteY51" fmla="*/ 8573540 h 12192000"/>
              <a:gd name="connsiteX52" fmla="*/ 849313 w 885825"/>
              <a:gd name="connsiteY52" fmla="*/ 8614814 h 12192000"/>
              <a:gd name="connsiteX53" fmla="*/ 865188 w 885825"/>
              <a:gd name="connsiteY53" fmla="*/ 8660852 h 12192000"/>
              <a:gd name="connsiteX54" fmla="*/ 876300 w 885825"/>
              <a:gd name="connsiteY54" fmla="*/ 8713240 h 12192000"/>
              <a:gd name="connsiteX55" fmla="*/ 882650 w 885825"/>
              <a:gd name="connsiteY55" fmla="*/ 8773564 h 12192000"/>
              <a:gd name="connsiteX56" fmla="*/ 885825 w 885825"/>
              <a:gd name="connsiteY56" fmla="*/ 8840240 h 12192000"/>
              <a:gd name="connsiteX57" fmla="*/ 882650 w 885825"/>
              <a:gd name="connsiteY57" fmla="*/ 8910090 h 12192000"/>
              <a:gd name="connsiteX58" fmla="*/ 876300 w 885825"/>
              <a:gd name="connsiteY58" fmla="*/ 8970414 h 12192000"/>
              <a:gd name="connsiteX59" fmla="*/ 865188 w 885825"/>
              <a:gd name="connsiteY59" fmla="*/ 9022802 h 12192000"/>
              <a:gd name="connsiteX60" fmla="*/ 849313 w 885825"/>
              <a:gd name="connsiteY60" fmla="*/ 9068840 h 12192000"/>
              <a:gd name="connsiteX61" fmla="*/ 833438 w 885825"/>
              <a:gd name="connsiteY61" fmla="*/ 9110114 h 12192000"/>
              <a:gd name="connsiteX62" fmla="*/ 817563 w 885825"/>
              <a:gd name="connsiteY62" fmla="*/ 9146628 h 12192000"/>
              <a:gd name="connsiteX63" fmla="*/ 798513 w 885825"/>
              <a:gd name="connsiteY63" fmla="*/ 9184728 h 12192000"/>
              <a:gd name="connsiteX64" fmla="*/ 779463 w 885825"/>
              <a:gd name="connsiteY64" fmla="*/ 9222828 h 12192000"/>
              <a:gd name="connsiteX65" fmla="*/ 760413 w 885825"/>
              <a:gd name="connsiteY65" fmla="*/ 9259340 h 12192000"/>
              <a:gd name="connsiteX66" fmla="*/ 744538 w 885825"/>
              <a:gd name="connsiteY66" fmla="*/ 9300614 h 12192000"/>
              <a:gd name="connsiteX67" fmla="*/ 730250 w 885825"/>
              <a:gd name="connsiteY67" fmla="*/ 9346652 h 12192000"/>
              <a:gd name="connsiteX68" fmla="*/ 719138 w 885825"/>
              <a:gd name="connsiteY68" fmla="*/ 9399040 h 12192000"/>
              <a:gd name="connsiteX69" fmla="*/ 711200 w 885825"/>
              <a:gd name="connsiteY69" fmla="*/ 9459364 h 12192000"/>
              <a:gd name="connsiteX70" fmla="*/ 709613 w 885825"/>
              <a:gd name="connsiteY70" fmla="*/ 9527628 h 12192000"/>
              <a:gd name="connsiteX71" fmla="*/ 711200 w 885825"/>
              <a:gd name="connsiteY71" fmla="*/ 9595890 h 12192000"/>
              <a:gd name="connsiteX72" fmla="*/ 719138 w 885825"/>
              <a:gd name="connsiteY72" fmla="*/ 9656214 h 12192000"/>
              <a:gd name="connsiteX73" fmla="*/ 730250 w 885825"/>
              <a:gd name="connsiteY73" fmla="*/ 9708602 h 12192000"/>
              <a:gd name="connsiteX74" fmla="*/ 744538 w 885825"/>
              <a:gd name="connsiteY74" fmla="*/ 9754640 h 12192000"/>
              <a:gd name="connsiteX75" fmla="*/ 760413 w 885825"/>
              <a:gd name="connsiteY75" fmla="*/ 9795914 h 12192000"/>
              <a:gd name="connsiteX76" fmla="*/ 779463 w 885825"/>
              <a:gd name="connsiteY76" fmla="*/ 9832428 h 12192000"/>
              <a:gd name="connsiteX77" fmla="*/ 817563 w 885825"/>
              <a:gd name="connsiteY77" fmla="*/ 9908628 h 12192000"/>
              <a:gd name="connsiteX78" fmla="*/ 833438 w 885825"/>
              <a:gd name="connsiteY78" fmla="*/ 9945140 h 12192000"/>
              <a:gd name="connsiteX79" fmla="*/ 849313 w 885825"/>
              <a:gd name="connsiteY79" fmla="*/ 9986414 h 12192000"/>
              <a:gd name="connsiteX80" fmla="*/ 865188 w 885825"/>
              <a:gd name="connsiteY80" fmla="*/ 10032452 h 12192000"/>
              <a:gd name="connsiteX81" fmla="*/ 876300 w 885825"/>
              <a:gd name="connsiteY81" fmla="*/ 10084840 h 12192000"/>
              <a:gd name="connsiteX82" fmla="*/ 882650 w 885825"/>
              <a:gd name="connsiteY82" fmla="*/ 10145164 h 12192000"/>
              <a:gd name="connsiteX83" fmla="*/ 885825 w 885825"/>
              <a:gd name="connsiteY83" fmla="*/ 10213428 h 12192000"/>
              <a:gd name="connsiteX84" fmla="*/ 882650 w 885825"/>
              <a:gd name="connsiteY84" fmla="*/ 10281690 h 12192000"/>
              <a:gd name="connsiteX85" fmla="*/ 876300 w 885825"/>
              <a:gd name="connsiteY85" fmla="*/ 10342014 h 12192000"/>
              <a:gd name="connsiteX86" fmla="*/ 865188 w 885825"/>
              <a:gd name="connsiteY86" fmla="*/ 10394402 h 12192000"/>
              <a:gd name="connsiteX87" fmla="*/ 849313 w 885825"/>
              <a:gd name="connsiteY87" fmla="*/ 10440440 h 12192000"/>
              <a:gd name="connsiteX88" fmla="*/ 833438 w 885825"/>
              <a:gd name="connsiteY88" fmla="*/ 10481714 h 12192000"/>
              <a:gd name="connsiteX89" fmla="*/ 817563 w 885825"/>
              <a:gd name="connsiteY89" fmla="*/ 10518228 h 12192000"/>
              <a:gd name="connsiteX90" fmla="*/ 798513 w 885825"/>
              <a:gd name="connsiteY90" fmla="*/ 10556328 h 12192000"/>
              <a:gd name="connsiteX91" fmla="*/ 779463 w 885825"/>
              <a:gd name="connsiteY91" fmla="*/ 10594428 h 12192000"/>
              <a:gd name="connsiteX92" fmla="*/ 760413 w 885825"/>
              <a:gd name="connsiteY92" fmla="*/ 10630940 h 12192000"/>
              <a:gd name="connsiteX93" fmla="*/ 744538 w 885825"/>
              <a:gd name="connsiteY93" fmla="*/ 10672214 h 12192000"/>
              <a:gd name="connsiteX94" fmla="*/ 730250 w 885825"/>
              <a:gd name="connsiteY94" fmla="*/ 10718252 h 12192000"/>
              <a:gd name="connsiteX95" fmla="*/ 719138 w 885825"/>
              <a:gd name="connsiteY95" fmla="*/ 10770640 h 12192000"/>
              <a:gd name="connsiteX96" fmla="*/ 711200 w 885825"/>
              <a:gd name="connsiteY96" fmla="*/ 10830964 h 12192000"/>
              <a:gd name="connsiteX97" fmla="*/ 709613 w 885825"/>
              <a:gd name="connsiteY97" fmla="*/ 10899228 h 12192000"/>
              <a:gd name="connsiteX98" fmla="*/ 711200 w 885825"/>
              <a:gd name="connsiteY98" fmla="*/ 10967490 h 12192000"/>
              <a:gd name="connsiteX99" fmla="*/ 719138 w 885825"/>
              <a:gd name="connsiteY99" fmla="*/ 11027814 h 12192000"/>
              <a:gd name="connsiteX100" fmla="*/ 730250 w 885825"/>
              <a:gd name="connsiteY100" fmla="*/ 11080202 h 12192000"/>
              <a:gd name="connsiteX101" fmla="*/ 744538 w 885825"/>
              <a:gd name="connsiteY101" fmla="*/ 11126240 h 12192000"/>
              <a:gd name="connsiteX102" fmla="*/ 760413 w 885825"/>
              <a:gd name="connsiteY102" fmla="*/ 11167514 h 12192000"/>
              <a:gd name="connsiteX103" fmla="*/ 779463 w 885825"/>
              <a:gd name="connsiteY103" fmla="*/ 11204028 h 12192000"/>
              <a:gd name="connsiteX104" fmla="*/ 798513 w 885825"/>
              <a:gd name="connsiteY104" fmla="*/ 11242128 h 12192000"/>
              <a:gd name="connsiteX105" fmla="*/ 817563 w 885825"/>
              <a:gd name="connsiteY105" fmla="*/ 11280228 h 12192000"/>
              <a:gd name="connsiteX106" fmla="*/ 833438 w 885825"/>
              <a:gd name="connsiteY106" fmla="*/ 11316740 h 12192000"/>
              <a:gd name="connsiteX107" fmla="*/ 849313 w 885825"/>
              <a:gd name="connsiteY107" fmla="*/ 11358014 h 12192000"/>
              <a:gd name="connsiteX108" fmla="*/ 865188 w 885825"/>
              <a:gd name="connsiteY108" fmla="*/ 11404052 h 12192000"/>
              <a:gd name="connsiteX109" fmla="*/ 876300 w 885825"/>
              <a:gd name="connsiteY109" fmla="*/ 11456440 h 12192000"/>
              <a:gd name="connsiteX110" fmla="*/ 882650 w 885825"/>
              <a:gd name="connsiteY110" fmla="*/ 11516764 h 12192000"/>
              <a:gd name="connsiteX111" fmla="*/ 885825 w 885825"/>
              <a:gd name="connsiteY111" fmla="*/ 11585028 h 12192000"/>
              <a:gd name="connsiteX112" fmla="*/ 882650 w 885825"/>
              <a:gd name="connsiteY112" fmla="*/ 11653290 h 12192000"/>
              <a:gd name="connsiteX113" fmla="*/ 876300 w 885825"/>
              <a:gd name="connsiteY113" fmla="*/ 11713614 h 12192000"/>
              <a:gd name="connsiteX114" fmla="*/ 865188 w 885825"/>
              <a:gd name="connsiteY114" fmla="*/ 11766002 h 12192000"/>
              <a:gd name="connsiteX115" fmla="*/ 849313 w 885825"/>
              <a:gd name="connsiteY115" fmla="*/ 11812040 h 12192000"/>
              <a:gd name="connsiteX116" fmla="*/ 833438 w 885825"/>
              <a:gd name="connsiteY116" fmla="*/ 11853314 h 12192000"/>
              <a:gd name="connsiteX117" fmla="*/ 817563 w 885825"/>
              <a:gd name="connsiteY117" fmla="*/ 11889828 h 12192000"/>
              <a:gd name="connsiteX118" fmla="*/ 798513 w 885825"/>
              <a:gd name="connsiteY118" fmla="*/ 11927928 h 12192000"/>
              <a:gd name="connsiteX119" fmla="*/ 779463 w 885825"/>
              <a:gd name="connsiteY119" fmla="*/ 11966028 h 12192000"/>
              <a:gd name="connsiteX120" fmla="*/ 760413 w 885825"/>
              <a:gd name="connsiteY120" fmla="*/ 12002540 h 12192000"/>
              <a:gd name="connsiteX121" fmla="*/ 744538 w 885825"/>
              <a:gd name="connsiteY121" fmla="*/ 12043814 h 12192000"/>
              <a:gd name="connsiteX122" fmla="*/ 730250 w 885825"/>
              <a:gd name="connsiteY122" fmla="*/ 12089852 h 12192000"/>
              <a:gd name="connsiteX123" fmla="*/ 719138 w 885825"/>
              <a:gd name="connsiteY123" fmla="*/ 12142240 h 12192000"/>
              <a:gd name="connsiteX124" fmla="*/ 712590 w 885825"/>
              <a:gd name="connsiteY124" fmla="*/ 12192000 h 12192000"/>
              <a:gd name="connsiteX125" fmla="*/ 0 w 885825"/>
              <a:gd name="connsiteY125" fmla="*/ 12192000 h 12192000"/>
              <a:gd name="connsiteX126" fmla="*/ 0 w 885825"/>
              <a:gd name="connsiteY126" fmla="*/ 6779170 h 12192000"/>
              <a:gd name="connsiteX127" fmla="*/ 0 w 885825"/>
              <a:gd name="connsiteY127" fmla="*/ 6779170 h 12192000"/>
              <a:gd name="connsiteX128" fmla="*/ 0 w 885825"/>
              <a:gd name="connsiteY128" fmla="*/ 0 h 12192000"/>
              <a:gd name="connsiteX129" fmla="*/ 712590 w 885825"/>
              <a:gd name="connsiteY129" fmla="*/ 0 h 12192000"/>
              <a:gd name="connsiteX130" fmla="*/ 719137 w 885825"/>
              <a:gd name="connsiteY130" fmla="*/ 49758 h 12192000"/>
              <a:gd name="connsiteX131" fmla="*/ 730249 w 885825"/>
              <a:gd name="connsiteY131" fmla="*/ 102145 h 12192000"/>
              <a:gd name="connsiteX132" fmla="*/ 744537 w 885825"/>
              <a:gd name="connsiteY132" fmla="*/ 148183 h 12192000"/>
              <a:gd name="connsiteX133" fmla="*/ 760412 w 885825"/>
              <a:gd name="connsiteY133" fmla="*/ 189458 h 12192000"/>
              <a:gd name="connsiteX134" fmla="*/ 779462 w 885825"/>
              <a:gd name="connsiteY134" fmla="*/ 225970 h 12192000"/>
              <a:gd name="connsiteX135" fmla="*/ 798512 w 885825"/>
              <a:gd name="connsiteY135" fmla="*/ 264070 h 12192000"/>
              <a:gd name="connsiteX136" fmla="*/ 817562 w 885825"/>
              <a:gd name="connsiteY136" fmla="*/ 302170 h 12192000"/>
              <a:gd name="connsiteX137" fmla="*/ 833437 w 885825"/>
              <a:gd name="connsiteY137" fmla="*/ 338683 h 12192000"/>
              <a:gd name="connsiteX138" fmla="*/ 849312 w 885825"/>
              <a:gd name="connsiteY138" fmla="*/ 379958 h 12192000"/>
              <a:gd name="connsiteX139" fmla="*/ 865187 w 885825"/>
              <a:gd name="connsiteY139" fmla="*/ 425995 h 12192000"/>
              <a:gd name="connsiteX140" fmla="*/ 876299 w 885825"/>
              <a:gd name="connsiteY140" fmla="*/ 478383 h 12192000"/>
              <a:gd name="connsiteX141" fmla="*/ 882649 w 885825"/>
              <a:gd name="connsiteY141" fmla="*/ 538708 h 12192000"/>
              <a:gd name="connsiteX142" fmla="*/ 885824 w 885825"/>
              <a:gd name="connsiteY142" fmla="*/ 606970 h 12192000"/>
              <a:gd name="connsiteX143" fmla="*/ 882649 w 885825"/>
              <a:gd name="connsiteY143" fmla="*/ 675233 h 12192000"/>
              <a:gd name="connsiteX144" fmla="*/ 876299 w 885825"/>
              <a:gd name="connsiteY144" fmla="*/ 735558 h 12192000"/>
              <a:gd name="connsiteX145" fmla="*/ 865187 w 885825"/>
              <a:gd name="connsiteY145" fmla="*/ 787945 h 12192000"/>
              <a:gd name="connsiteX146" fmla="*/ 849312 w 885825"/>
              <a:gd name="connsiteY146" fmla="*/ 833983 h 12192000"/>
              <a:gd name="connsiteX147" fmla="*/ 833437 w 885825"/>
              <a:gd name="connsiteY147" fmla="*/ 875258 h 12192000"/>
              <a:gd name="connsiteX148" fmla="*/ 817562 w 885825"/>
              <a:gd name="connsiteY148" fmla="*/ 911770 h 12192000"/>
              <a:gd name="connsiteX149" fmla="*/ 798512 w 885825"/>
              <a:gd name="connsiteY149" fmla="*/ 949870 h 12192000"/>
              <a:gd name="connsiteX150" fmla="*/ 779462 w 885825"/>
              <a:gd name="connsiteY150" fmla="*/ 987970 h 12192000"/>
              <a:gd name="connsiteX151" fmla="*/ 760412 w 885825"/>
              <a:gd name="connsiteY151" fmla="*/ 1024483 h 12192000"/>
              <a:gd name="connsiteX152" fmla="*/ 744537 w 885825"/>
              <a:gd name="connsiteY152" fmla="*/ 1065758 h 12192000"/>
              <a:gd name="connsiteX153" fmla="*/ 730249 w 885825"/>
              <a:gd name="connsiteY153" fmla="*/ 1111795 h 12192000"/>
              <a:gd name="connsiteX154" fmla="*/ 719137 w 885825"/>
              <a:gd name="connsiteY154" fmla="*/ 1164183 h 12192000"/>
              <a:gd name="connsiteX155" fmla="*/ 711199 w 885825"/>
              <a:gd name="connsiteY155" fmla="*/ 1224508 h 12192000"/>
              <a:gd name="connsiteX156" fmla="*/ 709612 w 885825"/>
              <a:gd name="connsiteY156" fmla="*/ 1292770 h 12192000"/>
              <a:gd name="connsiteX157" fmla="*/ 711199 w 885825"/>
              <a:gd name="connsiteY157" fmla="*/ 1361033 h 12192000"/>
              <a:gd name="connsiteX158" fmla="*/ 719137 w 885825"/>
              <a:gd name="connsiteY158" fmla="*/ 1421358 h 12192000"/>
              <a:gd name="connsiteX159" fmla="*/ 730249 w 885825"/>
              <a:gd name="connsiteY159" fmla="*/ 1473745 h 12192000"/>
              <a:gd name="connsiteX160" fmla="*/ 744537 w 885825"/>
              <a:gd name="connsiteY160" fmla="*/ 1519783 h 12192000"/>
              <a:gd name="connsiteX161" fmla="*/ 760412 w 885825"/>
              <a:gd name="connsiteY161" fmla="*/ 1561058 h 12192000"/>
              <a:gd name="connsiteX162" fmla="*/ 779462 w 885825"/>
              <a:gd name="connsiteY162" fmla="*/ 1597570 h 12192000"/>
              <a:gd name="connsiteX163" fmla="*/ 798512 w 885825"/>
              <a:gd name="connsiteY163" fmla="*/ 1635670 h 12192000"/>
              <a:gd name="connsiteX164" fmla="*/ 817562 w 885825"/>
              <a:gd name="connsiteY164" fmla="*/ 1673770 h 12192000"/>
              <a:gd name="connsiteX165" fmla="*/ 833437 w 885825"/>
              <a:gd name="connsiteY165" fmla="*/ 1710283 h 12192000"/>
              <a:gd name="connsiteX166" fmla="*/ 849312 w 885825"/>
              <a:gd name="connsiteY166" fmla="*/ 1751558 h 12192000"/>
              <a:gd name="connsiteX167" fmla="*/ 865187 w 885825"/>
              <a:gd name="connsiteY167" fmla="*/ 1797595 h 12192000"/>
              <a:gd name="connsiteX168" fmla="*/ 876299 w 885825"/>
              <a:gd name="connsiteY168" fmla="*/ 1849983 h 12192000"/>
              <a:gd name="connsiteX169" fmla="*/ 882649 w 885825"/>
              <a:gd name="connsiteY169" fmla="*/ 1910308 h 12192000"/>
              <a:gd name="connsiteX170" fmla="*/ 885824 w 885825"/>
              <a:gd name="connsiteY170" fmla="*/ 1978570 h 12192000"/>
              <a:gd name="connsiteX171" fmla="*/ 882649 w 885825"/>
              <a:gd name="connsiteY171" fmla="*/ 2046833 h 12192000"/>
              <a:gd name="connsiteX172" fmla="*/ 876299 w 885825"/>
              <a:gd name="connsiteY172" fmla="*/ 2107158 h 12192000"/>
              <a:gd name="connsiteX173" fmla="*/ 865187 w 885825"/>
              <a:gd name="connsiteY173" fmla="*/ 2159545 h 12192000"/>
              <a:gd name="connsiteX174" fmla="*/ 849312 w 885825"/>
              <a:gd name="connsiteY174" fmla="*/ 2205583 h 12192000"/>
              <a:gd name="connsiteX175" fmla="*/ 833437 w 885825"/>
              <a:gd name="connsiteY175" fmla="*/ 2246858 h 12192000"/>
              <a:gd name="connsiteX176" fmla="*/ 817562 w 885825"/>
              <a:gd name="connsiteY176" fmla="*/ 2283370 h 12192000"/>
              <a:gd name="connsiteX177" fmla="*/ 798512 w 885825"/>
              <a:gd name="connsiteY177" fmla="*/ 2321470 h 12192000"/>
              <a:gd name="connsiteX178" fmla="*/ 779462 w 885825"/>
              <a:gd name="connsiteY178" fmla="*/ 2359570 h 12192000"/>
              <a:gd name="connsiteX179" fmla="*/ 760412 w 885825"/>
              <a:gd name="connsiteY179" fmla="*/ 2396083 h 12192000"/>
              <a:gd name="connsiteX180" fmla="*/ 744537 w 885825"/>
              <a:gd name="connsiteY180" fmla="*/ 2437358 h 12192000"/>
              <a:gd name="connsiteX181" fmla="*/ 730249 w 885825"/>
              <a:gd name="connsiteY181" fmla="*/ 2483395 h 12192000"/>
              <a:gd name="connsiteX182" fmla="*/ 719137 w 885825"/>
              <a:gd name="connsiteY182" fmla="*/ 2535782 h 12192000"/>
              <a:gd name="connsiteX183" fmla="*/ 711199 w 885825"/>
              <a:gd name="connsiteY183" fmla="*/ 2596108 h 12192000"/>
              <a:gd name="connsiteX184" fmla="*/ 709612 w 885825"/>
              <a:gd name="connsiteY184" fmla="*/ 2664370 h 12192000"/>
              <a:gd name="connsiteX185" fmla="*/ 711199 w 885825"/>
              <a:gd name="connsiteY185" fmla="*/ 2732633 h 12192000"/>
              <a:gd name="connsiteX186" fmla="*/ 719137 w 885825"/>
              <a:gd name="connsiteY186" fmla="*/ 2792958 h 12192000"/>
              <a:gd name="connsiteX187" fmla="*/ 730249 w 885825"/>
              <a:gd name="connsiteY187" fmla="*/ 2845345 h 12192000"/>
              <a:gd name="connsiteX188" fmla="*/ 744537 w 885825"/>
              <a:gd name="connsiteY188" fmla="*/ 2891383 h 12192000"/>
              <a:gd name="connsiteX189" fmla="*/ 760412 w 885825"/>
              <a:gd name="connsiteY189" fmla="*/ 2932658 h 12192000"/>
              <a:gd name="connsiteX190" fmla="*/ 779462 w 885825"/>
              <a:gd name="connsiteY190" fmla="*/ 2969170 h 12192000"/>
              <a:gd name="connsiteX191" fmla="*/ 798512 w 885825"/>
              <a:gd name="connsiteY191" fmla="*/ 3007270 h 12192000"/>
              <a:gd name="connsiteX192" fmla="*/ 817562 w 885825"/>
              <a:gd name="connsiteY192" fmla="*/ 3045370 h 12192000"/>
              <a:gd name="connsiteX193" fmla="*/ 833437 w 885825"/>
              <a:gd name="connsiteY193" fmla="*/ 3081883 h 12192000"/>
              <a:gd name="connsiteX194" fmla="*/ 849312 w 885825"/>
              <a:gd name="connsiteY194" fmla="*/ 3123158 h 12192000"/>
              <a:gd name="connsiteX195" fmla="*/ 865187 w 885825"/>
              <a:gd name="connsiteY195" fmla="*/ 3169195 h 12192000"/>
              <a:gd name="connsiteX196" fmla="*/ 876299 w 885825"/>
              <a:gd name="connsiteY196" fmla="*/ 3221583 h 12192000"/>
              <a:gd name="connsiteX197" fmla="*/ 882649 w 885825"/>
              <a:gd name="connsiteY197" fmla="*/ 3281908 h 12192000"/>
              <a:gd name="connsiteX198" fmla="*/ 885824 w 885825"/>
              <a:gd name="connsiteY198" fmla="*/ 3348582 h 12192000"/>
              <a:gd name="connsiteX199" fmla="*/ 882649 w 885825"/>
              <a:gd name="connsiteY199" fmla="*/ 3418433 h 12192000"/>
              <a:gd name="connsiteX200" fmla="*/ 876299 w 885825"/>
              <a:gd name="connsiteY200" fmla="*/ 3478758 h 12192000"/>
              <a:gd name="connsiteX201" fmla="*/ 865187 w 885825"/>
              <a:gd name="connsiteY201" fmla="*/ 3531145 h 12192000"/>
              <a:gd name="connsiteX202" fmla="*/ 849312 w 885825"/>
              <a:gd name="connsiteY202" fmla="*/ 3577183 h 12192000"/>
              <a:gd name="connsiteX203" fmla="*/ 833437 w 885825"/>
              <a:gd name="connsiteY203" fmla="*/ 3618458 h 12192000"/>
              <a:gd name="connsiteX204" fmla="*/ 817562 w 885825"/>
              <a:gd name="connsiteY204" fmla="*/ 3654970 h 12192000"/>
              <a:gd name="connsiteX205" fmla="*/ 798512 w 885825"/>
              <a:gd name="connsiteY205" fmla="*/ 3693070 h 12192000"/>
              <a:gd name="connsiteX206" fmla="*/ 779462 w 885825"/>
              <a:gd name="connsiteY206" fmla="*/ 3731170 h 12192000"/>
              <a:gd name="connsiteX207" fmla="*/ 760412 w 885825"/>
              <a:gd name="connsiteY207" fmla="*/ 3767683 h 12192000"/>
              <a:gd name="connsiteX208" fmla="*/ 744537 w 885825"/>
              <a:gd name="connsiteY208" fmla="*/ 3808958 h 12192000"/>
              <a:gd name="connsiteX209" fmla="*/ 730249 w 885825"/>
              <a:gd name="connsiteY209" fmla="*/ 3854995 h 12192000"/>
              <a:gd name="connsiteX210" fmla="*/ 719137 w 885825"/>
              <a:gd name="connsiteY210" fmla="*/ 3907383 h 12192000"/>
              <a:gd name="connsiteX211" fmla="*/ 711199 w 885825"/>
              <a:gd name="connsiteY211" fmla="*/ 3967708 h 12192000"/>
              <a:gd name="connsiteX212" fmla="*/ 709612 w 885825"/>
              <a:gd name="connsiteY212" fmla="*/ 4035970 h 12192000"/>
              <a:gd name="connsiteX213" fmla="*/ 711199 w 885825"/>
              <a:gd name="connsiteY213" fmla="*/ 4104233 h 12192000"/>
              <a:gd name="connsiteX214" fmla="*/ 719137 w 885825"/>
              <a:gd name="connsiteY214" fmla="*/ 4164557 h 12192000"/>
              <a:gd name="connsiteX215" fmla="*/ 730249 w 885825"/>
              <a:gd name="connsiteY215" fmla="*/ 4216946 h 12192000"/>
              <a:gd name="connsiteX216" fmla="*/ 744537 w 885825"/>
              <a:gd name="connsiteY216" fmla="*/ 4262982 h 12192000"/>
              <a:gd name="connsiteX217" fmla="*/ 760412 w 885825"/>
              <a:gd name="connsiteY217" fmla="*/ 4304258 h 12192000"/>
              <a:gd name="connsiteX218" fmla="*/ 779462 w 885825"/>
              <a:gd name="connsiteY218" fmla="*/ 4340770 h 12192000"/>
              <a:gd name="connsiteX219" fmla="*/ 817562 w 885825"/>
              <a:gd name="connsiteY219" fmla="*/ 4416970 h 12192000"/>
              <a:gd name="connsiteX220" fmla="*/ 833437 w 885825"/>
              <a:gd name="connsiteY220" fmla="*/ 4453483 h 12192000"/>
              <a:gd name="connsiteX221" fmla="*/ 849312 w 885825"/>
              <a:gd name="connsiteY221" fmla="*/ 4494758 h 12192000"/>
              <a:gd name="connsiteX222" fmla="*/ 865187 w 885825"/>
              <a:gd name="connsiteY222" fmla="*/ 4540795 h 12192000"/>
              <a:gd name="connsiteX223" fmla="*/ 876299 w 885825"/>
              <a:gd name="connsiteY223" fmla="*/ 4593183 h 12192000"/>
              <a:gd name="connsiteX224" fmla="*/ 882649 w 885825"/>
              <a:gd name="connsiteY224" fmla="*/ 4653508 h 12192000"/>
              <a:gd name="connsiteX225" fmla="*/ 885824 w 885825"/>
              <a:gd name="connsiteY225" fmla="*/ 4721770 h 12192000"/>
              <a:gd name="connsiteX226" fmla="*/ 882649 w 885825"/>
              <a:gd name="connsiteY226" fmla="*/ 4790033 h 12192000"/>
              <a:gd name="connsiteX227" fmla="*/ 876299 w 885825"/>
              <a:gd name="connsiteY227" fmla="*/ 4850357 h 12192000"/>
              <a:gd name="connsiteX228" fmla="*/ 865187 w 885825"/>
              <a:gd name="connsiteY228" fmla="*/ 4902746 h 12192000"/>
              <a:gd name="connsiteX229" fmla="*/ 849312 w 885825"/>
              <a:gd name="connsiteY229" fmla="*/ 4948782 h 12192000"/>
              <a:gd name="connsiteX230" fmla="*/ 833437 w 885825"/>
              <a:gd name="connsiteY230" fmla="*/ 4990057 h 12192000"/>
              <a:gd name="connsiteX231" fmla="*/ 817562 w 885825"/>
              <a:gd name="connsiteY231" fmla="*/ 5026570 h 12192000"/>
              <a:gd name="connsiteX232" fmla="*/ 798512 w 885825"/>
              <a:gd name="connsiteY232" fmla="*/ 5064670 h 12192000"/>
              <a:gd name="connsiteX233" fmla="*/ 779462 w 885825"/>
              <a:gd name="connsiteY233" fmla="*/ 5102770 h 12192000"/>
              <a:gd name="connsiteX234" fmla="*/ 760412 w 885825"/>
              <a:gd name="connsiteY234" fmla="*/ 5139283 h 12192000"/>
              <a:gd name="connsiteX235" fmla="*/ 744537 w 885825"/>
              <a:gd name="connsiteY235" fmla="*/ 5180558 h 12192000"/>
              <a:gd name="connsiteX236" fmla="*/ 730249 w 885825"/>
              <a:gd name="connsiteY236" fmla="*/ 5226595 h 12192000"/>
              <a:gd name="connsiteX237" fmla="*/ 719137 w 885825"/>
              <a:gd name="connsiteY237" fmla="*/ 5278983 h 12192000"/>
              <a:gd name="connsiteX238" fmla="*/ 711199 w 885825"/>
              <a:gd name="connsiteY238" fmla="*/ 5339307 h 12192000"/>
              <a:gd name="connsiteX239" fmla="*/ 709612 w 885825"/>
              <a:gd name="connsiteY239" fmla="*/ 5407570 h 12192000"/>
              <a:gd name="connsiteX240" fmla="*/ 711199 w 885825"/>
              <a:gd name="connsiteY240" fmla="*/ 5475833 h 12192000"/>
              <a:gd name="connsiteX241" fmla="*/ 719137 w 885825"/>
              <a:gd name="connsiteY241" fmla="*/ 5536158 h 12192000"/>
              <a:gd name="connsiteX242" fmla="*/ 730249 w 885825"/>
              <a:gd name="connsiteY242" fmla="*/ 5588545 h 12192000"/>
              <a:gd name="connsiteX243" fmla="*/ 744537 w 885825"/>
              <a:gd name="connsiteY243" fmla="*/ 5634583 h 12192000"/>
              <a:gd name="connsiteX244" fmla="*/ 760412 w 885825"/>
              <a:gd name="connsiteY244" fmla="*/ 5675858 h 12192000"/>
              <a:gd name="connsiteX245" fmla="*/ 779462 w 885825"/>
              <a:gd name="connsiteY245" fmla="*/ 5712371 h 12192000"/>
              <a:gd name="connsiteX246" fmla="*/ 798512 w 885825"/>
              <a:gd name="connsiteY246" fmla="*/ 5750471 h 12192000"/>
              <a:gd name="connsiteX247" fmla="*/ 817562 w 885825"/>
              <a:gd name="connsiteY247" fmla="*/ 5788571 h 12192000"/>
              <a:gd name="connsiteX248" fmla="*/ 833437 w 885825"/>
              <a:gd name="connsiteY248" fmla="*/ 5825083 h 12192000"/>
              <a:gd name="connsiteX249" fmla="*/ 849312 w 885825"/>
              <a:gd name="connsiteY249" fmla="*/ 5866358 h 12192000"/>
              <a:gd name="connsiteX250" fmla="*/ 865187 w 885825"/>
              <a:gd name="connsiteY250" fmla="*/ 5912395 h 12192000"/>
              <a:gd name="connsiteX251" fmla="*/ 876299 w 885825"/>
              <a:gd name="connsiteY251" fmla="*/ 5964783 h 12192000"/>
              <a:gd name="connsiteX252" fmla="*/ 882649 w 885825"/>
              <a:gd name="connsiteY252" fmla="*/ 6025108 h 12192000"/>
              <a:gd name="connsiteX253" fmla="*/ 885824 w 885825"/>
              <a:gd name="connsiteY253" fmla="*/ 6093370 h 12192000"/>
              <a:gd name="connsiteX254" fmla="*/ 885703 w 885825"/>
              <a:gd name="connsiteY254" fmla="*/ 6095988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885825" h="12192000">
                <a:moveTo>
                  <a:pt x="885825" y="6098626"/>
                </a:moveTo>
                <a:lnTo>
                  <a:pt x="882650" y="6166889"/>
                </a:lnTo>
                <a:lnTo>
                  <a:pt x="876300" y="6227214"/>
                </a:lnTo>
                <a:lnTo>
                  <a:pt x="865188" y="6279601"/>
                </a:lnTo>
                <a:lnTo>
                  <a:pt x="849313" y="6325639"/>
                </a:lnTo>
                <a:lnTo>
                  <a:pt x="833438" y="6366914"/>
                </a:lnTo>
                <a:lnTo>
                  <a:pt x="817563" y="6403426"/>
                </a:lnTo>
                <a:lnTo>
                  <a:pt x="798513" y="6441526"/>
                </a:lnTo>
                <a:lnTo>
                  <a:pt x="779463" y="6479626"/>
                </a:lnTo>
                <a:lnTo>
                  <a:pt x="760413" y="6516139"/>
                </a:lnTo>
                <a:lnTo>
                  <a:pt x="744538" y="6557414"/>
                </a:lnTo>
                <a:lnTo>
                  <a:pt x="730250" y="6603451"/>
                </a:lnTo>
                <a:lnTo>
                  <a:pt x="719138" y="6655839"/>
                </a:lnTo>
                <a:lnTo>
                  <a:pt x="711200" y="6716164"/>
                </a:lnTo>
                <a:lnTo>
                  <a:pt x="709613" y="6784426"/>
                </a:lnTo>
                <a:lnTo>
                  <a:pt x="711200" y="6852689"/>
                </a:lnTo>
                <a:lnTo>
                  <a:pt x="719138" y="6913014"/>
                </a:lnTo>
                <a:lnTo>
                  <a:pt x="730250" y="6965401"/>
                </a:lnTo>
                <a:lnTo>
                  <a:pt x="744538" y="7011439"/>
                </a:lnTo>
                <a:lnTo>
                  <a:pt x="760413" y="7052714"/>
                </a:lnTo>
                <a:lnTo>
                  <a:pt x="779463" y="7089226"/>
                </a:lnTo>
                <a:lnTo>
                  <a:pt x="798513" y="7127326"/>
                </a:lnTo>
                <a:lnTo>
                  <a:pt x="817563" y="7165426"/>
                </a:lnTo>
                <a:lnTo>
                  <a:pt x="833438" y="7201939"/>
                </a:lnTo>
                <a:lnTo>
                  <a:pt x="849313" y="7243214"/>
                </a:lnTo>
                <a:lnTo>
                  <a:pt x="865188" y="7289251"/>
                </a:lnTo>
                <a:lnTo>
                  <a:pt x="876300" y="7341639"/>
                </a:lnTo>
                <a:lnTo>
                  <a:pt x="882650" y="7401964"/>
                </a:lnTo>
                <a:lnTo>
                  <a:pt x="885825" y="7470226"/>
                </a:lnTo>
                <a:lnTo>
                  <a:pt x="882650" y="7538489"/>
                </a:lnTo>
                <a:lnTo>
                  <a:pt x="876300" y="7598814"/>
                </a:lnTo>
                <a:lnTo>
                  <a:pt x="865188" y="7651201"/>
                </a:lnTo>
                <a:lnTo>
                  <a:pt x="849313" y="7697239"/>
                </a:lnTo>
                <a:lnTo>
                  <a:pt x="833438" y="7738514"/>
                </a:lnTo>
                <a:lnTo>
                  <a:pt x="817563" y="7775026"/>
                </a:lnTo>
                <a:lnTo>
                  <a:pt x="798513" y="7813126"/>
                </a:lnTo>
                <a:lnTo>
                  <a:pt x="779463" y="7851226"/>
                </a:lnTo>
                <a:lnTo>
                  <a:pt x="760413" y="7887739"/>
                </a:lnTo>
                <a:lnTo>
                  <a:pt x="744538" y="7929014"/>
                </a:lnTo>
                <a:lnTo>
                  <a:pt x="730250" y="7975051"/>
                </a:lnTo>
                <a:lnTo>
                  <a:pt x="719138" y="8027439"/>
                </a:lnTo>
                <a:lnTo>
                  <a:pt x="711200" y="8087764"/>
                </a:lnTo>
                <a:lnTo>
                  <a:pt x="709613" y="8156026"/>
                </a:lnTo>
                <a:lnTo>
                  <a:pt x="711200" y="8224289"/>
                </a:lnTo>
                <a:lnTo>
                  <a:pt x="719138" y="8284614"/>
                </a:lnTo>
                <a:lnTo>
                  <a:pt x="730250" y="8337001"/>
                </a:lnTo>
                <a:lnTo>
                  <a:pt x="744538" y="8383039"/>
                </a:lnTo>
                <a:lnTo>
                  <a:pt x="760413" y="8424314"/>
                </a:lnTo>
                <a:lnTo>
                  <a:pt x="779463" y="8460826"/>
                </a:lnTo>
                <a:lnTo>
                  <a:pt x="798513" y="8498926"/>
                </a:lnTo>
                <a:lnTo>
                  <a:pt x="817563" y="8537026"/>
                </a:lnTo>
                <a:lnTo>
                  <a:pt x="833438" y="8573540"/>
                </a:lnTo>
                <a:lnTo>
                  <a:pt x="849313" y="8614814"/>
                </a:lnTo>
                <a:lnTo>
                  <a:pt x="865188" y="8660852"/>
                </a:lnTo>
                <a:lnTo>
                  <a:pt x="876300" y="8713240"/>
                </a:lnTo>
                <a:lnTo>
                  <a:pt x="882650" y="8773564"/>
                </a:lnTo>
                <a:lnTo>
                  <a:pt x="885825" y="8840240"/>
                </a:lnTo>
                <a:lnTo>
                  <a:pt x="882650" y="8910090"/>
                </a:lnTo>
                <a:lnTo>
                  <a:pt x="876300" y="8970414"/>
                </a:lnTo>
                <a:lnTo>
                  <a:pt x="865188" y="9022802"/>
                </a:lnTo>
                <a:lnTo>
                  <a:pt x="849313" y="9068840"/>
                </a:lnTo>
                <a:lnTo>
                  <a:pt x="833438" y="9110114"/>
                </a:lnTo>
                <a:lnTo>
                  <a:pt x="817563" y="9146628"/>
                </a:lnTo>
                <a:lnTo>
                  <a:pt x="798513" y="9184728"/>
                </a:lnTo>
                <a:lnTo>
                  <a:pt x="779463" y="9222828"/>
                </a:lnTo>
                <a:lnTo>
                  <a:pt x="760413" y="9259340"/>
                </a:lnTo>
                <a:lnTo>
                  <a:pt x="744538" y="9300614"/>
                </a:lnTo>
                <a:lnTo>
                  <a:pt x="730250" y="9346652"/>
                </a:lnTo>
                <a:lnTo>
                  <a:pt x="719138" y="9399040"/>
                </a:lnTo>
                <a:lnTo>
                  <a:pt x="711200" y="9459364"/>
                </a:lnTo>
                <a:lnTo>
                  <a:pt x="709613" y="9527628"/>
                </a:lnTo>
                <a:lnTo>
                  <a:pt x="711200" y="9595890"/>
                </a:lnTo>
                <a:lnTo>
                  <a:pt x="719138" y="9656214"/>
                </a:lnTo>
                <a:lnTo>
                  <a:pt x="730250" y="9708602"/>
                </a:lnTo>
                <a:lnTo>
                  <a:pt x="744538" y="9754640"/>
                </a:lnTo>
                <a:lnTo>
                  <a:pt x="760413" y="9795914"/>
                </a:lnTo>
                <a:lnTo>
                  <a:pt x="779463" y="9832428"/>
                </a:lnTo>
                <a:lnTo>
                  <a:pt x="817563" y="9908628"/>
                </a:lnTo>
                <a:lnTo>
                  <a:pt x="833438" y="9945140"/>
                </a:lnTo>
                <a:lnTo>
                  <a:pt x="849313" y="9986414"/>
                </a:lnTo>
                <a:lnTo>
                  <a:pt x="865188" y="10032452"/>
                </a:lnTo>
                <a:lnTo>
                  <a:pt x="876300" y="10084840"/>
                </a:lnTo>
                <a:lnTo>
                  <a:pt x="882650" y="10145164"/>
                </a:lnTo>
                <a:lnTo>
                  <a:pt x="885825" y="10213428"/>
                </a:lnTo>
                <a:lnTo>
                  <a:pt x="882650" y="10281690"/>
                </a:lnTo>
                <a:lnTo>
                  <a:pt x="876300" y="10342014"/>
                </a:lnTo>
                <a:lnTo>
                  <a:pt x="865188" y="10394402"/>
                </a:lnTo>
                <a:lnTo>
                  <a:pt x="849313" y="10440440"/>
                </a:lnTo>
                <a:lnTo>
                  <a:pt x="833438" y="10481714"/>
                </a:lnTo>
                <a:lnTo>
                  <a:pt x="817563" y="10518228"/>
                </a:lnTo>
                <a:lnTo>
                  <a:pt x="798513" y="10556328"/>
                </a:lnTo>
                <a:lnTo>
                  <a:pt x="779463" y="10594428"/>
                </a:lnTo>
                <a:lnTo>
                  <a:pt x="760413" y="10630940"/>
                </a:lnTo>
                <a:lnTo>
                  <a:pt x="744538" y="10672214"/>
                </a:lnTo>
                <a:lnTo>
                  <a:pt x="730250" y="10718252"/>
                </a:lnTo>
                <a:lnTo>
                  <a:pt x="719138" y="10770640"/>
                </a:lnTo>
                <a:lnTo>
                  <a:pt x="711200" y="10830964"/>
                </a:lnTo>
                <a:lnTo>
                  <a:pt x="709613" y="10899228"/>
                </a:lnTo>
                <a:lnTo>
                  <a:pt x="711200" y="10967490"/>
                </a:lnTo>
                <a:lnTo>
                  <a:pt x="719138" y="11027814"/>
                </a:lnTo>
                <a:lnTo>
                  <a:pt x="730250" y="11080202"/>
                </a:lnTo>
                <a:lnTo>
                  <a:pt x="744538" y="11126240"/>
                </a:lnTo>
                <a:lnTo>
                  <a:pt x="760413" y="11167514"/>
                </a:lnTo>
                <a:lnTo>
                  <a:pt x="779463" y="11204028"/>
                </a:lnTo>
                <a:lnTo>
                  <a:pt x="798513" y="11242128"/>
                </a:lnTo>
                <a:lnTo>
                  <a:pt x="817563" y="11280228"/>
                </a:lnTo>
                <a:lnTo>
                  <a:pt x="833438" y="11316740"/>
                </a:lnTo>
                <a:lnTo>
                  <a:pt x="849313" y="11358014"/>
                </a:lnTo>
                <a:lnTo>
                  <a:pt x="865188" y="11404052"/>
                </a:lnTo>
                <a:lnTo>
                  <a:pt x="876300" y="11456440"/>
                </a:lnTo>
                <a:lnTo>
                  <a:pt x="882650" y="11516764"/>
                </a:lnTo>
                <a:lnTo>
                  <a:pt x="885825" y="11585028"/>
                </a:lnTo>
                <a:lnTo>
                  <a:pt x="882650" y="11653290"/>
                </a:lnTo>
                <a:lnTo>
                  <a:pt x="876300" y="11713614"/>
                </a:lnTo>
                <a:lnTo>
                  <a:pt x="865188" y="11766002"/>
                </a:lnTo>
                <a:lnTo>
                  <a:pt x="849313" y="11812040"/>
                </a:lnTo>
                <a:lnTo>
                  <a:pt x="833438" y="11853314"/>
                </a:lnTo>
                <a:lnTo>
                  <a:pt x="817563" y="11889828"/>
                </a:lnTo>
                <a:lnTo>
                  <a:pt x="798513" y="11927928"/>
                </a:lnTo>
                <a:lnTo>
                  <a:pt x="779463" y="11966028"/>
                </a:lnTo>
                <a:lnTo>
                  <a:pt x="760413" y="12002540"/>
                </a:lnTo>
                <a:lnTo>
                  <a:pt x="744538" y="12043814"/>
                </a:lnTo>
                <a:lnTo>
                  <a:pt x="730250" y="12089852"/>
                </a:lnTo>
                <a:lnTo>
                  <a:pt x="719138" y="12142240"/>
                </a:lnTo>
                <a:lnTo>
                  <a:pt x="712590" y="12192000"/>
                </a:lnTo>
                <a:lnTo>
                  <a:pt x="0" y="12192000"/>
                </a:lnTo>
                <a:lnTo>
                  <a:pt x="0" y="6779170"/>
                </a:lnTo>
                <a:lnTo>
                  <a:pt x="0" y="6779170"/>
                </a:lnTo>
                <a:lnTo>
                  <a:pt x="0" y="0"/>
                </a:lnTo>
                <a:lnTo>
                  <a:pt x="712590" y="0"/>
                </a:lnTo>
                <a:lnTo>
                  <a:pt x="719137" y="49758"/>
                </a:lnTo>
                <a:lnTo>
                  <a:pt x="730249" y="102145"/>
                </a:lnTo>
                <a:lnTo>
                  <a:pt x="744537" y="148183"/>
                </a:lnTo>
                <a:lnTo>
                  <a:pt x="760412" y="189458"/>
                </a:lnTo>
                <a:lnTo>
                  <a:pt x="779462" y="225970"/>
                </a:lnTo>
                <a:lnTo>
                  <a:pt x="798512" y="264070"/>
                </a:lnTo>
                <a:lnTo>
                  <a:pt x="817562" y="302170"/>
                </a:lnTo>
                <a:lnTo>
                  <a:pt x="833437" y="338683"/>
                </a:lnTo>
                <a:lnTo>
                  <a:pt x="849312" y="379958"/>
                </a:lnTo>
                <a:lnTo>
                  <a:pt x="865187" y="425995"/>
                </a:lnTo>
                <a:lnTo>
                  <a:pt x="876299" y="478383"/>
                </a:lnTo>
                <a:lnTo>
                  <a:pt x="882649" y="538708"/>
                </a:lnTo>
                <a:lnTo>
                  <a:pt x="885824" y="606970"/>
                </a:lnTo>
                <a:lnTo>
                  <a:pt x="882649" y="675233"/>
                </a:lnTo>
                <a:lnTo>
                  <a:pt x="876299" y="735558"/>
                </a:lnTo>
                <a:lnTo>
                  <a:pt x="865187" y="787945"/>
                </a:lnTo>
                <a:lnTo>
                  <a:pt x="849312" y="833983"/>
                </a:lnTo>
                <a:lnTo>
                  <a:pt x="833437" y="875258"/>
                </a:lnTo>
                <a:lnTo>
                  <a:pt x="817562" y="911770"/>
                </a:lnTo>
                <a:lnTo>
                  <a:pt x="798512" y="949870"/>
                </a:lnTo>
                <a:lnTo>
                  <a:pt x="779462" y="987970"/>
                </a:lnTo>
                <a:lnTo>
                  <a:pt x="760412" y="1024483"/>
                </a:lnTo>
                <a:lnTo>
                  <a:pt x="744537" y="1065758"/>
                </a:lnTo>
                <a:lnTo>
                  <a:pt x="730249" y="1111795"/>
                </a:lnTo>
                <a:lnTo>
                  <a:pt x="719137" y="1164183"/>
                </a:lnTo>
                <a:lnTo>
                  <a:pt x="711199" y="1224508"/>
                </a:lnTo>
                <a:lnTo>
                  <a:pt x="709612" y="1292770"/>
                </a:lnTo>
                <a:lnTo>
                  <a:pt x="711199" y="1361033"/>
                </a:lnTo>
                <a:lnTo>
                  <a:pt x="719137" y="1421358"/>
                </a:lnTo>
                <a:lnTo>
                  <a:pt x="730249" y="1473745"/>
                </a:lnTo>
                <a:lnTo>
                  <a:pt x="744537" y="1519783"/>
                </a:lnTo>
                <a:lnTo>
                  <a:pt x="760412" y="1561058"/>
                </a:lnTo>
                <a:lnTo>
                  <a:pt x="779462" y="1597570"/>
                </a:lnTo>
                <a:lnTo>
                  <a:pt x="798512" y="1635670"/>
                </a:lnTo>
                <a:lnTo>
                  <a:pt x="817562" y="1673770"/>
                </a:lnTo>
                <a:lnTo>
                  <a:pt x="833437" y="1710283"/>
                </a:lnTo>
                <a:lnTo>
                  <a:pt x="849312" y="1751558"/>
                </a:lnTo>
                <a:lnTo>
                  <a:pt x="865187" y="1797595"/>
                </a:lnTo>
                <a:lnTo>
                  <a:pt x="876299" y="1849983"/>
                </a:lnTo>
                <a:lnTo>
                  <a:pt x="882649" y="1910308"/>
                </a:lnTo>
                <a:lnTo>
                  <a:pt x="885824" y="1978570"/>
                </a:lnTo>
                <a:lnTo>
                  <a:pt x="882649" y="2046833"/>
                </a:lnTo>
                <a:lnTo>
                  <a:pt x="876299" y="2107158"/>
                </a:lnTo>
                <a:lnTo>
                  <a:pt x="865187" y="2159545"/>
                </a:lnTo>
                <a:lnTo>
                  <a:pt x="849312" y="2205583"/>
                </a:lnTo>
                <a:lnTo>
                  <a:pt x="833437" y="2246858"/>
                </a:lnTo>
                <a:lnTo>
                  <a:pt x="817562" y="2283370"/>
                </a:lnTo>
                <a:lnTo>
                  <a:pt x="798512" y="2321470"/>
                </a:lnTo>
                <a:lnTo>
                  <a:pt x="779462" y="2359570"/>
                </a:lnTo>
                <a:lnTo>
                  <a:pt x="760412" y="2396083"/>
                </a:lnTo>
                <a:lnTo>
                  <a:pt x="744537" y="2437358"/>
                </a:lnTo>
                <a:lnTo>
                  <a:pt x="730249" y="2483395"/>
                </a:lnTo>
                <a:lnTo>
                  <a:pt x="719137" y="2535782"/>
                </a:lnTo>
                <a:lnTo>
                  <a:pt x="711199" y="2596108"/>
                </a:lnTo>
                <a:lnTo>
                  <a:pt x="709612" y="2664370"/>
                </a:lnTo>
                <a:lnTo>
                  <a:pt x="711199" y="2732633"/>
                </a:lnTo>
                <a:lnTo>
                  <a:pt x="719137" y="2792958"/>
                </a:lnTo>
                <a:lnTo>
                  <a:pt x="730249" y="2845345"/>
                </a:lnTo>
                <a:lnTo>
                  <a:pt x="744537" y="2891383"/>
                </a:lnTo>
                <a:lnTo>
                  <a:pt x="760412" y="2932658"/>
                </a:lnTo>
                <a:lnTo>
                  <a:pt x="779462" y="2969170"/>
                </a:lnTo>
                <a:lnTo>
                  <a:pt x="798512" y="3007270"/>
                </a:lnTo>
                <a:lnTo>
                  <a:pt x="817562" y="3045370"/>
                </a:lnTo>
                <a:lnTo>
                  <a:pt x="833437" y="3081883"/>
                </a:lnTo>
                <a:lnTo>
                  <a:pt x="849312" y="3123158"/>
                </a:lnTo>
                <a:lnTo>
                  <a:pt x="865187" y="3169195"/>
                </a:lnTo>
                <a:lnTo>
                  <a:pt x="876299" y="3221583"/>
                </a:lnTo>
                <a:lnTo>
                  <a:pt x="882649" y="3281908"/>
                </a:lnTo>
                <a:lnTo>
                  <a:pt x="885824" y="3348582"/>
                </a:lnTo>
                <a:lnTo>
                  <a:pt x="882649" y="3418433"/>
                </a:lnTo>
                <a:lnTo>
                  <a:pt x="876299" y="3478758"/>
                </a:lnTo>
                <a:lnTo>
                  <a:pt x="865187" y="3531145"/>
                </a:lnTo>
                <a:lnTo>
                  <a:pt x="849312" y="3577183"/>
                </a:lnTo>
                <a:lnTo>
                  <a:pt x="833437" y="3618458"/>
                </a:lnTo>
                <a:lnTo>
                  <a:pt x="817562" y="3654970"/>
                </a:lnTo>
                <a:lnTo>
                  <a:pt x="798512" y="3693070"/>
                </a:lnTo>
                <a:lnTo>
                  <a:pt x="779462" y="3731170"/>
                </a:lnTo>
                <a:lnTo>
                  <a:pt x="760412" y="3767683"/>
                </a:lnTo>
                <a:lnTo>
                  <a:pt x="744537" y="3808958"/>
                </a:lnTo>
                <a:lnTo>
                  <a:pt x="730249" y="3854995"/>
                </a:lnTo>
                <a:lnTo>
                  <a:pt x="719137" y="3907383"/>
                </a:lnTo>
                <a:lnTo>
                  <a:pt x="711199" y="3967708"/>
                </a:lnTo>
                <a:lnTo>
                  <a:pt x="709612" y="4035970"/>
                </a:lnTo>
                <a:lnTo>
                  <a:pt x="711199" y="4104233"/>
                </a:lnTo>
                <a:lnTo>
                  <a:pt x="719137" y="4164557"/>
                </a:lnTo>
                <a:lnTo>
                  <a:pt x="730249" y="4216946"/>
                </a:lnTo>
                <a:lnTo>
                  <a:pt x="744537" y="4262982"/>
                </a:lnTo>
                <a:lnTo>
                  <a:pt x="760412" y="4304258"/>
                </a:lnTo>
                <a:lnTo>
                  <a:pt x="779462" y="4340770"/>
                </a:lnTo>
                <a:lnTo>
                  <a:pt x="817562" y="4416970"/>
                </a:lnTo>
                <a:lnTo>
                  <a:pt x="833437" y="4453483"/>
                </a:lnTo>
                <a:lnTo>
                  <a:pt x="849312" y="4494758"/>
                </a:lnTo>
                <a:lnTo>
                  <a:pt x="865187" y="4540795"/>
                </a:lnTo>
                <a:lnTo>
                  <a:pt x="876299" y="4593183"/>
                </a:lnTo>
                <a:lnTo>
                  <a:pt x="882649" y="4653508"/>
                </a:lnTo>
                <a:lnTo>
                  <a:pt x="885824" y="4721770"/>
                </a:lnTo>
                <a:lnTo>
                  <a:pt x="882649" y="4790033"/>
                </a:lnTo>
                <a:lnTo>
                  <a:pt x="876299" y="4850357"/>
                </a:lnTo>
                <a:lnTo>
                  <a:pt x="865187" y="4902746"/>
                </a:lnTo>
                <a:lnTo>
                  <a:pt x="849312" y="4948782"/>
                </a:lnTo>
                <a:lnTo>
                  <a:pt x="833437" y="4990057"/>
                </a:lnTo>
                <a:lnTo>
                  <a:pt x="817562" y="5026570"/>
                </a:lnTo>
                <a:lnTo>
                  <a:pt x="798512" y="5064670"/>
                </a:lnTo>
                <a:lnTo>
                  <a:pt x="779462" y="5102770"/>
                </a:lnTo>
                <a:lnTo>
                  <a:pt x="760412" y="5139283"/>
                </a:lnTo>
                <a:lnTo>
                  <a:pt x="744537" y="5180558"/>
                </a:lnTo>
                <a:lnTo>
                  <a:pt x="730249" y="5226595"/>
                </a:lnTo>
                <a:lnTo>
                  <a:pt x="719137" y="5278983"/>
                </a:lnTo>
                <a:lnTo>
                  <a:pt x="711199" y="5339307"/>
                </a:lnTo>
                <a:lnTo>
                  <a:pt x="709612" y="5407570"/>
                </a:lnTo>
                <a:lnTo>
                  <a:pt x="711199" y="5475833"/>
                </a:lnTo>
                <a:lnTo>
                  <a:pt x="719137" y="5536158"/>
                </a:lnTo>
                <a:lnTo>
                  <a:pt x="730249" y="5588545"/>
                </a:lnTo>
                <a:lnTo>
                  <a:pt x="744537" y="5634583"/>
                </a:lnTo>
                <a:lnTo>
                  <a:pt x="760412" y="5675858"/>
                </a:lnTo>
                <a:lnTo>
                  <a:pt x="779462" y="5712371"/>
                </a:lnTo>
                <a:lnTo>
                  <a:pt x="798512" y="5750471"/>
                </a:lnTo>
                <a:lnTo>
                  <a:pt x="817562" y="5788571"/>
                </a:lnTo>
                <a:lnTo>
                  <a:pt x="833437" y="5825083"/>
                </a:lnTo>
                <a:lnTo>
                  <a:pt x="849312" y="5866358"/>
                </a:lnTo>
                <a:lnTo>
                  <a:pt x="865187" y="5912395"/>
                </a:lnTo>
                <a:lnTo>
                  <a:pt x="876299" y="5964783"/>
                </a:lnTo>
                <a:lnTo>
                  <a:pt x="882649" y="6025108"/>
                </a:lnTo>
                <a:lnTo>
                  <a:pt x="885824" y="6093370"/>
                </a:lnTo>
                <a:lnTo>
                  <a:pt x="885703" y="60959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975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B7184-BE85-91FE-A55B-C2B66705603B}"/>
              </a:ext>
            </a:extLst>
          </p:cNvPr>
          <p:cNvSpPr txBox="1"/>
          <p:nvPr/>
        </p:nvSpPr>
        <p:spPr>
          <a:xfrm>
            <a:off x="1344058" y="418641"/>
            <a:ext cx="647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We may get the below error when running </a:t>
            </a:r>
            <a:r>
              <a:rPr lang="en-VN" dirty="0">
                <a:latin typeface="Courier New" panose="02070309020205020404" pitchFamily="49" charset="0"/>
                <a:cs typeface="Courier New" panose="02070309020205020404" pitchFamily="49" charset="0"/>
              </a:rPr>
              <a:t>terrafoprm apply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9A8F8-D509-159E-9644-1D8BAAF6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136650"/>
            <a:ext cx="10267442" cy="99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9F728-C848-9B8D-F5F7-829ADDBEDD12}"/>
              </a:ext>
            </a:extLst>
          </p:cNvPr>
          <p:cNvSpPr txBox="1"/>
          <p:nvPr/>
        </p:nvSpPr>
        <p:spPr>
          <a:xfrm>
            <a:off x="1454227" y="2489812"/>
            <a:ext cx="83075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It is because </a:t>
            </a:r>
            <a:r>
              <a:rPr lang="en-VN" dirty="0">
                <a:hlinkClick r:id="rId3"/>
              </a:rPr>
              <a:t>the security for S3 </a:t>
            </a:r>
            <a:r>
              <a:rPr lang="en-VN" dirty="0"/>
              <a:t>has changed</a:t>
            </a:r>
            <a:br>
              <a:rPr lang="en-VN" dirty="0"/>
            </a:br>
            <a:r>
              <a:rPr lang="en-VN" dirty="0"/>
              <a:t>There are some ways to resolve the Error: </a:t>
            </a:r>
          </a:p>
          <a:p>
            <a:r>
              <a:rPr lang="en-US" dirty="0">
                <a:hlinkClick r:id="rId4"/>
              </a:rPr>
              <a:t>https://docs.aws.amazon.com/AmazonS3/latest/userguide/troubleshoot-403-errors.html</a:t>
            </a:r>
            <a:endParaRPr lang="en-US" dirty="0"/>
          </a:p>
          <a:p>
            <a:br>
              <a:rPr lang="en-VN" dirty="0"/>
            </a:br>
            <a:r>
              <a:rPr lang="en-VN" dirty="0"/>
              <a:t>I would like to share 2 common ways:</a:t>
            </a:r>
          </a:p>
          <a:p>
            <a:pPr marL="285750" indent="-285750">
              <a:buFontTx/>
              <a:buChar char="-"/>
            </a:pPr>
            <a:r>
              <a:rPr lang="en-VN" dirty="0"/>
              <a:t>Configure the 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"aws_s3_bucket_public_access_block”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Block public setting </a:t>
            </a:r>
            <a:r>
              <a:rPr lang="en-US" dirty="0"/>
              <a:t>on AWS console.</a:t>
            </a:r>
            <a:endParaRPr lang="en-US" b="0" dirty="0">
              <a:effectLst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2176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8753D-8003-F6EB-5D49-F66FE595DBF7}"/>
              </a:ext>
            </a:extLst>
          </p:cNvPr>
          <p:cNvSpPr txBox="1"/>
          <p:nvPr/>
        </p:nvSpPr>
        <p:spPr>
          <a:xfrm>
            <a:off x="1520328" y="61694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After running </a:t>
            </a:r>
            <a:r>
              <a:rPr lang="en-VN" dirty="0">
                <a:latin typeface="Courier New" panose="02070309020205020404" pitchFamily="49" charset="0"/>
                <a:cs typeface="Courier New" panose="02070309020205020404" pitchFamily="49" charset="0"/>
              </a:rPr>
              <a:t>terraform apply</a:t>
            </a:r>
            <a:r>
              <a:rPr lang="en-VN" dirty="0"/>
              <a:t> successful</a:t>
            </a:r>
          </a:p>
        </p:txBody>
      </p:sp>
      <p:pic>
        <p:nvPicPr>
          <p:cNvPr id="4" name="Picture 3" descr="A blue screen with white text&#10;&#10;Description automatically generated">
            <a:extLst>
              <a:ext uri="{FF2B5EF4-FFF2-40B4-BE49-F238E27FC236}">
                <a16:creationId xmlns:a16="http://schemas.microsoft.com/office/drawing/2014/main" id="{0EB1E73F-330E-E810-D9D6-B87412F29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8" y="1212850"/>
            <a:ext cx="10387693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8DD33-7D59-4762-1C07-1C6F5A5751F0}"/>
              </a:ext>
            </a:extLst>
          </p:cNvPr>
          <p:cNvSpPr txBox="1"/>
          <p:nvPr/>
        </p:nvSpPr>
        <p:spPr>
          <a:xfrm>
            <a:off x="1608463" y="4153359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Click on the output links to access out website.</a:t>
            </a:r>
          </a:p>
        </p:txBody>
      </p:sp>
      <p:pic>
        <p:nvPicPr>
          <p:cNvPr id="7" name="Picture 6" descr="A blue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284E6E16-DE2D-1B89-DC92-45B507696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550" y="4641850"/>
            <a:ext cx="5181600" cy="14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67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382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27415" y="643788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28FFBEEC-E1D5-4133-8566-2A59DDB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30874" y="0"/>
            <a:ext cx="7702426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19572-A914-D7AA-CB2A-C2DA84F87A4E}"/>
              </a:ext>
            </a:extLst>
          </p:cNvPr>
          <p:cNvSpPr txBox="1"/>
          <p:nvPr/>
        </p:nvSpPr>
        <p:spPr>
          <a:xfrm>
            <a:off x="5784165" y="970780"/>
            <a:ext cx="5991984" cy="4749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000" b="1" cap="all" spc="800" dirty="0">
                <a:solidFill>
                  <a:srgbClr val="2A1A00"/>
                </a:solidFill>
                <a:latin typeface="+mj-lt"/>
                <a:ea typeface="+mj-ea"/>
                <a:cs typeface="+mj-cs"/>
              </a:rPr>
              <a:t>Clean up </a:t>
            </a:r>
            <a:endParaRPr lang="en-US" sz="9000" b="1" i="0" cap="all" spc="800" dirty="0">
              <a:solidFill>
                <a:srgbClr val="2A1A00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2" name="Freeform 14">
            <a:extLst>
              <a:ext uri="{FF2B5EF4-FFF2-40B4-BE49-F238E27FC236}">
                <a16:creationId xmlns:a16="http://schemas.microsoft.com/office/drawing/2014/main" id="{E8EFDFFA-99D1-4010-8BB3-F3C338EC0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5387068" cy="69977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9" name="Graphic 18" descr="Mop and bucket">
            <a:extLst>
              <a:ext uri="{FF2B5EF4-FFF2-40B4-BE49-F238E27FC236}">
                <a16:creationId xmlns:a16="http://schemas.microsoft.com/office/drawing/2014/main" id="{A2FED95E-233B-EFA4-E2EE-E0603F85D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5963" y="1463514"/>
            <a:ext cx="4074668" cy="40746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D8C93-A094-7DCC-5083-5639C87A3459}"/>
              </a:ext>
            </a:extLst>
          </p:cNvPr>
          <p:cNvSpPr txBox="1"/>
          <p:nvPr/>
        </p:nvSpPr>
        <p:spPr>
          <a:xfrm>
            <a:off x="1258405" y="83727"/>
            <a:ext cx="7708206" cy="494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000" spc="8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5F557-5A6A-A32C-C13E-540736A396A1}"/>
              </a:ext>
            </a:extLst>
          </p:cNvPr>
          <p:cNvSpPr txBox="1"/>
          <p:nvPr/>
        </p:nvSpPr>
        <p:spPr>
          <a:xfrm>
            <a:off x="5001658" y="38228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37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03356" cy="69977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44225" y="0"/>
            <a:ext cx="289075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9655A-E424-8A92-F498-909F22E89907}"/>
              </a:ext>
            </a:extLst>
          </p:cNvPr>
          <p:cNvSpPr txBox="1"/>
          <p:nvPr/>
        </p:nvSpPr>
        <p:spPr>
          <a:xfrm>
            <a:off x="1276451" y="2332567"/>
            <a:ext cx="3451312" cy="402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Because AWS resources usually cost money, we might want to remove them after we’re done </a:t>
            </a:r>
          </a:p>
          <a:p>
            <a:pPr indent="-228600" defTabSz="9144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</a:pPr>
            <a:r>
              <a:rPr lang="en-US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with testing. To do that, use the terraform destroy command and confirm with </a:t>
            </a:r>
            <a:r>
              <a:rPr lang="en-US" b="1" i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"yes"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33237F05-3369-462F-2127-737440A4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0"/>
          <a:stretch/>
        </p:blipFill>
        <p:spPr>
          <a:xfrm>
            <a:off x="5383961" y="658248"/>
            <a:ext cx="6114125" cy="57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0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o Be Continued&quot; Images – Browse 657 Stock Photos, Vectors, and Video |  Adobe Stock">
            <a:extLst>
              <a:ext uri="{FF2B5EF4-FFF2-40B4-BE49-F238E27FC236}">
                <a16:creationId xmlns:a16="http://schemas.microsoft.com/office/drawing/2014/main" id="{07B9CA37-A772-6CEB-F6A6-DAAF54607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" r="-1" b="-1"/>
          <a:stretch/>
        </p:blipFill>
        <p:spPr bwMode="auto">
          <a:xfrm>
            <a:off x="20" y="10"/>
            <a:ext cx="12433280" cy="69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369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3B0C52-2EE0-45D0-B24F-A1BCE8BD3663}"/>
              </a:ext>
            </a:extLst>
          </p:cNvPr>
          <p:cNvSpPr txBox="1"/>
          <p:nvPr/>
        </p:nvSpPr>
        <p:spPr>
          <a:xfrm>
            <a:off x="1243331" y="1146371"/>
            <a:ext cx="9830657" cy="3588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B64F8-F97D-3089-7541-2A7F7B615377}"/>
              </a:ext>
            </a:extLst>
          </p:cNvPr>
          <p:cNvSpPr txBox="1"/>
          <p:nvPr/>
        </p:nvSpPr>
        <p:spPr>
          <a:xfrm>
            <a:off x="1644650" y="191646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3200" dirty="0">
                <a:effectLst/>
                <a:latin typeface="NewBaskerville"/>
              </a:rPr>
            </a:br>
            <a:endParaRPr lang="en-US" sz="3200" dirty="0">
              <a:effectLst/>
              <a:latin typeface="NewBaskerville"/>
            </a:endParaRPr>
          </a:p>
          <a:p>
            <a:endParaRPr lang="en-V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C8DC2-2EC3-6AD0-45ED-B2C75EDF31BD}"/>
              </a:ext>
            </a:extLst>
          </p:cNvPr>
          <p:cNvSpPr txBox="1"/>
          <p:nvPr/>
        </p:nvSpPr>
        <p:spPr>
          <a:xfrm>
            <a:off x="3522500" y="76327"/>
            <a:ext cx="4964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4000" dirty="0"/>
              <a:t>What’s next on part 2?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D4CB1-116C-788D-B1F7-6317B7736F28}"/>
              </a:ext>
            </a:extLst>
          </p:cNvPr>
          <p:cNvSpPr txBox="1"/>
          <p:nvPr/>
        </p:nvSpPr>
        <p:spPr>
          <a:xfrm>
            <a:off x="3247431" y="777039"/>
            <a:ext cx="595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AWS Virtual Private Cloud with Terraform Module</a:t>
            </a:r>
            <a:endParaRPr lang="en-VN" dirty="0"/>
          </a:p>
        </p:txBody>
      </p:sp>
      <p:pic>
        <p:nvPicPr>
          <p:cNvPr id="1028" name="Picture 4" descr="How to create a VPC using Terraform?">
            <a:extLst>
              <a:ext uri="{FF2B5EF4-FFF2-40B4-BE49-F238E27FC236}">
                <a16:creationId xmlns:a16="http://schemas.microsoft.com/office/drawing/2014/main" id="{3D47B8C6-A96D-9013-D86B-5660AB56A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237688"/>
            <a:ext cx="7543800" cy="550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786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03B2A7-D808-E390-893E-18DEF4A57DAF}"/>
              </a:ext>
            </a:extLst>
          </p:cNvPr>
          <p:cNvSpPr txBox="1"/>
          <p:nvPr/>
        </p:nvSpPr>
        <p:spPr>
          <a:xfrm>
            <a:off x="652749" y="2821294"/>
            <a:ext cx="4089666" cy="3543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98448" lvl="2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9600" dirty="0">
                <a:solidFill>
                  <a:schemeClr val="tx2"/>
                </a:solidFill>
              </a:rPr>
              <a:t>Q&amp;A</a:t>
            </a:r>
          </a:p>
        </p:txBody>
      </p:sp>
      <p:pic>
        <p:nvPicPr>
          <p:cNvPr id="6" name="Graphic 5" descr="Questions">
            <a:extLst>
              <a:ext uri="{FF2B5EF4-FFF2-40B4-BE49-F238E27FC236}">
                <a16:creationId xmlns:a16="http://schemas.microsoft.com/office/drawing/2014/main" id="{06932F60-96AF-EE57-376E-B2C7F0BB0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9751" y="757954"/>
            <a:ext cx="5490634" cy="549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27415" y="643788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433300" cy="699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0B6BC-6AD9-A95E-0221-9AC0E08EAABD}"/>
              </a:ext>
            </a:extLst>
          </p:cNvPr>
          <p:cNvSpPr txBox="1"/>
          <p:nvPr/>
        </p:nvSpPr>
        <p:spPr>
          <a:xfrm>
            <a:off x="1300844" y="1777431"/>
            <a:ext cx="10445893" cy="2855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we will have in the 4</a:t>
            </a:r>
            <a:r>
              <a:rPr lang="en-US" sz="4000" spc="800" baseline="300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</a:t>
            </a:r>
            <a:r>
              <a:rPr lang="en-US" sz="4000" spc="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part:</a:t>
            </a:r>
            <a:br>
              <a:rPr lang="en-US" sz="4000" spc="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endParaRPr lang="en-US" sz="4000" spc="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 a static website with S3 – 1</a:t>
            </a:r>
            <a:r>
              <a:rPr lang="en-US" sz="2800" i="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</a:p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Create AWS Virtual Private Cloud with Terraform Module – 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meeting</a:t>
            </a:r>
          </a:p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en-US" sz="28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Deploying a Multi-Tier Web Application – 3rd </a:t>
            </a:r>
          </a:p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lang="en-US" sz="2800" dirty="0"/>
          </a:p>
          <a:p>
            <a:pPr marL="457200" indent="-4572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lang="en-US" sz="28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spc="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903356" cy="69977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44225" y="0"/>
            <a:ext cx="289075" cy="699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xtBox 27">
            <a:extLst>
              <a:ext uri="{FF2B5EF4-FFF2-40B4-BE49-F238E27FC236}">
                <a16:creationId xmlns:a16="http://schemas.microsoft.com/office/drawing/2014/main" id="{A201054F-8CD6-A006-4254-235A5495DE68}"/>
              </a:ext>
            </a:extLst>
          </p:cNvPr>
          <p:cNvSpPr txBox="1"/>
          <p:nvPr/>
        </p:nvSpPr>
        <p:spPr>
          <a:xfrm>
            <a:off x="1524007" y="2795597"/>
            <a:ext cx="9510546" cy="300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D8C93-A094-7DCC-5083-5639C87A3459}"/>
              </a:ext>
            </a:extLst>
          </p:cNvPr>
          <p:cNvSpPr txBox="1"/>
          <p:nvPr/>
        </p:nvSpPr>
        <p:spPr>
          <a:xfrm>
            <a:off x="1644650" y="374650"/>
            <a:ext cx="10210800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i="0" dirty="0">
                <a:effectLst/>
                <a:latin typeface="Helvetica" pitchFamily="2" charset="0"/>
              </a:rPr>
              <a:t>Hosting a Static Website on AWS S3 using Terraform</a:t>
            </a:r>
          </a:p>
        </p:txBody>
      </p:sp>
      <p:pic>
        <p:nvPicPr>
          <p:cNvPr id="4" name="Picture 3" descr="A diagram of a diagram of a computer system&#10;&#10;Description automatically generated">
            <a:extLst>
              <a:ext uri="{FF2B5EF4-FFF2-40B4-BE49-F238E27FC236}">
                <a16:creationId xmlns:a16="http://schemas.microsoft.com/office/drawing/2014/main" id="{9DB76BD0-ED58-CA49-4BA2-67ACDA3D1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3041650"/>
            <a:ext cx="4603750" cy="30664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0F3FE-5AE3-5E68-848F-31FF555331E8}"/>
              </a:ext>
            </a:extLst>
          </p:cNvPr>
          <p:cNvSpPr txBox="1"/>
          <p:nvPr/>
        </p:nvSpPr>
        <p:spPr>
          <a:xfrm>
            <a:off x="5425916" y="384399"/>
            <a:ext cx="1307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4000" dirty="0"/>
              <a:t>Part1</a:t>
            </a:r>
          </a:p>
        </p:txBody>
      </p:sp>
    </p:spTree>
    <p:extLst>
      <p:ext uri="{BB962C8B-B14F-4D97-AF65-F5344CB8AC3E}">
        <p14:creationId xmlns:p14="http://schemas.microsoft.com/office/powerpoint/2010/main" val="17348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184D96-B102-FC69-256A-27F4BAA158B6}"/>
              </a:ext>
            </a:extLst>
          </p:cNvPr>
          <p:cNvSpPr txBox="1"/>
          <p:nvPr/>
        </p:nvSpPr>
        <p:spPr>
          <a:xfrm>
            <a:off x="1797050" y="450850"/>
            <a:ext cx="883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 to host static website on S3 using Terraform:</a:t>
            </a:r>
          </a:p>
          <a:p>
            <a:endParaRPr lang="en-US" sz="2400" b="1" dirty="0">
              <a:solidFill>
                <a:srgbClr val="2424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content for our static website</a:t>
            </a:r>
            <a:b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Setting up Terraform and AWS resources: policy, website configuration, provider, …</a:t>
            </a:r>
            <a:b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 the </a:t>
            </a:r>
            <a:r>
              <a:rPr lang="en-US" sz="2400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for our website’s domain in terminal</a:t>
            </a:r>
            <a:b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0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Lastly, access the hosted static website.</a:t>
            </a:r>
          </a:p>
          <a:p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400" b="1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8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27415" y="643788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433298" cy="699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D8C93-A094-7DCC-5083-5639C87A3459}"/>
              </a:ext>
            </a:extLst>
          </p:cNvPr>
          <p:cNvSpPr txBox="1"/>
          <p:nvPr/>
        </p:nvSpPr>
        <p:spPr>
          <a:xfrm>
            <a:off x="1258405" y="83727"/>
            <a:ext cx="7708206" cy="494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000" spc="8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486881" y="0"/>
            <a:ext cx="2946419" cy="69977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19572-A914-D7AA-CB2A-C2DA84F87A4E}"/>
              </a:ext>
            </a:extLst>
          </p:cNvPr>
          <p:cNvSpPr txBox="1"/>
          <p:nvPr/>
        </p:nvSpPr>
        <p:spPr>
          <a:xfrm>
            <a:off x="577850" y="2849996"/>
            <a:ext cx="97223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5400" b="1" i="0" dirty="0">
                <a:effectLst/>
                <a:latin typeface="sohne"/>
              </a:rPr>
              <a:t>Define content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3024554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2C7CD-B49C-36B1-F601-CCD99AD2CC02}"/>
              </a:ext>
            </a:extLst>
          </p:cNvPr>
          <p:cNvSpPr txBox="1"/>
          <p:nvPr/>
        </p:nvSpPr>
        <p:spPr>
          <a:xfrm>
            <a:off x="1403797" y="643944"/>
            <a:ext cx="9797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Let's start with the resources that you want to host. 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For this demo, we will create 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and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style.css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inside a directory called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endParaRPr lang="en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1F24D-AA65-97E6-7DB3-5A4EBDBB26B0}"/>
              </a:ext>
            </a:extLst>
          </p:cNvPr>
          <p:cNvSpPr txBox="1"/>
          <p:nvPr/>
        </p:nvSpPr>
        <p:spPr>
          <a:xfrm>
            <a:off x="1888224" y="1606828"/>
            <a:ext cx="44424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EC07C"/>
                </a:solidFill>
                <a:effectLst/>
              </a:rPr>
              <a:t>&lt;!DOCTYPE html&gt;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EBDBB2"/>
                </a:solidFill>
                <a:effectLst/>
              </a:rPr>
              <a:t>&lt;</a:t>
            </a:r>
            <a:r>
              <a:rPr lang="en-US" dirty="0">
                <a:solidFill>
                  <a:srgbClr val="FB4934"/>
                </a:solidFill>
                <a:effectLst/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rgbClr val="B8BB26"/>
                </a:solidFill>
                <a:effectLst/>
              </a:rPr>
              <a:t>lang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 err="1">
                <a:solidFill>
                  <a:srgbClr val="B8BB26"/>
                </a:solidFill>
                <a:effectLst/>
              </a:rPr>
              <a:t>en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EBDBB2"/>
                </a:solidFill>
                <a:effectLst/>
              </a:rPr>
              <a:t>&lt;</a:t>
            </a:r>
            <a:r>
              <a:rPr lang="en-US" dirty="0">
                <a:solidFill>
                  <a:srgbClr val="FB4934"/>
                </a:solidFill>
                <a:effectLst/>
              </a:rPr>
              <a:t>head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EBDBB2"/>
                </a:solidFill>
                <a:effectLst/>
              </a:rPr>
              <a:t>&lt;</a:t>
            </a:r>
            <a:r>
              <a:rPr lang="en-US" dirty="0">
                <a:solidFill>
                  <a:srgbClr val="FB4934"/>
                </a:solidFill>
                <a:effectLst/>
              </a:rPr>
              <a:t>meta</a:t>
            </a:r>
            <a:r>
              <a:rPr lang="en-US" dirty="0"/>
              <a:t> </a:t>
            </a:r>
            <a:r>
              <a:rPr lang="en-US" b="1" dirty="0">
                <a:solidFill>
                  <a:srgbClr val="B8BB26"/>
                </a:solidFill>
                <a:effectLst/>
              </a:rPr>
              <a:t>charset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>
                <a:solidFill>
                  <a:srgbClr val="B8BB26"/>
                </a:solidFill>
                <a:effectLst/>
              </a:rPr>
              <a:t>"UTF-8"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EBDBB2"/>
                </a:solidFill>
                <a:effectLst/>
              </a:rPr>
              <a:t>	&lt;</a:t>
            </a:r>
            <a:r>
              <a:rPr lang="en-US" dirty="0">
                <a:solidFill>
                  <a:srgbClr val="FB4934"/>
                </a:solidFill>
                <a:effectLst/>
              </a:rPr>
              <a:t>title</a:t>
            </a:r>
            <a:r>
              <a:rPr lang="en-US" dirty="0">
                <a:solidFill>
                  <a:srgbClr val="EBDBB2"/>
                </a:solidFill>
                <a:effectLst/>
              </a:rPr>
              <a:t>&gt;&lt;/</a:t>
            </a:r>
            <a:r>
              <a:rPr lang="en-US" dirty="0">
                <a:solidFill>
                  <a:srgbClr val="FB4934"/>
                </a:solidFill>
                <a:effectLst/>
              </a:rPr>
              <a:t>title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</a:p>
          <a:p>
            <a:r>
              <a:rPr lang="en-US" dirty="0">
                <a:solidFill>
                  <a:srgbClr val="EBDBB2"/>
                </a:solidFill>
              </a:rPr>
              <a:t>	</a:t>
            </a:r>
            <a:r>
              <a:rPr lang="en-US" dirty="0">
                <a:solidFill>
                  <a:srgbClr val="EBDBB2"/>
                </a:solidFill>
                <a:effectLst/>
              </a:rPr>
              <a:t>&lt;</a:t>
            </a:r>
            <a:r>
              <a:rPr lang="en-US" dirty="0">
                <a:solidFill>
                  <a:srgbClr val="FB4934"/>
                </a:solidFill>
                <a:effectLst/>
              </a:rPr>
              <a:t>link</a:t>
            </a:r>
            <a:r>
              <a:rPr lang="en-US" dirty="0"/>
              <a:t> 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rel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>
                <a:solidFill>
                  <a:srgbClr val="B8BB26"/>
                </a:solidFill>
                <a:effectLst/>
              </a:rPr>
              <a:t>"stylesheet"</a:t>
            </a:r>
            <a:r>
              <a:rPr lang="en-US" dirty="0"/>
              <a:t> 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href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 err="1">
                <a:solidFill>
                  <a:srgbClr val="B8BB26"/>
                </a:solidFill>
                <a:effectLst/>
              </a:rPr>
              <a:t>style.css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EBDBB2"/>
                </a:solidFill>
                <a:effectLst/>
              </a:rPr>
              <a:t>&lt;/</a:t>
            </a:r>
            <a:r>
              <a:rPr lang="en-US" dirty="0">
                <a:solidFill>
                  <a:srgbClr val="FB4934"/>
                </a:solidFill>
                <a:effectLst/>
              </a:rPr>
              <a:t>head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EBDBB2"/>
                </a:solidFill>
                <a:effectLst/>
              </a:rPr>
              <a:t>&lt;</a:t>
            </a:r>
            <a:r>
              <a:rPr lang="en-US" dirty="0">
                <a:solidFill>
                  <a:srgbClr val="FB4934"/>
                </a:solidFill>
                <a:effectLst/>
              </a:rPr>
              <a:t>body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</a:p>
          <a:p>
            <a:r>
              <a:rPr lang="en-US" dirty="0"/>
              <a:t>	 Hello! </a:t>
            </a:r>
          </a:p>
          <a:p>
            <a:r>
              <a:rPr lang="en-US" dirty="0">
                <a:solidFill>
                  <a:srgbClr val="EBDBB2"/>
                </a:solidFill>
                <a:effectLst/>
              </a:rPr>
              <a:t>&lt;/</a:t>
            </a:r>
            <a:r>
              <a:rPr lang="en-US" dirty="0">
                <a:solidFill>
                  <a:srgbClr val="FB4934"/>
                </a:solidFill>
                <a:effectLst/>
              </a:rPr>
              <a:t>body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EBDBB2"/>
                </a:solidFill>
                <a:effectLst/>
              </a:rPr>
              <a:t>&lt;/</a:t>
            </a:r>
            <a:r>
              <a:rPr lang="en-US" dirty="0">
                <a:solidFill>
                  <a:srgbClr val="FB4934"/>
                </a:solidFill>
                <a:effectLst/>
              </a:rPr>
              <a:t>html</a:t>
            </a:r>
            <a:r>
              <a:rPr lang="en-US" dirty="0">
                <a:solidFill>
                  <a:srgbClr val="EBDBB2"/>
                </a:solidFill>
                <a:effectLst/>
              </a:rPr>
              <a:t>&gt;</a:t>
            </a:r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3F9AA-2D68-884E-A661-D73A56C2F596}"/>
              </a:ext>
            </a:extLst>
          </p:cNvPr>
          <p:cNvSpPr txBox="1"/>
          <p:nvPr/>
        </p:nvSpPr>
        <p:spPr>
          <a:xfrm>
            <a:off x="7893050" y="1670050"/>
            <a:ext cx="1859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B4934"/>
                </a:solidFill>
                <a:effectLst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rgbClr val="EBDBB2"/>
                </a:solidFill>
                <a:effectLst/>
              </a:rPr>
              <a:t>{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FE8019"/>
                </a:solidFill>
                <a:effectLst/>
              </a:rPr>
              <a:t>color</a:t>
            </a:r>
            <a:r>
              <a:rPr lang="en-US" dirty="0">
                <a:solidFill>
                  <a:srgbClr val="EBDBB2"/>
                </a:solidFill>
                <a:effectLst/>
              </a:rPr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green</a:t>
            </a:r>
            <a:r>
              <a:rPr lang="en-US" dirty="0">
                <a:solidFill>
                  <a:srgbClr val="EBDBB2"/>
                </a:solidFill>
                <a:effectLst/>
              </a:rPr>
              <a:t>;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EBDBB2"/>
                </a:solidFill>
                <a:effectLst/>
              </a:rPr>
              <a:t>}</a:t>
            </a:r>
            <a:endParaRPr lang="en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BE8311-57E7-3AE7-36D3-70B11B5C0C6B}"/>
              </a:ext>
            </a:extLst>
          </p:cNvPr>
          <p:cNvCxnSpPr/>
          <p:nvPr/>
        </p:nvCxnSpPr>
        <p:spPr>
          <a:xfrm>
            <a:off x="7207250" y="1746250"/>
            <a:ext cx="0" cy="2590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3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3D674-CBE7-0422-A322-7601ECB0F145}"/>
              </a:ext>
            </a:extLst>
          </p:cNvPr>
          <p:cNvSpPr txBox="1"/>
          <p:nvPr/>
        </p:nvSpPr>
        <p:spPr>
          <a:xfrm>
            <a:off x="1416050" y="450850"/>
            <a:ext cx="106634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A typical website consists of multiple static files (in this demo two), and those files can be added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or removed frequently.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Taking that into account, this template will automatically upload to S3 everything from the </a:t>
            </a:r>
            <a:r>
              <a:rPr lang="en-US" dirty="0"/>
              <a:t>content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directory.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However, by default AWS will set the content type of each file in S3 to </a:t>
            </a:r>
            <a:r>
              <a:rPr lang="en-US" dirty="0"/>
              <a:t>binary/octet-stream.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To fix this, let's define content types for different resources (HTML, CSS, JavaScript).  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Create a file called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locals.tf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It will used later, to set the content type in S3 based on each file’s extension.</a:t>
            </a: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</a:br>
            <a:r>
              <a:rPr lang="en-US" dirty="0">
                <a:solidFill>
                  <a:schemeClr val="accent5"/>
                </a:solidFill>
                <a:effectLst/>
              </a:rPr>
              <a:t>locals</a:t>
            </a:r>
            <a:r>
              <a:rPr lang="en-US" dirty="0"/>
              <a:t> { </a:t>
            </a:r>
          </a:p>
          <a:p>
            <a:r>
              <a:rPr lang="en-US" b="1" dirty="0">
                <a:solidFill>
                  <a:srgbClr val="B8BB26"/>
                </a:solidFill>
                <a:effectLst/>
              </a:rPr>
              <a:t>	</a:t>
            </a:r>
            <a:r>
              <a:rPr lang="en-US" b="1" dirty="0" err="1">
                <a:solidFill>
                  <a:srgbClr val="B8BB26"/>
                </a:solidFill>
                <a:effectLst/>
              </a:rPr>
              <a:t>content_types</a:t>
            </a:r>
            <a:r>
              <a:rPr lang="en-US" dirty="0"/>
              <a:t> </a:t>
            </a:r>
            <a:r>
              <a:rPr lang="en-US" dirty="0">
                <a:solidFill>
                  <a:srgbClr val="FE8019"/>
                </a:solidFill>
                <a:effectLst/>
              </a:rPr>
              <a:t>=</a:t>
            </a:r>
            <a:r>
              <a:rPr lang="en-US" dirty="0"/>
              <a:t> {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".html" : "text/html"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".</a:t>
            </a:r>
            <a:r>
              <a:rPr lang="en-US" dirty="0" err="1">
                <a:solidFill>
                  <a:srgbClr val="B8BB26"/>
                </a:solidFill>
                <a:effectLst/>
              </a:rPr>
              <a:t>css</a:t>
            </a:r>
            <a:r>
              <a:rPr lang="en-US" dirty="0">
                <a:solidFill>
                  <a:srgbClr val="B8BB26"/>
                </a:solidFill>
                <a:effectLst/>
              </a:rPr>
              <a:t>" : "text/</a:t>
            </a:r>
            <a:r>
              <a:rPr lang="en-US" dirty="0" err="1">
                <a:solidFill>
                  <a:srgbClr val="B8BB26"/>
                </a:solidFill>
                <a:effectLst/>
              </a:rPr>
              <a:t>css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>
                <a:solidFill>
                  <a:srgbClr val="EBDBB2"/>
                </a:solidFill>
                <a:effectLst/>
              </a:rPr>
              <a:t>,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B8BB26"/>
                </a:solidFill>
                <a:effectLst/>
              </a:rPr>
              <a:t>		".</a:t>
            </a:r>
            <a:r>
              <a:rPr lang="en-US" dirty="0" err="1">
                <a:solidFill>
                  <a:srgbClr val="B8BB26"/>
                </a:solidFill>
                <a:effectLst/>
              </a:rPr>
              <a:t>js</a:t>
            </a:r>
            <a:r>
              <a:rPr lang="en-US" dirty="0">
                <a:solidFill>
                  <a:srgbClr val="B8BB26"/>
                </a:solidFill>
                <a:effectLst/>
              </a:rPr>
              <a:t>" : "text/</a:t>
            </a:r>
            <a:r>
              <a:rPr lang="en-US" dirty="0" err="1">
                <a:solidFill>
                  <a:srgbClr val="B8BB26"/>
                </a:solidFill>
                <a:effectLst/>
              </a:rPr>
              <a:t>javascript</a:t>
            </a:r>
            <a:r>
              <a:rPr lang="en-US" dirty="0">
                <a:solidFill>
                  <a:srgbClr val="B8BB26"/>
                </a:solidFill>
                <a:effectLst/>
              </a:rPr>
              <a:t>"</a:t>
            </a:r>
            <a:r>
              <a:rPr lang="en-US" dirty="0"/>
              <a:t>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  <a:endParaRPr lang="en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15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7520F84D-966A-41CD-B818-16BF32EF1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27415" y="643788"/>
            <a:ext cx="5339196" cy="5335746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510D23-E323-4577-A8EA-12C6C6019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384613-A493-4A01-873E-5BD3769D1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433298" cy="6997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D8C93-A094-7DCC-5083-5639C87A3459}"/>
              </a:ext>
            </a:extLst>
          </p:cNvPr>
          <p:cNvSpPr txBox="1"/>
          <p:nvPr/>
        </p:nvSpPr>
        <p:spPr>
          <a:xfrm>
            <a:off x="1258405" y="83727"/>
            <a:ext cx="7708206" cy="4948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9000" spc="800" dirty="0">
              <a:solidFill>
                <a:schemeClr val="tx2"/>
              </a:solidFill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336F18-80E9-4DFA-9C2E-3F8561472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9074" cy="6997700"/>
          </a:xfrm>
          <a:prstGeom prst="rect">
            <a:avLst/>
          </a:prstGeom>
          <a:solidFill>
            <a:srgbClr val="171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293054-EC89-4CF2-AAEF-B38981E9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9486881" y="0"/>
            <a:ext cx="2946419" cy="6997700"/>
          </a:xfrm>
          <a:custGeom>
            <a:avLst/>
            <a:gdLst>
              <a:gd name="connsiteX0" fmla="*/ 1514461 w 2889236"/>
              <a:gd name="connsiteY0" fmla="*/ 0 h 6858000"/>
              <a:gd name="connsiteX1" fmla="*/ 1291796 w 2889236"/>
              <a:gd name="connsiteY1" fmla="*/ 0 h 6858000"/>
              <a:gd name="connsiteX2" fmla="*/ 1242998 w 2889236"/>
              <a:gd name="connsiteY2" fmla="*/ 0 h 6858000"/>
              <a:gd name="connsiteX3" fmla="*/ 303177 w 2889236"/>
              <a:gd name="connsiteY3" fmla="*/ 0 h 6858000"/>
              <a:gd name="connsiteX4" fmla="*/ 235415 w 2889236"/>
              <a:gd name="connsiteY4" fmla="*/ 0 h 6858000"/>
              <a:gd name="connsiteX5" fmla="*/ 0 w 2889236"/>
              <a:gd name="connsiteY5" fmla="*/ 0 h 6858000"/>
              <a:gd name="connsiteX6" fmla="*/ 0 w 2889236"/>
              <a:gd name="connsiteY6" fmla="*/ 6858000 h 6858000"/>
              <a:gd name="connsiteX7" fmla="*/ 235415 w 2889236"/>
              <a:gd name="connsiteY7" fmla="*/ 6858000 h 6858000"/>
              <a:gd name="connsiteX8" fmla="*/ 303177 w 2889236"/>
              <a:gd name="connsiteY8" fmla="*/ 6858000 h 6858000"/>
              <a:gd name="connsiteX9" fmla="*/ 1242998 w 2889236"/>
              <a:gd name="connsiteY9" fmla="*/ 6858000 h 6858000"/>
              <a:gd name="connsiteX10" fmla="*/ 1291795 w 2889236"/>
              <a:gd name="connsiteY10" fmla="*/ 6858000 h 6858000"/>
              <a:gd name="connsiteX11" fmla="*/ 1514461 w 2889236"/>
              <a:gd name="connsiteY11" fmla="*/ 6858000 h 6858000"/>
              <a:gd name="connsiteX12" fmla="*/ 1541448 w 2889236"/>
              <a:gd name="connsiteY12" fmla="*/ 6770688 h 6858000"/>
              <a:gd name="connsiteX13" fmla="*/ 1566848 w 2889236"/>
              <a:gd name="connsiteY13" fmla="*/ 6683375 h 6858000"/>
              <a:gd name="connsiteX14" fmla="*/ 1592248 w 2889236"/>
              <a:gd name="connsiteY14" fmla="*/ 6594475 h 6858000"/>
              <a:gd name="connsiteX15" fmla="*/ 1614473 w 2889236"/>
              <a:gd name="connsiteY15" fmla="*/ 6503988 h 6858000"/>
              <a:gd name="connsiteX16" fmla="*/ 1641461 w 2889236"/>
              <a:gd name="connsiteY16" fmla="*/ 6416675 h 6858000"/>
              <a:gd name="connsiteX17" fmla="*/ 1670036 w 2889236"/>
              <a:gd name="connsiteY17" fmla="*/ 6332538 h 6858000"/>
              <a:gd name="connsiteX18" fmla="*/ 1706548 w 2889236"/>
              <a:gd name="connsiteY18" fmla="*/ 6253163 h 6858000"/>
              <a:gd name="connsiteX19" fmla="*/ 1749411 w 2889236"/>
              <a:gd name="connsiteY19" fmla="*/ 6180138 h 6858000"/>
              <a:gd name="connsiteX20" fmla="*/ 1797036 w 2889236"/>
              <a:gd name="connsiteY20" fmla="*/ 6118225 h 6858000"/>
              <a:gd name="connsiteX21" fmla="*/ 1849423 w 2889236"/>
              <a:gd name="connsiteY21" fmla="*/ 6059488 h 6858000"/>
              <a:gd name="connsiteX22" fmla="*/ 1909748 w 2889236"/>
              <a:gd name="connsiteY22" fmla="*/ 6005513 h 6858000"/>
              <a:gd name="connsiteX23" fmla="*/ 1973248 w 2889236"/>
              <a:gd name="connsiteY23" fmla="*/ 5951538 h 6858000"/>
              <a:gd name="connsiteX24" fmla="*/ 2039923 w 2889236"/>
              <a:gd name="connsiteY24" fmla="*/ 5900738 h 6858000"/>
              <a:gd name="connsiteX25" fmla="*/ 2106598 w 2889236"/>
              <a:gd name="connsiteY25" fmla="*/ 5849938 h 6858000"/>
              <a:gd name="connsiteX26" fmla="*/ 2174861 w 2889236"/>
              <a:gd name="connsiteY26" fmla="*/ 5797550 h 6858000"/>
              <a:gd name="connsiteX27" fmla="*/ 2239948 w 2889236"/>
              <a:gd name="connsiteY27" fmla="*/ 5746750 h 6858000"/>
              <a:gd name="connsiteX28" fmla="*/ 2301861 w 2889236"/>
              <a:gd name="connsiteY28" fmla="*/ 5692775 h 6858000"/>
              <a:gd name="connsiteX29" fmla="*/ 2359011 w 2889236"/>
              <a:gd name="connsiteY29" fmla="*/ 5634038 h 6858000"/>
              <a:gd name="connsiteX30" fmla="*/ 2411398 w 2889236"/>
              <a:gd name="connsiteY30" fmla="*/ 5575300 h 6858000"/>
              <a:gd name="connsiteX31" fmla="*/ 2454261 w 2889236"/>
              <a:gd name="connsiteY31" fmla="*/ 5511800 h 6858000"/>
              <a:gd name="connsiteX32" fmla="*/ 2490773 w 2889236"/>
              <a:gd name="connsiteY32" fmla="*/ 5440363 h 6858000"/>
              <a:gd name="connsiteX33" fmla="*/ 2512998 w 2889236"/>
              <a:gd name="connsiteY33" fmla="*/ 5370513 h 6858000"/>
              <a:gd name="connsiteX34" fmla="*/ 2527286 w 2889236"/>
              <a:gd name="connsiteY34" fmla="*/ 5292725 h 6858000"/>
              <a:gd name="connsiteX35" fmla="*/ 2533636 w 2889236"/>
              <a:gd name="connsiteY35" fmla="*/ 5216525 h 6858000"/>
              <a:gd name="connsiteX36" fmla="*/ 2532048 w 2889236"/>
              <a:gd name="connsiteY36" fmla="*/ 5135563 h 6858000"/>
              <a:gd name="connsiteX37" fmla="*/ 2525698 w 2889236"/>
              <a:gd name="connsiteY37" fmla="*/ 5054600 h 6858000"/>
              <a:gd name="connsiteX38" fmla="*/ 2517761 w 2889236"/>
              <a:gd name="connsiteY38" fmla="*/ 4970463 h 6858000"/>
              <a:gd name="connsiteX39" fmla="*/ 2506648 w 2889236"/>
              <a:gd name="connsiteY39" fmla="*/ 4886325 h 6858000"/>
              <a:gd name="connsiteX40" fmla="*/ 2493948 w 2889236"/>
              <a:gd name="connsiteY40" fmla="*/ 4802188 h 6858000"/>
              <a:gd name="connsiteX41" fmla="*/ 2484423 w 2889236"/>
              <a:gd name="connsiteY41" fmla="*/ 4718050 h 6858000"/>
              <a:gd name="connsiteX42" fmla="*/ 2478073 w 2889236"/>
              <a:gd name="connsiteY42" fmla="*/ 4633913 h 6858000"/>
              <a:gd name="connsiteX43" fmla="*/ 2473311 w 2889236"/>
              <a:gd name="connsiteY43" fmla="*/ 4552950 h 6858000"/>
              <a:gd name="connsiteX44" fmla="*/ 2478073 w 2889236"/>
              <a:gd name="connsiteY44" fmla="*/ 4473575 h 6858000"/>
              <a:gd name="connsiteX45" fmla="*/ 2487598 w 2889236"/>
              <a:gd name="connsiteY45" fmla="*/ 4395788 h 6858000"/>
              <a:gd name="connsiteX46" fmla="*/ 2508236 w 2889236"/>
              <a:gd name="connsiteY46" fmla="*/ 4314825 h 6858000"/>
              <a:gd name="connsiteX47" fmla="*/ 2539986 w 2889236"/>
              <a:gd name="connsiteY47" fmla="*/ 4235450 h 6858000"/>
              <a:gd name="connsiteX48" fmla="*/ 2578086 w 2889236"/>
              <a:gd name="connsiteY48" fmla="*/ 4156075 h 6858000"/>
              <a:gd name="connsiteX49" fmla="*/ 2620948 w 2889236"/>
              <a:gd name="connsiteY49" fmla="*/ 4076700 h 6858000"/>
              <a:gd name="connsiteX50" fmla="*/ 2665398 w 2889236"/>
              <a:gd name="connsiteY50" fmla="*/ 3998913 h 6858000"/>
              <a:gd name="connsiteX51" fmla="*/ 2713024 w 2889236"/>
              <a:gd name="connsiteY51" fmla="*/ 3919538 h 6858000"/>
              <a:gd name="connsiteX52" fmla="*/ 2755886 w 2889236"/>
              <a:gd name="connsiteY52" fmla="*/ 3840163 h 6858000"/>
              <a:gd name="connsiteX53" fmla="*/ 2798748 w 2889236"/>
              <a:gd name="connsiteY53" fmla="*/ 3759200 h 6858000"/>
              <a:gd name="connsiteX54" fmla="*/ 2835261 w 2889236"/>
              <a:gd name="connsiteY54" fmla="*/ 3678238 h 6858000"/>
              <a:gd name="connsiteX55" fmla="*/ 2863836 w 2889236"/>
              <a:gd name="connsiteY55" fmla="*/ 3597275 h 6858000"/>
              <a:gd name="connsiteX56" fmla="*/ 2879711 w 2889236"/>
              <a:gd name="connsiteY56" fmla="*/ 3514725 h 6858000"/>
              <a:gd name="connsiteX57" fmla="*/ 2889236 w 2889236"/>
              <a:gd name="connsiteY57" fmla="*/ 3429000 h 6858000"/>
              <a:gd name="connsiteX58" fmla="*/ 2879711 w 2889236"/>
              <a:gd name="connsiteY58" fmla="*/ 3343275 h 6858000"/>
              <a:gd name="connsiteX59" fmla="*/ 2863836 w 2889236"/>
              <a:gd name="connsiteY59" fmla="*/ 3260725 h 6858000"/>
              <a:gd name="connsiteX60" fmla="*/ 2835261 w 2889236"/>
              <a:gd name="connsiteY60" fmla="*/ 3179763 h 6858000"/>
              <a:gd name="connsiteX61" fmla="*/ 2798748 w 2889236"/>
              <a:gd name="connsiteY61" fmla="*/ 3098800 h 6858000"/>
              <a:gd name="connsiteX62" fmla="*/ 2755886 w 2889236"/>
              <a:gd name="connsiteY62" fmla="*/ 3017838 h 6858000"/>
              <a:gd name="connsiteX63" fmla="*/ 2713024 w 2889236"/>
              <a:gd name="connsiteY63" fmla="*/ 2938463 h 6858000"/>
              <a:gd name="connsiteX64" fmla="*/ 2665398 w 2889236"/>
              <a:gd name="connsiteY64" fmla="*/ 2859088 h 6858000"/>
              <a:gd name="connsiteX65" fmla="*/ 2620948 w 2889236"/>
              <a:gd name="connsiteY65" fmla="*/ 2781300 h 6858000"/>
              <a:gd name="connsiteX66" fmla="*/ 2578086 w 2889236"/>
              <a:gd name="connsiteY66" fmla="*/ 2701925 h 6858000"/>
              <a:gd name="connsiteX67" fmla="*/ 2539986 w 2889236"/>
              <a:gd name="connsiteY67" fmla="*/ 2622550 h 6858000"/>
              <a:gd name="connsiteX68" fmla="*/ 2508236 w 2889236"/>
              <a:gd name="connsiteY68" fmla="*/ 2543175 h 6858000"/>
              <a:gd name="connsiteX69" fmla="*/ 2487598 w 2889236"/>
              <a:gd name="connsiteY69" fmla="*/ 2462213 h 6858000"/>
              <a:gd name="connsiteX70" fmla="*/ 2478073 w 2889236"/>
              <a:gd name="connsiteY70" fmla="*/ 2384425 h 6858000"/>
              <a:gd name="connsiteX71" fmla="*/ 2473311 w 2889236"/>
              <a:gd name="connsiteY71" fmla="*/ 2305050 h 6858000"/>
              <a:gd name="connsiteX72" fmla="*/ 2478073 w 2889236"/>
              <a:gd name="connsiteY72" fmla="*/ 2224088 h 6858000"/>
              <a:gd name="connsiteX73" fmla="*/ 2484423 w 2889236"/>
              <a:gd name="connsiteY73" fmla="*/ 2139950 h 6858000"/>
              <a:gd name="connsiteX74" fmla="*/ 2493948 w 2889236"/>
              <a:gd name="connsiteY74" fmla="*/ 2055813 h 6858000"/>
              <a:gd name="connsiteX75" fmla="*/ 2506648 w 2889236"/>
              <a:gd name="connsiteY75" fmla="*/ 1971675 h 6858000"/>
              <a:gd name="connsiteX76" fmla="*/ 2517761 w 2889236"/>
              <a:gd name="connsiteY76" fmla="*/ 1887538 h 6858000"/>
              <a:gd name="connsiteX77" fmla="*/ 2525698 w 2889236"/>
              <a:gd name="connsiteY77" fmla="*/ 1803400 h 6858000"/>
              <a:gd name="connsiteX78" fmla="*/ 2532048 w 2889236"/>
              <a:gd name="connsiteY78" fmla="*/ 1722438 h 6858000"/>
              <a:gd name="connsiteX79" fmla="*/ 2533636 w 2889236"/>
              <a:gd name="connsiteY79" fmla="*/ 1641475 h 6858000"/>
              <a:gd name="connsiteX80" fmla="*/ 2527286 w 2889236"/>
              <a:gd name="connsiteY80" fmla="*/ 1565275 h 6858000"/>
              <a:gd name="connsiteX81" fmla="*/ 2512998 w 2889236"/>
              <a:gd name="connsiteY81" fmla="*/ 1487488 h 6858000"/>
              <a:gd name="connsiteX82" fmla="*/ 2490773 w 2889236"/>
              <a:gd name="connsiteY82" fmla="*/ 1417638 h 6858000"/>
              <a:gd name="connsiteX83" fmla="*/ 2454261 w 2889236"/>
              <a:gd name="connsiteY83" fmla="*/ 1346200 h 6858000"/>
              <a:gd name="connsiteX84" fmla="*/ 2411398 w 2889236"/>
              <a:gd name="connsiteY84" fmla="*/ 1282700 h 6858000"/>
              <a:gd name="connsiteX85" fmla="*/ 2359011 w 2889236"/>
              <a:gd name="connsiteY85" fmla="*/ 1223963 h 6858000"/>
              <a:gd name="connsiteX86" fmla="*/ 2301861 w 2889236"/>
              <a:gd name="connsiteY86" fmla="*/ 1165225 h 6858000"/>
              <a:gd name="connsiteX87" fmla="*/ 2239948 w 2889236"/>
              <a:gd name="connsiteY87" fmla="*/ 1111250 h 6858000"/>
              <a:gd name="connsiteX88" fmla="*/ 2174861 w 2889236"/>
              <a:gd name="connsiteY88" fmla="*/ 1060450 h 6858000"/>
              <a:gd name="connsiteX89" fmla="*/ 2106598 w 2889236"/>
              <a:gd name="connsiteY89" fmla="*/ 1008063 h 6858000"/>
              <a:gd name="connsiteX90" fmla="*/ 2039923 w 2889236"/>
              <a:gd name="connsiteY90" fmla="*/ 957263 h 6858000"/>
              <a:gd name="connsiteX91" fmla="*/ 1973248 w 2889236"/>
              <a:gd name="connsiteY91" fmla="*/ 906463 h 6858000"/>
              <a:gd name="connsiteX92" fmla="*/ 1909748 w 2889236"/>
              <a:gd name="connsiteY92" fmla="*/ 852488 h 6858000"/>
              <a:gd name="connsiteX93" fmla="*/ 1849423 w 2889236"/>
              <a:gd name="connsiteY93" fmla="*/ 798513 h 6858000"/>
              <a:gd name="connsiteX94" fmla="*/ 1797036 w 2889236"/>
              <a:gd name="connsiteY94" fmla="*/ 739775 h 6858000"/>
              <a:gd name="connsiteX95" fmla="*/ 1749411 w 2889236"/>
              <a:gd name="connsiteY95" fmla="*/ 677863 h 6858000"/>
              <a:gd name="connsiteX96" fmla="*/ 1706548 w 2889236"/>
              <a:gd name="connsiteY96" fmla="*/ 604838 h 6858000"/>
              <a:gd name="connsiteX97" fmla="*/ 1670036 w 2889236"/>
              <a:gd name="connsiteY97" fmla="*/ 525463 h 6858000"/>
              <a:gd name="connsiteX98" fmla="*/ 1641461 w 2889236"/>
              <a:gd name="connsiteY98" fmla="*/ 441325 h 6858000"/>
              <a:gd name="connsiteX99" fmla="*/ 1614473 w 2889236"/>
              <a:gd name="connsiteY99" fmla="*/ 354013 h 6858000"/>
              <a:gd name="connsiteX100" fmla="*/ 1592248 w 2889236"/>
              <a:gd name="connsiteY100" fmla="*/ 263525 h 6858000"/>
              <a:gd name="connsiteX101" fmla="*/ 1566848 w 2889236"/>
              <a:gd name="connsiteY101" fmla="*/ 174625 h 6858000"/>
              <a:gd name="connsiteX102" fmla="*/ 1541448 w 2889236"/>
              <a:gd name="connsiteY102" fmla="*/ 873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889236" h="6858000">
                <a:moveTo>
                  <a:pt x="1514461" y="0"/>
                </a:moveTo>
                <a:lnTo>
                  <a:pt x="1291796" y="0"/>
                </a:lnTo>
                <a:lnTo>
                  <a:pt x="1242998" y="0"/>
                </a:lnTo>
                <a:lnTo>
                  <a:pt x="303177" y="0"/>
                </a:lnTo>
                <a:lnTo>
                  <a:pt x="235415" y="0"/>
                </a:lnTo>
                <a:lnTo>
                  <a:pt x="0" y="0"/>
                </a:lnTo>
                <a:lnTo>
                  <a:pt x="0" y="6858000"/>
                </a:lnTo>
                <a:lnTo>
                  <a:pt x="235415" y="6858000"/>
                </a:lnTo>
                <a:lnTo>
                  <a:pt x="303177" y="6858000"/>
                </a:lnTo>
                <a:lnTo>
                  <a:pt x="1242998" y="6858000"/>
                </a:lnTo>
                <a:lnTo>
                  <a:pt x="1291795" y="6858000"/>
                </a:lnTo>
                <a:lnTo>
                  <a:pt x="1514461" y="6858000"/>
                </a:lnTo>
                <a:lnTo>
                  <a:pt x="1541448" y="6770688"/>
                </a:lnTo>
                <a:lnTo>
                  <a:pt x="1566848" y="6683375"/>
                </a:lnTo>
                <a:lnTo>
                  <a:pt x="1592248" y="6594475"/>
                </a:lnTo>
                <a:lnTo>
                  <a:pt x="1614473" y="6503988"/>
                </a:lnTo>
                <a:lnTo>
                  <a:pt x="1641461" y="6416675"/>
                </a:lnTo>
                <a:lnTo>
                  <a:pt x="1670036" y="6332538"/>
                </a:lnTo>
                <a:lnTo>
                  <a:pt x="1706548" y="6253163"/>
                </a:lnTo>
                <a:lnTo>
                  <a:pt x="1749411" y="6180138"/>
                </a:lnTo>
                <a:lnTo>
                  <a:pt x="1797036" y="6118225"/>
                </a:lnTo>
                <a:lnTo>
                  <a:pt x="1849423" y="6059488"/>
                </a:lnTo>
                <a:lnTo>
                  <a:pt x="1909748" y="6005513"/>
                </a:lnTo>
                <a:lnTo>
                  <a:pt x="1973248" y="5951538"/>
                </a:lnTo>
                <a:lnTo>
                  <a:pt x="2039923" y="5900738"/>
                </a:lnTo>
                <a:lnTo>
                  <a:pt x="2106598" y="5849938"/>
                </a:lnTo>
                <a:lnTo>
                  <a:pt x="2174861" y="5797550"/>
                </a:lnTo>
                <a:lnTo>
                  <a:pt x="2239948" y="5746750"/>
                </a:lnTo>
                <a:lnTo>
                  <a:pt x="2301861" y="5692775"/>
                </a:lnTo>
                <a:lnTo>
                  <a:pt x="2359011" y="5634038"/>
                </a:lnTo>
                <a:lnTo>
                  <a:pt x="2411398" y="5575300"/>
                </a:lnTo>
                <a:lnTo>
                  <a:pt x="2454261" y="5511800"/>
                </a:lnTo>
                <a:lnTo>
                  <a:pt x="2490773" y="5440363"/>
                </a:lnTo>
                <a:lnTo>
                  <a:pt x="2512998" y="5370513"/>
                </a:lnTo>
                <a:lnTo>
                  <a:pt x="2527286" y="5292725"/>
                </a:lnTo>
                <a:lnTo>
                  <a:pt x="2533636" y="5216525"/>
                </a:lnTo>
                <a:lnTo>
                  <a:pt x="2532048" y="5135563"/>
                </a:lnTo>
                <a:lnTo>
                  <a:pt x="2525698" y="5054600"/>
                </a:lnTo>
                <a:lnTo>
                  <a:pt x="2517761" y="4970463"/>
                </a:lnTo>
                <a:lnTo>
                  <a:pt x="2506648" y="4886325"/>
                </a:lnTo>
                <a:lnTo>
                  <a:pt x="2493948" y="4802188"/>
                </a:lnTo>
                <a:lnTo>
                  <a:pt x="2484423" y="4718050"/>
                </a:lnTo>
                <a:lnTo>
                  <a:pt x="2478073" y="4633913"/>
                </a:lnTo>
                <a:lnTo>
                  <a:pt x="2473311" y="4552950"/>
                </a:lnTo>
                <a:lnTo>
                  <a:pt x="2478073" y="4473575"/>
                </a:lnTo>
                <a:lnTo>
                  <a:pt x="2487598" y="4395788"/>
                </a:lnTo>
                <a:lnTo>
                  <a:pt x="2508236" y="4314825"/>
                </a:lnTo>
                <a:lnTo>
                  <a:pt x="2539986" y="4235450"/>
                </a:lnTo>
                <a:lnTo>
                  <a:pt x="2578086" y="4156075"/>
                </a:lnTo>
                <a:lnTo>
                  <a:pt x="2620948" y="4076700"/>
                </a:lnTo>
                <a:lnTo>
                  <a:pt x="2665398" y="3998913"/>
                </a:lnTo>
                <a:lnTo>
                  <a:pt x="2713024" y="3919538"/>
                </a:lnTo>
                <a:lnTo>
                  <a:pt x="2755886" y="3840163"/>
                </a:lnTo>
                <a:lnTo>
                  <a:pt x="2798748" y="3759200"/>
                </a:lnTo>
                <a:lnTo>
                  <a:pt x="2835261" y="3678238"/>
                </a:lnTo>
                <a:lnTo>
                  <a:pt x="2863836" y="3597275"/>
                </a:lnTo>
                <a:lnTo>
                  <a:pt x="2879711" y="3514725"/>
                </a:lnTo>
                <a:lnTo>
                  <a:pt x="2889236" y="3429000"/>
                </a:lnTo>
                <a:lnTo>
                  <a:pt x="2879711" y="3343275"/>
                </a:lnTo>
                <a:lnTo>
                  <a:pt x="2863836" y="3260725"/>
                </a:lnTo>
                <a:lnTo>
                  <a:pt x="2835261" y="3179763"/>
                </a:lnTo>
                <a:lnTo>
                  <a:pt x="2798748" y="3098800"/>
                </a:lnTo>
                <a:lnTo>
                  <a:pt x="2755886" y="3017838"/>
                </a:lnTo>
                <a:lnTo>
                  <a:pt x="2713024" y="2938463"/>
                </a:lnTo>
                <a:lnTo>
                  <a:pt x="2665398" y="2859088"/>
                </a:lnTo>
                <a:lnTo>
                  <a:pt x="2620948" y="2781300"/>
                </a:lnTo>
                <a:lnTo>
                  <a:pt x="2578086" y="2701925"/>
                </a:lnTo>
                <a:lnTo>
                  <a:pt x="2539986" y="2622550"/>
                </a:lnTo>
                <a:lnTo>
                  <a:pt x="2508236" y="2543175"/>
                </a:lnTo>
                <a:lnTo>
                  <a:pt x="2487598" y="2462213"/>
                </a:lnTo>
                <a:lnTo>
                  <a:pt x="2478073" y="2384425"/>
                </a:lnTo>
                <a:lnTo>
                  <a:pt x="2473311" y="2305050"/>
                </a:lnTo>
                <a:lnTo>
                  <a:pt x="2478073" y="2224088"/>
                </a:lnTo>
                <a:lnTo>
                  <a:pt x="2484423" y="2139950"/>
                </a:lnTo>
                <a:lnTo>
                  <a:pt x="2493948" y="2055813"/>
                </a:lnTo>
                <a:lnTo>
                  <a:pt x="2506648" y="1971675"/>
                </a:lnTo>
                <a:lnTo>
                  <a:pt x="2517761" y="1887538"/>
                </a:lnTo>
                <a:lnTo>
                  <a:pt x="2525698" y="1803400"/>
                </a:lnTo>
                <a:lnTo>
                  <a:pt x="2532048" y="1722438"/>
                </a:lnTo>
                <a:lnTo>
                  <a:pt x="2533636" y="1641475"/>
                </a:lnTo>
                <a:lnTo>
                  <a:pt x="2527286" y="1565275"/>
                </a:lnTo>
                <a:lnTo>
                  <a:pt x="2512998" y="1487488"/>
                </a:lnTo>
                <a:lnTo>
                  <a:pt x="2490773" y="1417638"/>
                </a:lnTo>
                <a:lnTo>
                  <a:pt x="2454261" y="1346200"/>
                </a:lnTo>
                <a:lnTo>
                  <a:pt x="2411398" y="1282700"/>
                </a:lnTo>
                <a:lnTo>
                  <a:pt x="2359011" y="1223963"/>
                </a:lnTo>
                <a:lnTo>
                  <a:pt x="2301861" y="1165225"/>
                </a:lnTo>
                <a:lnTo>
                  <a:pt x="2239948" y="1111250"/>
                </a:lnTo>
                <a:lnTo>
                  <a:pt x="2174861" y="1060450"/>
                </a:lnTo>
                <a:lnTo>
                  <a:pt x="2106598" y="1008063"/>
                </a:lnTo>
                <a:lnTo>
                  <a:pt x="2039923" y="957263"/>
                </a:lnTo>
                <a:lnTo>
                  <a:pt x="1973248" y="906463"/>
                </a:lnTo>
                <a:lnTo>
                  <a:pt x="1909748" y="852488"/>
                </a:lnTo>
                <a:lnTo>
                  <a:pt x="1849423" y="798513"/>
                </a:lnTo>
                <a:lnTo>
                  <a:pt x="1797036" y="739775"/>
                </a:lnTo>
                <a:lnTo>
                  <a:pt x="1749411" y="677863"/>
                </a:lnTo>
                <a:lnTo>
                  <a:pt x="1706548" y="604838"/>
                </a:lnTo>
                <a:lnTo>
                  <a:pt x="1670036" y="525463"/>
                </a:lnTo>
                <a:lnTo>
                  <a:pt x="1641461" y="441325"/>
                </a:lnTo>
                <a:lnTo>
                  <a:pt x="1614473" y="354013"/>
                </a:lnTo>
                <a:lnTo>
                  <a:pt x="1592248" y="263525"/>
                </a:lnTo>
                <a:lnTo>
                  <a:pt x="1566848" y="174625"/>
                </a:lnTo>
                <a:lnTo>
                  <a:pt x="1541448" y="87313"/>
                </a:lnTo>
                <a:close/>
              </a:path>
            </a:pathLst>
          </a:custGeom>
          <a:solidFill>
            <a:srgbClr val="171624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19572-A914-D7AA-CB2A-C2DA84F87A4E}"/>
              </a:ext>
            </a:extLst>
          </p:cNvPr>
          <p:cNvSpPr txBox="1"/>
          <p:nvPr/>
        </p:nvSpPr>
        <p:spPr>
          <a:xfrm>
            <a:off x="990131" y="3175684"/>
            <a:ext cx="8236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1" i="0" dirty="0">
                <a:effectLst/>
                <a:latin typeface="sohne"/>
              </a:rPr>
              <a:t>Configuring Terraform and AWS resources</a:t>
            </a:r>
          </a:p>
        </p:txBody>
      </p:sp>
    </p:spTree>
    <p:extLst>
      <p:ext uri="{BB962C8B-B14F-4D97-AF65-F5344CB8AC3E}">
        <p14:creationId xmlns:p14="http://schemas.microsoft.com/office/powerpoint/2010/main" val="2601980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A8D16E-578B-A545-AD9B-9D70F12B8A18}">
  <we:reference id="7d570271-b346-45bb-9db7-9681a383d749" version="1.0.0.522" store="EXCatalog" storeType="EXCatalog"/>
  <we:alternateReferences>
    <we:reference id="WA200004074" version="1.0.0.52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{A48FB394-3C7E-DE40-8A7E-9A3B9614F195}tf10001071</Template>
  <TotalTime>58164</TotalTime>
  <Words>2100</Words>
  <Application>Microsoft Macintosh PowerPoint</Application>
  <PresentationFormat>Custom</PresentationFormat>
  <Paragraphs>177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-apple-system</vt:lpstr>
      <vt:lpstr>Amazon Ember</vt:lpstr>
      <vt:lpstr>Arial</vt:lpstr>
      <vt:lpstr>Calibri</vt:lpstr>
      <vt:lpstr>Courier New</vt:lpstr>
      <vt:lpstr>Epilogue</vt:lpstr>
      <vt:lpstr>Franklin Gothic Book</vt:lpstr>
      <vt:lpstr>Gill Sans MT</vt:lpstr>
      <vt:lpstr>Helvetica</vt:lpstr>
      <vt:lpstr>Impact</vt:lpstr>
      <vt:lpstr>NewBaskerville</vt:lpstr>
      <vt:lpstr>sohne</vt:lpstr>
      <vt:lpstr>Source Sans Pro</vt:lpstr>
      <vt:lpstr>source-serif-pro</vt:lpstr>
      <vt:lpstr>Badge</vt:lpstr>
      <vt:lpstr>PowerPoint Presentation</vt:lpstr>
      <vt:lpstr>What we have done in last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GAB 2017 Madrid Template</dc:title>
  <cp:lastModifiedBy>BAO ANH HOANG DINH -X (baoadinh - B3IT INNOVATION AB at Cisco)</cp:lastModifiedBy>
  <cp:revision>38</cp:revision>
  <cp:lastPrinted>2023-09-19T10:47:09Z</cp:lastPrinted>
  <dcterms:created xsi:type="dcterms:W3CDTF">2023-09-18T07:40:57Z</dcterms:created>
  <dcterms:modified xsi:type="dcterms:W3CDTF">2023-11-15T07:26:09Z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2023-09-18T00:00:00Z</vt:filetime>
  </property>
</Properties>
</file>