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30"/>
  </p:notesMasterIdLst>
  <p:sldIdLst>
    <p:sldId id="256" r:id="rId2"/>
    <p:sldId id="258" r:id="rId3"/>
    <p:sldId id="296" r:id="rId4"/>
    <p:sldId id="294" r:id="rId5"/>
    <p:sldId id="298" r:id="rId6"/>
    <p:sldId id="299" r:id="rId7"/>
    <p:sldId id="302" r:id="rId8"/>
    <p:sldId id="308" r:id="rId9"/>
    <p:sldId id="309" r:id="rId10"/>
    <p:sldId id="301" r:id="rId11"/>
    <p:sldId id="303" r:id="rId12"/>
    <p:sldId id="304" r:id="rId13"/>
    <p:sldId id="305" r:id="rId14"/>
    <p:sldId id="265" r:id="rId15"/>
    <p:sldId id="266" r:id="rId16"/>
    <p:sldId id="307" r:id="rId17"/>
    <p:sldId id="312" r:id="rId18"/>
    <p:sldId id="313" r:id="rId19"/>
    <p:sldId id="314" r:id="rId20"/>
    <p:sldId id="315" r:id="rId21"/>
    <p:sldId id="316" r:id="rId22"/>
    <p:sldId id="317" r:id="rId23"/>
    <p:sldId id="318" r:id="rId24"/>
    <p:sldId id="319" r:id="rId25"/>
    <p:sldId id="320" r:id="rId26"/>
    <p:sldId id="310" r:id="rId27"/>
    <p:sldId id="311" r:id="rId28"/>
    <p:sldId id="306" r:id="rId29"/>
  </p:sldIdLst>
  <p:sldSz cx="12433300" cy="6997700"/>
  <p:notesSz cx="12433300" cy="6997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0476"/>
  </p:normalViewPr>
  <p:slideViewPr>
    <p:cSldViewPr>
      <p:cViewPr varScale="1">
        <p:scale>
          <a:sx n="138" d="100"/>
          <a:sy n="138" d="100"/>
        </p:scale>
        <p:origin x="144"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1CBEB-AA79-4F34-B581-1360D41BCE9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3AB8E75-ADD3-47B5-87C7-80D78393D2DE}">
      <dgm:prSet/>
      <dgm:spPr/>
      <dgm:t>
        <a:bodyPr/>
        <a:lstStyle/>
        <a:p>
          <a:r>
            <a:rPr lang="en-US" i="1"/>
            <a:t>- Provisioning tool</a:t>
          </a:r>
          <a:r>
            <a:rPr lang="en-US"/>
            <a:t>—Deploys infrastructure, not just applications.</a:t>
          </a:r>
        </a:p>
      </dgm:t>
    </dgm:pt>
    <dgm:pt modelId="{888CBAD6-63D3-48A8-A298-34A6D07FACF1}" type="parTrans" cxnId="{0332F45C-D9A5-4375-82C2-260F2DD1A8EE}">
      <dgm:prSet/>
      <dgm:spPr/>
      <dgm:t>
        <a:bodyPr/>
        <a:lstStyle/>
        <a:p>
          <a:endParaRPr lang="en-US"/>
        </a:p>
      </dgm:t>
    </dgm:pt>
    <dgm:pt modelId="{E6B2FC1E-5ED1-4DB3-9969-ECC273CBD584}" type="sibTrans" cxnId="{0332F45C-D9A5-4375-82C2-260F2DD1A8EE}">
      <dgm:prSet/>
      <dgm:spPr/>
      <dgm:t>
        <a:bodyPr/>
        <a:lstStyle/>
        <a:p>
          <a:endParaRPr lang="en-US"/>
        </a:p>
      </dgm:t>
    </dgm:pt>
    <dgm:pt modelId="{2416FABA-3E6D-4E5B-9B9F-768CA61F6FD1}">
      <dgm:prSet/>
      <dgm:spPr/>
      <dgm:t>
        <a:bodyPr/>
        <a:lstStyle/>
        <a:p>
          <a:r>
            <a:rPr lang="en-US" i="1" dirty="0"/>
            <a:t>- Easy to use</a:t>
          </a:r>
          <a:r>
            <a:rPr lang="en-US" dirty="0"/>
            <a:t>—For all of us non-geniuses.</a:t>
          </a:r>
          <a:br>
            <a:rPr lang="en-US" dirty="0"/>
          </a:br>
          <a:endParaRPr lang="en-US" dirty="0"/>
        </a:p>
      </dgm:t>
    </dgm:pt>
    <dgm:pt modelId="{5938689C-B7AC-4F60-AD46-93E27B11254C}" type="parTrans" cxnId="{2B35A97B-4716-488D-AEFA-2FB386B97925}">
      <dgm:prSet/>
      <dgm:spPr/>
      <dgm:t>
        <a:bodyPr/>
        <a:lstStyle/>
        <a:p>
          <a:endParaRPr lang="en-US"/>
        </a:p>
      </dgm:t>
    </dgm:pt>
    <dgm:pt modelId="{8FD381D1-1165-449D-8FEC-AC7BA2EBFE8B}" type="sibTrans" cxnId="{2B35A97B-4716-488D-AEFA-2FB386B97925}">
      <dgm:prSet/>
      <dgm:spPr/>
      <dgm:t>
        <a:bodyPr/>
        <a:lstStyle/>
        <a:p>
          <a:endParaRPr lang="en-US"/>
        </a:p>
      </dgm:t>
    </dgm:pt>
    <dgm:pt modelId="{33AF5BA6-1672-4445-9C2D-94A97D08D8CC}">
      <dgm:prSet/>
      <dgm:spPr/>
      <dgm:t>
        <a:bodyPr/>
        <a:lstStyle/>
        <a:p>
          <a:r>
            <a:rPr lang="en-US" i="1" dirty="0"/>
            <a:t>- Cloud-agnostic</a:t>
          </a:r>
          <a:r>
            <a:rPr lang="en-US" dirty="0"/>
            <a:t>—Deploy to any cloud using the same tool.</a:t>
          </a:r>
          <a:br>
            <a:rPr lang="en-US" dirty="0"/>
          </a:br>
          <a:endParaRPr lang="en-US" dirty="0"/>
        </a:p>
      </dgm:t>
    </dgm:pt>
    <dgm:pt modelId="{07B7500A-ACD6-4227-98DD-38970EB2E4A2}" type="parTrans" cxnId="{DA87DC8A-6D42-4372-AFCA-A45FCE166695}">
      <dgm:prSet/>
      <dgm:spPr/>
      <dgm:t>
        <a:bodyPr/>
        <a:lstStyle/>
        <a:p>
          <a:endParaRPr lang="en-US"/>
        </a:p>
      </dgm:t>
    </dgm:pt>
    <dgm:pt modelId="{2DD4E8A2-2804-4D44-8028-0670B324CF23}" type="sibTrans" cxnId="{DA87DC8A-6D42-4372-AFCA-A45FCE166695}">
      <dgm:prSet/>
      <dgm:spPr/>
      <dgm:t>
        <a:bodyPr/>
        <a:lstStyle/>
        <a:p>
          <a:endParaRPr lang="en-US"/>
        </a:p>
      </dgm:t>
    </dgm:pt>
    <dgm:pt modelId="{DEE96267-A3D1-914C-9AA8-E63748757487}">
      <dgm:prSet/>
      <dgm:spPr/>
      <dgm:t>
        <a:bodyPr/>
        <a:lstStyle/>
        <a:p>
          <a:r>
            <a:rPr lang="en-US" dirty="0"/>
            <a:t>- </a:t>
          </a:r>
          <a:r>
            <a:rPr lang="en-US" i="1" dirty="0"/>
            <a:t>Free and open source</a:t>
          </a:r>
          <a:r>
            <a:rPr lang="en-US" dirty="0"/>
            <a:t>—Who doesn’t like free?</a:t>
          </a:r>
          <a:br>
            <a:rPr lang="en-US" dirty="0"/>
          </a:br>
          <a:endParaRPr lang="en-US" dirty="0"/>
        </a:p>
      </dgm:t>
    </dgm:pt>
    <dgm:pt modelId="{ED4DAE7B-2EDE-5E41-A25C-0C9A012949C3}" type="parTrans" cxnId="{5265731F-0EF3-804C-8C7E-5DD5C0DDDA79}">
      <dgm:prSet/>
      <dgm:spPr/>
      <dgm:t>
        <a:bodyPr/>
        <a:lstStyle/>
        <a:p>
          <a:endParaRPr lang="en-US"/>
        </a:p>
      </dgm:t>
    </dgm:pt>
    <dgm:pt modelId="{AD1AA01B-1368-364E-9AAB-6D77BA08AB82}" type="sibTrans" cxnId="{5265731F-0EF3-804C-8C7E-5DD5C0DDDA79}">
      <dgm:prSet/>
      <dgm:spPr/>
      <dgm:t>
        <a:bodyPr/>
        <a:lstStyle/>
        <a:p>
          <a:endParaRPr lang="en-US"/>
        </a:p>
      </dgm:t>
    </dgm:pt>
    <dgm:pt modelId="{10111D3E-AC4D-F745-BA22-168130D9D98F}">
      <dgm:prSet/>
      <dgm:spPr/>
      <dgm:t>
        <a:bodyPr/>
        <a:lstStyle/>
        <a:p>
          <a:r>
            <a:rPr lang="en-US" dirty="0"/>
            <a:t>- </a:t>
          </a:r>
          <a:r>
            <a:rPr lang="en-US" i="1" dirty="0"/>
            <a:t>Declarative</a:t>
          </a:r>
          <a:r>
            <a:rPr lang="en-US" dirty="0"/>
            <a:t>—Say what you want, not how to do it. </a:t>
          </a:r>
        </a:p>
      </dgm:t>
    </dgm:pt>
    <dgm:pt modelId="{F83204C0-B28E-C240-B81A-7FD5D5E4E729}" type="parTrans" cxnId="{2F339E84-1D22-3E47-A3A5-B1D764492922}">
      <dgm:prSet/>
      <dgm:spPr/>
      <dgm:t>
        <a:bodyPr/>
        <a:lstStyle/>
        <a:p>
          <a:endParaRPr lang="en-US"/>
        </a:p>
      </dgm:t>
    </dgm:pt>
    <dgm:pt modelId="{1B6294BA-78A6-EA4E-B95E-D2EAD435EC76}" type="sibTrans" cxnId="{2F339E84-1D22-3E47-A3A5-B1D764492922}">
      <dgm:prSet/>
      <dgm:spPr/>
      <dgm:t>
        <a:bodyPr/>
        <a:lstStyle/>
        <a:p>
          <a:endParaRPr lang="en-US"/>
        </a:p>
      </dgm:t>
    </dgm:pt>
    <dgm:pt modelId="{F77B15A6-F67B-EA4D-8F89-E235D94F6B8C}">
      <dgm:prSet/>
      <dgm:spPr/>
      <dgm:t>
        <a:bodyPr/>
        <a:lstStyle/>
        <a:p>
          <a:r>
            <a:rPr lang="en-US"/>
            <a:t>- </a:t>
          </a:r>
          <a:r>
            <a:rPr lang="en-US" i="1"/>
            <a:t>Expressive and extendable</a:t>
          </a:r>
          <a:r>
            <a:rPr lang="en-US"/>
            <a:t>—You aren’t limited by the language. </a:t>
          </a:r>
        </a:p>
      </dgm:t>
    </dgm:pt>
    <dgm:pt modelId="{F4E60378-9522-2C4F-B184-C20EB4D5109F}" type="parTrans" cxnId="{3A631CF7-1AD2-474C-8E8B-6800004928EA}">
      <dgm:prSet/>
      <dgm:spPr/>
      <dgm:t>
        <a:bodyPr/>
        <a:lstStyle/>
        <a:p>
          <a:endParaRPr lang="en-US"/>
        </a:p>
      </dgm:t>
    </dgm:pt>
    <dgm:pt modelId="{82C6CAFE-D89B-9348-9990-23A93FDF934A}" type="sibTrans" cxnId="{3A631CF7-1AD2-474C-8E8B-6800004928EA}">
      <dgm:prSet/>
      <dgm:spPr/>
      <dgm:t>
        <a:bodyPr/>
        <a:lstStyle/>
        <a:p>
          <a:endParaRPr lang="en-US"/>
        </a:p>
      </dgm:t>
    </dgm:pt>
    <dgm:pt modelId="{2DA56400-16BF-3748-9FC9-581B99C6FE4C}" type="pres">
      <dgm:prSet presAssocID="{3C81CBEB-AA79-4F34-B581-1360D41BCE99}" presName="linear" presStyleCnt="0">
        <dgm:presLayoutVars>
          <dgm:animLvl val="lvl"/>
          <dgm:resizeHandles val="exact"/>
        </dgm:presLayoutVars>
      </dgm:prSet>
      <dgm:spPr/>
    </dgm:pt>
    <dgm:pt modelId="{2FA10F43-5315-FA47-A9A6-044D18AF29EE}" type="pres">
      <dgm:prSet presAssocID="{03AB8E75-ADD3-47B5-87C7-80D78393D2DE}" presName="parentText" presStyleLbl="node1" presStyleIdx="0" presStyleCnt="6">
        <dgm:presLayoutVars>
          <dgm:chMax val="0"/>
          <dgm:bulletEnabled val="1"/>
        </dgm:presLayoutVars>
      </dgm:prSet>
      <dgm:spPr/>
    </dgm:pt>
    <dgm:pt modelId="{810596D1-1412-CF4D-95BE-F2FDDE57788C}" type="pres">
      <dgm:prSet presAssocID="{E6B2FC1E-5ED1-4DB3-9969-ECC273CBD584}" presName="spacer" presStyleCnt="0"/>
      <dgm:spPr/>
    </dgm:pt>
    <dgm:pt modelId="{B33BA91A-0691-B043-B520-8A6DD80129CC}" type="pres">
      <dgm:prSet presAssocID="{2416FABA-3E6D-4E5B-9B9F-768CA61F6FD1}" presName="parentText" presStyleLbl="node1" presStyleIdx="1" presStyleCnt="6">
        <dgm:presLayoutVars>
          <dgm:chMax val="0"/>
          <dgm:bulletEnabled val="1"/>
        </dgm:presLayoutVars>
      </dgm:prSet>
      <dgm:spPr/>
    </dgm:pt>
    <dgm:pt modelId="{4F815478-44DB-CE48-BEA2-04210E511D8B}" type="pres">
      <dgm:prSet presAssocID="{8FD381D1-1165-449D-8FEC-AC7BA2EBFE8B}" presName="spacer" presStyleCnt="0"/>
      <dgm:spPr/>
    </dgm:pt>
    <dgm:pt modelId="{114EAB9E-65A5-CF42-89F5-E06B0DAC2530}" type="pres">
      <dgm:prSet presAssocID="{10111D3E-AC4D-F745-BA22-168130D9D98F}" presName="parentText" presStyleLbl="node1" presStyleIdx="2" presStyleCnt="6">
        <dgm:presLayoutVars>
          <dgm:chMax val="0"/>
          <dgm:bulletEnabled val="1"/>
        </dgm:presLayoutVars>
      </dgm:prSet>
      <dgm:spPr/>
    </dgm:pt>
    <dgm:pt modelId="{8631B987-C3A9-BF41-81C5-79D3FBB4BAAD}" type="pres">
      <dgm:prSet presAssocID="{1B6294BA-78A6-EA4E-B95E-D2EAD435EC76}" presName="spacer" presStyleCnt="0"/>
      <dgm:spPr/>
    </dgm:pt>
    <dgm:pt modelId="{843BD5B5-E241-FA48-B8BC-A419B55C8ACB}" type="pres">
      <dgm:prSet presAssocID="{DEE96267-A3D1-914C-9AA8-E63748757487}" presName="parentText" presStyleLbl="node1" presStyleIdx="3" presStyleCnt="6">
        <dgm:presLayoutVars>
          <dgm:chMax val="0"/>
          <dgm:bulletEnabled val="1"/>
        </dgm:presLayoutVars>
      </dgm:prSet>
      <dgm:spPr/>
    </dgm:pt>
    <dgm:pt modelId="{9AA0C84C-C0E6-DB49-A23E-038A35E7FD70}" type="pres">
      <dgm:prSet presAssocID="{AD1AA01B-1368-364E-9AAB-6D77BA08AB82}" presName="spacer" presStyleCnt="0"/>
      <dgm:spPr/>
    </dgm:pt>
    <dgm:pt modelId="{2B3DF033-712D-844A-9816-F12483FB9F9D}" type="pres">
      <dgm:prSet presAssocID="{33AF5BA6-1672-4445-9C2D-94A97D08D8CC}" presName="parentText" presStyleLbl="node1" presStyleIdx="4" presStyleCnt="6">
        <dgm:presLayoutVars>
          <dgm:chMax val="0"/>
          <dgm:bulletEnabled val="1"/>
        </dgm:presLayoutVars>
      </dgm:prSet>
      <dgm:spPr/>
    </dgm:pt>
    <dgm:pt modelId="{E8E5303F-77D8-D84A-BD7E-AEE4C68E905B}" type="pres">
      <dgm:prSet presAssocID="{2DD4E8A2-2804-4D44-8028-0670B324CF23}" presName="spacer" presStyleCnt="0"/>
      <dgm:spPr/>
    </dgm:pt>
    <dgm:pt modelId="{DEAE20DC-673E-F34E-A0E4-1B0B32EC69B0}" type="pres">
      <dgm:prSet presAssocID="{F77B15A6-F67B-EA4D-8F89-E235D94F6B8C}" presName="parentText" presStyleLbl="node1" presStyleIdx="5" presStyleCnt="6">
        <dgm:presLayoutVars>
          <dgm:chMax val="0"/>
          <dgm:bulletEnabled val="1"/>
        </dgm:presLayoutVars>
      </dgm:prSet>
      <dgm:spPr/>
    </dgm:pt>
  </dgm:ptLst>
  <dgm:cxnLst>
    <dgm:cxn modelId="{B31E681E-35DA-304B-BBEC-8C010C7A4A0D}" type="presOf" srcId="{10111D3E-AC4D-F745-BA22-168130D9D98F}" destId="{114EAB9E-65A5-CF42-89F5-E06B0DAC2530}" srcOrd="0" destOrd="0" presId="urn:microsoft.com/office/officeart/2005/8/layout/vList2"/>
    <dgm:cxn modelId="{5265731F-0EF3-804C-8C7E-5DD5C0DDDA79}" srcId="{3C81CBEB-AA79-4F34-B581-1360D41BCE99}" destId="{DEE96267-A3D1-914C-9AA8-E63748757487}" srcOrd="3" destOrd="0" parTransId="{ED4DAE7B-2EDE-5E41-A25C-0C9A012949C3}" sibTransId="{AD1AA01B-1368-364E-9AAB-6D77BA08AB82}"/>
    <dgm:cxn modelId="{A3F2AF21-AF74-0046-986A-BD6A31C5BBD3}" type="presOf" srcId="{33AF5BA6-1672-4445-9C2D-94A97D08D8CC}" destId="{2B3DF033-712D-844A-9816-F12483FB9F9D}" srcOrd="0" destOrd="0" presId="urn:microsoft.com/office/officeart/2005/8/layout/vList2"/>
    <dgm:cxn modelId="{0332F45C-D9A5-4375-82C2-260F2DD1A8EE}" srcId="{3C81CBEB-AA79-4F34-B581-1360D41BCE99}" destId="{03AB8E75-ADD3-47B5-87C7-80D78393D2DE}" srcOrd="0" destOrd="0" parTransId="{888CBAD6-63D3-48A8-A298-34A6D07FACF1}" sibTransId="{E6B2FC1E-5ED1-4DB3-9969-ECC273CBD584}"/>
    <dgm:cxn modelId="{F6A9A65E-1E99-E848-AA06-D8E67D272A6C}" type="presOf" srcId="{3C81CBEB-AA79-4F34-B581-1360D41BCE99}" destId="{2DA56400-16BF-3748-9FC9-581B99C6FE4C}" srcOrd="0" destOrd="0" presId="urn:microsoft.com/office/officeart/2005/8/layout/vList2"/>
    <dgm:cxn modelId="{2B35A97B-4716-488D-AEFA-2FB386B97925}" srcId="{3C81CBEB-AA79-4F34-B581-1360D41BCE99}" destId="{2416FABA-3E6D-4E5B-9B9F-768CA61F6FD1}" srcOrd="1" destOrd="0" parTransId="{5938689C-B7AC-4F60-AD46-93E27B11254C}" sibTransId="{8FD381D1-1165-449D-8FEC-AC7BA2EBFE8B}"/>
    <dgm:cxn modelId="{2F339E84-1D22-3E47-A3A5-B1D764492922}" srcId="{3C81CBEB-AA79-4F34-B581-1360D41BCE99}" destId="{10111D3E-AC4D-F745-BA22-168130D9D98F}" srcOrd="2" destOrd="0" parTransId="{F83204C0-B28E-C240-B81A-7FD5D5E4E729}" sibTransId="{1B6294BA-78A6-EA4E-B95E-D2EAD435EC76}"/>
    <dgm:cxn modelId="{DA87DC8A-6D42-4372-AFCA-A45FCE166695}" srcId="{3C81CBEB-AA79-4F34-B581-1360D41BCE99}" destId="{33AF5BA6-1672-4445-9C2D-94A97D08D8CC}" srcOrd="4" destOrd="0" parTransId="{07B7500A-ACD6-4227-98DD-38970EB2E4A2}" sibTransId="{2DD4E8A2-2804-4D44-8028-0670B324CF23}"/>
    <dgm:cxn modelId="{02908A9A-4354-0741-A5E2-50A920EE60E2}" type="presOf" srcId="{F77B15A6-F67B-EA4D-8F89-E235D94F6B8C}" destId="{DEAE20DC-673E-F34E-A0E4-1B0B32EC69B0}" srcOrd="0" destOrd="0" presId="urn:microsoft.com/office/officeart/2005/8/layout/vList2"/>
    <dgm:cxn modelId="{75B4DBB0-54B2-9B4F-977C-F9FBB515B05A}" type="presOf" srcId="{2416FABA-3E6D-4E5B-9B9F-768CA61F6FD1}" destId="{B33BA91A-0691-B043-B520-8A6DD80129CC}" srcOrd="0" destOrd="0" presId="urn:microsoft.com/office/officeart/2005/8/layout/vList2"/>
    <dgm:cxn modelId="{ED69BDB9-1FF8-9B49-9764-0B95F7226E0B}" type="presOf" srcId="{03AB8E75-ADD3-47B5-87C7-80D78393D2DE}" destId="{2FA10F43-5315-FA47-A9A6-044D18AF29EE}" srcOrd="0" destOrd="0" presId="urn:microsoft.com/office/officeart/2005/8/layout/vList2"/>
    <dgm:cxn modelId="{941DC0CD-D6FF-6F4A-B788-D1E6524C1E61}" type="presOf" srcId="{DEE96267-A3D1-914C-9AA8-E63748757487}" destId="{843BD5B5-E241-FA48-B8BC-A419B55C8ACB}" srcOrd="0" destOrd="0" presId="urn:microsoft.com/office/officeart/2005/8/layout/vList2"/>
    <dgm:cxn modelId="{3A631CF7-1AD2-474C-8E8B-6800004928EA}" srcId="{3C81CBEB-AA79-4F34-B581-1360D41BCE99}" destId="{F77B15A6-F67B-EA4D-8F89-E235D94F6B8C}" srcOrd="5" destOrd="0" parTransId="{F4E60378-9522-2C4F-B184-C20EB4D5109F}" sibTransId="{82C6CAFE-D89B-9348-9990-23A93FDF934A}"/>
    <dgm:cxn modelId="{152E94EF-5B5A-3648-88A8-D47B04DFDFAB}" type="presParOf" srcId="{2DA56400-16BF-3748-9FC9-581B99C6FE4C}" destId="{2FA10F43-5315-FA47-A9A6-044D18AF29EE}" srcOrd="0" destOrd="0" presId="urn:microsoft.com/office/officeart/2005/8/layout/vList2"/>
    <dgm:cxn modelId="{2E322C8F-E61E-E446-BED5-6D72AB17D4FA}" type="presParOf" srcId="{2DA56400-16BF-3748-9FC9-581B99C6FE4C}" destId="{810596D1-1412-CF4D-95BE-F2FDDE57788C}" srcOrd="1" destOrd="0" presId="urn:microsoft.com/office/officeart/2005/8/layout/vList2"/>
    <dgm:cxn modelId="{D1CB23F8-4487-1B42-8598-4C842C88441F}" type="presParOf" srcId="{2DA56400-16BF-3748-9FC9-581B99C6FE4C}" destId="{B33BA91A-0691-B043-B520-8A6DD80129CC}" srcOrd="2" destOrd="0" presId="urn:microsoft.com/office/officeart/2005/8/layout/vList2"/>
    <dgm:cxn modelId="{9519A20C-ED48-F340-A520-BEA9A5A91E95}" type="presParOf" srcId="{2DA56400-16BF-3748-9FC9-581B99C6FE4C}" destId="{4F815478-44DB-CE48-BEA2-04210E511D8B}" srcOrd="3" destOrd="0" presId="urn:microsoft.com/office/officeart/2005/8/layout/vList2"/>
    <dgm:cxn modelId="{21F4746D-56B3-C94A-99F2-D59CAFAC4771}" type="presParOf" srcId="{2DA56400-16BF-3748-9FC9-581B99C6FE4C}" destId="{114EAB9E-65A5-CF42-89F5-E06B0DAC2530}" srcOrd="4" destOrd="0" presId="urn:microsoft.com/office/officeart/2005/8/layout/vList2"/>
    <dgm:cxn modelId="{76B9E684-F98C-624C-B133-ECD39FA539BA}" type="presParOf" srcId="{2DA56400-16BF-3748-9FC9-581B99C6FE4C}" destId="{8631B987-C3A9-BF41-81C5-79D3FBB4BAAD}" srcOrd="5" destOrd="0" presId="urn:microsoft.com/office/officeart/2005/8/layout/vList2"/>
    <dgm:cxn modelId="{E90D25CC-C029-6144-B341-016C7CC41431}" type="presParOf" srcId="{2DA56400-16BF-3748-9FC9-581B99C6FE4C}" destId="{843BD5B5-E241-FA48-B8BC-A419B55C8ACB}" srcOrd="6" destOrd="0" presId="urn:microsoft.com/office/officeart/2005/8/layout/vList2"/>
    <dgm:cxn modelId="{11E31A21-24D8-E045-A71E-A10D6DFE4364}" type="presParOf" srcId="{2DA56400-16BF-3748-9FC9-581B99C6FE4C}" destId="{9AA0C84C-C0E6-DB49-A23E-038A35E7FD70}" srcOrd="7" destOrd="0" presId="urn:microsoft.com/office/officeart/2005/8/layout/vList2"/>
    <dgm:cxn modelId="{08E3A9D6-9D94-8849-AE26-AACF027A86BD}" type="presParOf" srcId="{2DA56400-16BF-3748-9FC9-581B99C6FE4C}" destId="{2B3DF033-712D-844A-9816-F12483FB9F9D}" srcOrd="8" destOrd="0" presId="urn:microsoft.com/office/officeart/2005/8/layout/vList2"/>
    <dgm:cxn modelId="{900E8368-AD58-3846-95BD-E5F053B8A9BE}" type="presParOf" srcId="{2DA56400-16BF-3748-9FC9-581B99C6FE4C}" destId="{E8E5303F-77D8-D84A-BD7E-AEE4C68E905B}" srcOrd="9" destOrd="0" presId="urn:microsoft.com/office/officeart/2005/8/layout/vList2"/>
    <dgm:cxn modelId="{2CCC27A4-3F07-9E4B-9D3F-9363D8DA9DD2}" type="presParOf" srcId="{2DA56400-16BF-3748-9FC9-581B99C6FE4C}" destId="{DEAE20DC-673E-F34E-A0E4-1B0B32EC69B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81CBEB-AA79-4F34-B581-1360D41BCE99}"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8D236E0C-EDE4-EA48-AEBB-A68F96B7DEA4}">
      <dgm:prSet phldrT="[Text]"/>
      <dgm:spPr/>
      <dgm:t>
        <a:bodyPr/>
        <a:lstStyle/>
        <a:p>
          <a:r>
            <a:rPr lang="en-US" dirty="0"/>
            <a:t>Terraform creates and manages resources on cloud platforms and other services through their application programming interfaces (APIs). </a:t>
          </a:r>
        </a:p>
      </dgm:t>
    </dgm:pt>
    <dgm:pt modelId="{E6E54D3C-E8E9-E24E-8013-268D724A9449}" type="parTrans" cxnId="{4CE98005-1FA2-0240-80A5-A3D9BEB0C941}">
      <dgm:prSet/>
      <dgm:spPr/>
      <dgm:t>
        <a:bodyPr/>
        <a:lstStyle/>
        <a:p>
          <a:endParaRPr lang="en-US"/>
        </a:p>
      </dgm:t>
    </dgm:pt>
    <dgm:pt modelId="{086819B5-E419-1042-9ECB-5BEB348DCA7E}" type="sibTrans" cxnId="{4CE98005-1FA2-0240-80A5-A3D9BEB0C941}">
      <dgm:prSet/>
      <dgm:spPr/>
      <dgm:t>
        <a:bodyPr/>
        <a:lstStyle/>
        <a:p>
          <a:endParaRPr lang="en-US"/>
        </a:p>
      </dgm:t>
    </dgm:pt>
    <dgm:pt modelId="{F0BF3D9A-B45C-584B-8758-AD40D24C2F5D}">
      <dgm:prSet phldrT="[Text]"/>
      <dgm:spPr/>
      <dgm:t>
        <a:bodyPr/>
        <a:lstStyle/>
        <a:p>
          <a:r>
            <a:rPr lang="en-US" dirty="0"/>
            <a:t>Providers enable Terraform to work with virtually any platform or service with an accessible API</a:t>
          </a:r>
        </a:p>
      </dgm:t>
    </dgm:pt>
    <dgm:pt modelId="{4C0F0EBF-2218-4544-B95E-8D3AC80E17EA}" type="parTrans" cxnId="{415B5DE1-7DE8-074F-B18C-FD6F75635ABF}">
      <dgm:prSet/>
      <dgm:spPr/>
      <dgm:t>
        <a:bodyPr/>
        <a:lstStyle/>
        <a:p>
          <a:endParaRPr lang="en-US"/>
        </a:p>
      </dgm:t>
    </dgm:pt>
    <dgm:pt modelId="{3BE32939-B844-5D42-9E75-1EBA00E3C0D1}" type="sibTrans" cxnId="{415B5DE1-7DE8-074F-B18C-FD6F75635ABF}">
      <dgm:prSet/>
      <dgm:spPr/>
      <dgm:t>
        <a:bodyPr/>
        <a:lstStyle/>
        <a:p>
          <a:endParaRPr lang="en-US"/>
        </a:p>
      </dgm:t>
    </dgm:pt>
    <dgm:pt modelId="{966C7BE3-CF7D-074C-9E0B-9FDBE828CEAC}" type="pres">
      <dgm:prSet presAssocID="{3C81CBEB-AA79-4F34-B581-1360D41BCE99}" presName="vert0" presStyleCnt="0">
        <dgm:presLayoutVars>
          <dgm:dir/>
          <dgm:animOne val="branch"/>
          <dgm:animLvl val="lvl"/>
        </dgm:presLayoutVars>
      </dgm:prSet>
      <dgm:spPr/>
    </dgm:pt>
    <dgm:pt modelId="{BD312D9B-7480-7344-BC49-ADA3D600A2CA}" type="pres">
      <dgm:prSet presAssocID="{8D236E0C-EDE4-EA48-AEBB-A68F96B7DEA4}" presName="thickLine" presStyleLbl="alignNode1" presStyleIdx="0" presStyleCnt="2"/>
      <dgm:spPr/>
    </dgm:pt>
    <dgm:pt modelId="{69A0E074-90E4-BD4E-90CC-24071278FB61}" type="pres">
      <dgm:prSet presAssocID="{8D236E0C-EDE4-EA48-AEBB-A68F96B7DEA4}" presName="horz1" presStyleCnt="0"/>
      <dgm:spPr/>
    </dgm:pt>
    <dgm:pt modelId="{C44D2C8E-79C1-2247-A082-32BFAFFD69C8}" type="pres">
      <dgm:prSet presAssocID="{8D236E0C-EDE4-EA48-AEBB-A68F96B7DEA4}" presName="tx1" presStyleLbl="revTx" presStyleIdx="0" presStyleCnt="2"/>
      <dgm:spPr/>
    </dgm:pt>
    <dgm:pt modelId="{ABD99ABB-D255-284C-873B-7B9500D245F6}" type="pres">
      <dgm:prSet presAssocID="{8D236E0C-EDE4-EA48-AEBB-A68F96B7DEA4}" presName="vert1" presStyleCnt="0"/>
      <dgm:spPr/>
    </dgm:pt>
    <dgm:pt modelId="{E092AD95-0E6E-C649-A466-1B5AF8CB9B66}" type="pres">
      <dgm:prSet presAssocID="{F0BF3D9A-B45C-584B-8758-AD40D24C2F5D}" presName="thickLine" presStyleLbl="alignNode1" presStyleIdx="1" presStyleCnt="2"/>
      <dgm:spPr/>
    </dgm:pt>
    <dgm:pt modelId="{A5A81EF9-963C-904E-897E-DE0EEB93DAC4}" type="pres">
      <dgm:prSet presAssocID="{F0BF3D9A-B45C-584B-8758-AD40D24C2F5D}" presName="horz1" presStyleCnt="0"/>
      <dgm:spPr/>
    </dgm:pt>
    <dgm:pt modelId="{408D7495-7917-1449-A98C-C87CA6E06D9C}" type="pres">
      <dgm:prSet presAssocID="{F0BF3D9A-B45C-584B-8758-AD40D24C2F5D}" presName="tx1" presStyleLbl="revTx" presStyleIdx="1" presStyleCnt="2"/>
      <dgm:spPr/>
    </dgm:pt>
    <dgm:pt modelId="{004876E3-0F5E-8244-AEBC-EDC5A66F431C}" type="pres">
      <dgm:prSet presAssocID="{F0BF3D9A-B45C-584B-8758-AD40D24C2F5D}" presName="vert1" presStyleCnt="0"/>
      <dgm:spPr/>
    </dgm:pt>
  </dgm:ptLst>
  <dgm:cxnLst>
    <dgm:cxn modelId="{4CE98005-1FA2-0240-80A5-A3D9BEB0C941}" srcId="{3C81CBEB-AA79-4F34-B581-1360D41BCE99}" destId="{8D236E0C-EDE4-EA48-AEBB-A68F96B7DEA4}" srcOrd="0" destOrd="0" parTransId="{E6E54D3C-E8E9-E24E-8013-268D724A9449}" sibTransId="{086819B5-E419-1042-9ECB-5BEB348DCA7E}"/>
    <dgm:cxn modelId="{44FE0F2F-FA19-F446-907B-BD4C9FF4975C}" type="presOf" srcId="{3C81CBEB-AA79-4F34-B581-1360D41BCE99}" destId="{966C7BE3-CF7D-074C-9E0B-9FDBE828CEAC}" srcOrd="0" destOrd="0" presId="urn:microsoft.com/office/officeart/2008/layout/LinedList"/>
    <dgm:cxn modelId="{4BE5A47E-AAE8-744D-8853-59EFB4FEBFE6}" type="presOf" srcId="{8D236E0C-EDE4-EA48-AEBB-A68F96B7DEA4}" destId="{C44D2C8E-79C1-2247-A082-32BFAFFD69C8}" srcOrd="0" destOrd="0" presId="urn:microsoft.com/office/officeart/2008/layout/LinedList"/>
    <dgm:cxn modelId="{EFA590B7-8EBE-9944-89FA-9AEF94A09B13}" type="presOf" srcId="{F0BF3D9A-B45C-584B-8758-AD40D24C2F5D}" destId="{408D7495-7917-1449-A98C-C87CA6E06D9C}" srcOrd="0" destOrd="0" presId="urn:microsoft.com/office/officeart/2008/layout/LinedList"/>
    <dgm:cxn modelId="{415B5DE1-7DE8-074F-B18C-FD6F75635ABF}" srcId="{3C81CBEB-AA79-4F34-B581-1360D41BCE99}" destId="{F0BF3D9A-B45C-584B-8758-AD40D24C2F5D}" srcOrd="1" destOrd="0" parTransId="{4C0F0EBF-2218-4544-B95E-8D3AC80E17EA}" sibTransId="{3BE32939-B844-5D42-9E75-1EBA00E3C0D1}"/>
    <dgm:cxn modelId="{DFDCE54E-6317-B244-BE64-00E6CA15B0E6}" type="presParOf" srcId="{966C7BE3-CF7D-074C-9E0B-9FDBE828CEAC}" destId="{BD312D9B-7480-7344-BC49-ADA3D600A2CA}" srcOrd="0" destOrd="0" presId="urn:microsoft.com/office/officeart/2008/layout/LinedList"/>
    <dgm:cxn modelId="{77CF4775-480B-B948-A45E-DE5A2805DFBF}" type="presParOf" srcId="{966C7BE3-CF7D-074C-9E0B-9FDBE828CEAC}" destId="{69A0E074-90E4-BD4E-90CC-24071278FB61}" srcOrd="1" destOrd="0" presId="urn:microsoft.com/office/officeart/2008/layout/LinedList"/>
    <dgm:cxn modelId="{CBA0621A-E8CF-F549-92BF-08386EACDAFF}" type="presParOf" srcId="{69A0E074-90E4-BD4E-90CC-24071278FB61}" destId="{C44D2C8E-79C1-2247-A082-32BFAFFD69C8}" srcOrd="0" destOrd="0" presId="urn:microsoft.com/office/officeart/2008/layout/LinedList"/>
    <dgm:cxn modelId="{1632F144-50CC-6849-8C0F-D1D803CD5FA6}" type="presParOf" srcId="{69A0E074-90E4-BD4E-90CC-24071278FB61}" destId="{ABD99ABB-D255-284C-873B-7B9500D245F6}" srcOrd="1" destOrd="0" presId="urn:microsoft.com/office/officeart/2008/layout/LinedList"/>
    <dgm:cxn modelId="{A8FE2E64-F7B8-BA4A-A75B-43FC4A006C5F}" type="presParOf" srcId="{966C7BE3-CF7D-074C-9E0B-9FDBE828CEAC}" destId="{E092AD95-0E6E-C649-A466-1B5AF8CB9B66}" srcOrd="2" destOrd="0" presId="urn:microsoft.com/office/officeart/2008/layout/LinedList"/>
    <dgm:cxn modelId="{190F5469-AC69-6644-ABD1-13B0A6473DCF}" type="presParOf" srcId="{966C7BE3-CF7D-074C-9E0B-9FDBE828CEAC}" destId="{A5A81EF9-963C-904E-897E-DE0EEB93DAC4}" srcOrd="3" destOrd="0" presId="urn:microsoft.com/office/officeart/2008/layout/LinedList"/>
    <dgm:cxn modelId="{1FF5651B-CE0E-F64C-9542-780C654C35FB}" type="presParOf" srcId="{A5A81EF9-963C-904E-897E-DE0EEB93DAC4}" destId="{408D7495-7917-1449-A98C-C87CA6E06D9C}" srcOrd="0" destOrd="0" presId="urn:microsoft.com/office/officeart/2008/layout/LinedList"/>
    <dgm:cxn modelId="{5BBBFFF8-75EE-2E40-ACE5-B3233B4C9CB4}" type="presParOf" srcId="{A5A81EF9-963C-904E-897E-DE0EEB93DAC4}" destId="{004876E3-0F5E-8244-AEBC-EDC5A66F431C}"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81CBEB-AA79-4F34-B581-1360D41BCE99}"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8D236E0C-EDE4-EA48-AEBB-A68F96B7DEA4}">
      <dgm:prSet phldrT="[Text]"/>
      <dgm:spPr/>
      <dgm:t>
        <a:bodyPr/>
        <a:lstStyle/>
        <a:p>
          <a:r>
            <a:rPr lang="en-US"/>
            <a:t>Write:</a:t>
          </a:r>
          <a:r>
            <a:rPr lang="en-US" baseline="0"/>
            <a:t> You define resources, which may be across multiple cloud providers and services. For example, you might create a configuration to deploy an application on virtual machine in a Virtual Private Cloud (VPC) network with security groups and a load balancer.</a:t>
          </a:r>
          <a:endParaRPr lang="en-US"/>
        </a:p>
      </dgm:t>
    </dgm:pt>
    <dgm:pt modelId="{E6E54D3C-E8E9-E24E-8013-268D724A9449}" type="parTrans" cxnId="{4CE98005-1FA2-0240-80A5-A3D9BEB0C941}">
      <dgm:prSet/>
      <dgm:spPr/>
      <dgm:t>
        <a:bodyPr/>
        <a:lstStyle/>
        <a:p>
          <a:endParaRPr lang="en-US"/>
        </a:p>
      </dgm:t>
    </dgm:pt>
    <dgm:pt modelId="{086819B5-E419-1042-9ECB-5BEB348DCA7E}" type="sibTrans" cxnId="{4CE98005-1FA2-0240-80A5-A3D9BEB0C941}">
      <dgm:prSet/>
      <dgm:spPr/>
      <dgm:t>
        <a:bodyPr/>
        <a:lstStyle/>
        <a:p>
          <a:endParaRPr lang="en-US"/>
        </a:p>
      </dgm:t>
    </dgm:pt>
    <dgm:pt modelId="{F0BF3D9A-B45C-584B-8758-AD40D24C2F5D}">
      <dgm:prSet phldrT="[Text]"/>
      <dgm:spPr/>
      <dgm:t>
        <a:bodyPr/>
        <a:lstStyle/>
        <a:p>
          <a:r>
            <a:rPr lang="en-US"/>
            <a:t>Plan:</a:t>
          </a:r>
          <a:r>
            <a:rPr lang="en-US" baseline="0"/>
            <a:t> Terraform creates an execution plan describing the infrastructure it will create, update, or destroy based on the existing infrastructure and your configuration</a:t>
          </a:r>
          <a:endParaRPr lang="en-US"/>
        </a:p>
      </dgm:t>
    </dgm:pt>
    <dgm:pt modelId="{4C0F0EBF-2218-4544-B95E-8D3AC80E17EA}" type="parTrans" cxnId="{415B5DE1-7DE8-074F-B18C-FD6F75635ABF}">
      <dgm:prSet/>
      <dgm:spPr/>
      <dgm:t>
        <a:bodyPr/>
        <a:lstStyle/>
        <a:p>
          <a:endParaRPr lang="en-US"/>
        </a:p>
      </dgm:t>
    </dgm:pt>
    <dgm:pt modelId="{3BE32939-B844-5D42-9E75-1EBA00E3C0D1}" type="sibTrans" cxnId="{415B5DE1-7DE8-074F-B18C-FD6F75635ABF}">
      <dgm:prSet/>
      <dgm:spPr/>
      <dgm:t>
        <a:bodyPr/>
        <a:lstStyle/>
        <a:p>
          <a:endParaRPr lang="en-US"/>
        </a:p>
      </dgm:t>
    </dgm:pt>
    <dgm:pt modelId="{375CE971-2934-3746-923F-CEFD90858EF2}">
      <dgm:prSet/>
      <dgm:spPr/>
      <dgm:t>
        <a:bodyPr/>
        <a:lstStyle/>
        <a:p>
          <a:r>
            <a:rPr lang="en-US"/>
            <a:t>Apply: On approval, Terraform performs the proposed operations in the correct order, respecting any resource dependencies. For Exam</a:t>
          </a:r>
        </a:p>
      </dgm:t>
    </dgm:pt>
    <dgm:pt modelId="{F2DD4BB8-8D80-784D-9D04-09366213BAAC}" type="parTrans" cxnId="{5B9C612C-5C71-D74A-BD85-1FBA7A27B376}">
      <dgm:prSet/>
      <dgm:spPr/>
      <dgm:t>
        <a:bodyPr/>
        <a:lstStyle/>
        <a:p>
          <a:endParaRPr lang="en-US"/>
        </a:p>
      </dgm:t>
    </dgm:pt>
    <dgm:pt modelId="{05A24C97-55B1-9441-BEA1-9420D7C383B5}" type="sibTrans" cxnId="{5B9C612C-5C71-D74A-BD85-1FBA7A27B376}">
      <dgm:prSet/>
      <dgm:spPr/>
      <dgm:t>
        <a:bodyPr/>
        <a:lstStyle/>
        <a:p>
          <a:endParaRPr lang="en-US"/>
        </a:p>
      </dgm:t>
    </dgm:pt>
    <dgm:pt modelId="{303761B0-25CC-194D-ACD4-AA62CDE5ADC9}" type="pres">
      <dgm:prSet presAssocID="{3C81CBEB-AA79-4F34-B581-1360D41BCE99}" presName="vert0" presStyleCnt="0">
        <dgm:presLayoutVars>
          <dgm:dir/>
          <dgm:animOne val="branch"/>
          <dgm:animLvl val="lvl"/>
        </dgm:presLayoutVars>
      </dgm:prSet>
      <dgm:spPr/>
    </dgm:pt>
    <dgm:pt modelId="{6A3F95B1-8D8F-444F-B598-EB08F30939AF}" type="pres">
      <dgm:prSet presAssocID="{8D236E0C-EDE4-EA48-AEBB-A68F96B7DEA4}" presName="thickLine" presStyleLbl="alignNode1" presStyleIdx="0" presStyleCnt="3"/>
      <dgm:spPr/>
    </dgm:pt>
    <dgm:pt modelId="{132036C1-931B-7F4B-807C-5F945CDE3CD3}" type="pres">
      <dgm:prSet presAssocID="{8D236E0C-EDE4-EA48-AEBB-A68F96B7DEA4}" presName="horz1" presStyleCnt="0"/>
      <dgm:spPr/>
    </dgm:pt>
    <dgm:pt modelId="{E7BDD338-8F5B-5E44-97A0-1A630B2E6092}" type="pres">
      <dgm:prSet presAssocID="{8D236E0C-EDE4-EA48-AEBB-A68F96B7DEA4}" presName="tx1" presStyleLbl="revTx" presStyleIdx="0" presStyleCnt="3"/>
      <dgm:spPr/>
    </dgm:pt>
    <dgm:pt modelId="{0F22104D-814C-E143-8E17-AB92C1D6E498}" type="pres">
      <dgm:prSet presAssocID="{8D236E0C-EDE4-EA48-AEBB-A68F96B7DEA4}" presName="vert1" presStyleCnt="0"/>
      <dgm:spPr/>
    </dgm:pt>
    <dgm:pt modelId="{F17C22F6-690D-D845-91A7-CAD19F1A628F}" type="pres">
      <dgm:prSet presAssocID="{F0BF3D9A-B45C-584B-8758-AD40D24C2F5D}" presName="thickLine" presStyleLbl="alignNode1" presStyleIdx="1" presStyleCnt="3"/>
      <dgm:spPr/>
    </dgm:pt>
    <dgm:pt modelId="{9B332338-2CE7-6642-AA51-FCE14A287BFC}" type="pres">
      <dgm:prSet presAssocID="{F0BF3D9A-B45C-584B-8758-AD40D24C2F5D}" presName="horz1" presStyleCnt="0"/>
      <dgm:spPr/>
    </dgm:pt>
    <dgm:pt modelId="{466E5A9F-80A9-D545-A33E-F45AF1B2AF1A}" type="pres">
      <dgm:prSet presAssocID="{F0BF3D9A-B45C-584B-8758-AD40D24C2F5D}" presName="tx1" presStyleLbl="revTx" presStyleIdx="1" presStyleCnt="3"/>
      <dgm:spPr/>
    </dgm:pt>
    <dgm:pt modelId="{CBB87F7C-5FC8-F840-83C7-BA1DDA09F4C8}" type="pres">
      <dgm:prSet presAssocID="{F0BF3D9A-B45C-584B-8758-AD40D24C2F5D}" presName="vert1" presStyleCnt="0"/>
      <dgm:spPr/>
    </dgm:pt>
    <dgm:pt modelId="{582C65B7-CEDC-2648-A36E-254C3FF2B999}" type="pres">
      <dgm:prSet presAssocID="{375CE971-2934-3746-923F-CEFD90858EF2}" presName="thickLine" presStyleLbl="alignNode1" presStyleIdx="2" presStyleCnt="3"/>
      <dgm:spPr/>
    </dgm:pt>
    <dgm:pt modelId="{B3048656-CBDA-7743-BDB0-A0F311E1F9EA}" type="pres">
      <dgm:prSet presAssocID="{375CE971-2934-3746-923F-CEFD90858EF2}" presName="horz1" presStyleCnt="0"/>
      <dgm:spPr/>
    </dgm:pt>
    <dgm:pt modelId="{90744936-BC30-7E45-BAF8-DE3FEFDF7541}" type="pres">
      <dgm:prSet presAssocID="{375CE971-2934-3746-923F-CEFD90858EF2}" presName="tx1" presStyleLbl="revTx" presStyleIdx="2" presStyleCnt="3"/>
      <dgm:spPr/>
    </dgm:pt>
    <dgm:pt modelId="{1F94A789-7A80-3842-9C40-05688E1E884C}" type="pres">
      <dgm:prSet presAssocID="{375CE971-2934-3746-923F-CEFD90858EF2}" presName="vert1" presStyleCnt="0"/>
      <dgm:spPr/>
    </dgm:pt>
  </dgm:ptLst>
  <dgm:cxnLst>
    <dgm:cxn modelId="{F4217F05-3F70-8F48-8E1D-30FDD341197E}" type="presOf" srcId="{8D236E0C-EDE4-EA48-AEBB-A68F96B7DEA4}" destId="{E7BDD338-8F5B-5E44-97A0-1A630B2E6092}" srcOrd="0" destOrd="0" presId="urn:microsoft.com/office/officeart/2008/layout/LinedList"/>
    <dgm:cxn modelId="{4CE98005-1FA2-0240-80A5-A3D9BEB0C941}" srcId="{3C81CBEB-AA79-4F34-B581-1360D41BCE99}" destId="{8D236E0C-EDE4-EA48-AEBB-A68F96B7DEA4}" srcOrd="0" destOrd="0" parTransId="{E6E54D3C-E8E9-E24E-8013-268D724A9449}" sibTransId="{086819B5-E419-1042-9ECB-5BEB348DCA7E}"/>
    <dgm:cxn modelId="{5B9C612C-5C71-D74A-BD85-1FBA7A27B376}" srcId="{3C81CBEB-AA79-4F34-B581-1360D41BCE99}" destId="{375CE971-2934-3746-923F-CEFD90858EF2}" srcOrd="2" destOrd="0" parTransId="{F2DD4BB8-8D80-784D-9D04-09366213BAAC}" sibTransId="{05A24C97-55B1-9441-BEA1-9420D7C383B5}"/>
    <dgm:cxn modelId="{F4371642-703B-494E-A112-5A0EAADB4E75}" type="presOf" srcId="{F0BF3D9A-B45C-584B-8758-AD40D24C2F5D}" destId="{466E5A9F-80A9-D545-A33E-F45AF1B2AF1A}" srcOrd="0" destOrd="0" presId="urn:microsoft.com/office/officeart/2008/layout/LinedList"/>
    <dgm:cxn modelId="{EF82E469-7E9B-E544-AEBC-24E541204CE8}" type="presOf" srcId="{375CE971-2934-3746-923F-CEFD90858EF2}" destId="{90744936-BC30-7E45-BAF8-DE3FEFDF7541}" srcOrd="0" destOrd="0" presId="urn:microsoft.com/office/officeart/2008/layout/LinedList"/>
    <dgm:cxn modelId="{BD539592-7F71-C648-B9FA-5B3167B7714E}" type="presOf" srcId="{3C81CBEB-AA79-4F34-B581-1360D41BCE99}" destId="{303761B0-25CC-194D-ACD4-AA62CDE5ADC9}" srcOrd="0" destOrd="0" presId="urn:microsoft.com/office/officeart/2008/layout/LinedList"/>
    <dgm:cxn modelId="{415B5DE1-7DE8-074F-B18C-FD6F75635ABF}" srcId="{3C81CBEB-AA79-4F34-B581-1360D41BCE99}" destId="{F0BF3D9A-B45C-584B-8758-AD40D24C2F5D}" srcOrd="1" destOrd="0" parTransId="{4C0F0EBF-2218-4544-B95E-8D3AC80E17EA}" sibTransId="{3BE32939-B844-5D42-9E75-1EBA00E3C0D1}"/>
    <dgm:cxn modelId="{5D9C2C01-2380-A444-9B2E-469805D29D82}" type="presParOf" srcId="{303761B0-25CC-194D-ACD4-AA62CDE5ADC9}" destId="{6A3F95B1-8D8F-444F-B598-EB08F30939AF}" srcOrd="0" destOrd="0" presId="urn:microsoft.com/office/officeart/2008/layout/LinedList"/>
    <dgm:cxn modelId="{CEF3CFC0-A212-EF4F-8736-5B7648CC31FF}" type="presParOf" srcId="{303761B0-25CC-194D-ACD4-AA62CDE5ADC9}" destId="{132036C1-931B-7F4B-807C-5F945CDE3CD3}" srcOrd="1" destOrd="0" presId="urn:microsoft.com/office/officeart/2008/layout/LinedList"/>
    <dgm:cxn modelId="{7CE09D01-6BD8-6B44-84ED-EF7C9C70476C}" type="presParOf" srcId="{132036C1-931B-7F4B-807C-5F945CDE3CD3}" destId="{E7BDD338-8F5B-5E44-97A0-1A630B2E6092}" srcOrd="0" destOrd="0" presId="urn:microsoft.com/office/officeart/2008/layout/LinedList"/>
    <dgm:cxn modelId="{4CF2FB33-BE57-D04A-AE2A-C7191C2760EA}" type="presParOf" srcId="{132036C1-931B-7F4B-807C-5F945CDE3CD3}" destId="{0F22104D-814C-E143-8E17-AB92C1D6E498}" srcOrd="1" destOrd="0" presId="urn:microsoft.com/office/officeart/2008/layout/LinedList"/>
    <dgm:cxn modelId="{64FB4A87-36C4-B043-A195-CAAF1A3B0805}" type="presParOf" srcId="{303761B0-25CC-194D-ACD4-AA62CDE5ADC9}" destId="{F17C22F6-690D-D845-91A7-CAD19F1A628F}" srcOrd="2" destOrd="0" presId="urn:microsoft.com/office/officeart/2008/layout/LinedList"/>
    <dgm:cxn modelId="{57FA02C6-26C6-E646-92A7-0ACA55DCF37C}" type="presParOf" srcId="{303761B0-25CC-194D-ACD4-AA62CDE5ADC9}" destId="{9B332338-2CE7-6642-AA51-FCE14A287BFC}" srcOrd="3" destOrd="0" presId="urn:microsoft.com/office/officeart/2008/layout/LinedList"/>
    <dgm:cxn modelId="{67FDE393-FC93-BB41-81FB-C8311654EF12}" type="presParOf" srcId="{9B332338-2CE7-6642-AA51-FCE14A287BFC}" destId="{466E5A9F-80A9-D545-A33E-F45AF1B2AF1A}" srcOrd="0" destOrd="0" presId="urn:microsoft.com/office/officeart/2008/layout/LinedList"/>
    <dgm:cxn modelId="{57541CEB-4D80-BB4A-8634-52E2239C300D}" type="presParOf" srcId="{9B332338-2CE7-6642-AA51-FCE14A287BFC}" destId="{CBB87F7C-5FC8-F840-83C7-BA1DDA09F4C8}" srcOrd="1" destOrd="0" presId="urn:microsoft.com/office/officeart/2008/layout/LinedList"/>
    <dgm:cxn modelId="{71F27C04-5EA4-CF49-9874-8812086190CA}" type="presParOf" srcId="{303761B0-25CC-194D-ACD4-AA62CDE5ADC9}" destId="{582C65B7-CEDC-2648-A36E-254C3FF2B999}" srcOrd="4" destOrd="0" presId="urn:microsoft.com/office/officeart/2008/layout/LinedList"/>
    <dgm:cxn modelId="{F90521AC-FDE0-E34C-80F7-E4B202CEBD5A}" type="presParOf" srcId="{303761B0-25CC-194D-ACD4-AA62CDE5ADC9}" destId="{B3048656-CBDA-7743-BDB0-A0F311E1F9EA}" srcOrd="5" destOrd="0" presId="urn:microsoft.com/office/officeart/2008/layout/LinedList"/>
    <dgm:cxn modelId="{B5BFDB2B-F8D2-914B-9ED8-C24009BAC5A6}" type="presParOf" srcId="{B3048656-CBDA-7743-BDB0-A0F311E1F9EA}" destId="{90744936-BC30-7E45-BAF8-DE3FEFDF7541}" srcOrd="0" destOrd="0" presId="urn:microsoft.com/office/officeart/2008/layout/LinedList"/>
    <dgm:cxn modelId="{1340F896-E69E-9B43-96D2-4EC1D801E510}" type="presParOf" srcId="{B3048656-CBDA-7743-BDB0-A0F311E1F9EA}" destId="{1F94A789-7A80-3842-9C40-05688E1E884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10F43-5315-FA47-A9A6-044D18AF29EE}">
      <dsp:nvSpPr>
        <dsp:cNvPr id="0" name=""/>
        <dsp:cNvSpPr/>
      </dsp:nvSpPr>
      <dsp:spPr>
        <a:xfrm>
          <a:off x="0" y="455331"/>
          <a:ext cx="6635073" cy="74880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a:t>- Provisioning tool</a:t>
          </a:r>
          <a:r>
            <a:rPr lang="en-US" sz="2000" kern="1200"/>
            <a:t>—Deploys infrastructure, not just applications.</a:t>
          </a:r>
        </a:p>
      </dsp:txBody>
      <dsp:txXfrm>
        <a:off x="36553" y="491884"/>
        <a:ext cx="6561967" cy="675694"/>
      </dsp:txXfrm>
    </dsp:sp>
    <dsp:sp modelId="{B33BA91A-0691-B043-B520-8A6DD80129CC}">
      <dsp:nvSpPr>
        <dsp:cNvPr id="0" name=""/>
        <dsp:cNvSpPr/>
      </dsp:nvSpPr>
      <dsp:spPr>
        <a:xfrm>
          <a:off x="0" y="1261731"/>
          <a:ext cx="6635073" cy="748800"/>
        </a:xfrm>
        <a:prstGeom prst="roundRect">
          <a:avLst/>
        </a:prstGeom>
        <a:solidFill>
          <a:schemeClr val="accent5">
            <a:hueOff val="-256199"/>
            <a:satOff val="-2832"/>
            <a:lumOff val="39"/>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a:t>- Easy to use</a:t>
          </a:r>
          <a:r>
            <a:rPr lang="en-US" sz="2000" kern="1200" dirty="0"/>
            <a:t>—For all of us non-geniuses.</a:t>
          </a:r>
          <a:br>
            <a:rPr lang="en-US" sz="2000" kern="1200" dirty="0"/>
          </a:br>
          <a:endParaRPr lang="en-US" sz="2000" kern="1200" dirty="0"/>
        </a:p>
      </dsp:txBody>
      <dsp:txXfrm>
        <a:off x="36553" y="1298284"/>
        <a:ext cx="6561967" cy="675694"/>
      </dsp:txXfrm>
    </dsp:sp>
    <dsp:sp modelId="{114EAB9E-65A5-CF42-89F5-E06B0DAC2530}">
      <dsp:nvSpPr>
        <dsp:cNvPr id="0" name=""/>
        <dsp:cNvSpPr/>
      </dsp:nvSpPr>
      <dsp:spPr>
        <a:xfrm>
          <a:off x="0" y="2068131"/>
          <a:ext cx="6635073" cy="748800"/>
        </a:xfrm>
        <a:prstGeom prst="roundRect">
          <a:avLst/>
        </a:prstGeom>
        <a:solidFill>
          <a:schemeClr val="accent5">
            <a:hueOff val="-512398"/>
            <a:satOff val="-5664"/>
            <a:lumOff val="7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 </a:t>
          </a:r>
          <a:r>
            <a:rPr lang="en-US" sz="2000" i="1" kern="1200" dirty="0"/>
            <a:t>Declarative</a:t>
          </a:r>
          <a:r>
            <a:rPr lang="en-US" sz="2000" kern="1200" dirty="0"/>
            <a:t>—Say what you want, not how to do it. </a:t>
          </a:r>
        </a:p>
      </dsp:txBody>
      <dsp:txXfrm>
        <a:off x="36553" y="2104684"/>
        <a:ext cx="6561967" cy="675694"/>
      </dsp:txXfrm>
    </dsp:sp>
    <dsp:sp modelId="{843BD5B5-E241-FA48-B8BC-A419B55C8ACB}">
      <dsp:nvSpPr>
        <dsp:cNvPr id="0" name=""/>
        <dsp:cNvSpPr/>
      </dsp:nvSpPr>
      <dsp:spPr>
        <a:xfrm>
          <a:off x="0" y="2874531"/>
          <a:ext cx="6635073" cy="748800"/>
        </a:xfrm>
        <a:prstGeom prst="roundRect">
          <a:avLst/>
        </a:prstGeom>
        <a:solidFill>
          <a:schemeClr val="accent5">
            <a:hueOff val="-768598"/>
            <a:satOff val="-8495"/>
            <a:lumOff val="11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 </a:t>
          </a:r>
          <a:r>
            <a:rPr lang="en-US" sz="2000" i="1" kern="1200" dirty="0"/>
            <a:t>Free and open source</a:t>
          </a:r>
          <a:r>
            <a:rPr lang="en-US" sz="2000" kern="1200" dirty="0"/>
            <a:t>—Who doesn’t like free?</a:t>
          </a:r>
          <a:br>
            <a:rPr lang="en-US" sz="2000" kern="1200" dirty="0"/>
          </a:br>
          <a:endParaRPr lang="en-US" sz="2000" kern="1200" dirty="0"/>
        </a:p>
      </dsp:txBody>
      <dsp:txXfrm>
        <a:off x="36553" y="2911084"/>
        <a:ext cx="6561967" cy="675694"/>
      </dsp:txXfrm>
    </dsp:sp>
    <dsp:sp modelId="{2B3DF033-712D-844A-9816-F12483FB9F9D}">
      <dsp:nvSpPr>
        <dsp:cNvPr id="0" name=""/>
        <dsp:cNvSpPr/>
      </dsp:nvSpPr>
      <dsp:spPr>
        <a:xfrm>
          <a:off x="0" y="3680931"/>
          <a:ext cx="6635073" cy="748800"/>
        </a:xfrm>
        <a:prstGeom prst="roundRect">
          <a:avLst/>
        </a:prstGeom>
        <a:solidFill>
          <a:schemeClr val="accent5">
            <a:hueOff val="-1024797"/>
            <a:satOff val="-11327"/>
            <a:lumOff val="15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a:t>- Cloud-agnostic</a:t>
          </a:r>
          <a:r>
            <a:rPr lang="en-US" sz="2000" kern="1200" dirty="0"/>
            <a:t>—Deploy to any cloud using the same tool.</a:t>
          </a:r>
          <a:br>
            <a:rPr lang="en-US" sz="2000" kern="1200" dirty="0"/>
          </a:br>
          <a:endParaRPr lang="en-US" sz="2000" kern="1200" dirty="0"/>
        </a:p>
      </dsp:txBody>
      <dsp:txXfrm>
        <a:off x="36553" y="3717484"/>
        <a:ext cx="6561967" cy="675694"/>
      </dsp:txXfrm>
    </dsp:sp>
    <dsp:sp modelId="{DEAE20DC-673E-F34E-A0E4-1B0B32EC69B0}">
      <dsp:nvSpPr>
        <dsp:cNvPr id="0" name=""/>
        <dsp:cNvSpPr/>
      </dsp:nvSpPr>
      <dsp:spPr>
        <a:xfrm>
          <a:off x="0" y="4487331"/>
          <a:ext cx="6635073" cy="748800"/>
        </a:xfrm>
        <a:prstGeom prst="roundRect">
          <a:avLst/>
        </a:prstGeom>
        <a:solidFill>
          <a:schemeClr val="accent5">
            <a:hueOff val="-1280996"/>
            <a:satOff val="-14159"/>
            <a:lumOff val="19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a:t>
          </a:r>
          <a:r>
            <a:rPr lang="en-US" sz="2000" i="1" kern="1200"/>
            <a:t>Expressive and extendable</a:t>
          </a:r>
          <a:r>
            <a:rPr lang="en-US" sz="2000" kern="1200"/>
            <a:t>—You aren’t limited by the language. </a:t>
          </a:r>
        </a:p>
      </dsp:txBody>
      <dsp:txXfrm>
        <a:off x="36553" y="4523884"/>
        <a:ext cx="6561967" cy="67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12D9B-7480-7344-BC49-ADA3D600A2CA}">
      <dsp:nvSpPr>
        <dsp:cNvPr id="0" name=""/>
        <dsp:cNvSpPr/>
      </dsp:nvSpPr>
      <dsp:spPr>
        <a:xfrm>
          <a:off x="0" y="0"/>
          <a:ext cx="4089666"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6350" cap="flat" cmpd="sng" algn="in">
          <a:solidFill>
            <a:schemeClr val="dk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C44D2C8E-79C1-2247-A082-32BFAFFD69C8}">
      <dsp:nvSpPr>
        <dsp:cNvPr id="0" name=""/>
        <dsp:cNvSpPr/>
      </dsp:nvSpPr>
      <dsp:spPr>
        <a:xfrm>
          <a:off x="0" y="0"/>
          <a:ext cx="4089666" cy="177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Terraform creates and manages resources on cloud platforms and other services through their application programming interfaces (APIs). </a:t>
          </a:r>
        </a:p>
      </dsp:txBody>
      <dsp:txXfrm>
        <a:off x="0" y="0"/>
        <a:ext cx="4089666" cy="1771639"/>
      </dsp:txXfrm>
    </dsp:sp>
    <dsp:sp modelId="{E092AD95-0E6E-C649-A466-1B5AF8CB9B66}">
      <dsp:nvSpPr>
        <dsp:cNvPr id="0" name=""/>
        <dsp:cNvSpPr/>
      </dsp:nvSpPr>
      <dsp:spPr>
        <a:xfrm>
          <a:off x="0" y="1771639"/>
          <a:ext cx="4089666"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6350" cap="flat" cmpd="sng" algn="in">
          <a:solidFill>
            <a:schemeClr val="dk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408D7495-7917-1449-A98C-C87CA6E06D9C}">
      <dsp:nvSpPr>
        <dsp:cNvPr id="0" name=""/>
        <dsp:cNvSpPr/>
      </dsp:nvSpPr>
      <dsp:spPr>
        <a:xfrm>
          <a:off x="0" y="1771639"/>
          <a:ext cx="4089666" cy="177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Providers enable Terraform to work with virtually any platform or service with an accessible API</a:t>
          </a:r>
        </a:p>
      </dsp:txBody>
      <dsp:txXfrm>
        <a:off x="0" y="1771639"/>
        <a:ext cx="4089666" cy="1771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F95B1-8D8F-444F-B598-EB08F30939AF}">
      <dsp:nvSpPr>
        <dsp:cNvPr id="0" name=""/>
        <dsp:cNvSpPr/>
      </dsp:nvSpPr>
      <dsp:spPr>
        <a:xfrm>
          <a:off x="0" y="1784"/>
          <a:ext cx="10142905"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7BDD338-8F5B-5E44-97A0-1A630B2E6092}">
      <dsp:nvSpPr>
        <dsp:cNvPr id="0" name=""/>
        <dsp:cNvSpPr/>
      </dsp:nvSpPr>
      <dsp:spPr>
        <a:xfrm>
          <a:off x="0" y="1784"/>
          <a:ext cx="10142905" cy="121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Write:</a:t>
          </a:r>
          <a:r>
            <a:rPr lang="en-US" sz="2000" kern="1200" baseline="0"/>
            <a:t> You define resources, which may be across multiple cloud providers and services. For example, you might create a configuration to deploy an application on virtual machine in a Virtual Private Cloud (VPC) network with security groups and a load balancer.</a:t>
          </a:r>
          <a:endParaRPr lang="en-US" sz="2000" kern="1200"/>
        </a:p>
      </dsp:txBody>
      <dsp:txXfrm>
        <a:off x="0" y="1784"/>
        <a:ext cx="10142905" cy="1216928"/>
      </dsp:txXfrm>
    </dsp:sp>
    <dsp:sp modelId="{F17C22F6-690D-D845-91A7-CAD19F1A628F}">
      <dsp:nvSpPr>
        <dsp:cNvPr id="0" name=""/>
        <dsp:cNvSpPr/>
      </dsp:nvSpPr>
      <dsp:spPr>
        <a:xfrm>
          <a:off x="0" y="1218713"/>
          <a:ext cx="10142905"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6350" cap="flat" cmpd="sng" algn="in">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66E5A9F-80A9-D545-A33E-F45AF1B2AF1A}">
      <dsp:nvSpPr>
        <dsp:cNvPr id="0" name=""/>
        <dsp:cNvSpPr/>
      </dsp:nvSpPr>
      <dsp:spPr>
        <a:xfrm>
          <a:off x="0" y="1218713"/>
          <a:ext cx="10142905" cy="121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Plan:</a:t>
          </a:r>
          <a:r>
            <a:rPr lang="en-US" sz="2000" kern="1200" baseline="0"/>
            <a:t> Terraform creates an execution plan describing the infrastructure it will create, update, or destroy based on the existing infrastructure and your configuration</a:t>
          </a:r>
          <a:endParaRPr lang="en-US" sz="2000" kern="1200"/>
        </a:p>
      </dsp:txBody>
      <dsp:txXfrm>
        <a:off x="0" y="1218713"/>
        <a:ext cx="10142905" cy="1216928"/>
      </dsp:txXfrm>
    </dsp:sp>
    <dsp:sp modelId="{582C65B7-CEDC-2648-A36E-254C3FF2B999}">
      <dsp:nvSpPr>
        <dsp:cNvPr id="0" name=""/>
        <dsp:cNvSpPr/>
      </dsp:nvSpPr>
      <dsp:spPr>
        <a:xfrm>
          <a:off x="0" y="2435641"/>
          <a:ext cx="10142905"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6350" cap="flat" cmpd="sng" algn="in">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744936-BC30-7E45-BAF8-DE3FEFDF7541}">
      <dsp:nvSpPr>
        <dsp:cNvPr id="0" name=""/>
        <dsp:cNvSpPr/>
      </dsp:nvSpPr>
      <dsp:spPr>
        <a:xfrm>
          <a:off x="0" y="2435641"/>
          <a:ext cx="10142905" cy="121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Apply: On approval, Terraform performs the proposed operations in the correct order, respecting any resource dependencies. For Exam</a:t>
          </a:r>
        </a:p>
      </dsp:txBody>
      <dsp:txXfrm>
        <a:off x="0" y="2435641"/>
        <a:ext cx="10142905" cy="12169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87975" cy="35083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7042150" y="0"/>
            <a:ext cx="5387975" cy="350838"/>
          </a:xfrm>
          <a:prstGeom prst="rect">
            <a:avLst/>
          </a:prstGeom>
        </p:spPr>
        <p:txBody>
          <a:bodyPr vert="horz" lIns="91440" tIns="45720" rIns="91440" bIns="45720" rtlCol="0"/>
          <a:lstStyle>
            <a:lvl1pPr algn="r">
              <a:defRPr sz="1200"/>
            </a:lvl1pPr>
          </a:lstStyle>
          <a:p>
            <a:fld id="{DF36711D-3C57-C346-92E2-4C5C8F0D3649}" type="datetimeFigureOut">
              <a:rPr lang="en-VN" smtClean="0"/>
              <a:t>18/09/2023</a:t>
            </a:fld>
            <a:endParaRPr lang="en-VN"/>
          </a:p>
        </p:txBody>
      </p:sp>
      <p:sp>
        <p:nvSpPr>
          <p:cNvPr id="4" name="Slide Image Placeholder 3"/>
          <p:cNvSpPr>
            <a:spLocks noGrp="1" noRot="1" noChangeAspect="1"/>
          </p:cNvSpPr>
          <p:nvPr>
            <p:ph type="sldImg" idx="2"/>
          </p:nvPr>
        </p:nvSpPr>
        <p:spPr>
          <a:xfrm>
            <a:off x="4117975" y="874713"/>
            <a:ext cx="4197350" cy="23622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1243013" y="3367088"/>
            <a:ext cx="9947275" cy="27559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646863"/>
            <a:ext cx="5387975" cy="35083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7042150" y="6646863"/>
            <a:ext cx="5387975" cy="350837"/>
          </a:xfrm>
          <a:prstGeom prst="rect">
            <a:avLst/>
          </a:prstGeom>
        </p:spPr>
        <p:txBody>
          <a:bodyPr vert="horz" lIns="91440" tIns="45720" rIns="91440" bIns="45720" rtlCol="0" anchor="b"/>
          <a:lstStyle>
            <a:lvl1pPr algn="r">
              <a:defRPr sz="1200"/>
            </a:lvl1pPr>
          </a:lstStyle>
          <a:p>
            <a:fld id="{EBD0B448-1622-7549-AB6C-12B37BC380F5}" type="slidenum">
              <a:rPr lang="en-VN" smtClean="0"/>
              <a:t>‹#›</a:t>
            </a:fld>
            <a:endParaRPr lang="en-VN"/>
          </a:p>
        </p:txBody>
      </p:sp>
    </p:spTree>
    <p:extLst>
      <p:ext uri="{BB962C8B-B14F-4D97-AF65-F5344CB8AC3E}">
        <p14:creationId xmlns:p14="http://schemas.microsoft.com/office/powerpoint/2010/main" val="16346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dhat.com/en/topics/automation/what-is-configuration-manage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varonis.com/blog/azure-virtual-network?hsLang=en"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varonis.com/products/datalert?hsLang=e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aronis.com/blog/what-is-azure-devops/?hsLang=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gistry.terraform.i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In the past, software delivery would follow this sort of pattern:</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A System Administrator would setup up a physical server and install the operating system, patch the machine and install all the necessary software to run your application</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Then a Database Administrator basically do the same</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And you repeat the operation for the test and production environment</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The developer would deliver the code by copying it to the test machine, </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Once the new code had gone through the entire test procedure on the test machine, you can deploy it in production right ?. Do you </a:t>
            </a:r>
            <a:r>
              <a:rPr lang="en-US" sz="1200" b="0" i="0" u="none" strike="noStrike" dirty="0" err="1">
                <a:solidFill>
                  <a:srgbClr val="000000"/>
                </a:solidFill>
                <a:effectLst/>
                <a:latin typeface="Arial" panose="020B0604020202020204" pitchFamily="34" charset="0"/>
              </a:rPr>
              <a:t>thnk</a:t>
            </a:r>
            <a:r>
              <a:rPr lang="en-US" sz="1200" b="0" i="0" u="none" strike="noStrike" dirty="0">
                <a:solidFill>
                  <a:srgbClr val="000000"/>
                </a:solidFill>
                <a:effectLst/>
                <a:latin typeface="Arial" panose="020B0604020202020204" pitchFamily="34" charset="0"/>
              </a:rPr>
              <a:t> this worked 100% of the time ?</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endParaRPr lang="en-US" b="0" dirty="0">
              <a:effectLst/>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a:t>
            </a:fld>
            <a:endParaRPr lang="en-VN"/>
          </a:p>
        </p:txBody>
      </p:sp>
    </p:spTree>
    <p:extLst>
      <p:ext uri="{BB962C8B-B14F-4D97-AF65-F5344CB8AC3E}">
        <p14:creationId xmlns:p14="http://schemas.microsoft.com/office/powerpoint/2010/main" val="2620623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232323"/>
                </a:solidFill>
                <a:effectLst/>
                <a:latin typeface="NewBaskerville"/>
              </a:rPr>
              <a:t> </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13</a:t>
            </a:fld>
            <a:endParaRPr lang="en-VN"/>
          </a:p>
        </p:txBody>
      </p:sp>
    </p:spTree>
    <p:extLst>
      <p:ext uri="{BB962C8B-B14F-4D97-AF65-F5344CB8AC3E}">
        <p14:creationId xmlns:p14="http://schemas.microsoft.com/office/powerpoint/2010/main" val="3056749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4054"/>
                </a:solidFill>
                <a:effectLst/>
                <a:latin typeface="Graphik LC Web"/>
              </a:rPr>
              <a:t>There are alternatives on </a:t>
            </a:r>
            <a:r>
              <a:rPr lang="en-US" b="0" i="0" dirty="0" err="1">
                <a:solidFill>
                  <a:srgbClr val="344054"/>
                </a:solidFill>
                <a:effectLst/>
                <a:latin typeface="Graphik LC Web"/>
              </a:rPr>
              <a:t>IaC</a:t>
            </a:r>
            <a:r>
              <a:rPr lang="en-US" b="0" i="0" dirty="0">
                <a:solidFill>
                  <a:srgbClr val="344054"/>
                </a:solidFill>
                <a:effectLst/>
                <a:latin typeface="Graphik LC Web"/>
              </a:rPr>
              <a:t> market, each with its own advantages and drawbacks when stacked up against Terraform. Here are a few of the other major </a:t>
            </a:r>
            <a:r>
              <a:rPr lang="en-US" b="0" i="0" dirty="0" err="1">
                <a:solidFill>
                  <a:srgbClr val="344054"/>
                </a:solidFill>
                <a:effectLst/>
                <a:latin typeface="Graphik LC Web"/>
              </a:rPr>
              <a:t>IaC</a:t>
            </a:r>
            <a:r>
              <a:rPr lang="en-US" b="0" i="0" dirty="0">
                <a:solidFill>
                  <a:srgbClr val="344054"/>
                </a:solidFill>
                <a:effectLst/>
                <a:latin typeface="Graphik LC Web"/>
              </a:rPr>
              <a:t> tools on the market and how they compare with Terraform.</a:t>
            </a:r>
          </a:p>
          <a:p>
            <a:endParaRPr lang="en-US" b="0" i="0" dirty="0">
              <a:solidFill>
                <a:srgbClr val="344054"/>
              </a:solidFill>
              <a:effectLst/>
              <a:latin typeface="Graphik LC Web"/>
            </a:endParaRPr>
          </a:p>
          <a:p>
            <a:pPr algn="l"/>
            <a:r>
              <a:rPr lang="en-US" b="1" i="0" dirty="0">
                <a:effectLst/>
                <a:latin typeface="Graphik LC Web"/>
              </a:rPr>
              <a:t>Terraform vs. Ansible</a:t>
            </a:r>
          </a:p>
          <a:p>
            <a:pPr algn="l"/>
            <a:r>
              <a:rPr lang="en-US" b="0" i="0" dirty="0">
                <a:solidFill>
                  <a:srgbClr val="344054"/>
                </a:solidFill>
                <a:effectLst/>
                <a:latin typeface="Graphik LC Web"/>
              </a:rPr>
              <a:t>Ansible is an </a:t>
            </a:r>
            <a:r>
              <a:rPr lang="en-US" b="0" i="0" dirty="0" err="1">
                <a:solidFill>
                  <a:srgbClr val="344054"/>
                </a:solidFill>
                <a:effectLst/>
                <a:latin typeface="Graphik LC Web"/>
              </a:rPr>
              <a:t>IaC</a:t>
            </a:r>
            <a:r>
              <a:rPr lang="en-US" b="0" i="0" dirty="0">
                <a:solidFill>
                  <a:srgbClr val="344054"/>
                </a:solidFill>
                <a:effectLst/>
                <a:latin typeface="Graphik LC Web"/>
              </a:rPr>
              <a:t> tool designed for automating system configuration and management. The main difference is that Ansible is not a provisioning tool and follows a procedural approach, meaning the user needs to manually specify the steps of provisioning. This provides DevOps users with more control, but also requires more work. Ansible is best for provisioning servers with the proper software and updates already configured, while Terraform can set up and orchestrate infrastructure from scratch. Finally, Terraform allows for complete lifecycle management, while Ansible does not.</a:t>
            </a:r>
          </a:p>
          <a:p>
            <a:pPr algn="l"/>
            <a:endParaRPr lang="en-US" b="0" i="0" dirty="0">
              <a:solidFill>
                <a:srgbClr val="344054"/>
              </a:solidFill>
              <a:effectLst/>
              <a:latin typeface="Graphik LC Web"/>
            </a:endParaRPr>
          </a:p>
          <a:p>
            <a:pPr algn="l"/>
            <a:r>
              <a:rPr lang="en-US" b="1" i="0" dirty="0">
                <a:effectLst/>
                <a:latin typeface="Graphik LC Web"/>
              </a:rPr>
              <a:t>Terraform vs. </a:t>
            </a:r>
            <a:r>
              <a:rPr lang="en-US" b="1" i="0" dirty="0" err="1">
                <a:effectLst/>
                <a:latin typeface="Graphik LC Web"/>
              </a:rPr>
              <a:t>Pulumi</a:t>
            </a:r>
            <a:endParaRPr lang="en-US" b="1" i="0" dirty="0">
              <a:effectLst/>
              <a:latin typeface="Graphik LC Web"/>
            </a:endParaRPr>
          </a:p>
          <a:p>
            <a:pPr algn="l"/>
            <a:r>
              <a:rPr lang="en-US" b="0" i="0" dirty="0" err="1">
                <a:solidFill>
                  <a:srgbClr val="344054"/>
                </a:solidFill>
                <a:effectLst/>
                <a:latin typeface="Graphik LC Web"/>
              </a:rPr>
              <a:t>Pulumi</a:t>
            </a:r>
            <a:r>
              <a:rPr lang="en-US" b="0" i="0" dirty="0">
                <a:solidFill>
                  <a:srgbClr val="344054"/>
                </a:solidFill>
                <a:effectLst/>
                <a:latin typeface="Graphik LC Web"/>
              </a:rPr>
              <a:t> is a popular open-source </a:t>
            </a:r>
            <a:r>
              <a:rPr lang="en-US" b="0" i="0" dirty="0" err="1">
                <a:solidFill>
                  <a:srgbClr val="344054"/>
                </a:solidFill>
                <a:effectLst/>
                <a:latin typeface="Graphik LC Web"/>
              </a:rPr>
              <a:t>IaC</a:t>
            </a:r>
            <a:r>
              <a:rPr lang="en-US" b="0" i="0" dirty="0">
                <a:solidFill>
                  <a:srgbClr val="344054"/>
                </a:solidFill>
                <a:effectLst/>
                <a:latin typeface="Graphik LC Web"/>
              </a:rPr>
              <a:t> tool that can be used to design, deploy and manage cloud infrastructure resources. As opposed to Terraform, </a:t>
            </a:r>
            <a:r>
              <a:rPr lang="en-US" b="0" i="0" dirty="0" err="1">
                <a:solidFill>
                  <a:srgbClr val="344054"/>
                </a:solidFill>
                <a:effectLst/>
                <a:latin typeface="Graphik LC Web"/>
              </a:rPr>
              <a:t>Pulumi</a:t>
            </a:r>
            <a:r>
              <a:rPr lang="en-US" b="0" i="0" dirty="0">
                <a:solidFill>
                  <a:srgbClr val="344054"/>
                </a:solidFill>
                <a:effectLst/>
                <a:latin typeface="Graphik LC Web"/>
              </a:rPr>
              <a:t> doesn’t use a domain-specific software language, allowing users to deploy in GO, .NET, JavaScript, and others. And while Terraform follows strict coding guidelines, </a:t>
            </a:r>
            <a:r>
              <a:rPr lang="en-US" b="0" i="0" dirty="0" err="1">
                <a:solidFill>
                  <a:srgbClr val="344054"/>
                </a:solidFill>
                <a:effectLst/>
                <a:latin typeface="Graphik LC Web"/>
              </a:rPr>
              <a:t>Pulumi</a:t>
            </a:r>
            <a:r>
              <a:rPr lang="en-US" b="0" i="0" dirty="0">
                <a:solidFill>
                  <a:srgbClr val="344054"/>
                </a:solidFill>
                <a:effectLst/>
                <a:latin typeface="Graphik LC Web"/>
              </a:rPr>
              <a:t> does not, making it a bit more flexible in certain scenarios. However, </a:t>
            </a:r>
            <a:r>
              <a:rPr lang="en-US" b="0" i="0" dirty="0" err="1">
                <a:solidFill>
                  <a:srgbClr val="344054"/>
                </a:solidFill>
                <a:effectLst/>
                <a:latin typeface="Graphik LC Web"/>
              </a:rPr>
              <a:t>Pulumi’s</a:t>
            </a:r>
            <a:r>
              <a:rPr lang="en-US" b="0" i="0" dirty="0">
                <a:solidFill>
                  <a:srgbClr val="344054"/>
                </a:solidFill>
                <a:effectLst/>
                <a:latin typeface="Graphik LC Web"/>
              </a:rPr>
              <a:t> community is substantially smaller than </a:t>
            </a:r>
            <a:r>
              <a:rPr lang="en-US" b="0" i="0" dirty="0" err="1">
                <a:solidFill>
                  <a:srgbClr val="344054"/>
                </a:solidFill>
                <a:effectLst/>
                <a:latin typeface="Graphik LC Web"/>
              </a:rPr>
              <a:t>Terraform’s</a:t>
            </a:r>
            <a:r>
              <a:rPr lang="en-US" b="0" i="0" dirty="0">
                <a:solidFill>
                  <a:srgbClr val="344054"/>
                </a:solidFill>
                <a:effectLst/>
                <a:latin typeface="Graphik LC Web"/>
              </a:rPr>
              <a:t>, meaning there is less documentation available. While there are some flexibility benefits to </a:t>
            </a:r>
            <a:r>
              <a:rPr lang="en-US" b="0" i="0" dirty="0" err="1">
                <a:solidFill>
                  <a:srgbClr val="344054"/>
                </a:solidFill>
                <a:effectLst/>
                <a:latin typeface="Graphik LC Web"/>
              </a:rPr>
              <a:t>Pulumi</a:t>
            </a:r>
            <a:r>
              <a:rPr lang="en-US" b="0" i="0" dirty="0">
                <a:solidFill>
                  <a:srgbClr val="344054"/>
                </a:solidFill>
                <a:effectLst/>
                <a:latin typeface="Graphik LC Web"/>
              </a:rPr>
              <a:t>, Terraform is generally superior the larger the scope of deployment.</a:t>
            </a:r>
          </a:p>
          <a:p>
            <a:pPr algn="l"/>
            <a:endParaRPr lang="en-US" b="0" i="0" dirty="0">
              <a:solidFill>
                <a:srgbClr val="344054"/>
              </a:solidFill>
              <a:effectLst/>
              <a:latin typeface="Graphik LC We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FranklinGothic"/>
              </a:rPr>
              <a:t>AWS CloudFormation was the original inspiration behind Terraform, and GCP Deployment Manager and Azure Resource Manager are cousins. These technologies, while decent, are neither cloud-agnostic nor open source. They only work for a particular cloud vendor and tend to be more verbose and less flexible than Terraform.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232323"/>
              </a:solidFill>
              <a:effectLst/>
              <a:latin typeface="FranklinGothi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FranklinGothic"/>
              </a:rPr>
              <a:t>Ansible, Chef, Puppet, and </a:t>
            </a:r>
            <a:r>
              <a:rPr lang="en-US" sz="1800" dirty="0" err="1">
                <a:solidFill>
                  <a:srgbClr val="232323"/>
                </a:solidFill>
                <a:effectLst/>
                <a:latin typeface="FranklinGothic"/>
              </a:rPr>
              <a:t>SaltStack</a:t>
            </a:r>
            <a:r>
              <a:rPr lang="en-US" sz="1800" dirty="0">
                <a:solidFill>
                  <a:srgbClr val="232323"/>
                </a:solidFill>
                <a:effectLst/>
                <a:latin typeface="FranklinGothic"/>
              </a:rPr>
              <a:t> are configuration management (CM) tools, as opposed to infrastructure provisioning tools. They solve a slightly different kind of problem than Terraform does, although there is some overlap.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algn="l"/>
            <a:endParaRPr lang="en-US" b="0" i="0" dirty="0">
              <a:solidFill>
                <a:srgbClr val="344054"/>
              </a:solidFill>
              <a:effectLst/>
              <a:latin typeface="Graphik LC Web"/>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15</a:t>
            </a:fld>
            <a:endParaRPr lang="en-VN"/>
          </a:p>
        </p:txBody>
      </p:sp>
    </p:spTree>
    <p:extLst>
      <p:ext uri="{BB962C8B-B14F-4D97-AF65-F5344CB8AC3E}">
        <p14:creationId xmlns:p14="http://schemas.microsoft.com/office/powerpoint/2010/main" val="135766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When Terraform runs, it will read all files in the working directory that have a .</a:t>
            </a:r>
            <a:r>
              <a:rPr lang="en-US" sz="1800" dirty="0" err="1">
                <a:solidFill>
                  <a:srgbClr val="232323"/>
                </a:solidFill>
                <a:effectLst/>
                <a:latin typeface="NewBaskerville"/>
              </a:rPr>
              <a:t>tf</a:t>
            </a:r>
            <a:r>
              <a:rPr lang="en-US" sz="1800" dirty="0">
                <a:solidFill>
                  <a:srgbClr val="232323"/>
                </a:solidFill>
                <a:effectLst/>
                <a:latin typeface="NewBaskerville"/>
              </a:rPr>
              <a:t> extension and concatenate them together.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18</a:t>
            </a:fld>
            <a:endParaRPr lang="en-VN"/>
          </a:p>
        </p:txBody>
      </p:sp>
    </p:spTree>
    <p:extLst>
      <p:ext uri="{BB962C8B-B14F-4D97-AF65-F5344CB8AC3E}">
        <p14:creationId xmlns:p14="http://schemas.microsoft.com/office/powerpoint/2010/main" val="301984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Terraform resources are the most important elements in Terraform, as they provision infrastructure such as VMs, load balancers, NAT gateways, and so forth. Resources are declared as HCL objects with type </a:t>
            </a:r>
            <a:r>
              <a:rPr lang="en-US" sz="1800" dirty="0">
                <a:solidFill>
                  <a:srgbClr val="232323"/>
                </a:solidFill>
                <a:effectLst/>
                <a:latin typeface="Courier" panose="02070309020205020404" pitchFamily="49" charset="0"/>
              </a:rPr>
              <a:t>resource </a:t>
            </a:r>
            <a:r>
              <a:rPr lang="en-US" sz="1800" dirty="0">
                <a:solidFill>
                  <a:srgbClr val="232323"/>
                </a:solidFill>
                <a:effectLst/>
                <a:latin typeface="NewBaskerville"/>
              </a:rPr>
              <a:t>and exactly two labels. The first label specifies the type of resource you want to create, and the second is the resource name.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The name has no special significance and is only used to reference the resource within a given module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Together, the type and name make up the resource identifier, which is unique for each resource.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When Terraform runs, it will read all files in the working directory that have a .</a:t>
            </a:r>
            <a:r>
              <a:rPr lang="en-US" sz="1800" dirty="0" err="1">
                <a:solidFill>
                  <a:srgbClr val="232323"/>
                </a:solidFill>
                <a:effectLst/>
                <a:latin typeface="NewBaskerville"/>
              </a:rPr>
              <a:t>tf</a:t>
            </a:r>
            <a:r>
              <a:rPr lang="en-US" sz="1800" dirty="0">
                <a:solidFill>
                  <a:srgbClr val="232323"/>
                </a:solidFill>
                <a:effectLst/>
                <a:latin typeface="NewBaskerville"/>
              </a:rPr>
              <a:t> extension and concatenate them together.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D0B448-1622-7549-AB6C-12B37BC380F5}" type="slidenum">
              <a:rPr lang="en-VN" smtClean="0"/>
              <a:t>19</a:t>
            </a:fld>
            <a:endParaRPr lang="en-VN"/>
          </a:p>
        </p:txBody>
      </p:sp>
    </p:spTree>
    <p:extLst>
      <p:ext uri="{BB962C8B-B14F-4D97-AF65-F5344CB8AC3E}">
        <p14:creationId xmlns:p14="http://schemas.microsoft.com/office/powerpoint/2010/main" val="208085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446B84"/>
                </a:solidFill>
                <a:effectLst/>
                <a:latin typeface="FranklinGothic"/>
              </a:rPr>
              <a:t>NOTE </a:t>
            </a:r>
            <a:r>
              <a:rPr lang="en-US" sz="1800" dirty="0">
                <a:solidFill>
                  <a:srgbClr val="232323"/>
                </a:solidFill>
                <a:effectLst/>
                <a:latin typeface="NewBaskerville"/>
              </a:rPr>
              <a:t>You will need to obtain AWS credentials before you can provision infrastructure. </a:t>
            </a:r>
          </a:p>
          <a:p>
            <a:endParaRPr lang="en-US" sz="1800" dirty="0">
              <a:solidFill>
                <a:srgbClr val="232323"/>
              </a:solidFill>
              <a:effectLst/>
              <a:latin typeface="NewBaskerville"/>
            </a:endParaRPr>
          </a:p>
          <a:p>
            <a:r>
              <a:rPr lang="en-US" sz="2800" dirty="0"/>
              <a:t>$ export AWS_ACCESS_KEY_ID=?</a:t>
            </a:r>
          </a:p>
          <a:p>
            <a:r>
              <a:rPr lang="en-US" sz="2800" dirty="0"/>
              <a:t>$ export AWS_SECRET_ACCESS_KEY=?</a:t>
            </a:r>
          </a:p>
        </p:txBody>
      </p:sp>
      <p:sp>
        <p:nvSpPr>
          <p:cNvPr id="4" name="Slide Number Placeholder 3"/>
          <p:cNvSpPr>
            <a:spLocks noGrp="1"/>
          </p:cNvSpPr>
          <p:nvPr>
            <p:ph type="sldNum" sz="quarter" idx="5"/>
          </p:nvPr>
        </p:nvSpPr>
        <p:spPr/>
        <p:txBody>
          <a:bodyPr/>
          <a:lstStyle/>
          <a:p>
            <a:fld id="{EBD0B448-1622-7549-AB6C-12B37BC380F5}" type="slidenum">
              <a:rPr lang="en-VN" smtClean="0"/>
              <a:t>20</a:t>
            </a:fld>
            <a:endParaRPr lang="en-VN"/>
          </a:p>
        </p:txBody>
      </p:sp>
    </p:spTree>
    <p:extLst>
      <p:ext uri="{BB962C8B-B14F-4D97-AF65-F5344CB8AC3E}">
        <p14:creationId xmlns:p14="http://schemas.microsoft.com/office/powerpoint/2010/main" val="2133336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446B84"/>
                </a:solidFill>
                <a:effectLst/>
                <a:latin typeface="FranklinGothic"/>
              </a:rPr>
              <a:t>NOTE </a:t>
            </a:r>
            <a:r>
              <a:rPr lang="en-US" sz="1800" dirty="0">
                <a:solidFill>
                  <a:srgbClr val="232323"/>
                </a:solidFill>
                <a:effectLst/>
                <a:latin typeface="NewBaskerville"/>
              </a:rPr>
              <a:t>You will need to obtain AWS credentials before you can provision infrastructure. </a:t>
            </a:r>
          </a:p>
          <a:p>
            <a:endParaRPr lang="en-US" sz="1800" dirty="0">
              <a:solidFill>
                <a:srgbClr val="232323"/>
              </a:solidFill>
              <a:effectLst/>
              <a:latin typeface="NewBaskerville"/>
            </a:endParaRPr>
          </a:p>
          <a:p>
            <a:r>
              <a:rPr lang="en-US" sz="2800" dirty="0"/>
              <a:t>$ export AWS_ACCESS_KEY_ID=?</a:t>
            </a:r>
          </a:p>
          <a:p>
            <a:r>
              <a:rPr lang="en-US" sz="2800" dirty="0"/>
              <a:t>$ export AWS_SECRET_ACCESS_KEY=?</a:t>
            </a:r>
          </a:p>
        </p:txBody>
      </p:sp>
      <p:sp>
        <p:nvSpPr>
          <p:cNvPr id="4" name="Slide Number Placeholder 3"/>
          <p:cNvSpPr>
            <a:spLocks noGrp="1"/>
          </p:cNvSpPr>
          <p:nvPr>
            <p:ph type="sldNum" sz="quarter" idx="5"/>
          </p:nvPr>
        </p:nvSpPr>
        <p:spPr/>
        <p:txBody>
          <a:bodyPr/>
          <a:lstStyle/>
          <a:p>
            <a:fld id="{EBD0B448-1622-7549-AB6C-12B37BC380F5}" type="slidenum">
              <a:rPr lang="en-VN" smtClean="0"/>
              <a:t>21</a:t>
            </a:fld>
            <a:endParaRPr lang="en-VN"/>
          </a:p>
        </p:txBody>
      </p:sp>
    </p:spTree>
    <p:extLst>
      <p:ext uri="{BB962C8B-B14F-4D97-AF65-F5344CB8AC3E}">
        <p14:creationId xmlns:p14="http://schemas.microsoft.com/office/powerpoint/2010/main" val="1015156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446B84"/>
                </a:solidFill>
                <a:effectLst/>
                <a:latin typeface="FranklinGothic"/>
              </a:rPr>
              <a:t>NOTE </a:t>
            </a:r>
            <a:r>
              <a:rPr lang="en-US" sz="1800" dirty="0">
                <a:solidFill>
                  <a:srgbClr val="232323"/>
                </a:solidFill>
                <a:effectLst/>
                <a:latin typeface="NewBaskerville"/>
              </a:rPr>
              <a:t>You will need to obtain AWS credentials before you can provision infrastructure. </a:t>
            </a:r>
          </a:p>
          <a:p>
            <a:endParaRPr lang="en-US" sz="1800" dirty="0">
              <a:solidFill>
                <a:srgbClr val="232323"/>
              </a:solidFill>
              <a:effectLst/>
              <a:latin typeface="NewBaskerville"/>
            </a:endParaRPr>
          </a:p>
          <a:p>
            <a:r>
              <a:rPr lang="en-US" sz="2800" dirty="0"/>
              <a:t>$ export AWS_ACCESS_KEY_ID=?</a:t>
            </a:r>
          </a:p>
          <a:p>
            <a:r>
              <a:rPr lang="en-US" sz="2800" dirty="0"/>
              <a:t>$ export AWS_SECRET_ACCESS_KEY=?</a:t>
            </a:r>
          </a:p>
        </p:txBody>
      </p:sp>
      <p:sp>
        <p:nvSpPr>
          <p:cNvPr id="4" name="Slide Number Placeholder 3"/>
          <p:cNvSpPr>
            <a:spLocks noGrp="1"/>
          </p:cNvSpPr>
          <p:nvPr>
            <p:ph type="sldNum" sz="quarter" idx="5"/>
          </p:nvPr>
        </p:nvSpPr>
        <p:spPr/>
        <p:txBody>
          <a:bodyPr/>
          <a:lstStyle/>
          <a:p>
            <a:fld id="{EBD0B448-1622-7549-AB6C-12B37BC380F5}" type="slidenum">
              <a:rPr lang="en-VN" smtClean="0"/>
              <a:t>22</a:t>
            </a:fld>
            <a:endParaRPr lang="en-VN"/>
          </a:p>
        </p:txBody>
      </p:sp>
    </p:spTree>
    <p:extLst>
      <p:ext uri="{BB962C8B-B14F-4D97-AF65-F5344CB8AC3E}">
        <p14:creationId xmlns:p14="http://schemas.microsoft.com/office/powerpoint/2010/main" val="173314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EBD0B448-1622-7549-AB6C-12B37BC380F5}" type="slidenum">
              <a:rPr lang="en-VN" smtClean="0"/>
              <a:t>23</a:t>
            </a:fld>
            <a:endParaRPr lang="en-VN"/>
          </a:p>
        </p:txBody>
      </p:sp>
    </p:spTree>
    <p:extLst>
      <p:ext uri="{BB962C8B-B14F-4D97-AF65-F5344CB8AC3E}">
        <p14:creationId xmlns:p14="http://schemas.microsoft.com/office/powerpoint/2010/main" val="3557836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EBD0B448-1622-7549-AB6C-12B37BC380F5}" type="slidenum">
              <a:rPr lang="en-VN" smtClean="0"/>
              <a:t>24</a:t>
            </a:fld>
            <a:endParaRPr lang="en-VN"/>
          </a:p>
        </p:txBody>
      </p:sp>
    </p:spTree>
    <p:extLst>
      <p:ext uri="{BB962C8B-B14F-4D97-AF65-F5344CB8AC3E}">
        <p14:creationId xmlns:p14="http://schemas.microsoft.com/office/powerpoint/2010/main" val="1163428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EBD0B448-1622-7549-AB6C-12B37BC380F5}" type="slidenum">
              <a:rPr lang="en-VN" smtClean="0"/>
              <a:t>25</a:t>
            </a:fld>
            <a:endParaRPr lang="en-VN"/>
          </a:p>
        </p:txBody>
      </p:sp>
    </p:spTree>
    <p:extLst>
      <p:ext uri="{BB962C8B-B14F-4D97-AF65-F5344CB8AC3E}">
        <p14:creationId xmlns:p14="http://schemas.microsoft.com/office/powerpoint/2010/main" val="75281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endParaRPr lang="en-US" sz="1800" dirty="0">
              <a:solidFill>
                <a:srgbClr val="232323"/>
              </a:solidFill>
              <a:effectLst/>
              <a:latin typeface="NewBaskervill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232323"/>
                </a:solidFill>
                <a:effectLst/>
                <a:latin typeface="NewBaskerville"/>
              </a:rPr>
              <a:t> </a:t>
            </a:r>
            <a:r>
              <a:rPr lang="en-US" sz="1800" i="1" dirty="0">
                <a:solidFill>
                  <a:srgbClr val="232323"/>
                </a:solidFill>
                <a:effectLst/>
                <a:latin typeface="NewBaskerville"/>
              </a:rPr>
              <a:t>Infrastructure </a:t>
            </a:r>
            <a:r>
              <a:rPr lang="en-US" sz="1800" dirty="0">
                <a:solidFill>
                  <a:srgbClr val="232323"/>
                </a:solidFill>
                <a:effectLst/>
                <a:latin typeface="NewBaskerville"/>
              </a:rPr>
              <a:t>refers primarily to cloud-based infrastructure, although anything that could be controlled through an application programming interface (API) technically qualifies as infrastructure. </a:t>
            </a:r>
            <a:r>
              <a:rPr lang="en-US" sz="1800" i="1" dirty="0">
                <a:solidFill>
                  <a:srgbClr val="232323"/>
                </a:solidFill>
                <a:effectLst/>
                <a:latin typeface="NewBaskerville"/>
              </a:rPr>
              <a:t>Infrastructure as code </a:t>
            </a:r>
            <a:r>
              <a:rPr lang="en-US" sz="1800" dirty="0">
                <a:solidFill>
                  <a:srgbClr val="232323"/>
                </a:solidFill>
                <a:effectLst/>
                <a:latin typeface="NewBaskerville"/>
              </a:rPr>
              <a:t>is the process of managing and provisioning infrastructure through machine- readable definition files. We use </a:t>
            </a:r>
            <a:r>
              <a:rPr lang="en-US" sz="1800" dirty="0" err="1">
                <a:solidFill>
                  <a:srgbClr val="232323"/>
                </a:solidFill>
                <a:effectLst/>
                <a:latin typeface="NewBaskerville"/>
              </a:rPr>
              <a:t>IaC</a:t>
            </a:r>
            <a:r>
              <a:rPr lang="en-US" sz="1800" dirty="0">
                <a:solidFill>
                  <a:srgbClr val="232323"/>
                </a:solidFill>
                <a:effectLst/>
                <a:latin typeface="NewBaskerville"/>
              </a:rPr>
              <a:t> to automate processes that used to be done manually.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solidFill>
                <a:srgbClr val="232323"/>
              </a:solidFill>
              <a:effectLst/>
              <a:latin typeface="NewBaskerville"/>
            </a:endParaRPr>
          </a:p>
          <a:p>
            <a:pPr algn="l"/>
            <a:r>
              <a:rPr lang="en-US" sz="2800" b="0" i="0" dirty="0">
                <a:solidFill>
                  <a:srgbClr val="151515"/>
                </a:solidFill>
                <a:effectLst/>
                <a:latin typeface="Red Hat Text"/>
              </a:rPr>
              <a:t>Provisioning is the process of creating and setting up IT infrastructure, and includes the steps required to manage user and system access to various resources. Provisioning is an early stage in the deployment of servers, applications, network components, storage, edge devices, and more. </a:t>
            </a:r>
          </a:p>
          <a:p>
            <a:pPr algn="l"/>
            <a:r>
              <a:rPr lang="en-US" sz="2800" b="0" i="0" dirty="0">
                <a:solidFill>
                  <a:srgbClr val="151515"/>
                </a:solidFill>
                <a:effectLst/>
                <a:latin typeface="Red Hat Text"/>
              </a:rPr>
              <a:t>Provisioning is not the same thing as </a:t>
            </a:r>
            <a:r>
              <a:rPr lang="en-US" sz="2800" b="0" i="0" u="none" strike="noStrike" dirty="0">
                <a:solidFill>
                  <a:srgbClr val="0066CC"/>
                </a:solidFill>
                <a:effectLst/>
                <a:latin typeface="Red Hat Text"/>
                <a:hlinkClick r:id="rId3"/>
              </a:rPr>
              <a:t>configuration management</a:t>
            </a:r>
            <a:r>
              <a:rPr lang="en-US" sz="2800" b="0" i="0" dirty="0">
                <a:solidFill>
                  <a:srgbClr val="151515"/>
                </a:solidFill>
                <a:effectLst/>
                <a:latin typeface="Red Hat Text"/>
              </a:rPr>
              <a:t>, but they are both steps in the deployment process. Once a system has been provisioned, the next step is to configure the system and maintain it consistently over time.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solidFill>
                <a:srgbClr val="232323"/>
              </a:solidFill>
              <a:effectLst/>
              <a:latin typeface="NewBaskervill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b="0" i="0" dirty="0">
                <a:solidFill>
                  <a:srgbClr val="151515"/>
                </a:solidFill>
                <a:effectLst/>
                <a:latin typeface="Red Hat Text"/>
              </a:rPr>
              <a:t>Configuration management is a process for maintaining computer systems, servers, applications, network devices, and other IT components in a desired state. It’s a way to help ensure that a system performs as expected, even after many changes are made over </a:t>
            </a:r>
            <a:r>
              <a:rPr lang="en-US" sz="1800" b="0" i="0" dirty="0" err="1">
                <a:solidFill>
                  <a:srgbClr val="151515"/>
                </a:solidFill>
                <a:effectLst/>
                <a:latin typeface="Red Hat Text"/>
              </a:rPr>
              <a:t>timetions</a:t>
            </a:r>
            <a:r>
              <a:rPr lang="en-US" sz="1800" b="0" i="0" dirty="0">
                <a:solidFill>
                  <a:srgbClr val="151515"/>
                </a:solidFill>
                <a:effectLst/>
                <a:latin typeface="Red Hat Text"/>
              </a:rPr>
              <a:t>, network components, storage, edge devices, and more.  </a:t>
            </a:r>
            <a:r>
              <a:rPr lang="en-US" sz="2800" dirty="0">
                <a:solidFill>
                  <a:srgbClr val="232323"/>
                </a:solidFill>
                <a:effectLst/>
                <a:latin typeface="NewBaskerville"/>
              </a:rPr>
              <a:t>Configuration management (CM) tools like Ansible, Puppet, </a:t>
            </a:r>
            <a:r>
              <a:rPr lang="en-US" sz="2800" dirty="0" err="1">
                <a:solidFill>
                  <a:srgbClr val="232323"/>
                </a:solidFill>
                <a:effectLst/>
                <a:latin typeface="NewBaskerville"/>
              </a:rPr>
              <a:t>SaltStack</a:t>
            </a:r>
            <a:r>
              <a:rPr lang="en-US" sz="2800" dirty="0">
                <a:solidFill>
                  <a:srgbClr val="232323"/>
                </a:solidFill>
                <a:effectLst/>
                <a:latin typeface="NewBaskerville"/>
              </a:rPr>
              <a:t>, and Chef </a:t>
            </a:r>
            <a:endParaRPr lang="en-US" sz="1800" dirty="0"/>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solidFill>
                <a:srgbClr val="232323"/>
              </a:solidFill>
              <a:effectLst/>
              <a:latin typeface="NewBaskervill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solidFill>
                <a:srgbClr val="232323"/>
              </a:solidFill>
              <a:effectLst/>
              <a:latin typeface="NewBaskerville"/>
            </a:endParaRPr>
          </a:p>
          <a:p>
            <a:pPr algn="l"/>
            <a:r>
              <a:rPr lang="en-US" sz="2800" b="0" i="0" dirty="0">
                <a:solidFill>
                  <a:srgbClr val="151515"/>
                </a:solidFill>
                <a:effectLst/>
                <a:latin typeface="Red Hat Text"/>
              </a:rPr>
              <a:t>Infrastructure as Code (</a:t>
            </a:r>
            <a:r>
              <a:rPr lang="en-US" sz="2800" b="0" i="0" dirty="0" err="1">
                <a:solidFill>
                  <a:srgbClr val="151515"/>
                </a:solidFill>
                <a:effectLst/>
                <a:latin typeface="Red Hat Text"/>
              </a:rPr>
              <a:t>IaC</a:t>
            </a:r>
            <a:r>
              <a:rPr lang="en-US" sz="2800" b="0" i="0" dirty="0">
                <a:solidFill>
                  <a:srgbClr val="151515"/>
                </a:solidFill>
                <a:effectLst/>
                <a:latin typeface="Red Hat Text"/>
              </a:rPr>
              <a:t>) is the managing and provisioning of infrastructure through code instead of through manual processes.</a:t>
            </a:r>
          </a:p>
          <a:p>
            <a:pPr algn="l"/>
            <a:r>
              <a:rPr lang="en-US" sz="2800" b="0" i="0" dirty="0">
                <a:solidFill>
                  <a:srgbClr val="151515"/>
                </a:solidFill>
                <a:effectLst/>
                <a:latin typeface="Red Hat Text"/>
              </a:rPr>
              <a:t>With </a:t>
            </a:r>
            <a:r>
              <a:rPr lang="en-US" sz="2800" b="0" i="0" dirty="0" err="1">
                <a:solidFill>
                  <a:srgbClr val="151515"/>
                </a:solidFill>
                <a:effectLst/>
                <a:latin typeface="Red Hat Text"/>
              </a:rPr>
              <a:t>IaC</a:t>
            </a:r>
            <a:r>
              <a:rPr lang="en-US" sz="2800" b="0" i="0" dirty="0">
                <a:solidFill>
                  <a:srgbClr val="151515"/>
                </a:solidFill>
                <a:effectLst/>
                <a:latin typeface="Red Hat Text"/>
              </a:rPr>
              <a:t>, configuration files are created that contain your infrastructure specifications, which makes it easier to edit and distribute configurations. It also ensures that you provision the same environment every time.</a:t>
            </a:r>
          </a:p>
          <a:p>
            <a:pPr>
              <a:buFont typeface="+mj-lt"/>
              <a:buAutoNum type="arabicPeriod"/>
            </a:pPr>
            <a:endParaRPr lang="en-US" sz="1800" dirty="0">
              <a:solidFill>
                <a:srgbClr val="232323"/>
              </a:solidFill>
              <a:effectLst/>
              <a:latin typeface="NewBaskerville"/>
            </a:endParaRPr>
          </a:p>
          <a:p>
            <a:pPr>
              <a:buFont typeface="+mj-lt"/>
              <a:buAutoNum type="arabicPeriod"/>
            </a:pPr>
            <a:r>
              <a:rPr lang="en-US" sz="1800" dirty="0">
                <a:solidFill>
                  <a:srgbClr val="232323"/>
                </a:solidFill>
                <a:effectLst/>
                <a:latin typeface="NewBaskerville"/>
              </a:rPr>
              <a:t>Terraform is an infrastructure provisioning tool, not a CM tool. Provisioning tools deploy and manage infrastructure, whereas CM tools like Ansible, Puppet, </a:t>
            </a:r>
            <a:r>
              <a:rPr lang="en-US" sz="1800" dirty="0" err="1">
                <a:solidFill>
                  <a:srgbClr val="232323"/>
                </a:solidFill>
                <a:effectLst/>
                <a:latin typeface="NewBaskerville"/>
              </a:rPr>
              <a:t>SaltStack</a:t>
            </a:r>
            <a:r>
              <a:rPr lang="en-US" sz="1800" dirty="0">
                <a:solidFill>
                  <a:srgbClr val="232323"/>
                </a:solidFill>
                <a:effectLst/>
                <a:latin typeface="NewBaskerville"/>
              </a:rPr>
              <a:t>, and Chef deploy software onto existing servers. Some CM tools can also perform a degree of infrastructure provisioning, but not as well as Terraform, because this isn’t the task they were originally designed to do. </a:t>
            </a:r>
            <a:endParaRPr lang="en-US" dirty="0">
              <a:effectLst/>
            </a:endParaRPr>
          </a:p>
          <a:p>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2. </a:t>
            </a:r>
            <a:r>
              <a:rPr lang="en-US" sz="1800" dirty="0">
                <a:solidFill>
                  <a:srgbClr val="232323"/>
                </a:solidFill>
                <a:effectLst/>
                <a:latin typeface="NewBaskerville"/>
              </a:rPr>
              <a:t>CM tools favor mutable infrastructure, whereas Terraform and other provisioning tools favor immutable infrastructure.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rgbClr val="232323"/>
                </a:solidFill>
                <a:effectLst/>
                <a:latin typeface="NewBaskerville"/>
              </a:rPr>
              <a:t>Mutable infrastructure </a:t>
            </a:r>
            <a:r>
              <a:rPr lang="en-US" sz="1800" dirty="0">
                <a:solidFill>
                  <a:srgbClr val="232323"/>
                </a:solidFill>
                <a:effectLst/>
                <a:latin typeface="NewBaskerville"/>
              </a:rPr>
              <a:t>means you perform software updates on existing servers. </a:t>
            </a:r>
            <a:r>
              <a:rPr lang="en-US" sz="1800" i="1" dirty="0">
                <a:solidFill>
                  <a:srgbClr val="232323"/>
                </a:solidFill>
                <a:effectLst/>
                <a:latin typeface="NewBaskerville"/>
              </a:rPr>
              <a:t>Immutable infrastructure</a:t>
            </a:r>
            <a:r>
              <a:rPr lang="en-US" sz="1800" dirty="0">
                <a:solidFill>
                  <a:srgbClr val="232323"/>
                </a:solidFill>
                <a:effectLst/>
                <a:latin typeface="NewBaskerville"/>
              </a:rPr>
              <a:t>, by contrast, doesn’t care about existing servers—it treats infrastructure as a disposable commodity. The difference between the two paradigms can be summarized as a reusable versus disposable mentality.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232323"/>
              </a:solidFill>
              <a:effectLst/>
              <a:latin typeface="NewBaskerville"/>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4</a:t>
            </a:fld>
            <a:endParaRPr lang="en-VN"/>
          </a:p>
        </p:txBody>
      </p:sp>
    </p:spTree>
    <p:extLst>
      <p:ext uri="{BB962C8B-B14F-4D97-AF65-F5344CB8AC3E}">
        <p14:creationId xmlns:p14="http://schemas.microsoft.com/office/powerpoint/2010/main" val="3344740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26</a:t>
            </a:fld>
            <a:endParaRPr lang="en-VN"/>
          </a:p>
        </p:txBody>
      </p:sp>
    </p:spTree>
    <p:extLst>
      <p:ext uri="{BB962C8B-B14F-4D97-AF65-F5344CB8AC3E}">
        <p14:creationId xmlns:p14="http://schemas.microsoft.com/office/powerpoint/2010/main" val="346292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27</a:t>
            </a:fld>
            <a:endParaRPr lang="en-VN"/>
          </a:p>
        </p:txBody>
      </p:sp>
    </p:spTree>
    <p:extLst>
      <p:ext uri="{BB962C8B-B14F-4D97-AF65-F5344CB8AC3E}">
        <p14:creationId xmlns:p14="http://schemas.microsoft.com/office/powerpoint/2010/main" val="3630843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44054"/>
                </a:solidFill>
                <a:effectLst/>
                <a:latin typeface="Graphik LC Web"/>
              </a:rPr>
              <a:t>Is Terraform a DevOps tool?</a:t>
            </a:r>
          </a:p>
          <a:p>
            <a:pPr algn="l"/>
            <a:r>
              <a:rPr lang="en-US" b="0" i="0" dirty="0">
                <a:solidFill>
                  <a:srgbClr val="344054"/>
                </a:solidFill>
                <a:effectLst/>
                <a:latin typeface="inherit"/>
              </a:rPr>
              <a:t>Yes. Terraform is an extremely useful tool for DevOps teams for provisioning, managing, and orchestrating single or multi-cloud deployments.</a:t>
            </a:r>
          </a:p>
          <a:p>
            <a:pPr algn="l"/>
            <a:endParaRPr lang="en-US" b="0" i="0" dirty="0">
              <a:solidFill>
                <a:srgbClr val="344054"/>
              </a:solidFill>
              <a:effectLst/>
              <a:latin typeface="inherit"/>
            </a:endParaRPr>
          </a:p>
          <a:p>
            <a:pPr algn="l"/>
            <a:r>
              <a:rPr lang="en-US" b="1" i="0" dirty="0">
                <a:solidFill>
                  <a:srgbClr val="344054"/>
                </a:solidFill>
                <a:effectLst/>
                <a:latin typeface="Graphik LC Web"/>
              </a:rPr>
              <a:t>What is Terraform in AWS?</a:t>
            </a:r>
          </a:p>
          <a:p>
            <a:pPr algn="l"/>
            <a:r>
              <a:rPr lang="en-US" b="0" i="0" dirty="0">
                <a:solidFill>
                  <a:srgbClr val="344054"/>
                </a:solidFill>
                <a:effectLst/>
                <a:latin typeface="inherit"/>
              </a:rPr>
              <a:t>Terraform is Infrastructure-as-Code (</a:t>
            </a:r>
            <a:r>
              <a:rPr lang="en-US" b="0" i="0" dirty="0" err="1">
                <a:solidFill>
                  <a:srgbClr val="344054"/>
                </a:solidFill>
                <a:effectLst/>
                <a:latin typeface="inherit"/>
              </a:rPr>
              <a:t>IaC</a:t>
            </a:r>
            <a:r>
              <a:rPr lang="en-US" b="0" i="0" dirty="0">
                <a:solidFill>
                  <a:srgbClr val="344054"/>
                </a:solidFill>
                <a:effectLst/>
                <a:latin typeface="inherit"/>
              </a:rPr>
              <a:t>) as it relates to AWS. Terraform accesses AWS resources via a provider, allowing users to then manage AWS via Terraform code.</a:t>
            </a:r>
          </a:p>
          <a:p>
            <a:pPr algn="l"/>
            <a:endParaRPr lang="en-US" b="1" i="0" dirty="0">
              <a:solidFill>
                <a:srgbClr val="344054"/>
              </a:solidFill>
              <a:effectLst/>
              <a:latin typeface="Graphik LC Web"/>
            </a:endParaRPr>
          </a:p>
          <a:p>
            <a:pPr algn="l"/>
            <a:r>
              <a:rPr lang="en-US" b="1" i="0" dirty="0">
                <a:solidFill>
                  <a:srgbClr val="344054"/>
                </a:solidFill>
                <a:effectLst/>
                <a:latin typeface="Graphik LC Web"/>
              </a:rPr>
              <a:t>What language does Terraform use?</a:t>
            </a:r>
          </a:p>
          <a:p>
            <a:pPr algn="l"/>
            <a:r>
              <a:rPr lang="en-US" b="0" i="0" dirty="0">
                <a:solidFill>
                  <a:srgbClr val="344054"/>
                </a:solidFill>
                <a:effectLst/>
                <a:latin typeface="inherit"/>
              </a:rPr>
              <a:t>Terraform is originally coded in the GO language, but works with all operating systems. </a:t>
            </a:r>
            <a:r>
              <a:rPr lang="en-US" b="0" i="0" dirty="0" err="1">
                <a:solidFill>
                  <a:srgbClr val="344054"/>
                </a:solidFill>
                <a:effectLst/>
                <a:latin typeface="inherit"/>
              </a:rPr>
              <a:t>Hashicorp</a:t>
            </a:r>
            <a:r>
              <a:rPr lang="en-US" b="0" i="0" dirty="0">
                <a:solidFill>
                  <a:srgbClr val="344054"/>
                </a:solidFill>
                <a:effectLst/>
                <a:latin typeface="inherit"/>
              </a:rPr>
              <a:t> Configuration Language (HCL) may also be used during setup.</a:t>
            </a:r>
          </a:p>
          <a:p>
            <a:pPr algn="l"/>
            <a:endParaRPr lang="en-US" b="1" i="0" dirty="0">
              <a:solidFill>
                <a:srgbClr val="344054"/>
              </a:solidFill>
              <a:effectLst/>
              <a:latin typeface="Graphik LC Web"/>
            </a:endParaRPr>
          </a:p>
          <a:p>
            <a:pPr algn="l"/>
            <a:r>
              <a:rPr lang="en-US" b="1" i="0" dirty="0">
                <a:solidFill>
                  <a:srgbClr val="344054"/>
                </a:solidFill>
                <a:effectLst/>
                <a:latin typeface="Graphik LC Web"/>
              </a:rPr>
              <a:t>Does Terraform work with Kubernetes?</a:t>
            </a:r>
          </a:p>
          <a:p>
            <a:pPr algn="l"/>
            <a:r>
              <a:rPr lang="en-US" b="0" i="0" dirty="0">
                <a:solidFill>
                  <a:srgbClr val="344054"/>
                </a:solidFill>
                <a:effectLst/>
                <a:latin typeface="inherit"/>
              </a:rPr>
              <a:t>Yes. Terraform can automate the provisioning of Kubernetes on cloud platforms. Terraform is not an alternative to Kubernetes, and in fact, they work very well together.</a:t>
            </a:r>
          </a:p>
          <a:p>
            <a:pPr algn="l"/>
            <a:endParaRPr lang="en-US" b="1" i="0" dirty="0">
              <a:solidFill>
                <a:srgbClr val="344054"/>
              </a:solidFill>
              <a:effectLst/>
              <a:latin typeface="Graphik LC Web"/>
            </a:endParaRPr>
          </a:p>
          <a:p>
            <a:pPr algn="l"/>
            <a:r>
              <a:rPr lang="en-US" b="1" i="0" dirty="0">
                <a:solidFill>
                  <a:srgbClr val="344054"/>
                </a:solidFill>
                <a:effectLst/>
                <a:latin typeface="Graphik LC Web"/>
              </a:rPr>
              <a:t>Closing Thoughts </a:t>
            </a:r>
          </a:p>
          <a:p>
            <a:pPr algn="l"/>
            <a:r>
              <a:rPr lang="en-US" b="0" i="0" dirty="0">
                <a:solidFill>
                  <a:srgbClr val="344054"/>
                </a:solidFill>
                <a:effectLst/>
                <a:latin typeface="inherit"/>
              </a:rPr>
              <a:t>Deploying, managing, and orchestrating multi-cloud environments can be a huge challenge for DevOps teams. But coordinating between different service providers and technologies like AWS and </a:t>
            </a:r>
            <a:r>
              <a:rPr lang="en-US" b="0" i="0" u="none" strike="noStrike" dirty="0">
                <a:solidFill>
                  <a:srgbClr val="344054"/>
                </a:solidFill>
                <a:effectLst/>
                <a:latin typeface="inherit"/>
                <a:hlinkClick r:id="rId3"/>
              </a:rPr>
              <a:t>Azure Virtual Networks</a:t>
            </a:r>
            <a:r>
              <a:rPr lang="en-US" b="0" i="0" dirty="0">
                <a:solidFill>
                  <a:srgbClr val="344054"/>
                </a:solidFill>
                <a:effectLst/>
                <a:latin typeface="inherit"/>
              </a:rPr>
              <a:t> can be much easier and less time-consuming with Terraform infrastructure-as-code. Terraform is platform-agnostic and works with just about any cloud or </a:t>
            </a:r>
            <a:r>
              <a:rPr lang="en-US" b="0" i="0" u="none" strike="noStrike" dirty="0">
                <a:solidFill>
                  <a:srgbClr val="344054"/>
                </a:solidFill>
                <a:effectLst/>
                <a:latin typeface="inherit"/>
                <a:hlinkClick r:id="rId4"/>
              </a:rPr>
              <a:t>data service</a:t>
            </a:r>
            <a:r>
              <a:rPr lang="en-US" b="0" i="0" dirty="0">
                <a:solidFill>
                  <a:srgbClr val="344054"/>
                </a:solidFill>
                <a:effectLst/>
                <a:latin typeface="inherit"/>
              </a:rPr>
              <a:t> provider. An experienced cybersecurity partner like Varonis can help you implement Terraform within your own ecosystem so you can then let the code do the heavy lifting, instead of your DevOps team.</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28</a:t>
            </a:fld>
            <a:endParaRPr lang="en-VN"/>
          </a:p>
        </p:txBody>
      </p:sp>
    </p:spTree>
    <p:extLst>
      <p:ext uri="{BB962C8B-B14F-4D97-AF65-F5344CB8AC3E}">
        <p14:creationId xmlns:p14="http://schemas.microsoft.com/office/powerpoint/2010/main" val="1185532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Terraform is an infrastructure provisioning tool, not a CM tool. Provisioning tools deploy and manage infrastructure, whereas CM tools like Ansible, Puppet, </a:t>
            </a:r>
            <a:r>
              <a:rPr lang="en-US" sz="1800" dirty="0" err="1">
                <a:solidFill>
                  <a:srgbClr val="232323"/>
                </a:solidFill>
                <a:effectLst/>
                <a:latin typeface="NewBaskerville"/>
              </a:rPr>
              <a:t>SaltStack</a:t>
            </a:r>
            <a:r>
              <a:rPr lang="en-US" sz="1800" dirty="0">
                <a:solidFill>
                  <a:srgbClr val="232323"/>
                </a:solidFill>
                <a:effectLst/>
                <a:latin typeface="NewBaskerville"/>
              </a:rPr>
              <a:t>, and Chef deploy software onto existing servers.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32323"/>
              </a:solidFill>
              <a:effectLst/>
              <a:latin typeface="NewBaskervill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32323"/>
                </a:solidFill>
                <a:effectLst/>
                <a:latin typeface="NewBaskerville"/>
              </a:rPr>
              <a:t>The basics of Terraform are quick and easy to learn, even for non-programmers. </a:t>
            </a:r>
            <a:endParaRPr lang="en-US" dirty="0">
              <a:effectLst/>
            </a:endParaRPr>
          </a:p>
          <a:p>
            <a:endParaRPr lang="en-VN" dirty="0"/>
          </a:p>
          <a:p>
            <a:pPr algn="l"/>
            <a:r>
              <a:rPr lang="en-US" b="0" i="0" dirty="0">
                <a:solidFill>
                  <a:srgbClr val="151515"/>
                </a:solidFill>
                <a:effectLst/>
                <a:latin typeface="Red Hat Text"/>
              </a:rPr>
              <a:t>A declarative approach defines the desired state of the system, including what resources you need and any properties they should have, and an </a:t>
            </a:r>
            <a:r>
              <a:rPr lang="en-US" b="0" i="0" dirty="0" err="1">
                <a:solidFill>
                  <a:srgbClr val="151515"/>
                </a:solidFill>
                <a:effectLst/>
                <a:latin typeface="Red Hat Text"/>
              </a:rPr>
              <a:t>IaC</a:t>
            </a:r>
            <a:r>
              <a:rPr lang="en-US" b="0" i="0" dirty="0">
                <a:solidFill>
                  <a:srgbClr val="151515"/>
                </a:solidFill>
                <a:effectLst/>
                <a:latin typeface="Red Hat Text"/>
              </a:rPr>
              <a:t> tool will configure it for you. </a:t>
            </a:r>
          </a:p>
          <a:p>
            <a:pPr algn="l"/>
            <a:r>
              <a:rPr lang="en-US" b="0" i="0" dirty="0">
                <a:solidFill>
                  <a:srgbClr val="151515"/>
                </a:solidFill>
                <a:effectLst/>
                <a:latin typeface="Red Hat Text"/>
              </a:rPr>
              <a:t>A declarative approach also keeps a list of the current state of your system objects, which makes taking down the infrastructure simpler to manage.</a:t>
            </a:r>
          </a:p>
          <a:p>
            <a:pPr algn="l"/>
            <a:r>
              <a:rPr lang="en-US" b="0" i="0" dirty="0">
                <a:solidFill>
                  <a:srgbClr val="151515"/>
                </a:solidFill>
                <a:effectLst/>
                <a:latin typeface="Red Hat Text"/>
              </a:rPr>
              <a:t>An imperative approach instead defines the specific commands needed to achieve the desired configuration, and those commands then need to be executed in the correct order.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800" dirty="0">
                <a:solidFill>
                  <a:srgbClr val="232323"/>
                </a:solidFill>
                <a:effectLst/>
                <a:latin typeface="NewBaskerville"/>
              </a:rPr>
              <a:t>Cloud-agnostic means being able to seamlessly run on any cloud platform using the same set of tools and workflows. Terraform is cloud-agnostic because you can deploy infrastructure to AWS just as easily as you could to GCP, Azure, or even a private data- center </a:t>
            </a:r>
            <a:endParaRPr lang="en-US" dirty="0"/>
          </a:p>
          <a:p>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With conditionals, </a:t>
            </a:r>
            <a:r>
              <a:rPr lang="en-US" sz="1800" dirty="0">
                <a:solidFill>
                  <a:srgbClr val="232323"/>
                </a:solidFill>
                <a:effectLst/>
                <a:latin typeface="Courier" panose="02070309020205020404" pitchFamily="49" charset="0"/>
              </a:rPr>
              <a:t>for </a:t>
            </a:r>
            <a:r>
              <a:rPr lang="en-US" sz="1800" dirty="0">
                <a:solidFill>
                  <a:srgbClr val="232323"/>
                </a:solidFill>
                <a:effectLst/>
                <a:latin typeface="NewBaskerville"/>
              </a:rPr>
              <a:t>expressions, directives, template files, dynamic blocks, variables, and many built-in functions, it’s easy to write code to do exactly what you want.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5</a:t>
            </a:fld>
            <a:endParaRPr lang="en-VN"/>
          </a:p>
        </p:txBody>
      </p:sp>
    </p:spTree>
    <p:extLst>
      <p:ext uri="{BB962C8B-B14F-4D97-AF65-F5344CB8AC3E}">
        <p14:creationId xmlns:p14="http://schemas.microsoft.com/office/powerpoint/2010/main" val="1214365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In the past, software delivery would follow this sort of pattern:</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A System Administrator would setup up a physical server and install the operating system, patch the machine and install all the necessary software to run your application</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Then a Database Administrator basically do the same</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And you repeat the operation for the test and production environment</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The developer would deliver the code by copying it to the test machine, </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Once the new code had gone through the entire test procedure on the test machine, you can deploy it in production right ?. Do you </a:t>
            </a:r>
            <a:r>
              <a:rPr lang="en-US" sz="1200" b="0" i="0" u="none" strike="noStrike" dirty="0" err="1">
                <a:solidFill>
                  <a:srgbClr val="000000"/>
                </a:solidFill>
                <a:effectLst/>
                <a:latin typeface="Arial" panose="020B0604020202020204" pitchFamily="34" charset="0"/>
              </a:rPr>
              <a:t>thnk</a:t>
            </a:r>
            <a:r>
              <a:rPr lang="en-US" sz="1200" b="0" i="0" u="none" strike="noStrike" dirty="0">
                <a:solidFill>
                  <a:srgbClr val="000000"/>
                </a:solidFill>
                <a:effectLst/>
                <a:latin typeface="Arial" panose="020B0604020202020204" pitchFamily="34" charset="0"/>
              </a:rPr>
              <a:t> this worked 100% of the time ?</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endParaRPr lang="en-US" b="0" dirty="0">
              <a:effectLst/>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6</a:t>
            </a:fld>
            <a:endParaRPr lang="en-VN"/>
          </a:p>
        </p:txBody>
      </p:sp>
    </p:spTree>
    <p:extLst>
      <p:ext uri="{BB962C8B-B14F-4D97-AF65-F5344CB8AC3E}">
        <p14:creationId xmlns:p14="http://schemas.microsoft.com/office/powerpoint/2010/main" val="18978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Terraform is a deployment technology for anyone who wants to provision and manage their </a:t>
            </a:r>
            <a:r>
              <a:rPr lang="en-US" sz="1800" i="1" dirty="0">
                <a:solidFill>
                  <a:srgbClr val="232323"/>
                </a:solidFill>
                <a:effectLst/>
                <a:latin typeface="NewBaskerville"/>
              </a:rPr>
              <a:t>infrastructure as code </a:t>
            </a:r>
            <a:r>
              <a:rPr lang="en-US" sz="1800" dirty="0">
                <a:solidFill>
                  <a:srgbClr val="232323"/>
                </a:solidFill>
                <a:effectLst/>
                <a:latin typeface="NewBaskerville"/>
              </a:rPr>
              <a:t>(</a:t>
            </a:r>
            <a:r>
              <a:rPr lang="en-US" sz="1800" dirty="0" err="1">
                <a:solidFill>
                  <a:srgbClr val="232323"/>
                </a:solidFill>
                <a:effectLst/>
                <a:latin typeface="NewBaskerville"/>
              </a:rPr>
              <a:t>IaC</a:t>
            </a:r>
            <a:r>
              <a:rPr lang="en-US" sz="1800" dirty="0">
                <a:solidFill>
                  <a:srgbClr val="232323"/>
                </a:solidFill>
                <a:effectLst/>
                <a:latin typeface="NewBaskerville"/>
              </a:rPr>
              <a:t>). </a:t>
            </a:r>
            <a:br>
              <a:rPr lang="en-US" sz="1800" dirty="0">
                <a:effectLst/>
                <a:latin typeface="Helvetica Neue" panose="02000503000000020004" pitchFamily="2" charset="0"/>
              </a:rPr>
            </a:br>
            <a:r>
              <a:rPr lang="en-US" sz="1800" dirty="0">
                <a:effectLst/>
                <a:latin typeface="Helvetica Neue" panose="02000503000000020004" pitchFamily="2" charset="0"/>
              </a:rPr>
              <a:t>Terraform is used to create, manage, and update  infrastructure resources such as virtual networks, VMs,  security rules, containers, domains and more. Almost any  infrastructure type can be represented as a resource in  Terraform.</a:t>
            </a:r>
          </a:p>
          <a:p>
            <a:endParaRPr lang="en-VN" sz="1800" dirty="0"/>
          </a:p>
          <a:p>
            <a:pPr algn="l"/>
            <a:r>
              <a:rPr lang="en-US" sz="2800" b="0" i="0" u="none" strike="noStrike" dirty="0">
                <a:solidFill>
                  <a:srgbClr val="000000"/>
                </a:solidFill>
                <a:effectLst/>
                <a:latin typeface="Arial" panose="020B0604020202020204" pitchFamily="34" charset="0"/>
              </a:rPr>
              <a:t>Terraform supports more than just cloud providers. In total, terraform supports natively 130 different providers (as of Sep.2023). </a:t>
            </a:r>
            <a:br>
              <a:rPr lang="en-US" sz="1800" dirty="0"/>
            </a:br>
            <a:endParaRPr lang="en-US" sz="1800" b="0" i="0" dirty="0">
              <a:solidFill>
                <a:srgbClr val="BDC1C6"/>
              </a:solidFill>
              <a:effectLst/>
              <a:latin typeface="arial" panose="020B0604020202020204" pitchFamily="34" charset="0"/>
            </a:endParaRPr>
          </a:p>
          <a:p>
            <a:pPr algn="l"/>
            <a:r>
              <a:rPr lang="en-US" sz="1800" b="0" i="0" dirty="0" err="1">
                <a:solidFill>
                  <a:srgbClr val="BDC1C6"/>
                </a:solidFill>
                <a:effectLst/>
                <a:latin typeface="Google Sans"/>
              </a:rPr>
              <a:t>HashiCorp</a:t>
            </a:r>
            <a:r>
              <a:rPr lang="en-US" sz="1800" b="0" i="0" dirty="0">
                <a:solidFill>
                  <a:srgbClr val="BDC1C6"/>
                </a:solidFill>
                <a:effectLst/>
                <a:latin typeface="Google Sans"/>
              </a:rPr>
              <a:t> Terraform now supports </a:t>
            </a:r>
            <a:r>
              <a:rPr lang="en-US" sz="1800" b="0" i="0" dirty="0">
                <a:solidFill>
                  <a:srgbClr val="E2EEFF"/>
                </a:solidFill>
                <a:effectLst/>
                <a:latin typeface="Google Sans"/>
              </a:rPr>
              <a:t>more than 3,000</a:t>
            </a:r>
            <a:r>
              <a:rPr lang="en-US" sz="1800" b="0" i="0" dirty="0">
                <a:solidFill>
                  <a:srgbClr val="BDC1C6"/>
                </a:solidFill>
                <a:effectLst/>
                <a:latin typeface="Google Sans"/>
              </a:rPr>
              <a:t> integrations with more than 250 partners, including Amazon Web Services (AWS), Microsoft Azure, Google Cloud, Confluent, Datadog, MongoDB, Palo Alto Networks, ServiceNow, and </a:t>
            </a:r>
            <a:r>
              <a:rPr lang="en-US" sz="1800" b="0" i="0" dirty="0" err="1">
                <a:solidFill>
                  <a:srgbClr val="BDC1C6"/>
                </a:solidFill>
                <a:effectLst/>
                <a:latin typeface="Google Sans"/>
              </a:rPr>
              <a:t>Zscaler</a:t>
            </a:r>
            <a:r>
              <a:rPr lang="en-US" sz="1800" b="0" i="0" dirty="0">
                <a:solidFill>
                  <a:srgbClr val="BDC1C6"/>
                </a:solidFill>
                <a:effectLst/>
                <a:latin typeface="Google Sans"/>
              </a:rPr>
              <a:t>.</a:t>
            </a:r>
            <a:endParaRPr lang="en-US" sz="1800" b="0" i="0" dirty="0">
              <a:solidFill>
                <a:srgbClr val="BDC1C6"/>
              </a:solidFill>
              <a:effectLst/>
              <a:latin typeface="arial" panose="020B0604020202020204" pitchFamily="34" charset="0"/>
            </a:endParaRPr>
          </a:p>
          <a:p>
            <a:pPr rtl="0">
              <a:spcBef>
                <a:spcPts val="0"/>
              </a:spcBef>
              <a:spcAft>
                <a:spcPts val="0"/>
              </a:spcAft>
            </a:pPr>
            <a:endParaRPr lang="en-VN" sz="1800" dirty="0"/>
          </a:p>
          <a:p>
            <a:pPr rtl="0">
              <a:spcBef>
                <a:spcPts val="0"/>
              </a:spcBef>
              <a:spcAft>
                <a:spcPts val="0"/>
              </a:spcAft>
            </a:pPr>
            <a:r>
              <a:rPr lang="en-US" sz="1800" b="0" i="0" dirty="0">
                <a:solidFill>
                  <a:srgbClr val="344054"/>
                </a:solidFill>
                <a:effectLst/>
                <a:latin typeface="Graphik LC Web"/>
              </a:rPr>
              <a:t>Terraform allows you to describe your complete infrastructure in the form of code. Even if your servers come from different providers such as AWS or </a:t>
            </a:r>
            <a:r>
              <a:rPr lang="en-US" sz="1800" b="0" i="0" u="none" strike="noStrike" dirty="0">
                <a:effectLst/>
                <a:latin typeface="Graphik LC Web"/>
                <a:hlinkClick r:id="rId3"/>
              </a:rPr>
              <a:t>Azure</a:t>
            </a:r>
            <a:r>
              <a:rPr lang="en-US" sz="1800" b="0" i="0" dirty="0">
                <a:solidFill>
                  <a:srgbClr val="344054"/>
                </a:solidFill>
                <a:effectLst/>
                <a:latin typeface="Graphik LC Web"/>
              </a:rPr>
              <a:t>, Terraform helps you build and manage these resources in parallel across providers.</a:t>
            </a:r>
            <a:endParaRPr lang="en-VN" sz="1800" dirty="0"/>
          </a:p>
        </p:txBody>
      </p:sp>
      <p:sp>
        <p:nvSpPr>
          <p:cNvPr id="4" name="Slide Number Placeholder 3"/>
          <p:cNvSpPr>
            <a:spLocks noGrp="1"/>
          </p:cNvSpPr>
          <p:nvPr>
            <p:ph type="sldNum" sz="quarter" idx="5"/>
          </p:nvPr>
        </p:nvSpPr>
        <p:spPr/>
        <p:txBody>
          <a:bodyPr/>
          <a:lstStyle/>
          <a:p>
            <a:fld id="{EBD0B448-1622-7549-AB6C-12B37BC380F5}" type="slidenum">
              <a:rPr lang="en-VN" smtClean="0"/>
              <a:t>7</a:t>
            </a:fld>
            <a:endParaRPr lang="en-VN"/>
          </a:p>
        </p:txBody>
      </p:sp>
    </p:spTree>
    <p:extLst>
      <p:ext uri="{BB962C8B-B14F-4D97-AF65-F5344CB8AC3E}">
        <p14:creationId xmlns:p14="http://schemas.microsoft.com/office/powerpoint/2010/main" val="84410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9</a:t>
            </a:fld>
            <a:endParaRPr lang="en-VN"/>
          </a:p>
        </p:txBody>
      </p:sp>
    </p:spTree>
    <p:extLst>
      <p:ext uri="{BB962C8B-B14F-4D97-AF65-F5344CB8AC3E}">
        <p14:creationId xmlns:p14="http://schemas.microsoft.com/office/powerpoint/2010/main" val="293773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5D7DB"/>
                </a:solidFill>
                <a:effectLst/>
                <a:latin typeface="-apple-system"/>
              </a:rPr>
              <a:t>Terraform creates and manages resources on cloud platforms and other services through their application programming interfaces (APIs). Providers enable Terraform to work with virtually any platform or service with an accessible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rgbClr val="D5D7DB"/>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D5D7DB"/>
                </a:solidFill>
                <a:effectLst/>
                <a:latin typeface="-apple-system"/>
              </a:rPr>
              <a:t>HashiCorp</a:t>
            </a:r>
            <a:r>
              <a:rPr lang="en-US" b="0" i="0" dirty="0">
                <a:solidFill>
                  <a:srgbClr val="D5D7DB"/>
                </a:solidFill>
                <a:effectLst/>
                <a:latin typeface="-apple-system"/>
              </a:rPr>
              <a:t> and the Terraform community have already written </a:t>
            </a:r>
            <a:r>
              <a:rPr lang="en-US" b="1" i="0" dirty="0">
                <a:solidFill>
                  <a:srgbClr val="D5D7DB"/>
                </a:solidFill>
                <a:effectLst/>
                <a:latin typeface="-apple-system"/>
              </a:rPr>
              <a:t>thousands of providers</a:t>
            </a:r>
            <a:r>
              <a:rPr lang="en-US" b="0" i="0" dirty="0">
                <a:solidFill>
                  <a:srgbClr val="D5D7DB"/>
                </a:solidFill>
                <a:effectLst/>
                <a:latin typeface="-apple-system"/>
              </a:rPr>
              <a:t> to manage many different types of resources and services. You can find all publicly available providers on the </a:t>
            </a:r>
            <a:r>
              <a:rPr lang="en-US" b="0" i="0" u="sng" dirty="0">
                <a:effectLst/>
                <a:latin typeface="-apple-system"/>
                <a:hlinkClick r:id="rId3"/>
              </a:rPr>
              <a:t>Terraform Registry</a:t>
            </a:r>
            <a:r>
              <a:rPr lang="en-US" b="0" i="0" dirty="0">
                <a:solidFill>
                  <a:srgbClr val="D5D7DB"/>
                </a:solidFill>
                <a:effectLst/>
                <a:latin typeface="-apple-system"/>
              </a:rPr>
              <a:t>, including Amazon Web Services (AWS), Azure, Google Cloud Platform (GCP), Kubernetes, Helm, GitHub, Splunk, </a:t>
            </a:r>
            <a:r>
              <a:rPr lang="en-US" b="0" i="0" dirty="0" err="1">
                <a:solidFill>
                  <a:srgbClr val="D5D7DB"/>
                </a:solidFill>
                <a:effectLst/>
                <a:latin typeface="-apple-system"/>
              </a:rPr>
              <a:t>DataDog</a:t>
            </a:r>
            <a:r>
              <a:rPr lang="en-US" b="0" i="0" dirty="0">
                <a:solidFill>
                  <a:srgbClr val="D5D7DB"/>
                </a:solidFill>
                <a:effectLst/>
                <a:latin typeface="-apple-system"/>
              </a:rPr>
              <a:t>, and many more. (https://</a:t>
            </a:r>
            <a:r>
              <a:rPr lang="en-US" b="0" i="0" dirty="0" err="1">
                <a:solidFill>
                  <a:srgbClr val="D5D7DB"/>
                </a:solidFill>
                <a:effectLst/>
                <a:latin typeface="-apple-system"/>
              </a:rPr>
              <a:t>registry.terraform.io</a:t>
            </a:r>
            <a:r>
              <a:rPr lang="en-US" b="0" i="0" dirty="0">
                <a:solidFill>
                  <a:srgbClr val="D5D7DB"/>
                </a:solidFill>
                <a:effectLst/>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10</a:t>
            </a:fld>
            <a:endParaRPr lang="en-VN"/>
          </a:p>
        </p:txBody>
      </p:sp>
    </p:spTree>
    <p:extLst>
      <p:ext uri="{BB962C8B-B14F-4D97-AF65-F5344CB8AC3E}">
        <p14:creationId xmlns:p14="http://schemas.microsoft.com/office/powerpoint/2010/main" val="1180821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The core Terraform workflow consists of three stages:</a:t>
            </a:r>
          </a:p>
          <a:p>
            <a:pPr algn="l">
              <a:buFont typeface="Arial" panose="020B0604020202020204" pitchFamily="34" charset="0"/>
              <a:buChar char="•"/>
            </a:pPr>
            <a:r>
              <a:rPr lang="en-US" b="1" i="0" dirty="0">
                <a:solidFill>
                  <a:srgbClr val="FFFFFF"/>
                </a:solidFill>
                <a:effectLst/>
                <a:latin typeface="-apple-system"/>
              </a:rPr>
              <a:t>Write:</a:t>
            </a:r>
            <a:r>
              <a:rPr lang="en-US" b="0" i="0" dirty="0">
                <a:solidFill>
                  <a:srgbClr val="FFFFFF"/>
                </a:solidFill>
                <a:effectLst/>
                <a:latin typeface="-apple-system"/>
              </a:rPr>
              <a:t> You define resources, which may be across multiple cloud providers and services. For example, you might create a configuration to deploy an application on virtual machines in a Virtual Private Cloud (VPC) network with security groups and a load balancer.</a:t>
            </a:r>
          </a:p>
          <a:p>
            <a:pPr algn="l">
              <a:buFont typeface="Arial" panose="020B0604020202020204" pitchFamily="34" charset="0"/>
              <a:buChar char="•"/>
            </a:pPr>
            <a:r>
              <a:rPr lang="en-US" b="1" i="0" dirty="0">
                <a:solidFill>
                  <a:srgbClr val="FFFFFF"/>
                </a:solidFill>
                <a:effectLst/>
                <a:latin typeface="-apple-system"/>
              </a:rPr>
              <a:t>Plan:</a:t>
            </a:r>
            <a:r>
              <a:rPr lang="en-US" b="0" i="0" dirty="0">
                <a:solidFill>
                  <a:srgbClr val="FFFFFF"/>
                </a:solidFill>
                <a:effectLst/>
                <a:latin typeface="-apple-system"/>
              </a:rPr>
              <a:t> Terraform creates an execution plan describing the infrastructure it will create, update, or destroy based on the existing infrastructure and your configuration.</a:t>
            </a:r>
          </a:p>
          <a:p>
            <a:pPr algn="l">
              <a:buFont typeface="Arial" panose="020B0604020202020204" pitchFamily="34" charset="0"/>
              <a:buChar char="•"/>
            </a:pPr>
            <a:r>
              <a:rPr lang="en-US" b="1" i="0" dirty="0">
                <a:solidFill>
                  <a:srgbClr val="FFFFFF"/>
                </a:solidFill>
                <a:effectLst/>
                <a:latin typeface="-apple-system"/>
              </a:rPr>
              <a:t>Apply:</a:t>
            </a:r>
            <a:r>
              <a:rPr lang="en-US" b="0" i="0" dirty="0">
                <a:solidFill>
                  <a:srgbClr val="FFFFFF"/>
                </a:solidFill>
                <a:effectLst/>
                <a:latin typeface="-apple-system"/>
              </a:rPr>
              <a:t>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11</a:t>
            </a:fld>
            <a:endParaRPr lang="en-VN"/>
          </a:p>
        </p:txBody>
      </p:sp>
    </p:spTree>
    <p:extLst>
      <p:ext uri="{BB962C8B-B14F-4D97-AF65-F5344CB8AC3E}">
        <p14:creationId xmlns:p14="http://schemas.microsoft.com/office/powerpoint/2010/main" val="240413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232323"/>
                </a:solidFill>
                <a:effectLst/>
                <a:latin typeface="NewBaskerville"/>
              </a:rPr>
              <a:t> </a:t>
            </a:r>
            <a:r>
              <a:rPr lang="en-US" b="0" i="0" dirty="0">
                <a:effectLst/>
                <a:latin typeface="-apple-system"/>
              </a:rPr>
              <a:t>The core Terraform workflow consists of three stages:</a:t>
            </a:r>
          </a:p>
          <a:p>
            <a:pPr algn="l">
              <a:buFont typeface="Arial" panose="020B0604020202020204" pitchFamily="34" charset="0"/>
              <a:buChar char="•"/>
            </a:pPr>
            <a:r>
              <a:rPr lang="en-US" b="1" i="0" dirty="0">
                <a:solidFill>
                  <a:srgbClr val="FFFFFF"/>
                </a:solidFill>
                <a:effectLst/>
                <a:latin typeface="-apple-system"/>
              </a:rPr>
              <a:t>Write:</a:t>
            </a:r>
            <a:r>
              <a:rPr lang="en-US" b="0" i="0" dirty="0">
                <a:solidFill>
                  <a:srgbClr val="FFFFFF"/>
                </a:solidFill>
                <a:effectLst/>
                <a:latin typeface="-apple-system"/>
              </a:rPr>
              <a:t> You define resources, which may be across multiple cloud providers and services. For example, you might create a configuration to deploy an application on virtual machines in a Virtual Private Cloud (VPC) network with security groups and a load balancer.</a:t>
            </a:r>
          </a:p>
          <a:p>
            <a:pPr algn="l">
              <a:buFont typeface="Arial" panose="020B0604020202020204" pitchFamily="34" charset="0"/>
              <a:buChar char="•"/>
            </a:pPr>
            <a:r>
              <a:rPr lang="en-US" b="1" i="0" dirty="0">
                <a:solidFill>
                  <a:srgbClr val="FFFFFF"/>
                </a:solidFill>
                <a:effectLst/>
                <a:latin typeface="-apple-system"/>
              </a:rPr>
              <a:t>Plan:</a:t>
            </a:r>
            <a:r>
              <a:rPr lang="en-US" b="0" i="0" dirty="0">
                <a:solidFill>
                  <a:srgbClr val="FFFFFF"/>
                </a:solidFill>
                <a:effectLst/>
                <a:latin typeface="-apple-system"/>
              </a:rPr>
              <a:t> Terraform creates an execution plan describing the infrastructure it will create, update, or destroy based on the existing infrastructure and your configuration.</a:t>
            </a:r>
          </a:p>
          <a:p>
            <a:pPr algn="l">
              <a:buFont typeface="Arial" panose="020B0604020202020204" pitchFamily="34" charset="0"/>
              <a:buChar char="•"/>
            </a:pPr>
            <a:r>
              <a:rPr lang="en-US" b="1" i="0" dirty="0">
                <a:solidFill>
                  <a:srgbClr val="FFFFFF"/>
                </a:solidFill>
                <a:effectLst/>
                <a:latin typeface="-apple-system"/>
              </a:rPr>
              <a:t>Apply:</a:t>
            </a:r>
            <a:r>
              <a:rPr lang="en-US" b="0" i="0" dirty="0">
                <a:solidFill>
                  <a:srgbClr val="FFFFFF"/>
                </a:solidFill>
                <a:effectLst/>
                <a:latin typeface="-apple-system"/>
              </a:rPr>
              <a:t>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12</a:t>
            </a:fld>
            <a:endParaRPr lang="en-VN"/>
          </a:p>
        </p:txBody>
      </p:sp>
    </p:spTree>
    <p:extLst>
      <p:ext uri="{BB962C8B-B14F-4D97-AF65-F5344CB8AC3E}">
        <p14:creationId xmlns:p14="http://schemas.microsoft.com/office/powerpoint/2010/main" val="52089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53032" y="1824885"/>
            <a:ext cx="8526712" cy="2140968"/>
          </a:xfrm>
        </p:spPr>
        <p:txBody>
          <a:bodyPr anchor="b">
            <a:noAutofit/>
          </a:bodyPr>
          <a:lstStyle>
            <a:lvl1pPr algn="ctr">
              <a:defRPr sz="7343"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732946" y="4036870"/>
            <a:ext cx="6966883" cy="1108364"/>
          </a:xfrm>
        </p:spPr>
        <p:txBody>
          <a:bodyPr>
            <a:normAutofit/>
          </a:bodyPr>
          <a:lstStyle>
            <a:lvl1pPr marL="0" indent="0" algn="ctr">
              <a:lnSpc>
                <a:spcPct val="112000"/>
              </a:lnSpc>
              <a:spcBef>
                <a:spcPts val="0"/>
              </a:spcBef>
              <a:spcAft>
                <a:spcPts val="0"/>
              </a:spcAft>
              <a:buNone/>
              <a:defRPr sz="2346">
                <a:solidFill>
                  <a:schemeClr val="bg2"/>
                </a:solidFill>
              </a:defRPr>
            </a:lvl1pPr>
            <a:lvl2pPr marL="466253" indent="0" algn="ctr">
              <a:buNone/>
              <a:defRPr sz="2040"/>
            </a:lvl2pPr>
            <a:lvl3pPr marL="932505" indent="0" algn="ctr">
              <a:buNone/>
              <a:defRPr sz="1836"/>
            </a:lvl3pPr>
            <a:lvl4pPr marL="1398758" indent="0" algn="ctr">
              <a:buNone/>
              <a:defRPr sz="1632"/>
            </a:lvl4pPr>
            <a:lvl5pPr marL="1865010" indent="0" algn="ctr">
              <a:buNone/>
              <a:defRPr sz="1632"/>
            </a:lvl5pPr>
            <a:lvl6pPr marL="2331263" indent="0" algn="ctr">
              <a:buNone/>
              <a:defRPr sz="1632"/>
            </a:lvl6pPr>
            <a:lvl7pPr marL="2797515" indent="0" algn="ctr">
              <a:buNone/>
              <a:defRPr sz="1632"/>
            </a:lvl7pPr>
            <a:lvl8pPr marL="3263768" indent="0" algn="ctr">
              <a:buNone/>
              <a:defRPr sz="1632"/>
            </a:lvl8pPr>
            <a:lvl9pPr marL="3730020"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a:xfrm>
            <a:off x="767758" y="6584844"/>
            <a:ext cx="1639768" cy="412856"/>
          </a:xfrm>
        </p:spPr>
        <p:txBody>
          <a:bodyPr/>
          <a:lstStyle>
            <a:lvl1pPr>
              <a:defRPr baseline="0">
                <a:solidFill>
                  <a:schemeClr val="tx2"/>
                </a:solidFill>
              </a:defRPr>
            </a:lvl1pPr>
          </a:lstStyle>
          <a:p>
            <a:fld id="{1D8BD707-D9CF-40AE-B4C6-C98DA3205C09}" type="datetimeFigureOut">
              <a:rPr lang="en-US" smtClean="0"/>
              <a:t>9/18/23</a:t>
            </a:fld>
            <a:endParaRPr lang="en-US"/>
          </a:p>
        </p:txBody>
      </p:sp>
      <p:sp>
        <p:nvSpPr>
          <p:cNvPr id="5" name="Footer Placeholder 4"/>
          <p:cNvSpPr>
            <a:spLocks noGrp="1"/>
          </p:cNvSpPr>
          <p:nvPr>
            <p:ph type="ftr" sz="quarter" idx="11"/>
          </p:nvPr>
        </p:nvSpPr>
        <p:spPr>
          <a:xfrm>
            <a:off x="2635197" y="6584844"/>
            <a:ext cx="7162381" cy="412856"/>
          </a:xfrm>
        </p:spPr>
        <p:txBody>
          <a:bodyPr/>
          <a:lstStyle>
            <a:lvl1pPr algn="ctr">
              <a:defRPr baseline="0">
                <a:solidFill>
                  <a:schemeClr val="tx2"/>
                </a:solidFill>
              </a:defRPr>
            </a:lvl1pPr>
          </a:lstStyle>
          <a:p>
            <a:endParaRPr lang="en-VN"/>
          </a:p>
        </p:txBody>
      </p:sp>
      <p:sp>
        <p:nvSpPr>
          <p:cNvPr id="6" name="Slide Number Placeholder 5"/>
          <p:cNvSpPr>
            <a:spLocks noGrp="1"/>
          </p:cNvSpPr>
          <p:nvPr>
            <p:ph type="sldNum" sz="quarter" idx="12"/>
          </p:nvPr>
        </p:nvSpPr>
        <p:spPr>
          <a:xfrm>
            <a:off x="10025249" y="6584844"/>
            <a:ext cx="1627885" cy="412856"/>
          </a:xfrm>
        </p:spPr>
        <p:txBody>
          <a:bodyPr/>
          <a:lstStyle>
            <a:lvl1pPr>
              <a:defRPr baseline="0">
                <a:solidFill>
                  <a:schemeClr val="tx2"/>
                </a:solidFill>
              </a:defRPr>
            </a:lvl1pPr>
          </a:lstStyle>
          <a:p>
            <a:fld id="{B6F15528-21DE-4FAA-801E-634DDDAF4B2B}" type="slidenum">
              <a:rPr lang="en-VN" smtClean="0"/>
              <a:t>‹#›</a:t>
            </a:fld>
            <a:endParaRPr lang="en-VN"/>
          </a:p>
        </p:txBody>
      </p:sp>
      <p:grpSp>
        <p:nvGrpSpPr>
          <p:cNvPr id="9" name="Group 8"/>
          <p:cNvGrpSpPr/>
          <p:nvPr/>
        </p:nvGrpSpPr>
        <p:grpSpPr>
          <a:xfrm>
            <a:off x="767759" y="759635"/>
            <a:ext cx="10885376" cy="5458646"/>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908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98746" y="2342286"/>
            <a:ext cx="9791224" cy="36446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330762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6493" y="636870"/>
            <a:ext cx="1596755" cy="53500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98747" y="636870"/>
            <a:ext cx="8341530" cy="53500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381332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04864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0166" y="1327870"/>
            <a:ext cx="9803228" cy="2910848"/>
          </a:xfrm>
        </p:spPr>
        <p:txBody>
          <a:bodyPr anchor="b">
            <a:normAutofit/>
          </a:bodyPr>
          <a:lstStyle>
            <a:lvl1pPr algn="r">
              <a:defRPr sz="7343"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80166" y="4302216"/>
            <a:ext cx="9803228" cy="1166614"/>
          </a:xfrm>
        </p:spPr>
        <p:txBody>
          <a:bodyPr/>
          <a:lstStyle>
            <a:lvl1pPr marL="0" indent="0" algn="r">
              <a:lnSpc>
                <a:spcPct val="112000"/>
              </a:lnSpc>
              <a:spcBef>
                <a:spcPts val="0"/>
              </a:spcBef>
              <a:spcAft>
                <a:spcPts val="0"/>
              </a:spcAft>
              <a:buNone/>
              <a:defRPr sz="2448">
                <a:solidFill>
                  <a:schemeClr val="tx2"/>
                </a:solidFill>
              </a:defRPr>
            </a:lvl1pPr>
            <a:lvl2pPr marL="466253" indent="0">
              <a:buNone/>
              <a:defRPr sz="2040">
                <a:solidFill>
                  <a:schemeClr val="tx1">
                    <a:tint val="75000"/>
                  </a:schemeClr>
                </a:solidFill>
              </a:defRPr>
            </a:lvl2pPr>
            <a:lvl3pPr marL="932505" indent="0">
              <a:buNone/>
              <a:defRPr sz="1836">
                <a:solidFill>
                  <a:schemeClr val="tx1">
                    <a:tint val="75000"/>
                  </a:schemeClr>
                </a:solidFill>
              </a:defRPr>
            </a:lvl3pPr>
            <a:lvl4pPr marL="1398758" indent="0">
              <a:buNone/>
              <a:defRPr sz="1632">
                <a:solidFill>
                  <a:schemeClr val="tx1">
                    <a:tint val="75000"/>
                  </a:schemeClr>
                </a:solidFill>
              </a:defRPr>
            </a:lvl4pPr>
            <a:lvl5pPr marL="1865010" indent="0">
              <a:buNone/>
              <a:defRPr sz="1632">
                <a:solidFill>
                  <a:schemeClr val="tx1">
                    <a:tint val="75000"/>
                  </a:schemeClr>
                </a:solidFill>
              </a:defRPr>
            </a:lvl5pPr>
            <a:lvl6pPr marL="2331263" indent="0">
              <a:buNone/>
              <a:defRPr sz="1632">
                <a:solidFill>
                  <a:schemeClr val="tx1">
                    <a:tint val="75000"/>
                  </a:schemeClr>
                </a:solidFill>
              </a:defRPr>
            </a:lvl6pPr>
            <a:lvl7pPr marL="2797515" indent="0">
              <a:buNone/>
              <a:defRPr sz="1632">
                <a:solidFill>
                  <a:schemeClr val="tx1">
                    <a:tint val="75000"/>
                  </a:schemeClr>
                </a:solidFill>
              </a:defRPr>
            </a:lvl7pPr>
            <a:lvl8pPr marL="3263768" indent="0">
              <a:buNone/>
              <a:defRPr sz="1632">
                <a:solidFill>
                  <a:schemeClr val="tx1">
                    <a:tint val="75000"/>
                  </a:schemeClr>
                </a:solidFill>
              </a:defRPr>
            </a:lvl8pPr>
            <a:lvl9pPr marL="3730020" indent="0">
              <a:buNone/>
              <a:defRPr sz="16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3533" y="6584844"/>
            <a:ext cx="1654519" cy="412856"/>
          </a:xfrm>
        </p:spPr>
        <p:txBody>
          <a:bodyPr/>
          <a:lstStyle>
            <a:lvl1pPr>
              <a:defRPr>
                <a:solidFill>
                  <a:schemeClr val="tx2"/>
                </a:solidFill>
              </a:defRPr>
            </a:lvl1pPr>
          </a:lstStyle>
          <a:p>
            <a:fld id="{1D8BD707-D9CF-40AE-B4C6-C98DA3205C09}" type="datetimeFigureOut">
              <a:rPr lang="en-US" smtClean="0"/>
              <a:t>9/18/23</a:t>
            </a:fld>
            <a:endParaRPr lang="en-US"/>
          </a:p>
        </p:txBody>
      </p:sp>
      <p:sp>
        <p:nvSpPr>
          <p:cNvPr id="5" name="Footer Placeholder 4"/>
          <p:cNvSpPr>
            <a:spLocks noGrp="1"/>
          </p:cNvSpPr>
          <p:nvPr>
            <p:ph type="ftr" sz="quarter" idx="11"/>
          </p:nvPr>
        </p:nvSpPr>
        <p:spPr>
          <a:xfrm>
            <a:off x="2635461" y="6584844"/>
            <a:ext cx="7162381" cy="412856"/>
          </a:xfrm>
        </p:spPr>
        <p:txBody>
          <a:bodyPr/>
          <a:lstStyle>
            <a:lvl1pPr algn="ctr">
              <a:defRPr>
                <a:solidFill>
                  <a:schemeClr val="tx2"/>
                </a:solidFill>
              </a:defRPr>
            </a:lvl1pPr>
          </a:lstStyle>
          <a:p>
            <a:endParaRPr lang="en-VN"/>
          </a:p>
        </p:txBody>
      </p:sp>
      <p:sp>
        <p:nvSpPr>
          <p:cNvPr id="6" name="Slide Number Placeholder 5"/>
          <p:cNvSpPr>
            <a:spLocks noGrp="1"/>
          </p:cNvSpPr>
          <p:nvPr>
            <p:ph type="sldNum" sz="quarter" idx="12"/>
          </p:nvPr>
        </p:nvSpPr>
        <p:spPr>
          <a:xfrm>
            <a:off x="10025249" y="6584844"/>
            <a:ext cx="1627885" cy="412856"/>
          </a:xfrm>
        </p:spPr>
        <p:txBody>
          <a:bodyPr/>
          <a:lstStyle>
            <a:lvl1pPr>
              <a:defRPr>
                <a:solidFill>
                  <a:schemeClr val="tx2"/>
                </a:solidFill>
              </a:defRPr>
            </a:lvl1pPr>
          </a:lstStyle>
          <a:p>
            <a:fld id="{B6F15528-21DE-4FAA-801E-634DDDAF4B2B}" type="slidenum">
              <a:rPr lang="en-VN" smtClean="0"/>
              <a:t>‹#›</a:t>
            </a:fld>
            <a:endParaRPr lang="en-VN"/>
          </a:p>
        </p:txBody>
      </p:sp>
      <p:sp>
        <p:nvSpPr>
          <p:cNvPr id="7" name="Freeform 6" title="Crop Mark"/>
          <p:cNvSpPr/>
          <p:nvPr/>
        </p:nvSpPr>
        <p:spPr bwMode="auto">
          <a:xfrm>
            <a:off x="8313303" y="1719989"/>
            <a:ext cx="3339831" cy="449829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3124408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98746" y="2332566"/>
            <a:ext cx="4535815" cy="365435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54552" y="2332566"/>
            <a:ext cx="4535815" cy="365435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27352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8746" y="699770"/>
            <a:ext cx="9791224" cy="1516168"/>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98746" y="2388548"/>
            <a:ext cx="4531938" cy="840695"/>
          </a:xfrm>
        </p:spPr>
        <p:txBody>
          <a:bodyPr anchor="b">
            <a:noAutofit/>
          </a:bodyPr>
          <a:lstStyle>
            <a:lvl1pPr marL="0" indent="0">
              <a:lnSpc>
                <a:spcPct val="84000"/>
              </a:lnSpc>
              <a:spcBef>
                <a:spcPts val="0"/>
              </a:spcBef>
              <a:spcAft>
                <a:spcPts val="0"/>
              </a:spcAft>
              <a:buNone/>
              <a:defRPr sz="3059" b="0" baseline="0">
                <a:solidFill>
                  <a:schemeClr val="tx2"/>
                </a:solidFill>
              </a:defRPr>
            </a:lvl1pPr>
            <a:lvl2pPr marL="466253" indent="0">
              <a:buNone/>
              <a:defRPr sz="2040" b="1"/>
            </a:lvl2pPr>
            <a:lvl3pPr marL="932505" indent="0">
              <a:buNone/>
              <a:defRPr sz="1836" b="1"/>
            </a:lvl3pPr>
            <a:lvl4pPr marL="1398758" indent="0">
              <a:buNone/>
              <a:defRPr sz="1632" b="1"/>
            </a:lvl4pPr>
            <a:lvl5pPr marL="1865010" indent="0">
              <a:buNone/>
              <a:defRPr sz="1632" b="1"/>
            </a:lvl5pPr>
            <a:lvl6pPr marL="2331263" indent="0">
              <a:buNone/>
              <a:defRPr sz="1632" b="1"/>
            </a:lvl6pPr>
            <a:lvl7pPr marL="2797515" indent="0">
              <a:buNone/>
              <a:defRPr sz="1632" b="1"/>
            </a:lvl7pPr>
            <a:lvl8pPr marL="3263768" indent="0">
              <a:buNone/>
              <a:defRPr sz="1632" b="1"/>
            </a:lvl8pPr>
            <a:lvl9pPr marL="3730020" indent="0">
              <a:buNone/>
              <a:defRPr sz="1632" b="1"/>
            </a:lvl9pPr>
          </a:lstStyle>
          <a:p>
            <a:pPr lvl="0"/>
            <a:r>
              <a:rPr lang="en-US"/>
              <a:t>Click to edit Master text styles</a:t>
            </a:r>
          </a:p>
        </p:txBody>
      </p:sp>
      <p:sp>
        <p:nvSpPr>
          <p:cNvPr id="4" name="Content Placeholder 3"/>
          <p:cNvSpPr>
            <a:spLocks noGrp="1"/>
          </p:cNvSpPr>
          <p:nvPr>
            <p:ph sz="half" idx="2"/>
          </p:nvPr>
        </p:nvSpPr>
        <p:spPr>
          <a:xfrm>
            <a:off x="1398746" y="3372536"/>
            <a:ext cx="4531938" cy="261438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54155" y="2388548"/>
            <a:ext cx="4531938" cy="840695"/>
          </a:xfrm>
        </p:spPr>
        <p:txBody>
          <a:bodyPr anchor="b">
            <a:noAutofit/>
          </a:bodyPr>
          <a:lstStyle>
            <a:lvl1pPr marL="0" indent="0">
              <a:lnSpc>
                <a:spcPct val="84000"/>
              </a:lnSpc>
              <a:spcBef>
                <a:spcPts val="0"/>
              </a:spcBef>
              <a:spcAft>
                <a:spcPts val="0"/>
              </a:spcAft>
              <a:buNone/>
              <a:defRPr sz="3059" b="0" baseline="0">
                <a:solidFill>
                  <a:schemeClr val="tx2"/>
                </a:solidFill>
              </a:defRPr>
            </a:lvl1pPr>
            <a:lvl2pPr marL="466253" indent="0">
              <a:buNone/>
              <a:defRPr sz="2040" b="1"/>
            </a:lvl2pPr>
            <a:lvl3pPr marL="932505" indent="0">
              <a:buNone/>
              <a:defRPr sz="1836" b="1"/>
            </a:lvl3pPr>
            <a:lvl4pPr marL="1398758" indent="0">
              <a:buNone/>
              <a:defRPr sz="1632" b="1"/>
            </a:lvl4pPr>
            <a:lvl5pPr marL="1865010" indent="0">
              <a:buNone/>
              <a:defRPr sz="1632" b="1"/>
            </a:lvl5pPr>
            <a:lvl6pPr marL="2331263" indent="0">
              <a:buNone/>
              <a:defRPr sz="1632" b="1"/>
            </a:lvl6pPr>
            <a:lvl7pPr marL="2797515" indent="0">
              <a:buNone/>
              <a:defRPr sz="1632" b="1"/>
            </a:lvl7pPr>
            <a:lvl8pPr marL="3263768" indent="0">
              <a:buNone/>
              <a:defRPr sz="1632" b="1"/>
            </a:lvl8pPr>
            <a:lvl9pPr marL="3730020"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654155" y="3372536"/>
            <a:ext cx="4531938" cy="261438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9/18/23</a:t>
            </a:fld>
            <a:endParaRPr lang="en-US"/>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182071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332973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9/18/23</a:t>
            </a:fld>
            <a:endParaRPr lang="en-US"/>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99167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84"/>
            <a:ext cx="5408486" cy="6997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38227" y="699770"/>
            <a:ext cx="3932031" cy="2201841"/>
          </a:xfrm>
        </p:spPr>
        <p:txBody>
          <a:bodyPr anchor="t">
            <a:noAutofit/>
          </a:bodyPr>
          <a:lstStyle>
            <a:lvl1pPr>
              <a:lnSpc>
                <a:spcPct val="84000"/>
              </a:lnSpc>
              <a:defRPr sz="4895"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379837" y="699771"/>
            <a:ext cx="5315236" cy="5280672"/>
          </a:xfrm>
        </p:spPr>
        <p:txBody>
          <a:bodyPr/>
          <a:lstStyle>
            <a:lvl1pPr>
              <a:defRPr sz="2040"/>
            </a:lvl1pPr>
            <a:lvl2pPr>
              <a:defRPr sz="2040"/>
            </a:lvl2pPr>
            <a:lvl3pPr>
              <a:defRPr sz="1836"/>
            </a:lvl3pPr>
            <a:lvl4pPr>
              <a:defRPr sz="1836"/>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8227" y="2914529"/>
            <a:ext cx="3932031" cy="3072392"/>
          </a:xfrm>
        </p:spPr>
        <p:txBody>
          <a:bodyPr/>
          <a:lstStyle>
            <a:lvl1pPr marL="0" indent="0">
              <a:lnSpc>
                <a:spcPct val="113000"/>
              </a:lnSpc>
              <a:spcBef>
                <a:spcPts val="0"/>
              </a:spcBef>
              <a:spcAft>
                <a:spcPts val="1530"/>
              </a:spcAft>
              <a:buNone/>
              <a:defRPr sz="1632"/>
            </a:lvl1pPr>
            <a:lvl2pPr marL="466253" indent="0">
              <a:buNone/>
              <a:defRPr sz="1428"/>
            </a:lvl2pPr>
            <a:lvl3pPr marL="932505" indent="0">
              <a:buNone/>
              <a:defRPr sz="1224"/>
            </a:lvl3pPr>
            <a:lvl4pPr marL="1398758" indent="0">
              <a:buNone/>
              <a:defRPr sz="1020"/>
            </a:lvl4pPr>
            <a:lvl5pPr marL="1865010" indent="0">
              <a:buNone/>
              <a:defRPr sz="1020"/>
            </a:lvl5pPr>
            <a:lvl6pPr marL="2331263" indent="0">
              <a:buNone/>
              <a:defRPr sz="1020"/>
            </a:lvl6pPr>
            <a:lvl7pPr marL="2797515" indent="0">
              <a:buNone/>
              <a:defRPr sz="1020"/>
            </a:lvl7pPr>
            <a:lvl8pPr marL="3263768" indent="0">
              <a:buNone/>
              <a:defRPr sz="1020"/>
            </a:lvl8pPr>
            <a:lvl9pPr marL="3730020" indent="0">
              <a:buNone/>
              <a:defRPr sz="1020"/>
            </a:lvl9pPr>
          </a:lstStyle>
          <a:p>
            <a:pPr lvl="0"/>
            <a:r>
              <a:rPr lang="en-US"/>
              <a:t>Click to edit Master text styles</a:t>
            </a:r>
          </a:p>
        </p:txBody>
      </p:sp>
      <p:sp>
        <p:nvSpPr>
          <p:cNvPr id="5" name="Date Placeholder 4"/>
          <p:cNvSpPr>
            <a:spLocks noGrp="1"/>
          </p:cNvSpPr>
          <p:nvPr>
            <p:ph type="dt" sz="half" idx="10"/>
          </p:nvPr>
        </p:nvSpPr>
        <p:spPr>
          <a:xfrm>
            <a:off x="738227" y="6584844"/>
            <a:ext cx="1228412" cy="412856"/>
          </a:xfrm>
        </p:spPr>
        <p:txBody>
          <a:bodyPr/>
          <a:lstStyle>
            <a:lvl1pPr>
              <a:defRPr>
                <a:solidFill>
                  <a:schemeClr val="tx2"/>
                </a:solidFill>
              </a:defRPr>
            </a:lvl1pPr>
          </a:lstStyle>
          <a:p>
            <a:fld id="{1D8BD707-D9CF-40AE-B4C6-C98DA3205C09}" type="datetimeFigureOut">
              <a:rPr lang="en-US" smtClean="0"/>
              <a:t>9/18/23</a:t>
            </a:fld>
            <a:endParaRPr lang="en-US"/>
          </a:p>
        </p:txBody>
      </p:sp>
      <p:sp>
        <p:nvSpPr>
          <p:cNvPr id="6" name="Footer Placeholder 5"/>
          <p:cNvSpPr>
            <a:spLocks noGrp="1"/>
          </p:cNvSpPr>
          <p:nvPr>
            <p:ph type="ftr" sz="quarter" idx="11"/>
          </p:nvPr>
        </p:nvSpPr>
        <p:spPr>
          <a:xfrm>
            <a:off x="2249605" y="6584844"/>
            <a:ext cx="2420654" cy="412856"/>
          </a:xfrm>
        </p:spPr>
        <p:txBody>
          <a:bodyPr/>
          <a:lstStyle>
            <a:lvl1pPr>
              <a:defRPr>
                <a:solidFill>
                  <a:schemeClr val="tx2"/>
                </a:solidFill>
              </a:defRPr>
            </a:lvl1pPr>
          </a:lstStyle>
          <a:p>
            <a:endParaRPr lang="en-VN"/>
          </a:p>
        </p:txBody>
      </p:sp>
      <p:sp>
        <p:nvSpPr>
          <p:cNvPr id="7" name="Slide Number Placeholder 6"/>
          <p:cNvSpPr>
            <a:spLocks noGrp="1"/>
          </p:cNvSpPr>
          <p:nvPr>
            <p:ph type="sldNum" sz="quarter" idx="12"/>
          </p:nvPr>
        </p:nvSpPr>
        <p:spPr>
          <a:xfrm>
            <a:off x="10078744" y="6584844"/>
            <a:ext cx="1627885" cy="412856"/>
          </a:xfrm>
        </p:spPr>
        <p:txBody>
          <a:bodyPr/>
          <a:lstStyle>
            <a:lvl1pPr>
              <a:defRPr>
                <a:solidFill>
                  <a:schemeClr val="tx2"/>
                </a:solidFill>
              </a:defRPr>
            </a:lvl1pPr>
          </a:lstStyle>
          <a:p>
            <a:fld id="{B6F15528-21DE-4FAA-801E-634DDDAF4B2B}" type="slidenum">
              <a:rPr lang="en-VN" smtClean="0"/>
              <a:t>‹#›</a:t>
            </a:fld>
            <a:endParaRPr lang="en-VN"/>
          </a:p>
        </p:txBody>
      </p:sp>
      <p:sp>
        <p:nvSpPr>
          <p:cNvPr id="9" name="Rectangle 8" title="Divider Bar"/>
          <p:cNvSpPr/>
          <p:nvPr/>
        </p:nvSpPr>
        <p:spPr>
          <a:xfrm>
            <a:off x="5408486" y="384"/>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639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84"/>
            <a:ext cx="5408486" cy="6997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38227" y="699770"/>
            <a:ext cx="3932031" cy="2201841"/>
          </a:xfrm>
        </p:spPr>
        <p:txBody>
          <a:bodyPr anchor="t">
            <a:normAutofit/>
          </a:bodyPr>
          <a:lstStyle>
            <a:lvl1pPr>
              <a:lnSpc>
                <a:spcPct val="84000"/>
              </a:lnSpc>
              <a:defRPr sz="4895"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1610" y="1"/>
            <a:ext cx="6791690" cy="6997699"/>
          </a:xfrm>
        </p:spPr>
        <p:txBody>
          <a:bodyPr anchor="t">
            <a:normAutofit/>
          </a:bodyPr>
          <a:lstStyle>
            <a:lvl1pPr marL="0" indent="0">
              <a:buNone/>
              <a:defRPr sz="2040"/>
            </a:lvl1pPr>
            <a:lvl2pPr marL="466253" indent="0">
              <a:buNone/>
              <a:defRPr sz="2040"/>
            </a:lvl2pPr>
            <a:lvl3pPr marL="932505" indent="0">
              <a:buNone/>
              <a:defRPr sz="2040"/>
            </a:lvl3pPr>
            <a:lvl4pPr marL="1398758" indent="0">
              <a:buNone/>
              <a:defRPr sz="2040"/>
            </a:lvl4pPr>
            <a:lvl5pPr marL="1865010" indent="0">
              <a:buNone/>
              <a:defRPr sz="2040"/>
            </a:lvl5pPr>
            <a:lvl6pPr marL="2331263" indent="0">
              <a:buNone/>
              <a:defRPr sz="2040"/>
            </a:lvl6pPr>
            <a:lvl7pPr marL="2797515" indent="0">
              <a:buNone/>
              <a:defRPr sz="2040"/>
            </a:lvl7pPr>
            <a:lvl8pPr marL="3263768" indent="0">
              <a:buNone/>
              <a:defRPr sz="2040"/>
            </a:lvl8pPr>
            <a:lvl9pPr marL="3730020" indent="0">
              <a:buNone/>
              <a:defRPr sz="2040"/>
            </a:lvl9pPr>
          </a:lstStyle>
          <a:p>
            <a:r>
              <a:rPr lang="en-US"/>
              <a:t>Click icon to add picture</a:t>
            </a:r>
            <a:endParaRPr lang="en-US" dirty="0"/>
          </a:p>
        </p:txBody>
      </p:sp>
      <p:sp>
        <p:nvSpPr>
          <p:cNvPr id="4" name="Text Placeholder 3"/>
          <p:cNvSpPr>
            <a:spLocks noGrp="1"/>
          </p:cNvSpPr>
          <p:nvPr>
            <p:ph type="body" sz="half" idx="2"/>
          </p:nvPr>
        </p:nvSpPr>
        <p:spPr>
          <a:xfrm>
            <a:off x="738227" y="2914145"/>
            <a:ext cx="3932031" cy="3072776"/>
          </a:xfrm>
        </p:spPr>
        <p:txBody>
          <a:bodyPr/>
          <a:lstStyle>
            <a:lvl1pPr marL="0" indent="0">
              <a:lnSpc>
                <a:spcPct val="113000"/>
              </a:lnSpc>
              <a:spcBef>
                <a:spcPts val="0"/>
              </a:spcBef>
              <a:spcAft>
                <a:spcPts val="1530"/>
              </a:spcAft>
              <a:buNone/>
              <a:defRPr sz="1632"/>
            </a:lvl1pPr>
            <a:lvl2pPr marL="466253" indent="0">
              <a:buNone/>
              <a:defRPr sz="1428"/>
            </a:lvl2pPr>
            <a:lvl3pPr marL="932505" indent="0">
              <a:buNone/>
              <a:defRPr sz="1224"/>
            </a:lvl3pPr>
            <a:lvl4pPr marL="1398758" indent="0">
              <a:buNone/>
              <a:defRPr sz="1020"/>
            </a:lvl4pPr>
            <a:lvl5pPr marL="1865010" indent="0">
              <a:buNone/>
              <a:defRPr sz="1020"/>
            </a:lvl5pPr>
            <a:lvl6pPr marL="2331263" indent="0">
              <a:buNone/>
              <a:defRPr sz="1020"/>
            </a:lvl6pPr>
            <a:lvl7pPr marL="2797515" indent="0">
              <a:buNone/>
              <a:defRPr sz="1020"/>
            </a:lvl7pPr>
            <a:lvl8pPr marL="3263768" indent="0">
              <a:buNone/>
              <a:defRPr sz="1020"/>
            </a:lvl8pPr>
            <a:lvl9pPr marL="3730020" indent="0">
              <a:buNone/>
              <a:defRPr sz="1020"/>
            </a:lvl9pPr>
          </a:lstStyle>
          <a:p>
            <a:pPr lvl="0"/>
            <a:r>
              <a:rPr lang="en-US"/>
              <a:t>Click to edit Master text styles</a:t>
            </a:r>
          </a:p>
        </p:txBody>
      </p:sp>
      <p:sp>
        <p:nvSpPr>
          <p:cNvPr id="5" name="Date Placeholder 4"/>
          <p:cNvSpPr>
            <a:spLocks noGrp="1"/>
          </p:cNvSpPr>
          <p:nvPr>
            <p:ph type="dt" sz="half" idx="10"/>
          </p:nvPr>
        </p:nvSpPr>
        <p:spPr>
          <a:xfrm>
            <a:off x="738227" y="6584844"/>
            <a:ext cx="1228412" cy="412856"/>
          </a:xfrm>
        </p:spPr>
        <p:txBody>
          <a:bodyPr/>
          <a:lstStyle>
            <a:lvl1pPr>
              <a:defRPr>
                <a:solidFill>
                  <a:schemeClr val="tx2"/>
                </a:solidFill>
              </a:defRPr>
            </a:lvl1pPr>
          </a:lstStyle>
          <a:p>
            <a:fld id="{1D8BD707-D9CF-40AE-B4C6-C98DA3205C09}" type="datetimeFigureOut">
              <a:rPr lang="en-US" smtClean="0"/>
              <a:t>9/18/23</a:t>
            </a:fld>
            <a:endParaRPr lang="en-US"/>
          </a:p>
        </p:txBody>
      </p:sp>
      <p:sp>
        <p:nvSpPr>
          <p:cNvPr id="6" name="Footer Placeholder 5"/>
          <p:cNvSpPr>
            <a:spLocks noGrp="1"/>
          </p:cNvSpPr>
          <p:nvPr>
            <p:ph type="ftr" sz="quarter" idx="11"/>
          </p:nvPr>
        </p:nvSpPr>
        <p:spPr>
          <a:xfrm>
            <a:off x="2249605" y="6584844"/>
            <a:ext cx="2420654" cy="412856"/>
          </a:xfrm>
        </p:spPr>
        <p:txBody>
          <a:bodyPr/>
          <a:lstStyle>
            <a:lvl1pPr>
              <a:defRPr>
                <a:solidFill>
                  <a:schemeClr val="tx2"/>
                </a:solidFill>
              </a:defRPr>
            </a:lvl1pPr>
          </a:lstStyle>
          <a:p>
            <a:endParaRPr lang="en-VN"/>
          </a:p>
        </p:txBody>
      </p:sp>
      <p:sp>
        <p:nvSpPr>
          <p:cNvPr id="7" name="Slide Number Placeholder 6"/>
          <p:cNvSpPr>
            <a:spLocks noGrp="1"/>
          </p:cNvSpPr>
          <p:nvPr>
            <p:ph type="sldNum" sz="quarter" idx="12"/>
          </p:nvPr>
        </p:nvSpPr>
        <p:spPr>
          <a:xfrm>
            <a:off x="10078744" y="6584844"/>
            <a:ext cx="1627885" cy="412856"/>
          </a:xfrm>
        </p:spPr>
        <p:txBody>
          <a:bodyPr/>
          <a:lstStyle>
            <a:lvl1pPr>
              <a:defRPr>
                <a:solidFill>
                  <a:schemeClr val="tx2"/>
                </a:solidFill>
              </a:defRPr>
            </a:lvl1pPr>
          </a:lstStyle>
          <a:p>
            <a:fld id="{B6F15528-21DE-4FAA-801E-634DDDAF4B2B}" type="slidenum">
              <a:rPr lang="en-VN" smtClean="0"/>
              <a:t>‹#›</a:t>
            </a:fld>
            <a:endParaRPr lang="en-VN"/>
          </a:p>
        </p:txBody>
      </p:sp>
      <p:sp>
        <p:nvSpPr>
          <p:cNvPr id="9" name="Rectangle 8" title="Divider Bar"/>
          <p:cNvSpPr/>
          <p:nvPr/>
        </p:nvSpPr>
        <p:spPr>
          <a:xfrm>
            <a:off x="5408486" y="384"/>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48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8746" y="699770"/>
            <a:ext cx="9791224" cy="1516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98746" y="2332567"/>
            <a:ext cx="9791224" cy="36543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18174" y="6584844"/>
            <a:ext cx="1228412" cy="412856"/>
          </a:xfrm>
          <a:prstGeom prst="rect">
            <a:avLst/>
          </a:prstGeom>
        </p:spPr>
        <p:txBody>
          <a:bodyPr vert="horz" lIns="91440" tIns="45720" rIns="91440" bIns="45720" rtlCol="0" anchor="ctr"/>
          <a:lstStyle>
            <a:lvl1pPr algn="l">
              <a:defRPr sz="1224" baseline="0">
                <a:solidFill>
                  <a:schemeClr val="tx2"/>
                </a:solidFill>
              </a:defRPr>
            </a:lvl1pPr>
          </a:lstStyle>
          <a:p>
            <a:fld id="{1D8BD707-D9CF-40AE-B4C6-C98DA3205C09}" type="datetimeFigureOut">
              <a:rPr lang="en-US" smtClean="0"/>
              <a:t>9/18/23</a:t>
            </a:fld>
            <a:endParaRPr lang="en-US"/>
          </a:p>
        </p:txBody>
      </p:sp>
      <p:sp>
        <p:nvSpPr>
          <p:cNvPr id="5" name="Footer Placeholder 4"/>
          <p:cNvSpPr>
            <a:spLocks noGrp="1"/>
          </p:cNvSpPr>
          <p:nvPr>
            <p:ph type="ftr" sz="quarter" idx="3"/>
          </p:nvPr>
        </p:nvSpPr>
        <p:spPr>
          <a:xfrm>
            <a:off x="2950833" y="6584844"/>
            <a:ext cx="6405138" cy="412856"/>
          </a:xfrm>
          <a:prstGeom prst="rect">
            <a:avLst/>
          </a:prstGeom>
        </p:spPr>
        <p:txBody>
          <a:bodyPr vert="horz" lIns="91440" tIns="45720" rIns="91440" bIns="45720" rtlCol="0" anchor="ctr"/>
          <a:lstStyle>
            <a:lvl1pPr algn="l">
              <a:defRPr sz="1224" baseline="0">
                <a:solidFill>
                  <a:schemeClr val="tx2"/>
                </a:solidFill>
              </a:defRPr>
            </a:lvl1pPr>
          </a:lstStyle>
          <a:p>
            <a:endParaRPr lang="en-VN"/>
          </a:p>
        </p:txBody>
      </p:sp>
      <p:sp>
        <p:nvSpPr>
          <p:cNvPr id="6" name="Slide Number Placeholder 5"/>
          <p:cNvSpPr>
            <a:spLocks noGrp="1"/>
          </p:cNvSpPr>
          <p:nvPr>
            <p:ph type="sldNum" sz="quarter" idx="4"/>
          </p:nvPr>
        </p:nvSpPr>
        <p:spPr>
          <a:xfrm>
            <a:off x="9660217" y="6584844"/>
            <a:ext cx="1627885" cy="412856"/>
          </a:xfrm>
          <a:prstGeom prst="rect">
            <a:avLst/>
          </a:prstGeom>
        </p:spPr>
        <p:txBody>
          <a:bodyPr vert="horz" lIns="91440" tIns="45720" rIns="91440" bIns="45720" rtlCol="0" anchor="ctr"/>
          <a:lstStyle>
            <a:lvl1pPr algn="r">
              <a:defRPr sz="1224" baseline="0">
                <a:solidFill>
                  <a:schemeClr val="tx2"/>
                </a:solidFill>
              </a:defRPr>
            </a:lvl1pPr>
          </a:lstStyle>
          <a:p>
            <a:fld id="{B6F15528-21DE-4FAA-801E-634DDDAF4B2B}" type="slidenum">
              <a:rPr lang="en-VN" smtClean="0"/>
              <a:t>‹#›</a:t>
            </a:fld>
            <a:endParaRPr lang="en-VN"/>
          </a:p>
        </p:txBody>
      </p:sp>
      <p:sp>
        <p:nvSpPr>
          <p:cNvPr id="9" name="Rectangle 8" title="Side bar"/>
          <p:cNvSpPr/>
          <p:nvPr/>
        </p:nvSpPr>
        <p:spPr>
          <a:xfrm>
            <a:off x="487557" y="384"/>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554345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32505" rtl="0" eaLnBrk="1" latinLnBrk="0" hangingPunct="1">
        <a:lnSpc>
          <a:spcPct val="89000"/>
        </a:lnSpc>
        <a:spcBef>
          <a:spcPct val="0"/>
        </a:spcBef>
        <a:buNone/>
        <a:defRPr sz="4487" kern="1200" baseline="0">
          <a:solidFill>
            <a:schemeClr val="tx2"/>
          </a:solidFill>
          <a:latin typeface="+mj-lt"/>
          <a:ea typeface="+mj-ea"/>
          <a:cs typeface="+mj-cs"/>
        </a:defRPr>
      </a:lvl1pPr>
    </p:titleStyle>
    <p:bodyStyle>
      <a:lvl1pPr marL="391652" indent="-391652" algn="l" defTabSz="932505" rtl="0" eaLnBrk="1" latinLnBrk="0" hangingPunct="1">
        <a:lnSpc>
          <a:spcPct val="94000"/>
        </a:lnSpc>
        <a:spcBef>
          <a:spcPts val="1020"/>
        </a:spcBef>
        <a:spcAft>
          <a:spcPts val="204"/>
        </a:spcAft>
        <a:buFont typeface="Franklin Gothic Book" panose="020B0503020102020204" pitchFamily="34" charset="0"/>
        <a:buChar char="■"/>
        <a:defRPr sz="2040" kern="1200" baseline="0">
          <a:solidFill>
            <a:schemeClr val="tx2"/>
          </a:solidFill>
          <a:latin typeface="+mn-lt"/>
          <a:ea typeface="+mn-ea"/>
          <a:cs typeface="+mn-cs"/>
        </a:defRPr>
      </a:lvl1pPr>
      <a:lvl2pPr marL="932505" indent="-391652" algn="l" defTabSz="932505" rtl="0" eaLnBrk="1" latinLnBrk="0" hangingPunct="1">
        <a:lnSpc>
          <a:spcPct val="94000"/>
        </a:lnSpc>
        <a:spcBef>
          <a:spcPts val="510"/>
        </a:spcBef>
        <a:spcAft>
          <a:spcPts val="204"/>
        </a:spcAft>
        <a:buFont typeface="Franklin Gothic Book" panose="020B0503020102020204" pitchFamily="34" charset="0"/>
        <a:buChar char="–"/>
        <a:defRPr sz="2040" i="1" kern="1200" baseline="0">
          <a:solidFill>
            <a:schemeClr val="tx2"/>
          </a:solidFill>
          <a:latin typeface="+mn-lt"/>
          <a:ea typeface="+mn-ea"/>
          <a:cs typeface="+mn-cs"/>
        </a:defRPr>
      </a:lvl2pPr>
      <a:lvl3pPr marL="1398758" indent="-391652" algn="l" defTabSz="932505" rtl="0" eaLnBrk="1" latinLnBrk="0" hangingPunct="1">
        <a:lnSpc>
          <a:spcPct val="94000"/>
        </a:lnSpc>
        <a:spcBef>
          <a:spcPts val="510"/>
        </a:spcBef>
        <a:spcAft>
          <a:spcPts val="204"/>
        </a:spcAft>
        <a:buFont typeface="Franklin Gothic Book" panose="020B0503020102020204" pitchFamily="34" charset="0"/>
        <a:buChar char="■"/>
        <a:defRPr sz="1836" kern="1200" baseline="0">
          <a:solidFill>
            <a:schemeClr val="tx2"/>
          </a:solidFill>
          <a:latin typeface="+mn-lt"/>
          <a:ea typeface="+mn-ea"/>
          <a:cs typeface="+mn-cs"/>
        </a:defRPr>
      </a:lvl3pPr>
      <a:lvl4pPr marL="1865010" indent="-391652" algn="l" defTabSz="932505" rtl="0" eaLnBrk="1" latinLnBrk="0" hangingPunct="1">
        <a:lnSpc>
          <a:spcPct val="94000"/>
        </a:lnSpc>
        <a:spcBef>
          <a:spcPts val="510"/>
        </a:spcBef>
        <a:spcAft>
          <a:spcPts val="204"/>
        </a:spcAft>
        <a:buFont typeface="Franklin Gothic Book" panose="020B0503020102020204" pitchFamily="34" charset="0"/>
        <a:buChar char="–"/>
        <a:defRPr sz="1836" i="1" kern="1200" baseline="0">
          <a:solidFill>
            <a:schemeClr val="tx2"/>
          </a:solidFill>
          <a:latin typeface="+mn-lt"/>
          <a:ea typeface="+mn-ea"/>
          <a:cs typeface="+mn-cs"/>
        </a:defRPr>
      </a:lvl4pPr>
      <a:lvl5pPr marL="2331263" indent="-391652" algn="l" defTabSz="932505" rtl="0" eaLnBrk="1" latinLnBrk="0" hangingPunct="1">
        <a:lnSpc>
          <a:spcPct val="94000"/>
        </a:lnSpc>
        <a:spcBef>
          <a:spcPts val="510"/>
        </a:spcBef>
        <a:spcAft>
          <a:spcPts val="204"/>
        </a:spcAft>
        <a:buFont typeface="Franklin Gothic Book" panose="020B0503020102020204" pitchFamily="34" charset="0"/>
        <a:buChar char="■"/>
        <a:defRPr sz="1632" kern="1200" baseline="0">
          <a:solidFill>
            <a:schemeClr val="tx2"/>
          </a:solidFill>
          <a:latin typeface="+mn-lt"/>
          <a:ea typeface="+mn-ea"/>
          <a:cs typeface="+mn-cs"/>
        </a:defRPr>
      </a:lvl5pPr>
      <a:lvl6pPr marL="2797515" indent="-391652" algn="l" defTabSz="932505" rtl="0" eaLnBrk="1" latinLnBrk="0" hangingPunct="1">
        <a:lnSpc>
          <a:spcPct val="94000"/>
        </a:lnSpc>
        <a:spcBef>
          <a:spcPts val="510"/>
        </a:spcBef>
        <a:spcAft>
          <a:spcPts val="204"/>
        </a:spcAft>
        <a:buFont typeface="Franklin Gothic Book" panose="020B0503020102020204" pitchFamily="34" charset="0"/>
        <a:buChar char="–"/>
        <a:defRPr sz="1632" i="1" kern="1200" baseline="0">
          <a:solidFill>
            <a:schemeClr val="tx2"/>
          </a:solidFill>
          <a:latin typeface="+mn-lt"/>
          <a:ea typeface="+mn-ea"/>
          <a:cs typeface="+mn-cs"/>
        </a:defRPr>
      </a:lvl6pPr>
      <a:lvl7pPr marL="3263768" indent="-391652" algn="l" defTabSz="932505" rtl="0" eaLnBrk="1" latinLnBrk="0" hangingPunct="1">
        <a:lnSpc>
          <a:spcPct val="94000"/>
        </a:lnSpc>
        <a:spcBef>
          <a:spcPts val="510"/>
        </a:spcBef>
        <a:spcAft>
          <a:spcPts val="204"/>
        </a:spcAft>
        <a:buFont typeface="Franklin Gothic Book" panose="020B0503020102020204" pitchFamily="34" charset="0"/>
        <a:buChar char="■"/>
        <a:defRPr sz="1428" kern="1200" baseline="0">
          <a:solidFill>
            <a:schemeClr val="tx2"/>
          </a:solidFill>
          <a:latin typeface="+mn-lt"/>
          <a:ea typeface="+mn-ea"/>
          <a:cs typeface="+mn-cs"/>
        </a:defRPr>
      </a:lvl7pPr>
      <a:lvl8pPr marL="3730020" indent="-391652" algn="l" defTabSz="932505" rtl="0" eaLnBrk="1" latinLnBrk="0" hangingPunct="1">
        <a:lnSpc>
          <a:spcPct val="94000"/>
        </a:lnSpc>
        <a:spcBef>
          <a:spcPts val="510"/>
        </a:spcBef>
        <a:spcAft>
          <a:spcPts val="204"/>
        </a:spcAft>
        <a:buFont typeface="Franklin Gothic Book" panose="020B0503020102020204" pitchFamily="34" charset="0"/>
        <a:buChar char="–"/>
        <a:defRPr sz="1428" i="1" kern="1200" baseline="0">
          <a:solidFill>
            <a:schemeClr val="tx2"/>
          </a:solidFill>
          <a:latin typeface="+mn-lt"/>
          <a:ea typeface="+mn-ea"/>
          <a:cs typeface="+mn-cs"/>
        </a:defRPr>
      </a:lvl8pPr>
      <a:lvl9pPr marL="4196273" indent="-391652" algn="l" defTabSz="932505" rtl="0" eaLnBrk="1" latinLnBrk="0" hangingPunct="1">
        <a:lnSpc>
          <a:spcPct val="94000"/>
        </a:lnSpc>
        <a:spcBef>
          <a:spcPts val="510"/>
        </a:spcBef>
        <a:spcAft>
          <a:spcPts val="204"/>
        </a:spcAft>
        <a:buFont typeface="Franklin Gothic Book" panose="020B0503020102020204" pitchFamily="34" charset="0"/>
        <a:buChar char="■"/>
        <a:defRPr sz="1428" kern="1200" baseline="0">
          <a:solidFill>
            <a:schemeClr val="tx2"/>
          </a:solidFill>
          <a:latin typeface="+mn-lt"/>
          <a:ea typeface="+mn-ea"/>
          <a:cs typeface="+mn-cs"/>
        </a:defRPr>
      </a:lvl9pPr>
    </p:bodyStyle>
    <p:otherStyle>
      <a:defPPr>
        <a:defRPr lang="en-US"/>
      </a:defPPr>
      <a:lvl1pPr marL="0" algn="l" defTabSz="932505" rtl="0" eaLnBrk="1" latinLnBrk="0" hangingPunct="1">
        <a:defRPr sz="1836" kern="1200">
          <a:solidFill>
            <a:schemeClr val="tx1"/>
          </a:solidFill>
          <a:latin typeface="+mn-lt"/>
          <a:ea typeface="+mn-ea"/>
          <a:cs typeface="+mn-cs"/>
        </a:defRPr>
      </a:lvl1pPr>
      <a:lvl2pPr marL="466253" algn="l" defTabSz="932505" rtl="0" eaLnBrk="1" latinLnBrk="0" hangingPunct="1">
        <a:defRPr sz="1836" kern="1200">
          <a:solidFill>
            <a:schemeClr val="tx1"/>
          </a:solidFill>
          <a:latin typeface="+mn-lt"/>
          <a:ea typeface="+mn-ea"/>
          <a:cs typeface="+mn-cs"/>
        </a:defRPr>
      </a:lvl2pPr>
      <a:lvl3pPr marL="932505" algn="l" defTabSz="932505" rtl="0" eaLnBrk="1" latinLnBrk="0" hangingPunct="1">
        <a:defRPr sz="1836" kern="1200">
          <a:solidFill>
            <a:schemeClr val="tx1"/>
          </a:solidFill>
          <a:latin typeface="+mn-lt"/>
          <a:ea typeface="+mn-ea"/>
          <a:cs typeface="+mn-cs"/>
        </a:defRPr>
      </a:lvl3pPr>
      <a:lvl4pPr marL="1398758" algn="l" defTabSz="932505" rtl="0" eaLnBrk="1" latinLnBrk="0" hangingPunct="1">
        <a:defRPr sz="1836" kern="1200">
          <a:solidFill>
            <a:schemeClr val="tx1"/>
          </a:solidFill>
          <a:latin typeface="+mn-lt"/>
          <a:ea typeface="+mn-ea"/>
          <a:cs typeface="+mn-cs"/>
        </a:defRPr>
      </a:lvl4pPr>
      <a:lvl5pPr marL="1865010" algn="l" defTabSz="932505" rtl="0" eaLnBrk="1" latinLnBrk="0" hangingPunct="1">
        <a:defRPr sz="1836" kern="1200">
          <a:solidFill>
            <a:schemeClr val="tx1"/>
          </a:solidFill>
          <a:latin typeface="+mn-lt"/>
          <a:ea typeface="+mn-ea"/>
          <a:cs typeface="+mn-cs"/>
        </a:defRPr>
      </a:lvl5pPr>
      <a:lvl6pPr marL="2331263" algn="l" defTabSz="932505" rtl="0" eaLnBrk="1" latinLnBrk="0" hangingPunct="1">
        <a:defRPr sz="1836" kern="1200">
          <a:solidFill>
            <a:schemeClr val="tx1"/>
          </a:solidFill>
          <a:latin typeface="+mn-lt"/>
          <a:ea typeface="+mn-ea"/>
          <a:cs typeface="+mn-cs"/>
        </a:defRPr>
      </a:lvl6pPr>
      <a:lvl7pPr marL="2797515" algn="l" defTabSz="932505" rtl="0" eaLnBrk="1" latinLnBrk="0" hangingPunct="1">
        <a:defRPr sz="1836" kern="1200">
          <a:solidFill>
            <a:schemeClr val="tx1"/>
          </a:solidFill>
          <a:latin typeface="+mn-lt"/>
          <a:ea typeface="+mn-ea"/>
          <a:cs typeface="+mn-cs"/>
        </a:defRPr>
      </a:lvl7pPr>
      <a:lvl8pPr marL="3263768" algn="l" defTabSz="932505" rtl="0" eaLnBrk="1" latinLnBrk="0" hangingPunct="1">
        <a:defRPr sz="1836" kern="1200">
          <a:solidFill>
            <a:schemeClr val="tx1"/>
          </a:solidFill>
          <a:latin typeface="+mn-lt"/>
          <a:ea typeface="+mn-ea"/>
          <a:cs typeface="+mn-cs"/>
        </a:defRPr>
      </a:lvl8pPr>
      <a:lvl9pPr marL="3730020" algn="l" defTabSz="932505"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1.png"/><Relationship Id="rId4" Type="http://schemas.openxmlformats.org/officeDocument/2006/relationships/image" Target="../media/image10.png"/><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49850" y="3709878"/>
            <a:ext cx="1752600" cy="1524001"/>
          </a:xfrm>
          <a:prstGeom prst="rect">
            <a:avLst/>
          </a:prstGeom>
          <a:blipFill>
            <a:blip r:embed="rId2" cstate="print"/>
            <a:stretch>
              <a:fillRect/>
            </a:stretch>
          </a:blipFill>
        </p:spPr>
        <p:txBody>
          <a:bodyPr wrap="square" lIns="0" tIns="0" rIns="0" bIns="0" rtlCol="0"/>
          <a:lstStyle/>
          <a:p>
            <a:endParaRPr/>
          </a:p>
        </p:txBody>
      </p:sp>
      <p:pic>
        <p:nvPicPr>
          <p:cNvPr id="1026" name="Picture 2" descr="Erlang Solutions - Scalable Distributed Technology">
            <a:extLst>
              <a:ext uri="{FF2B5EF4-FFF2-40B4-BE49-F238E27FC236}">
                <a16:creationId xmlns:a16="http://schemas.microsoft.com/office/drawing/2014/main" id="{F7F573B2-44E1-560F-12AF-E44F5F1E6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642136"/>
            <a:ext cx="5700358" cy="3206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1920E0-A0E2-6540-3B07-4D97AC86F0B1}"/>
              </a:ext>
            </a:extLst>
          </p:cNvPr>
          <p:cNvSpPr txBox="1"/>
          <p:nvPr/>
        </p:nvSpPr>
        <p:spPr>
          <a:xfrm>
            <a:off x="1797050" y="2310856"/>
            <a:ext cx="6561412" cy="584775"/>
          </a:xfrm>
          <a:prstGeom prst="rect">
            <a:avLst/>
          </a:prstGeom>
          <a:noFill/>
        </p:spPr>
        <p:txBody>
          <a:bodyPr wrap="none" rtlCol="0">
            <a:spAutoFit/>
          </a:bodyPr>
          <a:lstStyle/>
          <a:p>
            <a:pPr lvl="4"/>
            <a:r>
              <a:rPr lang="en-VN" sz="3200" dirty="0"/>
              <a:t>Infrastructure as Code with</a:t>
            </a:r>
          </a:p>
        </p:txBody>
      </p:sp>
      <p:sp>
        <p:nvSpPr>
          <p:cNvPr id="10" name="TextBox 9">
            <a:extLst>
              <a:ext uri="{FF2B5EF4-FFF2-40B4-BE49-F238E27FC236}">
                <a16:creationId xmlns:a16="http://schemas.microsoft.com/office/drawing/2014/main" id="{B8E39E52-42F8-C1BF-772F-D9A366093359}"/>
              </a:ext>
            </a:extLst>
          </p:cNvPr>
          <p:cNvSpPr txBox="1"/>
          <p:nvPr/>
        </p:nvSpPr>
        <p:spPr>
          <a:xfrm>
            <a:off x="4768850" y="2854751"/>
            <a:ext cx="3827942" cy="830997"/>
          </a:xfrm>
          <a:prstGeom prst="rect">
            <a:avLst/>
          </a:prstGeom>
          <a:noFill/>
        </p:spPr>
        <p:txBody>
          <a:bodyPr wrap="square" rtlCol="0">
            <a:spAutoFit/>
          </a:bodyPr>
          <a:lstStyle/>
          <a:p>
            <a:r>
              <a:rPr lang="en-VN" sz="4800" dirty="0"/>
              <a:t>Terraform</a:t>
            </a:r>
          </a:p>
        </p:txBody>
      </p:sp>
      <p:sp>
        <p:nvSpPr>
          <p:cNvPr id="11" name="TextBox 10">
            <a:extLst>
              <a:ext uri="{FF2B5EF4-FFF2-40B4-BE49-F238E27FC236}">
                <a16:creationId xmlns:a16="http://schemas.microsoft.com/office/drawing/2014/main" id="{D6373DCD-B95D-8E6B-B680-4C4FC5729760}"/>
              </a:ext>
            </a:extLst>
          </p:cNvPr>
          <p:cNvSpPr txBox="1"/>
          <p:nvPr/>
        </p:nvSpPr>
        <p:spPr>
          <a:xfrm>
            <a:off x="5596384" y="5663957"/>
            <a:ext cx="859531" cy="369332"/>
          </a:xfrm>
          <a:prstGeom prst="rect">
            <a:avLst/>
          </a:prstGeom>
          <a:noFill/>
        </p:spPr>
        <p:txBody>
          <a:bodyPr wrap="none" rtlCol="0">
            <a:spAutoFit/>
          </a:bodyPr>
          <a:lstStyle/>
          <a:p>
            <a:r>
              <a:rPr lang="en-VN" dirty="0"/>
              <a:t>9/2023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EC585AE0-A839-4B35-8CAA-658D43DA2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5F940D54-5352-4649-AC66-99100C18E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3"/>
            <a:ext cx="5408485" cy="6997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652749" y="644234"/>
            <a:ext cx="4098378" cy="2077094"/>
          </a:xfrm>
        </p:spPr>
        <p:txBody>
          <a:bodyPr vert="horz" lIns="91440" tIns="45720" rIns="91440" bIns="45720" rtlCol="0" anchor="t">
            <a:normAutofit/>
          </a:bodyPr>
          <a:lstStyle/>
          <a:p>
            <a:pPr defTabSz="914400"/>
            <a:br>
              <a:rPr lang="en-US" sz="3400" b="0" i="0">
                <a:effectLst/>
              </a:rPr>
            </a:br>
            <a:r>
              <a:rPr lang="en-US" sz="3400" b="0" i="0">
                <a:effectLst/>
              </a:rPr>
              <a:t>How does Terraform work?</a:t>
            </a:r>
            <a:br>
              <a:rPr lang="en-US" sz="3400">
                <a:effectLst/>
              </a:rPr>
            </a:br>
            <a:endParaRPr lang="en-US" sz="3400"/>
          </a:p>
        </p:txBody>
      </p:sp>
      <p:sp>
        <p:nvSpPr>
          <p:cNvPr id="74" name="Rectangle 73">
            <a:extLst>
              <a:ext uri="{FF2B5EF4-FFF2-40B4-BE49-F238E27FC236}">
                <a16:creationId xmlns:a16="http://schemas.microsoft.com/office/drawing/2014/main" id="{9D37F685-485A-49B6-9457-6700D3E63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485"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diagram of a company&#10;&#10;Description automatically generated">
            <a:extLst>
              <a:ext uri="{FF2B5EF4-FFF2-40B4-BE49-F238E27FC236}">
                <a16:creationId xmlns:a16="http://schemas.microsoft.com/office/drawing/2014/main" id="{79BECD7D-3159-2008-FD6B-77C3474C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81" y="191273"/>
            <a:ext cx="6409326" cy="1890751"/>
          </a:xfrm>
          <a:prstGeom prst="rect">
            <a:avLst/>
          </a:prstGeom>
        </p:spPr>
      </p:pic>
      <p:pic>
        <p:nvPicPr>
          <p:cNvPr id="3" name="Picture 2" descr="A purple square with white text&#10;&#10;Description automatically generated">
            <a:extLst>
              <a:ext uri="{FF2B5EF4-FFF2-40B4-BE49-F238E27FC236}">
                <a16:creationId xmlns:a16="http://schemas.microsoft.com/office/drawing/2014/main" id="{5CDF7F9A-7D35-D0B8-7C0A-755D0F3C2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486" y="2273164"/>
            <a:ext cx="6409326" cy="1890751"/>
          </a:xfrm>
          <a:prstGeom prst="rect">
            <a:avLst/>
          </a:prstGeom>
        </p:spPr>
      </p:pic>
      <p:graphicFrame>
        <p:nvGraphicFramePr>
          <p:cNvPr id="56" name="TextBox 4">
            <a:extLst>
              <a:ext uri="{FF2B5EF4-FFF2-40B4-BE49-F238E27FC236}">
                <a16:creationId xmlns:a16="http://schemas.microsoft.com/office/drawing/2014/main" id="{921BA28B-59E8-29B0-51DF-76D08042078D}"/>
              </a:ext>
            </a:extLst>
          </p:cNvPr>
          <p:cNvGraphicFramePr/>
          <p:nvPr>
            <p:extLst>
              <p:ext uri="{D42A27DB-BD31-4B8C-83A1-F6EECF244321}">
                <p14:modId xmlns:p14="http://schemas.microsoft.com/office/powerpoint/2010/main" val="4270827779"/>
              </p:ext>
            </p:extLst>
          </p:nvPr>
        </p:nvGraphicFramePr>
        <p:xfrm>
          <a:off x="652749" y="2821294"/>
          <a:ext cx="4089666" cy="3543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Picture 7" descr="A diagram of a software application&#10;&#10;Description automatically generated">
            <a:extLst>
              <a:ext uri="{FF2B5EF4-FFF2-40B4-BE49-F238E27FC236}">
                <a16:creationId xmlns:a16="http://schemas.microsoft.com/office/drawing/2014/main" id="{846DFECE-17B5-F699-C738-623A239F71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8486" y="4292600"/>
            <a:ext cx="6409326" cy="2513827"/>
          </a:xfrm>
          <a:prstGeom prst="rect">
            <a:avLst/>
          </a:prstGeom>
        </p:spPr>
      </p:pic>
    </p:spTree>
    <p:extLst>
      <p:ext uri="{BB962C8B-B14F-4D97-AF65-F5344CB8AC3E}">
        <p14:creationId xmlns:p14="http://schemas.microsoft.com/office/powerpoint/2010/main" val="138790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55A792FA-8310-412F-AE24-73ABAD36F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3" name="Rectangle 62">
            <a:extLst>
              <a:ext uri="{FF2B5EF4-FFF2-40B4-BE49-F238E27FC236}">
                <a16:creationId xmlns:a16="http://schemas.microsoft.com/office/drawing/2014/main" id="{12555006-AA17-43C2-AAE5-08138BCAD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656202" y="699770"/>
            <a:ext cx="11120895" cy="1516168"/>
          </a:xfrm>
          <a:noFill/>
        </p:spPr>
        <p:txBody>
          <a:bodyPr vert="horz" lIns="91440" tIns="45720" rIns="91440" bIns="45720" rtlCol="0" anchor="t">
            <a:normAutofit/>
          </a:bodyPr>
          <a:lstStyle/>
          <a:p>
            <a:pPr algn="ctr" defTabSz="914400"/>
            <a:br>
              <a:rPr lang="en-US" sz="3400" b="0" i="0">
                <a:effectLst/>
              </a:rPr>
            </a:br>
            <a:r>
              <a:rPr lang="en-US" sz="3400" b="0" i="0">
                <a:effectLst/>
              </a:rPr>
              <a:t>How does Terraform work?</a:t>
            </a:r>
            <a:br>
              <a:rPr lang="en-US" sz="3400">
                <a:effectLst/>
              </a:rPr>
            </a:br>
            <a:endParaRPr lang="en-US" sz="3400"/>
          </a:p>
        </p:txBody>
      </p:sp>
      <p:graphicFrame>
        <p:nvGraphicFramePr>
          <p:cNvPr id="56" name="TextBox 4">
            <a:extLst>
              <a:ext uri="{FF2B5EF4-FFF2-40B4-BE49-F238E27FC236}">
                <a16:creationId xmlns:a16="http://schemas.microsoft.com/office/drawing/2014/main" id="{921BA28B-59E8-29B0-51DF-76D08042078D}"/>
              </a:ext>
            </a:extLst>
          </p:cNvPr>
          <p:cNvGraphicFramePr/>
          <p:nvPr>
            <p:extLst>
              <p:ext uri="{D42A27DB-BD31-4B8C-83A1-F6EECF244321}">
                <p14:modId xmlns:p14="http://schemas.microsoft.com/office/powerpoint/2010/main" val="2020210183"/>
              </p:ext>
            </p:extLst>
          </p:nvPr>
        </p:nvGraphicFramePr>
        <p:xfrm>
          <a:off x="1145197" y="2332566"/>
          <a:ext cx="10142905" cy="365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837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55A792FA-8310-412F-AE24-73ABAD36F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3" name="Rectangle 62">
            <a:extLst>
              <a:ext uri="{FF2B5EF4-FFF2-40B4-BE49-F238E27FC236}">
                <a16:creationId xmlns:a16="http://schemas.microsoft.com/office/drawing/2014/main" id="{12555006-AA17-43C2-AAE5-08138BCAD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891207" y="94519"/>
            <a:ext cx="11120895" cy="1516168"/>
          </a:xfrm>
          <a:noFill/>
        </p:spPr>
        <p:txBody>
          <a:bodyPr vert="horz" lIns="91440" tIns="45720" rIns="91440" bIns="45720" rtlCol="0" anchor="t">
            <a:normAutofit/>
          </a:bodyPr>
          <a:lstStyle/>
          <a:p>
            <a:pPr algn="ctr" defTabSz="914400"/>
            <a:br>
              <a:rPr lang="en-US" sz="3400" b="0" i="0" dirty="0">
                <a:effectLst/>
              </a:rPr>
            </a:br>
            <a:r>
              <a:rPr lang="en-US" sz="3400" b="0" i="0" dirty="0">
                <a:effectLst/>
              </a:rPr>
              <a:t>Terraform Workflow</a:t>
            </a:r>
            <a:endParaRPr lang="en-US" sz="3400" dirty="0"/>
          </a:p>
        </p:txBody>
      </p:sp>
      <p:pic>
        <p:nvPicPr>
          <p:cNvPr id="4100" name="Picture 4" descr="The Terraform workflow has three steps: Write, Plan, and Apply">
            <a:extLst>
              <a:ext uri="{FF2B5EF4-FFF2-40B4-BE49-F238E27FC236}">
                <a16:creationId xmlns:a16="http://schemas.microsoft.com/office/drawing/2014/main" id="{C5479DC6-3E7E-1CDD-01FD-5B1C010E1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60" y="1212849"/>
            <a:ext cx="6235590" cy="542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00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55A792FA-8310-412F-AE24-73ABAD36F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3" name="Rectangle 62">
            <a:extLst>
              <a:ext uri="{FF2B5EF4-FFF2-40B4-BE49-F238E27FC236}">
                <a16:creationId xmlns:a16="http://schemas.microsoft.com/office/drawing/2014/main" id="{12555006-AA17-43C2-AAE5-08138BCAD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891207" y="94519"/>
            <a:ext cx="11120895" cy="1516168"/>
          </a:xfrm>
          <a:noFill/>
        </p:spPr>
        <p:txBody>
          <a:bodyPr vert="horz" lIns="91440" tIns="45720" rIns="91440" bIns="45720" rtlCol="0" anchor="t">
            <a:normAutofit/>
          </a:bodyPr>
          <a:lstStyle/>
          <a:p>
            <a:pPr algn="ctr" defTabSz="914400"/>
            <a:br>
              <a:rPr lang="en-US" sz="3400" b="0" i="0" dirty="0">
                <a:effectLst/>
              </a:rPr>
            </a:br>
            <a:r>
              <a:rPr lang="en-US" sz="3400" b="0" i="0" dirty="0">
                <a:effectLst/>
              </a:rPr>
              <a:t>Terraform Workflow</a:t>
            </a:r>
            <a:endParaRPr lang="en-US" sz="3400" dirty="0"/>
          </a:p>
        </p:txBody>
      </p:sp>
      <p:pic>
        <p:nvPicPr>
          <p:cNvPr id="6146" name="Picture 2" descr="Terraform Tutorials: Basic Workflow Getting Started Guide - DevOpsSchool.com">
            <a:extLst>
              <a:ext uri="{FF2B5EF4-FFF2-40B4-BE49-F238E27FC236}">
                <a16:creationId xmlns:a16="http://schemas.microsoft.com/office/drawing/2014/main" id="{4ED6B6F5-E131-EC2A-6C80-ED372983C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50" y="1289050"/>
            <a:ext cx="10483850" cy="524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42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350" y="6530746"/>
            <a:ext cx="27241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505050"/>
                </a:solidFill>
                <a:latin typeface="Arial"/>
                <a:cs typeface="Arial"/>
              </a:rPr>
              <a:t>10</a:t>
            </a:r>
            <a:endParaRPr sz="1800">
              <a:latin typeface="Arial"/>
              <a:cs typeface="Arial"/>
            </a:endParaRPr>
          </a:p>
        </p:txBody>
      </p:sp>
      <p:sp>
        <p:nvSpPr>
          <p:cNvPr id="3" name="object 3"/>
          <p:cNvSpPr txBox="1">
            <a:spLocks noGrp="1"/>
          </p:cNvSpPr>
          <p:nvPr>
            <p:ph type="title"/>
          </p:nvPr>
        </p:nvSpPr>
        <p:spPr>
          <a:xfrm>
            <a:off x="1644650" y="3019425"/>
            <a:ext cx="9296400" cy="954107"/>
          </a:xfrm>
          <a:prstGeom prst="rect">
            <a:avLst/>
          </a:prstGeom>
        </p:spPr>
        <p:txBody>
          <a:bodyPr vert="horz" wrap="square" lIns="0" tIns="15240" rIns="0" bIns="0" rtlCol="0">
            <a:spAutoFit/>
          </a:bodyPr>
          <a:lstStyle/>
          <a:p>
            <a:pPr marL="12700">
              <a:lnSpc>
                <a:spcPct val="100000"/>
              </a:lnSpc>
              <a:spcBef>
                <a:spcPts val="120"/>
              </a:spcBef>
            </a:pPr>
            <a:r>
              <a:rPr lang="vi-VN" sz="6100" dirty="0"/>
              <a:t>Terraform vs Competitors?</a:t>
            </a:r>
            <a:endParaRPr sz="6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2999" cy="373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0301" y="-4763"/>
            <a:ext cx="372999" cy="373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26616"/>
            <a:ext cx="372999" cy="373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0301" y="6626616"/>
            <a:ext cx="372999" cy="373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50" y="162016"/>
            <a:ext cx="12105198" cy="66710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table with text and images&#10;&#10;Description automatically generated with medium confidence">
            <a:extLst>
              <a:ext uri="{FF2B5EF4-FFF2-40B4-BE49-F238E27FC236}">
                <a16:creationId xmlns:a16="http://schemas.microsoft.com/office/drawing/2014/main" id="{CD9AF25E-B2C3-4D28-E59A-38D2F2417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073" y="490303"/>
            <a:ext cx="6413151" cy="6012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137A68B-1C01-4B21-8F62-9F127D170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3"/>
            <a:ext cx="5408485" cy="6997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DF7A913-E9B6-7100-EAE1-B6581E4DCA8B}"/>
              </a:ext>
            </a:extLst>
          </p:cNvPr>
          <p:cNvSpPr txBox="1"/>
          <p:nvPr/>
        </p:nvSpPr>
        <p:spPr>
          <a:xfrm>
            <a:off x="1062230" y="2676304"/>
            <a:ext cx="4089666" cy="354328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9600" dirty="0">
                <a:solidFill>
                  <a:schemeClr val="tx2"/>
                </a:solidFill>
              </a:rPr>
              <a:t>Demo</a:t>
            </a:r>
          </a:p>
          <a:p>
            <a:pPr marL="384048" indent="-384048" defTabSz="914400">
              <a:lnSpc>
                <a:spcPct val="94000"/>
              </a:lnSpc>
              <a:spcAft>
                <a:spcPts val="200"/>
              </a:spcAft>
              <a:buFont typeface="Franklin Gothic Book" panose="020B0503020102020204" pitchFamily="34" charset="0"/>
            </a:pPr>
            <a:endParaRPr lang="en-US" sz="9600" dirty="0">
              <a:solidFill>
                <a:schemeClr val="tx2"/>
              </a:solidFill>
            </a:endParaRPr>
          </a:p>
        </p:txBody>
      </p:sp>
      <p:sp>
        <p:nvSpPr>
          <p:cNvPr id="13" name="Rectangle 12">
            <a:extLst>
              <a:ext uri="{FF2B5EF4-FFF2-40B4-BE49-F238E27FC236}">
                <a16:creationId xmlns:a16="http://schemas.microsoft.com/office/drawing/2014/main" id="{87BCBE98-69EA-40E7-B937-FCA553A58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485"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Teacher">
            <a:extLst>
              <a:ext uri="{FF2B5EF4-FFF2-40B4-BE49-F238E27FC236}">
                <a16:creationId xmlns:a16="http://schemas.microsoft.com/office/drawing/2014/main" id="{16E26EAA-9E70-3798-10DA-19CCD36C7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9751" y="757954"/>
            <a:ext cx="5490634" cy="5490634"/>
          </a:xfrm>
          <a:prstGeom prst="rect">
            <a:avLst/>
          </a:prstGeom>
        </p:spPr>
      </p:pic>
    </p:spTree>
    <p:extLst>
      <p:ext uri="{BB962C8B-B14F-4D97-AF65-F5344CB8AC3E}">
        <p14:creationId xmlns:p14="http://schemas.microsoft.com/office/powerpoint/2010/main" val="355933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137A68B-1C01-4B21-8F62-9F127D170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3"/>
            <a:ext cx="5408485" cy="6997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EDA4812-0272-6E0E-6B63-C04D77E2FBCF}"/>
              </a:ext>
            </a:extLst>
          </p:cNvPr>
          <p:cNvSpPr txBox="1"/>
          <p:nvPr/>
        </p:nvSpPr>
        <p:spPr>
          <a:xfrm>
            <a:off x="720681" y="2889250"/>
            <a:ext cx="4089666" cy="354328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5400" dirty="0">
                <a:solidFill>
                  <a:schemeClr val="tx2"/>
                </a:solidFill>
              </a:rPr>
              <a:t>Hello World!</a:t>
            </a:r>
          </a:p>
        </p:txBody>
      </p:sp>
      <p:sp>
        <p:nvSpPr>
          <p:cNvPr id="13" name="Rectangle 12">
            <a:extLst>
              <a:ext uri="{FF2B5EF4-FFF2-40B4-BE49-F238E27FC236}">
                <a16:creationId xmlns:a16="http://schemas.microsoft.com/office/drawing/2014/main" id="{87BCBE98-69EA-40E7-B937-FCA553A58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485"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Earth Globe Europe-Africa">
            <a:extLst>
              <a:ext uri="{FF2B5EF4-FFF2-40B4-BE49-F238E27FC236}">
                <a16:creationId xmlns:a16="http://schemas.microsoft.com/office/drawing/2014/main" id="{74AB5825-1D4F-B517-7BD6-B19FBF6AC6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9751" y="757954"/>
            <a:ext cx="5490634" cy="5490634"/>
          </a:xfrm>
          <a:prstGeom prst="rect">
            <a:avLst/>
          </a:prstGeom>
        </p:spPr>
      </p:pic>
    </p:spTree>
    <p:extLst>
      <p:ext uri="{BB962C8B-B14F-4D97-AF65-F5344CB8AC3E}">
        <p14:creationId xmlns:p14="http://schemas.microsoft.com/office/powerpoint/2010/main" val="309468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B5B4F66-3AA1-E719-5194-3C57086AE052}"/>
              </a:ext>
            </a:extLst>
          </p:cNvPr>
          <p:cNvSpPr txBox="1"/>
          <p:nvPr/>
        </p:nvSpPr>
        <p:spPr>
          <a:xfrm>
            <a:off x="1933636" y="1175927"/>
            <a:ext cx="6344494" cy="717761"/>
          </a:xfrm>
          <a:prstGeom prst="rect">
            <a:avLst/>
          </a:prstGeom>
          <a:noFill/>
        </p:spPr>
        <p:txBody>
          <a:bodyPr wrap="none" rtlCol="0">
            <a:spAutoFit/>
          </a:bodyPr>
          <a:lstStyle/>
          <a:p>
            <a:pPr defTabSz="448056">
              <a:spcAft>
                <a:spcPts val="600"/>
              </a:spcAft>
            </a:pPr>
            <a:r>
              <a:rPr lang="en-US" sz="1764" kern="1200" dirty="0">
                <a:solidFill>
                  <a:srgbClr val="001CA5"/>
                </a:solidFill>
                <a:latin typeface="NewBaskerville"/>
                <a:ea typeface="+mn-ea"/>
                <a:cs typeface="+mn-cs"/>
              </a:rPr>
              <a:t>https://</a:t>
            </a:r>
            <a:r>
              <a:rPr lang="en-US" sz="1764" kern="1200" dirty="0" err="1">
                <a:solidFill>
                  <a:srgbClr val="001CA5"/>
                </a:solidFill>
                <a:latin typeface="NewBaskerville"/>
                <a:ea typeface="+mn-ea"/>
                <a:cs typeface="+mn-cs"/>
              </a:rPr>
              <a:t>learn.hashicorp.com</a:t>
            </a:r>
            <a:r>
              <a:rPr lang="en-US" sz="1764" kern="1200" dirty="0">
                <a:solidFill>
                  <a:srgbClr val="001CA5"/>
                </a:solidFill>
                <a:latin typeface="NewBaskerville"/>
                <a:ea typeface="+mn-ea"/>
                <a:cs typeface="+mn-cs"/>
              </a:rPr>
              <a:t>/terraform/getting-started/</a:t>
            </a:r>
            <a:r>
              <a:rPr lang="en-US" sz="1764" kern="1200" dirty="0" err="1">
                <a:solidFill>
                  <a:srgbClr val="001CA5"/>
                </a:solidFill>
                <a:latin typeface="NewBaskerville"/>
                <a:ea typeface="+mn-ea"/>
                <a:cs typeface="+mn-cs"/>
              </a:rPr>
              <a:t>install.html</a:t>
            </a:r>
            <a:r>
              <a:rPr lang="en-US" sz="1764" kern="1200" dirty="0">
                <a:solidFill>
                  <a:srgbClr val="001CA5"/>
                </a:solidFill>
                <a:latin typeface="NewBaskerville"/>
                <a:ea typeface="+mn-ea"/>
                <a:cs typeface="+mn-cs"/>
              </a:rPr>
              <a:t> </a:t>
            </a:r>
            <a:endParaRPr lang="en-US" sz="1764" kern="1200" dirty="0">
              <a:solidFill>
                <a:schemeClr val="tx1"/>
              </a:solidFill>
              <a:latin typeface="+mn-lt"/>
              <a:ea typeface="+mn-ea"/>
              <a:cs typeface="+mn-cs"/>
            </a:endParaRPr>
          </a:p>
          <a:p>
            <a:pPr>
              <a:spcAft>
                <a:spcPts val="600"/>
              </a:spcAft>
            </a:pPr>
            <a:endParaRPr lang="en-VN" dirty="0"/>
          </a:p>
        </p:txBody>
      </p:sp>
      <p:sp>
        <p:nvSpPr>
          <p:cNvPr id="3" name="TextBox 2">
            <a:extLst>
              <a:ext uri="{FF2B5EF4-FFF2-40B4-BE49-F238E27FC236}">
                <a16:creationId xmlns:a16="http://schemas.microsoft.com/office/drawing/2014/main" id="{48C46751-34F6-DF93-6183-C875CA0E336C}"/>
              </a:ext>
            </a:extLst>
          </p:cNvPr>
          <p:cNvSpPr txBox="1"/>
          <p:nvPr/>
        </p:nvSpPr>
        <p:spPr>
          <a:xfrm>
            <a:off x="1933636" y="656573"/>
            <a:ext cx="1002826" cy="362604"/>
          </a:xfrm>
          <a:prstGeom prst="rect">
            <a:avLst/>
          </a:prstGeom>
          <a:noFill/>
        </p:spPr>
        <p:txBody>
          <a:bodyPr wrap="none" rtlCol="0">
            <a:spAutoFit/>
          </a:bodyPr>
          <a:lstStyle/>
          <a:p>
            <a:pPr defTabSz="448056">
              <a:spcAft>
                <a:spcPts val="600"/>
              </a:spcAft>
            </a:pPr>
            <a:r>
              <a:rPr lang="en-VN" sz="1764" kern="1200">
                <a:solidFill>
                  <a:schemeClr val="tx1"/>
                </a:solidFill>
                <a:latin typeface="+mn-lt"/>
                <a:ea typeface="+mn-ea"/>
                <a:cs typeface="+mn-cs"/>
              </a:rPr>
              <a:t>1. Install</a:t>
            </a:r>
            <a:endParaRPr lang="en-VN"/>
          </a:p>
        </p:txBody>
      </p:sp>
      <p:sp>
        <p:nvSpPr>
          <p:cNvPr id="7" name="TextBox 6">
            <a:extLst>
              <a:ext uri="{FF2B5EF4-FFF2-40B4-BE49-F238E27FC236}">
                <a16:creationId xmlns:a16="http://schemas.microsoft.com/office/drawing/2014/main" id="{7F338FB1-E635-C12D-811D-AE56FA069844}"/>
              </a:ext>
            </a:extLst>
          </p:cNvPr>
          <p:cNvSpPr txBox="1"/>
          <p:nvPr/>
        </p:nvSpPr>
        <p:spPr>
          <a:xfrm>
            <a:off x="1933636" y="1643572"/>
            <a:ext cx="4996130" cy="362604"/>
          </a:xfrm>
          <a:prstGeom prst="rect">
            <a:avLst/>
          </a:prstGeom>
          <a:noFill/>
        </p:spPr>
        <p:txBody>
          <a:bodyPr wrap="none" rtlCol="0">
            <a:spAutoFit/>
          </a:bodyPr>
          <a:lstStyle/>
          <a:p>
            <a:pPr defTabSz="448056">
              <a:spcAft>
                <a:spcPts val="600"/>
              </a:spcAft>
            </a:pPr>
            <a:r>
              <a:rPr lang="en-VN" sz="1764" kern="1200">
                <a:solidFill>
                  <a:schemeClr val="tx1"/>
                </a:solidFill>
                <a:latin typeface="+mn-lt"/>
                <a:ea typeface="+mn-ea"/>
                <a:cs typeface="+mn-cs"/>
              </a:rPr>
              <a:t>2. Using Terraform to deploy EC2 instances to AWS</a:t>
            </a:r>
            <a:endParaRPr lang="en-VN"/>
          </a:p>
        </p:txBody>
      </p:sp>
      <p:sp>
        <p:nvSpPr>
          <p:cNvPr id="8" name="TextBox 7">
            <a:extLst>
              <a:ext uri="{FF2B5EF4-FFF2-40B4-BE49-F238E27FC236}">
                <a16:creationId xmlns:a16="http://schemas.microsoft.com/office/drawing/2014/main" id="{B87D0B0C-26C1-E6A1-FE52-249036377EB5}"/>
              </a:ext>
            </a:extLst>
          </p:cNvPr>
          <p:cNvSpPr txBox="1"/>
          <p:nvPr/>
        </p:nvSpPr>
        <p:spPr>
          <a:xfrm>
            <a:off x="2158072" y="2249349"/>
            <a:ext cx="5450979" cy="2111475"/>
          </a:xfrm>
          <a:prstGeom prst="rect">
            <a:avLst/>
          </a:prstGeom>
          <a:noFill/>
        </p:spPr>
        <p:txBody>
          <a:bodyPr wrap="none" rtlCol="0">
            <a:spAutoFit/>
          </a:bodyPr>
          <a:lstStyle/>
          <a:p>
            <a:pPr defTabSz="448056">
              <a:spcAft>
                <a:spcPts val="600"/>
              </a:spcAft>
              <a:buFont typeface="+mj-lt"/>
              <a:buAutoNum type="arabicPeriod"/>
            </a:pPr>
            <a:r>
              <a:rPr lang="en-US" sz="1764" b="1" kern="1200">
                <a:solidFill>
                  <a:srgbClr val="CCA556"/>
                </a:solidFill>
                <a:latin typeface="FranklinGothic"/>
                <a:ea typeface="+mn-ea"/>
                <a:cs typeface="+mn-cs"/>
              </a:rPr>
              <a:t>1  </a:t>
            </a:r>
            <a:r>
              <a:rPr lang="en-US" sz="1764" kern="1200">
                <a:solidFill>
                  <a:srgbClr val="232323"/>
                </a:solidFill>
                <a:latin typeface="NewBaskerville"/>
                <a:ea typeface="+mn-ea"/>
                <a:cs typeface="+mn-cs"/>
              </a:rPr>
              <a:t>Write Terraform configuration files. </a:t>
            </a:r>
            <a:endParaRPr lang="en-US" sz="1764" kern="1200">
              <a:solidFill>
                <a:schemeClr val="tx1"/>
              </a:solidFill>
              <a:latin typeface="+mn-lt"/>
              <a:ea typeface="+mn-ea"/>
              <a:cs typeface="+mn-cs"/>
            </a:endParaRPr>
          </a:p>
          <a:p>
            <a:pPr defTabSz="448056">
              <a:spcAft>
                <a:spcPts val="600"/>
              </a:spcAft>
              <a:buFont typeface="+mj-lt"/>
              <a:buAutoNum type="arabicPeriod"/>
            </a:pPr>
            <a:r>
              <a:rPr lang="en-US" sz="1764" b="1" kern="1200">
                <a:solidFill>
                  <a:srgbClr val="CCA556"/>
                </a:solidFill>
                <a:latin typeface="FranklinGothic"/>
                <a:ea typeface="+mn-ea"/>
                <a:cs typeface="+mn-cs"/>
              </a:rPr>
              <a:t>2  </a:t>
            </a:r>
            <a:r>
              <a:rPr lang="en-US" sz="1764" kern="1200">
                <a:solidFill>
                  <a:srgbClr val="232323"/>
                </a:solidFill>
                <a:latin typeface="NewBaskerville"/>
                <a:ea typeface="+mn-ea"/>
                <a:cs typeface="+mn-cs"/>
              </a:rPr>
              <a:t>Configure the AWS provider. </a:t>
            </a:r>
            <a:endParaRPr lang="en-US" sz="1764" kern="1200">
              <a:solidFill>
                <a:schemeClr val="tx1"/>
              </a:solidFill>
              <a:latin typeface="+mn-lt"/>
              <a:ea typeface="+mn-ea"/>
              <a:cs typeface="+mn-cs"/>
            </a:endParaRPr>
          </a:p>
          <a:p>
            <a:pPr defTabSz="448056">
              <a:spcAft>
                <a:spcPts val="600"/>
              </a:spcAft>
              <a:buFont typeface="+mj-lt"/>
              <a:buAutoNum type="arabicPeriod"/>
            </a:pPr>
            <a:r>
              <a:rPr lang="en-US" sz="1764" b="1" kern="1200">
                <a:solidFill>
                  <a:srgbClr val="CCA556"/>
                </a:solidFill>
                <a:latin typeface="FranklinGothic"/>
                <a:ea typeface="+mn-ea"/>
                <a:cs typeface="+mn-cs"/>
              </a:rPr>
              <a:t>3  </a:t>
            </a:r>
            <a:r>
              <a:rPr lang="en-US" sz="1764" kern="1200">
                <a:solidFill>
                  <a:srgbClr val="232323"/>
                </a:solidFill>
                <a:latin typeface="NewBaskerville"/>
                <a:ea typeface="+mn-ea"/>
                <a:cs typeface="+mn-cs"/>
              </a:rPr>
              <a:t>Initialize Terraform with </a:t>
            </a:r>
            <a:r>
              <a:rPr lang="en-US" sz="1764" kern="1200">
                <a:solidFill>
                  <a:srgbClr val="232323"/>
                </a:solidFill>
                <a:latin typeface="Courier" panose="02070309020205020404" pitchFamily="49" charset="0"/>
                <a:ea typeface="+mn-ea"/>
                <a:cs typeface="+mn-cs"/>
              </a:rPr>
              <a:t>terraform </a:t>
            </a:r>
            <a:r>
              <a:rPr lang="en-US" sz="1764" kern="1200" err="1">
                <a:solidFill>
                  <a:srgbClr val="232323"/>
                </a:solidFill>
                <a:latin typeface="Courier" panose="02070309020205020404" pitchFamily="49" charset="0"/>
                <a:ea typeface="+mn-ea"/>
                <a:cs typeface="+mn-cs"/>
              </a:rPr>
              <a:t>init</a:t>
            </a:r>
            <a:r>
              <a:rPr lang="en-US" sz="1764" kern="1200" err="1">
                <a:solidFill>
                  <a:srgbClr val="232323"/>
                </a:solidFill>
                <a:latin typeface="NewBaskerville"/>
                <a:ea typeface="+mn-ea"/>
                <a:cs typeface="+mn-cs"/>
              </a:rPr>
              <a:t>.</a:t>
            </a:r>
            <a:r>
              <a:rPr lang="en-US" sz="1764" kern="1200">
                <a:solidFill>
                  <a:srgbClr val="232323"/>
                </a:solidFill>
                <a:latin typeface="NewBaskerville"/>
                <a:ea typeface="+mn-ea"/>
                <a:cs typeface="+mn-cs"/>
              </a:rPr>
              <a:t> </a:t>
            </a:r>
            <a:endParaRPr lang="en-US" sz="1764" kern="1200">
              <a:solidFill>
                <a:schemeClr val="tx1"/>
              </a:solidFill>
              <a:latin typeface="+mn-lt"/>
              <a:ea typeface="+mn-ea"/>
              <a:cs typeface="+mn-cs"/>
            </a:endParaRPr>
          </a:p>
          <a:p>
            <a:pPr defTabSz="448056">
              <a:spcAft>
                <a:spcPts val="600"/>
              </a:spcAft>
              <a:buFont typeface="+mj-lt"/>
              <a:buAutoNum type="arabicPeriod"/>
            </a:pPr>
            <a:r>
              <a:rPr lang="en-US" sz="1764" b="1" kern="1200">
                <a:solidFill>
                  <a:srgbClr val="CCA556"/>
                </a:solidFill>
                <a:latin typeface="FranklinGothic"/>
                <a:ea typeface="+mn-ea"/>
                <a:cs typeface="+mn-cs"/>
              </a:rPr>
              <a:t>4  </a:t>
            </a:r>
            <a:r>
              <a:rPr lang="en-US" sz="1764" kern="1200">
                <a:solidFill>
                  <a:srgbClr val="232323"/>
                </a:solidFill>
                <a:latin typeface="NewBaskerville"/>
                <a:ea typeface="+mn-ea"/>
                <a:cs typeface="+mn-cs"/>
              </a:rPr>
              <a:t>Deploy the EC2 instance with </a:t>
            </a:r>
            <a:r>
              <a:rPr lang="en-US" sz="1764" kern="1200">
                <a:solidFill>
                  <a:srgbClr val="232323"/>
                </a:solidFill>
                <a:latin typeface="Courier" panose="02070309020205020404" pitchFamily="49" charset="0"/>
                <a:ea typeface="+mn-ea"/>
                <a:cs typeface="+mn-cs"/>
              </a:rPr>
              <a:t>terraform apply</a:t>
            </a:r>
            <a:r>
              <a:rPr lang="en-US" sz="1764" kern="1200">
                <a:solidFill>
                  <a:srgbClr val="232323"/>
                </a:solidFill>
                <a:latin typeface="NewBaskerville"/>
                <a:ea typeface="+mn-ea"/>
                <a:cs typeface="+mn-cs"/>
              </a:rPr>
              <a:t>. </a:t>
            </a:r>
            <a:endParaRPr lang="en-US" sz="1764" kern="1200">
              <a:solidFill>
                <a:schemeClr val="tx1"/>
              </a:solidFill>
              <a:latin typeface="+mn-lt"/>
              <a:ea typeface="+mn-ea"/>
              <a:cs typeface="+mn-cs"/>
            </a:endParaRPr>
          </a:p>
          <a:p>
            <a:pPr defTabSz="448056">
              <a:spcAft>
                <a:spcPts val="600"/>
              </a:spcAft>
              <a:buFont typeface="+mj-lt"/>
              <a:buAutoNum type="arabicPeriod"/>
            </a:pPr>
            <a:r>
              <a:rPr lang="en-US" sz="1764" b="1" kern="1200">
                <a:solidFill>
                  <a:srgbClr val="CCA556"/>
                </a:solidFill>
                <a:latin typeface="FranklinGothic"/>
                <a:ea typeface="+mn-ea"/>
                <a:cs typeface="+mn-cs"/>
              </a:rPr>
              <a:t>5  </a:t>
            </a:r>
            <a:r>
              <a:rPr lang="en-US" sz="1764" kern="1200">
                <a:solidFill>
                  <a:srgbClr val="232323"/>
                </a:solidFill>
                <a:latin typeface="NewBaskerville"/>
                <a:ea typeface="+mn-ea"/>
                <a:cs typeface="+mn-cs"/>
              </a:rPr>
              <a:t>Clean up with </a:t>
            </a:r>
            <a:r>
              <a:rPr lang="en-US" sz="1764" kern="1200">
                <a:solidFill>
                  <a:srgbClr val="232323"/>
                </a:solidFill>
                <a:latin typeface="Courier" panose="02070309020205020404" pitchFamily="49" charset="0"/>
                <a:ea typeface="+mn-ea"/>
                <a:cs typeface="+mn-cs"/>
              </a:rPr>
              <a:t>terraform destroy</a:t>
            </a:r>
            <a:r>
              <a:rPr lang="en-US" sz="1764" kern="1200">
                <a:solidFill>
                  <a:srgbClr val="232323"/>
                </a:solidFill>
                <a:latin typeface="NewBaskerville"/>
                <a:ea typeface="+mn-ea"/>
                <a:cs typeface="+mn-cs"/>
              </a:rPr>
              <a:t>. </a:t>
            </a:r>
            <a:endParaRPr lang="en-US" sz="1764" kern="1200">
              <a:solidFill>
                <a:schemeClr val="tx1"/>
              </a:solidFill>
              <a:latin typeface="+mn-lt"/>
              <a:ea typeface="+mn-ea"/>
              <a:cs typeface="+mn-cs"/>
            </a:endParaRPr>
          </a:p>
          <a:p>
            <a:pPr>
              <a:spcAft>
                <a:spcPts val="600"/>
              </a:spcAft>
            </a:pPr>
            <a:endParaRPr lang="en-VN"/>
          </a:p>
        </p:txBody>
      </p:sp>
      <p:pic>
        <p:nvPicPr>
          <p:cNvPr id="10" name="Picture 9" descr="A diagram of a structure&#10;&#10;Description automatically generated">
            <a:extLst>
              <a:ext uri="{FF2B5EF4-FFF2-40B4-BE49-F238E27FC236}">
                <a16:creationId xmlns:a16="http://schemas.microsoft.com/office/drawing/2014/main" id="{8EE4E5E0-B766-0A5E-22BB-54109D0E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845" y="4214891"/>
            <a:ext cx="7630817" cy="2126234"/>
          </a:xfrm>
          <a:prstGeom prst="rect">
            <a:avLst/>
          </a:prstGeom>
        </p:spPr>
      </p:pic>
    </p:spTree>
    <p:extLst>
      <p:ext uri="{BB962C8B-B14F-4D97-AF65-F5344CB8AC3E}">
        <p14:creationId xmlns:p14="http://schemas.microsoft.com/office/powerpoint/2010/main" val="340400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C46751-34F6-DF93-6183-C875CA0E336C}"/>
              </a:ext>
            </a:extLst>
          </p:cNvPr>
          <p:cNvSpPr txBox="1"/>
          <p:nvPr/>
        </p:nvSpPr>
        <p:spPr>
          <a:xfrm>
            <a:off x="806450" y="603250"/>
            <a:ext cx="2250744" cy="363818"/>
          </a:xfrm>
          <a:prstGeom prst="rect">
            <a:avLst/>
          </a:prstGeom>
          <a:noFill/>
        </p:spPr>
        <p:txBody>
          <a:bodyPr wrap="none" rtlCol="0">
            <a:spAutoFit/>
          </a:bodyPr>
          <a:lstStyle/>
          <a:p>
            <a:pPr defTabSz="448056">
              <a:spcAft>
                <a:spcPts val="600"/>
              </a:spcAft>
            </a:pPr>
            <a:r>
              <a:rPr lang="en-VN" sz="1764" kern="1200" dirty="0">
                <a:solidFill>
                  <a:schemeClr val="tx1"/>
                </a:solidFill>
                <a:latin typeface="+mn-lt"/>
                <a:ea typeface="+mn-ea"/>
                <a:cs typeface="+mn-cs"/>
              </a:rPr>
              <a:t>1. Prepare main.tf file</a:t>
            </a:r>
            <a:endParaRPr lang="en-VN" dirty="0"/>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sp>
        <p:nvSpPr>
          <p:cNvPr id="9" name="TextBox 8">
            <a:extLst>
              <a:ext uri="{FF2B5EF4-FFF2-40B4-BE49-F238E27FC236}">
                <a16:creationId xmlns:a16="http://schemas.microsoft.com/office/drawing/2014/main" id="{6A02F331-6EB0-08DB-4680-8416F1391C68}"/>
              </a:ext>
            </a:extLst>
          </p:cNvPr>
          <p:cNvSpPr txBox="1"/>
          <p:nvPr/>
        </p:nvSpPr>
        <p:spPr>
          <a:xfrm>
            <a:off x="606466" y="1346368"/>
            <a:ext cx="5791200" cy="1200329"/>
          </a:xfrm>
          <a:prstGeom prst="rect">
            <a:avLst/>
          </a:prstGeom>
          <a:noFill/>
        </p:spPr>
        <p:txBody>
          <a:bodyPr wrap="square" rtlCol="0">
            <a:spAutoFit/>
          </a:bodyPr>
          <a:lstStyle/>
          <a:p>
            <a:r>
              <a:rPr lang="en-US" sz="1800" dirty="0">
                <a:solidFill>
                  <a:srgbClr val="232323"/>
                </a:solidFill>
                <a:effectLst/>
                <a:latin typeface="Courier" panose="02070309020205020404" pitchFamily="49" charset="0"/>
              </a:rPr>
              <a:t>resource "</a:t>
            </a:r>
            <a:r>
              <a:rPr lang="en-US" sz="1800" dirty="0" err="1">
                <a:solidFill>
                  <a:srgbClr val="232323"/>
                </a:solidFill>
                <a:effectLst/>
                <a:latin typeface="Courier" panose="02070309020205020404" pitchFamily="49" charset="0"/>
              </a:rPr>
              <a:t>aws_instance</a:t>
            </a:r>
            <a:r>
              <a:rPr lang="en-US" sz="1800" dirty="0">
                <a:solidFill>
                  <a:srgbClr val="232323"/>
                </a:solidFill>
                <a:effectLst/>
                <a:latin typeface="Courier" panose="02070309020205020404" pitchFamily="49" charset="0"/>
              </a:rPr>
              <a:t>” "</a:t>
            </a:r>
            <a:r>
              <a:rPr lang="en-US" sz="1800" dirty="0" err="1">
                <a:solidFill>
                  <a:srgbClr val="232323"/>
                </a:solidFill>
                <a:effectLst/>
                <a:latin typeface="Courier" panose="02070309020205020404" pitchFamily="49" charset="0"/>
              </a:rPr>
              <a:t>helloworld</a:t>
            </a:r>
            <a:r>
              <a:rPr lang="en-US" sz="1800" dirty="0">
                <a:solidFill>
                  <a:srgbClr val="232323"/>
                </a:solidFill>
                <a:effectLst/>
                <a:latin typeface="Courier" panose="02070309020205020404" pitchFamily="49" charset="0"/>
              </a:rPr>
              <a:t>" { </a:t>
            </a:r>
          </a:p>
          <a:p>
            <a:r>
              <a:rPr lang="en-US" dirty="0">
                <a:solidFill>
                  <a:srgbClr val="232323"/>
                </a:solidFill>
                <a:latin typeface="Courier" panose="02070309020205020404" pitchFamily="49" charset="0"/>
              </a:rPr>
              <a:t>	</a:t>
            </a:r>
            <a:r>
              <a:rPr lang="en-US" sz="1800" dirty="0" err="1">
                <a:solidFill>
                  <a:srgbClr val="232323"/>
                </a:solidFill>
                <a:effectLst/>
                <a:latin typeface="Courier" panose="02070309020205020404" pitchFamily="49" charset="0"/>
              </a:rPr>
              <a:t>ami</a:t>
            </a:r>
            <a:r>
              <a:rPr lang="en-US" sz="1800" dirty="0">
                <a:solidFill>
                  <a:srgbClr val="232323"/>
                </a:solidFill>
                <a:effectLst/>
                <a:latin typeface="Courier" panose="02070309020205020404" pitchFamily="49" charset="0"/>
              </a:rPr>
              <a:t> = "ami-09dd2e08d601bff67" </a:t>
            </a:r>
          </a:p>
          <a:p>
            <a:r>
              <a:rPr lang="en-US" dirty="0">
                <a:solidFill>
                  <a:srgbClr val="232323"/>
                </a:solidFill>
                <a:latin typeface="Courier" panose="02070309020205020404" pitchFamily="49" charset="0"/>
              </a:rPr>
              <a:t>	</a:t>
            </a:r>
            <a:r>
              <a:rPr lang="en-US" sz="1800" dirty="0" err="1">
                <a:solidFill>
                  <a:srgbClr val="232323"/>
                </a:solidFill>
                <a:effectLst/>
                <a:latin typeface="Courier" panose="02070309020205020404" pitchFamily="49" charset="0"/>
              </a:rPr>
              <a:t>instance_type</a:t>
            </a:r>
            <a:r>
              <a:rPr lang="en-US" sz="1800" dirty="0">
                <a:solidFill>
                  <a:srgbClr val="232323"/>
                </a:solidFill>
                <a:effectLst/>
                <a:latin typeface="Courier" panose="02070309020205020404" pitchFamily="49" charset="0"/>
              </a:rPr>
              <a:t> = "t2.micro" </a:t>
            </a:r>
          </a:p>
          <a:p>
            <a:r>
              <a:rPr lang="en-US" dirty="0">
                <a:solidFill>
                  <a:srgbClr val="232323"/>
                </a:solidFill>
                <a:latin typeface="Courier" panose="02070309020205020404" pitchFamily="49" charset="0"/>
              </a:rPr>
              <a:t>	</a:t>
            </a:r>
            <a:r>
              <a:rPr lang="en-US" sz="1800" dirty="0">
                <a:solidFill>
                  <a:srgbClr val="232323"/>
                </a:solidFill>
                <a:effectLst/>
                <a:latin typeface="Courier" panose="02070309020205020404" pitchFamily="49" charset="0"/>
              </a:rPr>
              <a:t>tags = { Name = "HelloWorld" }} </a:t>
            </a:r>
            <a:endParaRPr lang="en-US" dirty="0"/>
          </a:p>
        </p:txBody>
      </p:sp>
      <p:pic>
        <p:nvPicPr>
          <p:cNvPr id="12" name="Picture 11" descr="A diagram of a computer code&#10;&#10;Description automatically generated">
            <a:extLst>
              <a:ext uri="{FF2B5EF4-FFF2-40B4-BE49-F238E27FC236}">
                <a16:creationId xmlns:a16="http://schemas.microsoft.com/office/drawing/2014/main" id="{C178572C-CC22-E772-AC84-D3B82482F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132" y="967068"/>
            <a:ext cx="4238540" cy="1845982"/>
          </a:xfrm>
          <a:prstGeom prst="rect">
            <a:avLst/>
          </a:prstGeom>
        </p:spPr>
      </p:pic>
      <p:pic>
        <p:nvPicPr>
          <p:cNvPr id="14" name="Picture 13" descr="A diagram of a computer error&#10;&#10;Description automatically generated with medium confidence">
            <a:extLst>
              <a:ext uri="{FF2B5EF4-FFF2-40B4-BE49-F238E27FC236}">
                <a16:creationId xmlns:a16="http://schemas.microsoft.com/office/drawing/2014/main" id="{872DDB38-E4D7-2047-FAEA-3C5FE69B5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018" y="3575434"/>
            <a:ext cx="4429936" cy="1523616"/>
          </a:xfrm>
          <a:prstGeom prst="rect">
            <a:avLst/>
          </a:prstGeom>
        </p:spPr>
      </p:pic>
      <p:sp>
        <p:nvSpPr>
          <p:cNvPr id="15" name="TextBox 14">
            <a:extLst>
              <a:ext uri="{FF2B5EF4-FFF2-40B4-BE49-F238E27FC236}">
                <a16:creationId xmlns:a16="http://schemas.microsoft.com/office/drawing/2014/main" id="{815946B2-FEAE-D6B4-2BCA-B09B6CCF842C}"/>
              </a:ext>
            </a:extLst>
          </p:cNvPr>
          <p:cNvSpPr txBox="1"/>
          <p:nvPr/>
        </p:nvSpPr>
        <p:spPr>
          <a:xfrm>
            <a:off x="426383" y="3151048"/>
            <a:ext cx="6665635" cy="2585323"/>
          </a:xfrm>
          <a:prstGeom prst="rect">
            <a:avLst/>
          </a:prstGeom>
          <a:noFill/>
        </p:spPr>
        <p:txBody>
          <a:bodyPr wrap="square" rtlCol="0">
            <a:spAutoFit/>
          </a:bodyPr>
          <a:lstStyle/>
          <a:p>
            <a:r>
              <a:rPr lang="en-US" sz="1800" dirty="0">
                <a:solidFill>
                  <a:srgbClr val="232323"/>
                </a:solidFill>
                <a:effectLst/>
                <a:latin typeface="NewBaskerville"/>
              </a:rPr>
              <a:t>Each resource has inputs and outputs. Inputs are called </a:t>
            </a:r>
            <a:r>
              <a:rPr lang="en-US" sz="1800" i="1" dirty="0">
                <a:solidFill>
                  <a:srgbClr val="232323"/>
                </a:solidFill>
                <a:effectLst/>
                <a:latin typeface="NewBaskerville"/>
              </a:rPr>
              <a:t>arguments</a:t>
            </a:r>
            <a:r>
              <a:rPr lang="en-US" sz="1800" dirty="0">
                <a:solidFill>
                  <a:srgbClr val="232323"/>
                </a:solidFill>
                <a:effectLst/>
                <a:latin typeface="NewBaskerville"/>
              </a:rPr>
              <a:t>, </a:t>
            </a:r>
          </a:p>
          <a:p>
            <a:r>
              <a:rPr lang="en-US" sz="1800" dirty="0">
                <a:solidFill>
                  <a:srgbClr val="232323"/>
                </a:solidFill>
                <a:effectLst/>
                <a:latin typeface="NewBaskerville"/>
              </a:rPr>
              <a:t>and outputs are called </a:t>
            </a:r>
            <a:r>
              <a:rPr lang="en-US" sz="1800" i="1" dirty="0">
                <a:solidFill>
                  <a:srgbClr val="232323"/>
                </a:solidFill>
                <a:effectLst/>
                <a:latin typeface="NewBaskerville"/>
              </a:rPr>
              <a:t>attributes</a:t>
            </a:r>
            <a:r>
              <a:rPr lang="en-US" sz="1800" dirty="0">
                <a:solidFill>
                  <a:srgbClr val="232323"/>
                </a:solidFill>
                <a:effectLst/>
                <a:latin typeface="NewBaskerville"/>
              </a:rPr>
              <a:t>. Arguments are passed through </a:t>
            </a:r>
          </a:p>
          <a:p>
            <a:r>
              <a:rPr lang="en-US" sz="1800" dirty="0">
                <a:solidFill>
                  <a:srgbClr val="232323"/>
                </a:solidFill>
                <a:effectLst/>
                <a:latin typeface="NewBaskerville"/>
              </a:rPr>
              <a:t>the resource and are also available as resource attributes.</a:t>
            </a:r>
          </a:p>
          <a:p>
            <a:endParaRPr lang="en-US" dirty="0">
              <a:solidFill>
                <a:srgbClr val="232323"/>
              </a:solidFill>
              <a:latin typeface="NewBaskerville"/>
            </a:endParaRPr>
          </a:p>
          <a:p>
            <a:r>
              <a:rPr lang="en-US" sz="1800" dirty="0">
                <a:solidFill>
                  <a:srgbClr val="232323"/>
                </a:solidFill>
                <a:effectLst/>
                <a:latin typeface="NewBaskerville"/>
              </a:rPr>
              <a:t>There are also </a:t>
            </a:r>
            <a:r>
              <a:rPr lang="en-US" sz="1800" i="1" dirty="0">
                <a:solidFill>
                  <a:srgbClr val="232323"/>
                </a:solidFill>
                <a:effectLst/>
                <a:latin typeface="NewBaskerville"/>
              </a:rPr>
              <a:t>computed attributes </a:t>
            </a:r>
            <a:r>
              <a:rPr lang="en-US" sz="1800" dirty="0">
                <a:solidFill>
                  <a:srgbClr val="232323"/>
                </a:solidFill>
                <a:effectLst/>
                <a:latin typeface="NewBaskerville"/>
              </a:rPr>
              <a:t>that are only available after the resource has been created.</a:t>
            </a:r>
          </a:p>
          <a:p>
            <a:r>
              <a:rPr lang="en-US" sz="1800" dirty="0">
                <a:solidFill>
                  <a:srgbClr val="232323"/>
                </a:solidFill>
                <a:effectLst/>
                <a:latin typeface="NewBaskerville"/>
              </a:rPr>
              <a:t> Computed attributes contain calculated information about the managed resource. </a:t>
            </a:r>
            <a:endParaRPr lang="en-US" dirty="0"/>
          </a:p>
          <a:p>
            <a:endParaRPr lang="en-VN" dirty="0"/>
          </a:p>
        </p:txBody>
      </p:sp>
    </p:spTree>
    <p:extLst>
      <p:ext uri="{BB962C8B-B14F-4D97-AF65-F5344CB8AC3E}">
        <p14:creationId xmlns:p14="http://schemas.microsoft.com/office/powerpoint/2010/main" val="268250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0871" y="448181"/>
            <a:ext cx="1873021" cy="594360"/>
          </a:xfrm>
          <a:prstGeom prst="rect">
            <a:avLst/>
          </a:prstGeom>
          <a:blipFill>
            <a:blip r:embed="rId2" cstate="print"/>
            <a:stretch>
              <a:fillRect/>
            </a:stretch>
          </a:blipFill>
        </p:spPr>
        <p:txBody>
          <a:bodyPr wrap="square" lIns="0" tIns="0" rIns="0" bIns="0" rtlCol="0"/>
          <a:lstStyle/>
          <a:p>
            <a:endParaRPr lang="en-VN" dirty="0"/>
          </a:p>
        </p:txBody>
      </p:sp>
      <p:sp>
        <p:nvSpPr>
          <p:cNvPr id="28" name="TextBox 27">
            <a:extLst>
              <a:ext uri="{FF2B5EF4-FFF2-40B4-BE49-F238E27FC236}">
                <a16:creationId xmlns:a16="http://schemas.microsoft.com/office/drawing/2014/main" id="{A201054F-8CD6-A006-4254-235A5495DE68}"/>
              </a:ext>
            </a:extLst>
          </p:cNvPr>
          <p:cNvSpPr txBox="1"/>
          <p:nvPr/>
        </p:nvSpPr>
        <p:spPr>
          <a:xfrm>
            <a:off x="1603332" y="1716066"/>
            <a:ext cx="4294574" cy="2031325"/>
          </a:xfrm>
          <a:prstGeom prst="rect">
            <a:avLst/>
          </a:prstGeom>
          <a:noFill/>
        </p:spPr>
        <p:txBody>
          <a:bodyPr wrap="none" rtlCol="0">
            <a:spAutoFit/>
          </a:bodyPr>
          <a:lstStyle/>
          <a:p>
            <a:pPr marL="285750" indent="-285750">
              <a:buFont typeface="Arial" panose="020B0604020202020204" pitchFamily="34" charset="0"/>
              <a:buChar char="•"/>
            </a:pPr>
            <a:r>
              <a:rPr lang="en-VN" dirty="0"/>
              <a:t>What is Infrastructure as Code (IaC)</a:t>
            </a:r>
          </a:p>
          <a:p>
            <a:pPr marL="285750" indent="-285750">
              <a:buFont typeface="Arial" panose="020B0604020202020204" pitchFamily="34" charset="0"/>
              <a:buChar char="•"/>
            </a:pPr>
            <a:r>
              <a:rPr lang="en-VN" dirty="0"/>
              <a:t>What is Terraform? Why use Terraform?</a:t>
            </a:r>
          </a:p>
          <a:p>
            <a:pPr marL="285750" indent="-285750">
              <a:buFont typeface="Arial" panose="020B0604020202020204" pitchFamily="34" charset="0"/>
              <a:buChar char="•"/>
            </a:pPr>
            <a:r>
              <a:rPr lang="en-VN" dirty="0"/>
              <a:t>How does Terraform work?</a:t>
            </a:r>
          </a:p>
          <a:p>
            <a:pPr marL="285750" indent="-285750">
              <a:buFont typeface="Arial" panose="020B0604020202020204" pitchFamily="34" charset="0"/>
              <a:buChar char="•"/>
            </a:pPr>
            <a:r>
              <a:rPr lang="en-VN" dirty="0"/>
              <a:t>Terraform VS similar technologies</a:t>
            </a:r>
          </a:p>
          <a:p>
            <a:pPr marL="285750" indent="-285750">
              <a:buFont typeface="Arial" panose="020B0604020202020204" pitchFamily="34" charset="0"/>
              <a:buChar char="•"/>
            </a:pPr>
            <a:r>
              <a:rPr lang="en-VN" dirty="0"/>
              <a:t>Getting started with Terraform - Demo</a:t>
            </a:r>
          </a:p>
          <a:p>
            <a:pPr marL="285750" indent="-285750">
              <a:buFont typeface="Arial" panose="020B0604020202020204" pitchFamily="34" charset="0"/>
              <a:buChar char="•"/>
            </a:pPr>
            <a:r>
              <a:rPr lang="en-VN" dirty="0"/>
              <a:t>Q&amp;A</a:t>
            </a:r>
          </a:p>
          <a:p>
            <a:pPr marL="285750" indent="-285750">
              <a:buFont typeface="Arial" panose="020B0604020202020204" pitchFamily="34" charset="0"/>
              <a:buChar char="•"/>
            </a:pPr>
            <a:r>
              <a:rPr lang="en-VN" dirty="0"/>
              <a:t>What’s 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C46751-34F6-DF93-6183-C875CA0E336C}"/>
              </a:ext>
            </a:extLst>
          </p:cNvPr>
          <p:cNvSpPr txBox="1"/>
          <p:nvPr/>
        </p:nvSpPr>
        <p:spPr>
          <a:xfrm>
            <a:off x="806450" y="603250"/>
            <a:ext cx="2821093" cy="717761"/>
          </a:xfrm>
          <a:prstGeom prst="rect">
            <a:avLst/>
          </a:prstGeom>
          <a:noFill/>
        </p:spPr>
        <p:txBody>
          <a:bodyPr wrap="none" rtlCol="0">
            <a:spAutoFit/>
          </a:bodyPr>
          <a:lstStyle/>
          <a:p>
            <a:pPr defTabSz="448056">
              <a:spcAft>
                <a:spcPts val="600"/>
              </a:spcAft>
            </a:pPr>
            <a:r>
              <a:rPr lang="en-VN" sz="1764" kern="1200" dirty="0">
                <a:solidFill>
                  <a:schemeClr val="tx1"/>
                </a:solidFill>
                <a:latin typeface="+mn-lt"/>
                <a:ea typeface="+mn-ea"/>
                <a:cs typeface="+mn-cs"/>
              </a:rPr>
              <a:t>2. Configuring AWS provider</a:t>
            </a:r>
          </a:p>
          <a:p>
            <a:pPr defTabSz="448056">
              <a:spcAft>
                <a:spcPts val="600"/>
              </a:spcAft>
            </a:pPr>
            <a:endParaRPr lang="en-VN" dirty="0"/>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sp>
        <p:nvSpPr>
          <p:cNvPr id="9" name="TextBox 8">
            <a:extLst>
              <a:ext uri="{FF2B5EF4-FFF2-40B4-BE49-F238E27FC236}">
                <a16:creationId xmlns:a16="http://schemas.microsoft.com/office/drawing/2014/main" id="{6A02F331-6EB0-08DB-4680-8416F1391C68}"/>
              </a:ext>
            </a:extLst>
          </p:cNvPr>
          <p:cNvSpPr txBox="1"/>
          <p:nvPr/>
        </p:nvSpPr>
        <p:spPr>
          <a:xfrm>
            <a:off x="958850" y="1304188"/>
            <a:ext cx="5791200" cy="2031325"/>
          </a:xfrm>
          <a:prstGeom prst="rect">
            <a:avLst/>
          </a:prstGeom>
          <a:noFill/>
        </p:spPr>
        <p:txBody>
          <a:bodyPr wrap="square" rtlCol="0">
            <a:spAutoFit/>
          </a:bodyPr>
          <a:lstStyle/>
          <a:p>
            <a:r>
              <a:rPr lang="en-US" sz="1800" dirty="0">
                <a:solidFill>
                  <a:srgbClr val="232323"/>
                </a:solidFill>
                <a:effectLst/>
                <a:latin typeface="Courier New" panose="02070309020205020404" pitchFamily="49" charset="0"/>
                <a:cs typeface="Courier New" panose="02070309020205020404" pitchFamily="49" charset="0"/>
              </a:rPr>
              <a:t>provider "</a:t>
            </a:r>
            <a:r>
              <a:rPr lang="en-US" sz="1800" dirty="0" err="1">
                <a:solidFill>
                  <a:srgbClr val="232323"/>
                </a:solidFill>
                <a:effectLst/>
                <a:latin typeface="Courier New" panose="02070309020205020404" pitchFamily="49" charset="0"/>
                <a:cs typeface="Courier New" panose="02070309020205020404" pitchFamily="49" charset="0"/>
              </a:rPr>
              <a:t>aws</a:t>
            </a:r>
            <a:r>
              <a:rPr lang="en-US" sz="1800" dirty="0">
                <a:solidFill>
                  <a:srgbClr val="232323"/>
                </a:solidFill>
                <a:effectLst/>
                <a:latin typeface="Courier New" panose="02070309020205020404" pitchFamily="49" charset="0"/>
                <a:cs typeface="Courier New" panose="02070309020205020404" pitchFamily="49" charset="0"/>
              </a:rPr>
              <a:t>" {</a:t>
            </a:r>
          </a:p>
          <a:p>
            <a:r>
              <a:rPr lang="en-US" dirty="0">
                <a:solidFill>
                  <a:srgbClr val="232323"/>
                </a:solidFill>
                <a:latin typeface="Courier New" panose="02070309020205020404" pitchFamily="49" charset="0"/>
                <a:cs typeface="Courier New" panose="02070309020205020404" pitchFamily="49" charset="0"/>
              </a:rPr>
              <a:t>	</a:t>
            </a:r>
            <a:r>
              <a:rPr lang="en-US" sz="1800" dirty="0">
                <a:solidFill>
                  <a:srgbClr val="232323"/>
                </a:solidFill>
                <a:effectLst/>
                <a:latin typeface="Courier New" panose="02070309020205020404" pitchFamily="49" charset="0"/>
                <a:cs typeface="Courier New" panose="02070309020205020404" pitchFamily="49" charset="0"/>
              </a:rPr>
              <a:t>region = "us-west-2"} </a:t>
            </a:r>
            <a:endParaRPr lang="en-US" dirty="0">
              <a:latin typeface="Courier New" panose="02070309020205020404" pitchFamily="49" charset="0"/>
              <a:cs typeface="Courier New" panose="02070309020205020404" pitchFamily="49" charset="0"/>
            </a:endParaRPr>
          </a:p>
          <a:p>
            <a:endParaRPr lang="en-US" sz="1800" dirty="0">
              <a:solidFill>
                <a:srgbClr val="232323"/>
              </a:solidFill>
              <a:effectLst/>
              <a:latin typeface="Courier" panose="02070309020205020404" pitchFamily="49" charset="0"/>
            </a:endParaRPr>
          </a:p>
          <a:p>
            <a:r>
              <a:rPr lang="en-US" sz="1800" dirty="0">
                <a:solidFill>
                  <a:srgbClr val="232323"/>
                </a:solidFill>
                <a:effectLst/>
                <a:latin typeface="Courier" panose="02070309020205020404" pitchFamily="49" charset="0"/>
              </a:rPr>
              <a:t>resource "</a:t>
            </a:r>
            <a:r>
              <a:rPr lang="en-US" sz="1800" dirty="0" err="1">
                <a:solidFill>
                  <a:srgbClr val="232323"/>
                </a:solidFill>
                <a:effectLst/>
                <a:latin typeface="Courier" panose="02070309020205020404" pitchFamily="49" charset="0"/>
              </a:rPr>
              <a:t>aws_instance</a:t>
            </a:r>
            <a:r>
              <a:rPr lang="en-US" sz="1800" dirty="0">
                <a:solidFill>
                  <a:srgbClr val="232323"/>
                </a:solidFill>
                <a:effectLst/>
                <a:latin typeface="Courier" panose="02070309020205020404" pitchFamily="49" charset="0"/>
              </a:rPr>
              <a:t>” "</a:t>
            </a:r>
            <a:r>
              <a:rPr lang="en-US" sz="1800" dirty="0" err="1">
                <a:solidFill>
                  <a:srgbClr val="232323"/>
                </a:solidFill>
                <a:effectLst/>
                <a:latin typeface="Courier" panose="02070309020205020404" pitchFamily="49" charset="0"/>
              </a:rPr>
              <a:t>helloworld</a:t>
            </a:r>
            <a:r>
              <a:rPr lang="en-US" sz="1800" dirty="0">
                <a:solidFill>
                  <a:srgbClr val="232323"/>
                </a:solidFill>
                <a:effectLst/>
                <a:latin typeface="Courier" panose="02070309020205020404" pitchFamily="49" charset="0"/>
              </a:rPr>
              <a:t>" { </a:t>
            </a:r>
          </a:p>
          <a:p>
            <a:r>
              <a:rPr lang="en-US" dirty="0">
                <a:solidFill>
                  <a:srgbClr val="232323"/>
                </a:solidFill>
                <a:latin typeface="Courier" panose="02070309020205020404" pitchFamily="49" charset="0"/>
              </a:rPr>
              <a:t>	</a:t>
            </a:r>
            <a:r>
              <a:rPr lang="en-US" sz="1800" dirty="0" err="1">
                <a:solidFill>
                  <a:srgbClr val="232323"/>
                </a:solidFill>
                <a:effectLst/>
                <a:latin typeface="Courier" panose="02070309020205020404" pitchFamily="49" charset="0"/>
              </a:rPr>
              <a:t>ami</a:t>
            </a:r>
            <a:r>
              <a:rPr lang="en-US" sz="1800" dirty="0">
                <a:solidFill>
                  <a:srgbClr val="232323"/>
                </a:solidFill>
                <a:effectLst/>
                <a:latin typeface="Courier" panose="02070309020205020404" pitchFamily="49" charset="0"/>
              </a:rPr>
              <a:t> = "ami-09dd2e08d601bff67" </a:t>
            </a:r>
          </a:p>
          <a:p>
            <a:r>
              <a:rPr lang="en-US" dirty="0">
                <a:solidFill>
                  <a:srgbClr val="232323"/>
                </a:solidFill>
                <a:latin typeface="Courier" panose="02070309020205020404" pitchFamily="49" charset="0"/>
              </a:rPr>
              <a:t>	</a:t>
            </a:r>
            <a:r>
              <a:rPr lang="en-US" sz="1800" dirty="0" err="1">
                <a:solidFill>
                  <a:srgbClr val="232323"/>
                </a:solidFill>
                <a:effectLst/>
                <a:latin typeface="Courier" panose="02070309020205020404" pitchFamily="49" charset="0"/>
              </a:rPr>
              <a:t>instance_type</a:t>
            </a:r>
            <a:r>
              <a:rPr lang="en-US" sz="1800" dirty="0">
                <a:solidFill>
                  <a:srgbClr val="232323"/>
                </a:solidFill>
                <a:effectLst/>
                <a:latin typeface="Courier" panose="02070309020205020404" pitchFamily="49" charset="0"/>
              </a:rPr>
              <a:t> = "t2.micro" </a:t>
            </a:r>
          </a:p>
          <a:p>
            <a:r>
              <a:rPr lang="en-US" dirty="0">
                <a:solidFill>
                  <a:srgbClr val="232323"/>
                </a:solidFill>
                <a:latin typeface="Courier" panose="02070309020205020404" pitchFamily="49" charset="0"/>
              </a:rPr>
              <a:t>	</a:t>
            </a:r>
            <a:r>
              <a:rPr lang="en-US" sz="1800" dirty="0">
                <a:solidFill>
                  <a:srgbClr val="232323"/>
                </a:solidFill>
                <a:effectLst/>
                <a:latin typeface="Courier" panose="02070309020205020404" pitchFamily="49" charset="0"/>
              </a:rPr>
              <a:t>tags = { Name = "HelloWorld" }} </a:t>
            </a:r>
            <a:endParaRPr lang="en-US" dirty="0"/>
          </a:p>
        </p:txBody>
      </p:sp>
      <p:sp>
        <p:nvSpPr>
          <p:cNvPr id="15" name="TextBox 14">
            <a:extLst>
              <a:ext uri="{FF2B5EF4-FFF2-40B4-BE49-F238E27FC236}">
                <a16:creationId xmlns:a16="http://schemas.microsoft.com/office/drawing/2014/main" id="{815946B2-FEAE-D6B4-2BCA-B09B6CCF842C}"/>
              </a:ext>
            </a:extLst>
          </p:cNvPr>
          <p:cNvSpPr txBox="1"/>
          <p:nvPr/>
        </p:nvSpPr>
        <p:spPr>
          <a:xfrm>
            <a:off x="362352" y="3623955"/>
            <a:ext cx="6665635" cy="1200329"/>
          </a:xfrm>
          <a:prstGeom prst="rect">
            <a:avLst/>
          </a:prstGeom>
          <a:noFill/>
        </p:spPr>
        <p:txBody>
          <a:bodyPr wrap="square" rtlCol="0">
            <a:spAutoFit/>
          </a:bodyPr>
          <a:lstStyle/>
          <a:p>
            <a:r>
              <a:rPr lang="en-US" sz="1800" dirty="0">
                <a:solidFill>
                  <a:srgbClr val="232323"/>
                </a:solidFill>
                <a:effectLst/>
                <a:latin typeface="NewBaskerville"/>
              </a:rPr>
              <a:t>Unlike resources, providers have only one label: </a:t>
            </a:r>
            <a:r>
              <a:rPr lang="en-US" sz="1800" dirty="0">
                <a:solidFill>
                  <a:srgbClr val="232323"/>
                </a:solidFill>
                <a:effectLst/>
                <a:latin typeface="Courier" panose="02070309020205020404" pitchFamily="49" charset="0"/>
              </a:rPr>
              <a:t>Name</a:t>
            </a:r>
            <a:r>
              <a:rPr lang="en-US" sz="1800" dirty="0">
                <a:solidFill>
                  <a:srgbClr val="232323"/>
                </a:solidFill>
                <a:effectLst/>
                <a:latin typeface="NewBaskerville"/>
              </a:rPr>
              <a:t>. This is the official name of the provider as published in the Terraform Registry (e.g. “</a:t>
            </a:r>
            <a:r>
              <a:rPr lang="en-US" sz="1800" dirty="0" err="1">
                <a:solidFill>
                  <a:srgbClr val="232323"/>
                </a:solidFill>
                <a:effectLst/>
                <a:latin typeface="NewBaskerville"/>
              </a:rPr>
              <a:t>aws</a:t>
            </a:r>
            <a:r>
              <a:rPr lang="en-US" sz="1800" dirty="0">
                <a:solidFill>
                  <a:srgbClr val="232323"/>
                </a:solidFill>
                <a:effectLst/>
                <a:latin typeface="NewBaskerville"/>
              </a:rPr>
              <a:t>” for AWS, “google” for GCP, and “</a:t>
            </a:r>
            <a:r>
              <a:rPr lang="en-US" sz="1800" dirty="0" err="1">
                <a:solidFill>
                  <a:srgbClr val="232323"/>
                </a:solidFill>
                <a:effectLst/>
                <a:latin typeface="NewBaskerville"/>
              </a:rPr>
              <a:t>azurerm</a:t>
            </a:r>
            <a:r>
              <a:rPr lang="en-US" sz="1800" dirty="0">
                <a:solidFill>
                  <a:srgbClr val="232323"/>
                </a:solidFill>
                <a:effectLst/>
                <a:latin typeface="NewBaskerville"/>
              </a:rPr>
              <a:t>” for Azure) </a:t>
            </a:r>
            <a:endParaRPr lang="en-US" dirty="0"/>
          </a:p>
          <a:p>
            <a:endParaRPr lang="en-VN" dirty="0"/>
          </a:p>
        </p:txBody>
      </p:sp>
      <p:pic>
        <p:nvPicPr>
          <p:cNvPr id="4" name="Picture 3" descr="A diagram of a computer code&#10;&#10;Description automatically generated">
            <a:extLst>
              <a:ext uri="{FF2B5EF4-FFF2-40B4-BE49-F238E27FC236}">
                <a16:creationId xmlns:a16="http://schemas.microsoft.com/office/drawing/2014/main" id="{E8AD1A92-97E6-430B-5B81-1807B3F5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450" y="3498850"/>
            <a:ext cx="2641600" cy="1435100"/>
          </a:xfrm>
          <a:prstGeom prst="rect">
            <a:avLst/>
          </a:prstGeom>
        </p:spPr>
      </p:pic>
      <p:pic>
        <p:nvPicPr>
          <p:cNvPr id="8" name="Picture 7" descr="A black and white text&#10;&#10;Description automatically generated">
            <a:extLst>
              <a:ext uri="{FF2B5EF4-FFF2-40B4-BE49-F238E27FC236}">
                <a16:creationId xmlns:a16="http://schemas.microsoft.com/office/drawing/2014/main" id="{DB687726-D390-A74A-89A2-8DED4C65E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556" y="1161946"/>
            <a:ext cx="3962400" cy="889000"/>
          </a:xfrm>
          <a:prstGeom prst="rect">
            <a:avLst/>
          </a:prstGeom>
        </p:spPr>
      </p:pic>
    </p:spTree>
    <p:extLst>
      <p:ext uri="{BB962C8B-B14F-4D97-AF65-F5344CB8AC3E}">
        <p14:creationId xmlns:p14="http://schemas.microsoft.com/office/powerpoint/2010/main" val="139962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C46751-34F6-DF93-6183-C875CA0E336C}"/>
              </a:ext>
            </a:extLst>
          </p:cNvPr>
          <p:cNvSpPr txBox="1"/>
          <p:nvPr/>
        </p:nvSpPr>
        <p:spPr>
          <a:xfrm>
            <a:off x="806450" y="603250"/>
            <a:ext cx="3503973" cy="717761"/>
          </a:xfrm>
          <a:prstGeom prst="rect">
            <a:avLst/>
          </a:prstGeom>
          <a:noFill/>
        </p:spPr>
        <p:txBody>
          <a:bodyPr wrap="none" rtlCol="0">
            <a:spAutoFit/>
          </a:bodyPr>
          <a:lstStyle/>
          <a:p>
            <a:pPr defTabSz="448056">
              <a:spcAft>
                <a:spcPts val="600"/>
              </a:spcAft>
            </a:pPr>
            <a:r>
              <a:rPr lang="en-VN" sz="1764" kern="1200" dirty="0">
                <a:solidFill>
                  <a:schemeClr val="tx1"/>
                </a:solidFill>
                <a:latin typeface="+mn-lt"/>
                <a:ea typeface="+mn-ea"/>
                <a:cs typeface="+mn-cs"/>
              </a:rPr>
              <a:t>2. Configuring AWS provider (Cont.)</a:t>
            </a:r>
          </a:p>
          <a:p>
            <a:pPr defTabSz="448056">
              <a:spcAft>
                <a:spcPts val="600"/>
              </a:spcAft>
            </a:pPr>
            <a:endParaRPr lang="en-VN" dirty="0"/>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sp>
        <p:nvSpPr>
          <p:cNvPr id="13" name="TextBox 12">
            <a:extLst>
              <a:ext uri="{FF2B5EF4-FFF2-40B4-BE49-F238E27FC236}">
                <a16:creationId xmlns:a16="http://schemas.microsoft.com/office/drawing/2014/main" id="{57FB1711-695A-1CEC-6F77-B1443D7E3B4C}"/>
              </a:ext>
            </a:extLst>
          </p:cNvPr>
          <p:cNvSpPr txBox="1"/>
          <p:nvPr/>
        </p:nvSpPr>
        <p:spPr>
          <a:xfrm>
            <a:off x="1035050" y="1272626"/>
            <a:ext cx="8686800" cy="1200329"/>
          </a:xfrm>
          <a:prstGeom prst="rect">
            <a:avLst/>
          </a:prstGeom>
          <a:noFill/>
        </p:spPr>
        <p:txBody>
          <a:bodyPr wrap="square" rtlCol="0">
            <a:spAutoFit/>
          </a:bodyPr>
          <a:lstStyle/>
          <a:p>
            <a:r>
              <a:rPr lang="en-US" sz="1800" dirty="0">
                <a:solidFill>
                  <a:srgbClr val="232323"/>
                </a:solidFill>
                <a:effectLst/>
                <a:latin typeface="NewBaskerville"/>
              </a:rPr>
              <a:t>Providers don’t have outputs—only inputs. You configure a provider by passing inputs, or </a:t>
            </a:r>
            <a:r>
              <a:rPr lang="en-US" sz="1800" i="1" dirty="0">
                <a:solidFill>
                  <a:srgbClr val="232323"/>
                </a:solidFill>
                <a:effectLst/>
                <a:latin typeface="NewBaskerville"/>
              </a:rPr>
              <a:t>configuration arguments</a:t>
            </a:r>
            <a:r>
              <a:rPr lang="en-US" sz="1800" dirty="0">
                <a:solidFill>
                  <a:srgbClr val="232323"/>
                </a:solidFill>
                <a:effectLst/>
                <a:latin typeface="NewBaskerville"/>
              </a:rPr>
              <a:t>, to the provider block. Configuration arguments are things like the service endpoint URL, region, and provider version and any credentials needed to authenticate against the API.</a:t>
            </a:r>
          </a:p>
        </p:txBody>
      </p:sp>
      <p:pic>
        <p:nvPicPr>
          <p:cNvPr id="2" name="Picture 1" descr="A screenshot of a computer code&#10;&#10;Description automatically generated">
            <a:extLst>
              <a:ext uri="{FF2B5EF4-FFF2-40B4-BE49-F238E27FC236}">
                <a16:creationId xmlns:a16="http://schemas.microsoft.com/office/drawing/2014/main" id="{76AEE500-90E1-5EE7-3E37-1A3A04505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250" y="3142331"/>
            <a:ext cx="7772400" cy="2448980"/>
          </a:xfrm>
          <a:prstGeom prst="rect">
            <a:avLst/>
          </a:prstGeom>
        </p:spPr>
      </p:pic>
    </p:spTree>
    <p:extLst>
      <p:ext uri="{BB962C8B-B14F-4D97-AF65-F5344CB8AC3E}">
        <p14:creationId xmlns:p14="http://schemas.microsoft.com/office/powerpoint/2010/main" val="370083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C46751-34F6-DF93-6183-C875CA0E336C}"/>
              </a:ext>
            </a:extLst>
          </p:cNvPr>
          <p:cNvSpPr txBox="1"/>
          <p:nvPr/>
        </p:nvSpPr>
        <p:spPr>
          <a:xfrm>
            <a:off x="806450" y="603250"/>
            <a:ext cx="1382110" cy="717761"/>
          </a:xfrm>
          <a:prstGeom prst="rect">
            <a:avLst/>
          </a:prstGeom>
          <a:noFill/>
        </p:spPr>
        <p:txBody>
          <a:bodyPr wrap="none" rtlCol="0">
            <a:spAutoFit/>
          </a:bodyPr>
          <a:lstStyle/>
          <a:p>
            <a:pPr defTabSz="448056">
              <a:spcAft>
                <a:spcPts val="600"/>
              </a:spcAft>
            </a:pPr>
            <a:r>
              <a:rPr lang="en-VN" sz="1764" kern="1200" dirty="0">
                <a:solidFill>
                  <a:schemeClr val="tx1"/>
                </a:solidFill>
                <a:latin typeface="+mn-lt"/>
                <a:ea typeface="+mn-ea"/>
                <a:cs typeface="+mn-cs"/>
              </a:rPr>
              <a:t>2. Initializing</a:t>
            </a:r>
          </a:p>
          <a:p>
            <a:pPr defTabSz="448056">
              <a:spcAft>
                <a:spcPts val="600"/>
              </a:spcAft>
            </a:pPr>
            <a:endParaRPr lang="en-VN" dirty="0"/>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pic>
        <p:nvPicPr>
          <p:cNvPr id="7" name="Picture 6" descr="A screenshot of a computer&#10;&#10;Description automatically generated">
            <a:extLst>
              <a:ext uri="{FF2B5EF4-FFF2-40B4-BE49-F238E27FC236}">
                <a16:creationId xmlns:a16="http://schemas.microsoft.com/office/drawing/2014/main" id="{8727270E-2440-7C58-D15E-4F0FE1172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494" y="1321011"/>
            <a:ext cx="10206298" cy="4667082"/>
          </a:xfrm>
          <a:prstGeom prst="rect">
            <a:avLst/>
          </a:prstGeom>
        </p:spPr>
      </p:pic>
    </p:spTree>
    <p:extLst>
      <p:ext uri="{BB962C8B-B14F-4D97-AF65-F5344CB8AC3E}">
        <p14:creationId xmlns:p14="http://schemas.microsoft.com/office/powerpoint/2010/main" val="1694095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C46751-34F6-DF93-6183-C875CA0E336C}"/>
              </a:ext>
            </a:extLst>
          </p:cNvPr>
          <p:cNvSpPr txBox="1"/>
          <p:nvPr/>
        </p:nvSpPr>
        <p:spPr>
          <a:xfrm>
            <a:off x="806450" y="603250"/>
            <a:ext cx="3031151" cy="717761"/>
          </a:xfrm>
          <a:prstGeom prst="rect">
            <a:avLst/>
          </a:prstGeom>
          <a:noFill/>
        </p:spPr>
        <p:txBody>
          <a:bodyPr wrap="none" rtlCol="0">
            <a:spAutoFit/>
          </a:bodyPr>
          <a:lstStyle/>
          <a:p>
            <a:pPr defTabSz="448056">
              <a:spcAft>
                <a:spcPts val="600"/>
              </a:spcAft>
            </a:pPr>
            <a:r>
              <a:rPr lang="en-VN" sz="1764" kern="1200" dirty="0">
                <a:solidFill>
                  <a:schemeClr val="tx1"/>
                </a:solidFill>
                <a:latin typeface="+mn-lt"/>
                <a:ea typeface="+mn-ea"/>
                <a:cs typeface="+mn-cs"/>
              </a:rPr>
              <a:t>2. Deploying the EC2 instance</a:t>
            </a:r>
          </a:p>
          <a:p>
            <a:pPr defTabSz="448056">
              <a:spcAft>
                <a:spcPts val="600"/>
              </a:spcAft>
            </a:pPr>
            <a:endParaRPr lang="en-VN" dirty="0"/>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pic>
        <p:nvPicPr>
          <p:cNvPr id="4" name="Picture 3" descr="A screenshot of a computer program&#10;&#10;Description automatically generated">
            <a:extLst>
              <a:ext uri="{FF2B5EF4-FFF2-40B4-BE49-F238E27FC236}">
                <a16:creationId xmlns:a16="http://schemas.microsoft.com/office/drawing/2014/main" id="{C848D421-D907-FFC5-B9E4-68B6E031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450" y="999305"/>
            <a:ext cx="6994208" cy="5430548"/>
          </a:xfrm>
          <a:prstGeom prst="rect">
            <a:avLst/>
          </a:prstGeom>
        </p:spPr>
      </p:pic>
    </p:spTree>
    <p:extLst>
      <p:ext uri="{BB962C8B-B14F-4D97-AF65-F5344CB8AC3E}">
        <p14:creationId xmlns:p14="http://schemas.microsoft.com/office/powerpoint/2010/main" val="347481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pic>
        <p:nvPicPr>
          <p:cNvPr id="7" name="Picture 6" descr="A computer screen shot of a blue screen&#10;&#10;Description automatically generated">
            <a:extLst>
              <a:ext uri="{FF2B5EF4-FFF2-40B4-BE49-F238E27FC236}">
                <a16:creationId xmlns:a16="http://schemas.microsoft.com/office/drawing/2014/main" id="{7F0A800D-BA97-CC92-CD2A-1674B9258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884" y="450850"/>
            <a:ext cx="8619766" cy="5845851"/>
          </a:xfrm>
          <a:prstGeom prst="rect">
            <a:avLst/>
          </a:prstGeom>
        </p:spPr>
      </p:pic>
    </p:spTree>
    <p:extLst>
      <p:ext uri="{BB962C8B-B14F-4D97-AF65-F5344CB8AC3E}">
        <p14:creationId xmlns:p14="http://schemas.microsoft.com/office/powerpoint/2010/main" val="200598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046682-F823-4B0B-6B04-AAD2915DEDBA}"/>
              </a:ext>
            </a:extLst>
          </p:cNvPr>
          <p:cNvSpPr txBox="1"/>
          <p:nvPr/>
        </p:nvSpPr>
        <p:spPr>
          <a:xfrm>
            <a:off x="1190129" y="1161702"/>
            <a:ext cx="184731" cy="369332"/>
          </a:xfrm>
          <a:prstGeom prst="rect">
            <a:avLst/>
          </a:prstGeom>
          <a:noFill/>
        </p:spPr>
        <p:txBody>
          <a:bodyPr wrap="none" rtlCol="0">
            <a:spAutoFit/>
          </a:bodyPr>
          <a:lstStyle/>
          <a:p>
            <a:endParaRPr lang="en-VN" dirty="0"/>
          </a:p>
        </p:txBody>
      </p:sp>
      <p:sp>
        <p:nvSpPr>
          <p:cNvPr id="6" name="TextBox 5">
            <a:extLst>
              <a:ext uri="{FF2B5EF4-FFF2-40B4-BE49-F238E27FC236}">
                <a16:creationId xmlns:a16="http://schemas.microsoft.com/office/drawing/2014/main" id="{F217E5EC-C493-67ED-1333-779A46552F5B}"/>
              </a:ext>
            </a:extLst>
          </p:cNvPr>
          <p:cNvSpPr txBox="1"/>
          <p:nvPr/>
        </p:nvSpPr>
        <p:spPr>
          <a:xfrm>
            <a:off x="1660464" y="1122604"/>
            <a:ext cx="184731" cy="369332"/>
          </a:xfrm>
          <a:prstGeom prst="rect">
            <a:avLst/>
          </a:prstGeom>
          <a:noFill/>
        </p:spPr>
        <p:txBody>
          <a:bodyPr wrap="none" rtlCol="0">
            <a:noAutofit/>
          </a:bodyPr>
          <a:lstStyle/>
          <a:p>
            <a:endParaRPr lang="en-VN" dirty="0"/>
          </a:p>
        </p:txBody>
      </p:sp>
      <p:pic>
        <p:nvPicPr>
          <p:cNvPr id="3" name="Picture 2" descr="A screenshot of a computer&#10;&#10;Description automatically generated">
            <a:extLst>
              <a:ext uri="{FF2B5EF4-FFF2-40B4-BE49-F238E27FC236}">
                <a16:creationId xmlns:a16="http://schemas.microsoft.com/office/drawing/2014/main" id="{CA6BB8F4-E9B1-9FB7-82FB-DEB4A72D8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250" y="1453932"/>
            <a:ext cx="7772400" cy="1160608"/>
          </a:xfrm>
          <a:prstGeom prst="rect">
            <a:avLst/>
          </a:prstGeom>
        </p:spPr>
      </p:pic>
      <p:sp>
        <p:nvSpPr>
          <p:cNvPr id="4" name="TextBox 3">
            <a:extLst>
              <a:ext uri="{FF2B5EF4-FFF2-40B4-BE49-F238E27FC236}">
                <a16:creationId xmlns:a16="http://schemas.microsoft.com/office/drawing/2014/main" id="{801608F5-F635-094B-66DB-E1E831C25349}"/>
              </a:ext>
            </a:extLst>
          </p:cNvPr>
          <p:cNvSpPr txBox="1"/>
          <p:nvPr/>
        </p:nvSpPr>
        <p:spPr>
          <a:xfrm>
            <a:off x="1406953" y="799438"/>
            <a:ext cx="7557582" cy="646331"/>
          </a:xfrm>
          <a:prstGeom prst="rect">
            <a:avLst/>
          </a:prstGeom>
          <a:noFill/>
        </p:spPr>
        <p:txBody>
          <a:bodyPr wrap="none" rtlCol="0">
            <a:spAutoFit/>
          </a:bodyPr>
          <a:lstStyle/>
          <a:p>
            <a:r>
              <a:rPr lang="en-US" dirty="0">
                <a:solidFill>
                  <a:srgbClr val="232323"/>
                </a:solidFill>
                <a:latin typeface="NewBaskerville"/>
              </a:rPr>
              <a:t>V</a:t>
            </a:r>
            <a:r>
              <a:rPr lang="en-US" sz="1800" dirty="0">
                <a:solidFill>
                  <a:srgbClr val="232323"/>
                </a:solidFill>
                <a:effectLst/>
                <a:latin typeface="NewBaskerville"/>
              </a:rPr>
              <a:t>erify that your resource was created by locating it in the AWS console for EC2 </a:t>
            </a:r>
            <a:endParaRPr lang="en-US" dirty="0"/>
          </a:p>
          <a:p>
            <a:endParaRPr lang="en-VN" dirty="0"/>
          </a:p>
        </p:txBody>
      </p:sp>
      <p:sp>
        <p:nvSpPr>
          <p:cNvPr id="9" name="TextBox 8">
            <a:extLst>
              <a:ext uri="{FF2B5EF4-FFF2-40B4-BE49-F238E27FC236}">
                <a16:creationId xmlns:a16="http://schemas.microsoft.com/office/drawing/2014/main" id="{6E574865-2CE0-0600-85D9-3B58CCB7805C}"/>
              </a:ext>
            </a:extLst>
          </p:cNvPr>
          <p:cNvSpPr txBox="1"/>
          <p:nvPr/>
        </p:nvSpPr>
        <p:spPr>
          <a:xfrm>
            <a:off x="1406953" y="2761202"/>
            <a:ext cx="2879443" cy="369332"/>
          </a:xfrm>
          <a:prstGeom prst="rect">
            <a:avLst/>
          </a:prstGeom>
          <a:noFill/>
        </p:spPr>
        <p:txBody>
          <a:bodyPr wrap="none" rtlCol="0">
            <a:spAutoFit/>
          </a:bodyPr>
          <a:lstStyle/>
          <a:p>
            <a:r>
              <a:rPr lang="en-VN" dirty="0"/>
              <a:t>3. Destroy the E2C instance</a:t>
            </a:r>
          </a:p>
        </p:txBody>
      </p:sp>
      <p:pic>
        <p:nvPicPr>
          <p:cNvPr id="11" name="Picture 10">
            <a:extLst>
              <a:ext uri="{FF2B5EF4-FFF2-40B4-BE49-F238E27FC236}">
                <a16:creationId xmlns:a16="http://schemas.microsoft.com/office/drawing/2014/main" id="{1440D2E1-83C9-DC32-FF6C-F284523C7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250" y="3253475"/>
            <a:ext cx="7772400" cy="758473"/>
          </a:xfrm>
          <a:prstGeom prst="rect">
            <a:avLst/>
          </a:prstGeom>
        </p:spPr>
      </p:pic>
      <p:pic>
        <p:nvPicPr>
          <p:cNvPr id="13" name="Picture 12" descr="A screenshot of a computer program&#10;&#10;Description automatically generated">
            <a:extLst>
              <a:ext uri="{FF2B5EF4-FFF2-40B4-BE49-F238E27FC236}">
                <a16:creationId xmlns:a16="http://schemas.microsoft.com/office/drawing/2014/main" id="{CBE5F2B7-DA16-3A3A-7331-B0D5452B0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2250" y="4134889"/>
            <a:ext cx="7772400" cy="2569906"/>
          </a:xfrm>
          <a:prstGeom prst="rect">
            <a:avLst/>
          </a:prstGeom>
        </p:spPr>
      </p:pic>
    </p:spTree>
    <p:extLst>
      <p:ext uri="{BB962C8B-B14F-4D97-AF65-F5344CB8AC3E}">
        <p14:creationId xmlns:p14="http://schemas.microsoft.com/office/powerpoint/2010/main" val="759850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194" name="Picture 2" descr="To Be Continued&quot; Images – Browse 657 Stock Photos, Vectors, and Video |  Adobe Stock">
            <a:extLst>
              <a:ext uri="{FF2B5EF4-FFF2-40B4-BE49-F238E27FC236}">
                <a16:creationId xmlns:a16="http://schemas.microsoft.com/office/drawing/2014/main" id="{07B9CA37-A772-6CEB-F6A6-DAAF546073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1" r="-1" b="-1"/>
          <a:stretch/>
        </p:blipFill>
        <p:spPr bwMode="auto">
          <a:xfrm>
            <a:off x="20" y="10"/>
            <a:ext cx="12433280" cy="699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36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FF507F-9B45-49F2-8E86-09008C4BB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64397" y="-938605"/>
            <a:ext cx="1792366" cy="4495739"/>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30" name="Freeform: Shape 29">
            <a:extLst>
              <a:ext uri="{FF2B5EF4-FFF2-40B4-BE49-F238E27FC236}">
                <a16:creationId xmlns:a16="http://schemas.microsoft.com/office/drawing/2014/main" id="{3F11BEB1-95DF-4CE8-A1C7-A9F5E38D7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9243696" y="2627161"/>
            <a:ext cx="1791699" cy="3697539"/>
          </a:xfrm>
          <a:custGeom>
            <a:avLst/>
            <a:gdLst>
              <a:gd name="connsiteX0" fmla="*/ 0 w 1755930"/>
              <a:gd name="connsiteY0" fmla="*/ 3240711 h 3625779"/>
              <a:gd name="connsiteX1" fmla="*/ 1 w 1755930"/>
              <a:gd name="connsiteY1" fmla="*/ 3625779 h 3625779"/>
              <a:gd name="connsiteX2" fmla="*/ 1755930 w 1755930"/>
              <a:gd name="connsiteY2" fmla="*/ 3625779 h 3625779"/>
              <a:gd name="connsiteX3" fmla="*/ 1755930 w 1755930"/>
              <a:gd name="connsiteY3" fmla="*/ 0 h 3625779"/>
              <a:gd name="connsiteX4" fmla="*/ 1350156 w 1755930"/>
              <a:gd name="connsiteY4" fmla="*/ 0 h 3625779"/>
              <a:gd name="connsiteX5" fmla="*/ 1350156 w 1755930"/>
              <a:gd name="connsiteY5" fmla="*/ 3240919 h 362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3625779">
                <a:moveTo>
                  <a:pt x="0" y="3240711"/>
                </a:moveTo>
                <a:lnTo>
                  <a:pt x="1" y="3625779"/>
                </a:lnTo>
                <a:lnTo>
                  <a:pt x="1755930" y="3625779"/>
                </a:lnTo>
                <a:lnTo>
                  <a:pt x="1755930" y="0"/>
                </a:lnTo>
                <a:lnTo>
                  <a:pt x="1350156" y="0"/>
                </a:lnTo>
                <a:lnTo>
                  <a:pt x="1350156" y="3240919"/>
                </a:lnTo>
                <a:close/>
              </a:path>
            </a:pathLst>
          </a:custGeom>
          <a:solidFill>
            <a:schemeClr val="tx2"/>
          </a:solidFill>
          <a:ln w="0">
            <a:noFill/>
            <a:prstDash val="solid"/>
            <a:round/>
            <a:headEnd/>
            <a:tailEnd/>
          </a:ln>
        </p:spPr>
      </p:sp>
      <p:sp>
        <p:nvSpPr>
          <p:cNvPr id="8" name="TextBox 7">
            <a:extLst>
              <a:ext uri="{FF2B5EF4-FFF2-40B4-BE49-F238E27FC236}">
                <a16:creationId xmlns:a16="http://schemas.microsoft.com/office/drawing/2014/main" id="{163B0C52-2EE0-45D0-B24F-A1BCE8BD3663}"/>
              </a:ext>
            </a:extLst>
          </p:cNvPr>
          <p:cNvSpPr txBox="1"/>
          <p:nvPr/>
        </p:nvSpPr>
        <p:spPr>
          <a:xfrm>
            <a:off x="1243331" y="1146371"/>
            <a:ext cx="9830657" cy="3588391"/>
          </a:xfrm>
          <a:prstGeom prst="rect">
            <a:avLst/>
          </a:prstGeom>
        </p:spPr>
        <p:txBody>
          <a:bodyPr vert="horz" lIns="91440" tIns="45720" rIns="91440" bIns="45720" rtlCol="0" anchor="ctr">
            <a:normAutofit/>
          </a:bodyPr>
          <a:lstStyle/>
          <a:p>
            <a:pPr indent="-384048" defTabSz="914400">
              <a:lnSpc>
                <a:spcPct val="94000"/>
              </a:lnSpc>
              <a:spcAft>
                <a:spcPts val="200"/>
              </a:spcAft>
              <a:buFont typeface="Franklin Gothic Book" panose="020B0503020102020204" pitchFamily="34" charset="0"/>
            </a:pPr>
            <a:r>
              <a:rPr lang="en-US" sz="2800" dirty="0">
                <a:solidFill>
                  <a:schemeClr val="tx2"/>
                </a:solidFill>
                <a:effectLst/>
              </a:rPr>
              <a:t>Chapter 2 is a deep dive into Terraform: resource lifecycle and state management. </a:t>
            </a:r>
          </a:p>
          <a:p>
            <a:pPr indent="-384048" defTabSz="914400">
              <a:lnSpc>
                <a:spcPct val="94000"/>
              </a:lnSpc>
              <a:spcAft>
                <a:spcPts val="200"/>
              </a:spcAft>
              <a:buFont typeface="Franklin Gothic Book" panose="020B0503020102020204" pitchFamily="34" charset="0"/>
            </a:pPr>
            <a:r>
              <a:rPr lang="en-US" sz="2800" dirty="0">
                <a:solidFill>
                  <a:schemeClr val="tx2"/>
                </a:solidFill>
              </a:rPr>
              <a:t>E</a:t>
            </a:r>
            <a:r>
              <a:rPr lang="en-US" sz="2800" dirty="0">
                <a:solidFill>
                  <a:schemeClr val="tx2"/>
                </a:solidFill>
                <a:effectLst/>
              </a:rPr>
              <a:t>xamine how Terraform generates and applies execution plans to perform CRUD operations on managed resources and see how state plays a role in the process. </a:t>
            </a:r>
            <a:endParaRPr lang="en-US" sz="2800" dirty="0">
              <a:solidFill>
                <a:schemeClr val="tx2"/>
              </a:solidFill>
            </a:endParaRPr>
          </a:p>
        </p:txBody>
      </p:sp>
      <p:sp>
        <p:nvSpPr>
          <p:cNvPr id="32" name="Rectangle 31">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584843"/>
            <a:ext cx="12433298" cy="4128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706786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57"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137A68B-1C01-4B21-8F62-9F127D170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3"/>
            <a:ext cx="5408485" cy="6997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903B2A7-D808-E390-893E-18DEF4A57DAF}"/>
              </a:ext>
            </a:extLst>
          </p:cNvPr>
          <p:cNvSpPr txBox="1"/>
          <p:nvPr/>
        </p:nvSpPr>
        <p:spPr>
          <a:xfrm>
            <a:off x="652749" y="2821294"/>
            <a:ext cx="4089666" cy="3543280"/>
          </a:xfrm>
          <a:prstGeom prst="rect">
            <a:avLst/>
          </a:prstGeom>
        </p:spPr>
        <p:txBody>
          <a:bodyPr vert="horz" lIns="91440" tIns="45720" rIns="91440" bIns="45720" rtlCol="0">
            <a:normAutofit/>
          </a:bodyPr>
          <a:lstStyle/>
          <a:p>
            <a:pPr marL="1298448" lvl="2" indent="-384048" defTabSz="914400">
              <a:lnSpc>
                <a:spcPct val="94000"/>
              </a:lnSpc>
              <a:spcAft>
                <a:spcPts val="200"/>
              </a:spcAft>
              <a:buFont typeface="Franklin Gothic Book" panose="020B0503020102020204" pitchFamily="34" charset="0"/>
            </a:pPr>
            <a:r>
              <a:rPr lang="en-US" sz="9600" dirty="0">
                <a:solidFill>
                  <a:schemeClr val="tx2"/>
                </a:solidFill>
              </a:rPr>
              <a:t>Q&amp;A</a:t>
            </a:r>
          </a:p>
        </p:txBody>
      </p:sp>
      <p:sp>
        <p:nvSpPr>
          <p:cNvPr id="13" name="Rectangle 12">
            <a:extLst>
              <a:ext uri="{FF2B5EF4-FFF2-40B4-BE49-F238E27FC236}">
                <a16:creationId xmlns:a16="http://schemas.microsoft.com/office/drawing/2014/main" id="{87BCBE98-69EA-40E7-B937-FCA553A58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8485" y="383"/>
            <a:ext cx="23312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Questions">
            <a:extLst>
              <a:ext uri="{FF2B5EF4-FFF2-40B4-BE49-F238E27FC236}">
                <a16:creationId xmlns:a16="http://schemas.microsoft.com/office/drawing/2014/main" id="{06932F60-96AF-EE57-376E-B2C7F0BB0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9751" y="757954"/>
            <a:ext cx="5490634" cy="5490634"/>
          </a:xfrm>
          <a:prstGeom prst="rect">
            <a:avLst/>
          </a:prstGeom>
        </p:spPr>
      </p:pic>
    </p:spTree>
    <p:extLst>
      <p:ext uri="{BB962C8B-B14F-4D97-AF65-F5344CB8AC3E}">
        <p14:creationId xmlns:p14="http://schemas.microsoft.com/office/powerpoint/2010/main" val="8162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Graphic 5" descr="Chat">
            <a:extLst>
              <a:ext uri="{FF2B5EF4-FFF2-40B4-BE49-F238E27FC236}">
                <a16:creationId xmlns:a16="http://schemas.microsoft.com/office/drawing/2014/main" id="{159FE560-926D-5FFE-F04A-ADDE486F5A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050" y="653118"/>
            <a:ext cx="5691463" cy="5691463"/>
          </a:xfrm>
          <a:prstGeom prst="rect">
            <a:avLst/>
          </a:prstGeom>
        </p:spPr>
      </p:pic>
      <p:sp>
        <p:nvSpPr>
          <p:cNvPr id="2" name="TextBox 1">
            <a:extLst>
              <a:ext uri="{FF2B5EF4-FFF2-40B4-BE49-F238E27FC236}">
                <a16:creationId xmlns:a16="http://schemas.microsoft.com/office/drawing/2014/main" id="{1F7C3707-A4AF-DF08-CABF-06B0C0CF2714}"/>
              </a:ext>
            </a:extLst>
          </p:cNvPr>
          <p:cNvSpPr txBox="1"/>
          <p:nvPr/>
        </p:nvSpPr>
        <p:spPr>
          <a:xfrm>
            <a:off x="6445250" y="1593850"/>
            <a:ext cx="5607050" cy="2919143"/>
          </a:xfrm>
          <a:prstGeom prst="rect">
            <a:avLst/>
          </a:prstGeom>
        </p:spPr>
        <p:txBody>
          <a:bodyPr vert="horz" lIns="91440" tIns="45720" rIns="91440" bIns="45720" rtlCol="0" anchor="b">
            <a:normAutofit/>
          </a:bodyPr>
          <a:lstStyle/>
          <a:p>
            <a:pPr defTabSz="914400">
              <a:lnSpc>
                <a:spcPct val="89000"/>
              </a:lnSpc>
              <a:spcBef>
                <a:spcPct val="0"/>
              </a:spcBef>
              <a:spcAft>
                <a:spcPts val="600"/>
              </a:spcAft>
            </a:pPr>
            <a:r>
              <a:rPr lang="en-US" sz="4800" cap="all" dirty="0">
                <a:solidFill>
                  <a:schemeClr val="tx2"/>
                </a:solidFill>
                <a:latin typeface="+mj-lt"/>
                <a:ea typeface="+mj-ea"/>
                <a:cs typeface="+mj-cs"/>
              </a:rPr>
              <a:t>Let’s talk about:</a:t>
            </a:r>
            <a:br>
              <a:rPr lang="en-US" sz="4800" cap="all" dirty="0">
                <a:solidFill>
                  <a:schemeClr val="tx2"/>
                </a:solidFill>
                <a:latin typeface="+mj-lt"/>
                <a:ea typeface="+mj-ea"/>
                <a:cs typeface="+mj-cs"/>
              </a:rPr>
            </a:br>
            <a:r>
              <a:rPr lang="en-US" sz="4800" cap="all" dirty="0">
                <a:solidFill>
                  <a:schemeClr val="tx2"/>
                </a:solidFill>
                <a:latin typeface="+mj-lt"/>
                <a:ea typeface="+mj-ea"/>
                <a:cs typeface="+mj-cs"/>
              </a:rPr>
              <a:t>Infrastructure as Code (</a:t>
            </a:r>
            <a:r>
              <a:rPr lang="en-US" sz="4800" cap="all" dirty="0" err="1">
                <a:solidFill>
                  <a:schemeClr val="tx2"/>
                </a:solidFill>
                <a:latin typeface="+mj-lt"/>
                <a:ea typeface="+mj-ea"/>
                <a:cs typeface="+mj-cs"/>
              </a:rPr>
              <a:t>IaC</a:t>
            </a:r>
            <a:r>
              <a:rPr lang="en-US" sz="4800" cap="all" dirty="0">
                <a:solidFill>
                  <a:schemeClr val="tx2"/>
                </a:solidFill>
                <a:latin typeface="+mj-lt"/>
                <a:ea typeface="+mj-ea"/>
                <a:cs typeface="+mj-cs"/>
              </a:rPr>
              <a:t>)</a:t>
            </a:r>
          </a:p>
        </p:txBody>
      </p:sp>
    </p:spTree>
    <p:extLst>
      <p:ext uri="{BB962C8B-B14F-4D97-AF65-F5344CB8AC3E}">
        <p14:creationId xmlns:p14="http://schemas.microsoft.com/office/powerpoint/2010/main" val="30056534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1644650" y="679450"/>
            <a:ext cx="8271106" cy="4016081"/>
          </a:xfrm>
        </p:spPr>
        <p:txBody>
          <a:bodyPr vert="horz" lIns="91440" tIns="45720" rIns="91440" bIns="45720" rtlCol="0" anchor="t">
            <a:noAutofit/>
          </a:bodyPr>
          <a:lstStyle/>
          <a:p>
            <a:pPr defTabSz="914400"/>
            <a:r>
              <a:rPr lang="en-US" sz="3400" b="0" i="0" dirty="0">
                <a:solidFill>
                  <a:schemeClr val="tx1"/>
                </a:solidFill>
                <a:effectLst/>
                <a:latin typeface="Arial" panose="020B0604020202020204" pitchFamily="34" charset="0"/>
                <a:cs typeface="Arial" panose="020B0604020202020204" pitchFamily="34" charset="0"/>
              </a:rPr>
              <a:t>- </a:t>
            </a:r>
            <a:r>
              <a:rPr lang="en-US" sz="3400" b="0" i="1" dirty="0">
                <a:solidFill>
                  <a:schemeClr val="tx1"/>
                </a:solidFill>
                <a:effectLst/>
                <a:latin typeface="Arial" panose="020B0604020202020204" pitchFamily="34" charset="0"/>
                <a:cs typeface="Arial" panose="020B0604020202020204" pitchFamily="34" charset="0"/>
              </a:rPr>
              <a:t>I</a:t>
            </a:r>
            <a:r>
              <a:rPr lang="en-US" sz="3400" i="1" dirty="0">
                <a:solidFill>
                  <a:schemeClr val="tx1"/>
                </a:solidFill>
                <a:effectLst/>
                <a:latin typeface="Arial" panose="020B0604020202020204" pitchFamily="34" charset="0"/>
                <a:cs typeface="Arial" panose="020B0604020202020204" pitchFamily="34" charset="0"/>
              </a:rPr>
              <a:t>nfrastructure as code (</a:t>
            </a:r>
            <a:r>
              <a:rPr lang="en-US" sz="3400" i="1" dirty="0" err="1">
                <a:solidFill>
                  <a:schemeClr val="tx1"/>
                </a:solidFill>
                <a:effectLst/>
                <a:latin typeface="Arial" panose="020B0604020202020204" pitchFamily="34" charset="0"/>
                <a:cs typeface="Arial" panose="020B0604020202020204" pitchFamily="34" charset="0"/>
              </a:rPr>
              <a:t>IaC</a:t>
            </a:r>
            <a:r>
              <a:rPr lang="en-US" sz="3400" i="1" dirty="0">
                <a:solidFill>
                  <a:schemeClr val="tx1"/>
                </a:solidFill>
                <a:effectLst/>
                <a:latin typeface="Arial" panose="020B0604020202020204" pitchFamily="34" charset="0"/>
                <a:cs typeface="Arial" panose="020B0604020202020204" pitchFamily="34" charset="0"/>
              </a:rPr>
              <a:t>) </a:t>
            </a:r>
            <a:r>
              <a:rPr lang="en-US" sz="3400" dirty="0">
                <a:solidFill>
                  <a:schemeClr val="tx1"/>
                </a:solidFill>
                <a:effectLst/>
                <a:latin typeface="Arial" panose="020B0604020202020204" pitchFamily="34" charset="0"/>
                <a:cs typeface="Arial" panose="020B0604020202020204" pitchFamily="34" charset="0"/>
              </a:rPr>
              <a:t>is the process of managing and provisioning infrastructure through machine readable definition files. </a:t>
            </a:r>
            <a:br>
              <a:rPr lang="en-US" sz="3400" dirty="0">
                <a:solidFill>
                  <a:schemeClr val="tx1"/>
                </a:solidFill>
                <a:latin typeface="Arial" panose="020B0604020202020204" pitchFamily="34" charset="0"/>
                <a:cs typeface="Arial" panose="020B0604020202020204" pitchFamily="34" charset="0"/>
              </a:rPr>
            </a:br>
            <a:br>
              <a:rPr lang="en-US" sz="3400" b="0" i="0" dirty="0">
                <a:solidFill>
                  <a:schemeClr val="tx1"/>
                </a:solidFill>
                <a:effectLst/>
                <a:latin typeface="Arial" panose="020B0604020202020204" pitchFamily="34" charset="0"/>
                <a:cs typeface="Arial" panose="020B0604020202020204" pitchFamily="34" charset="0"/>
              </a:rPr>
            </a:br>
            <a:r>
              <a:rPr lang="en-US" sz="3400" b="0" i="0" dirty="0">
                <a:solidFill>
                  <a:schemeClr val="tx1"/>
                </a:solidFill>
                <a:effectLst/>
                <a:latin typeface="Arial" panose="020B0604020202020204" pitchFamily="34" charset="0"/>
                <a:cs typeface="Arial" panose="020B0604020202020204" pitchFamily="34" charset="0"/>
              </a:rPr>
              <a:t>-</a:t>
            </a:r>
            <a:r>
              <a:rPr lang="en-US" sz="3400" dirty="0">
                <a:solidFill>
                  <a:schemeClr val="tx1"/>
                </a:solidFill>
                <a:effectLst/>
                <a:latin typeface="Arial" panose="020B0604020202020204" pitchFamily="34" charset="0"/>
                <a:cs typeface="Arial" panose="020B0604020202020204" pitchFamily="34" charset="0"/>
              </a:rPr>
              <a:t> We use </a:t>
            </a:r>
            <a:r>
              <a:rPr lang="en-US" sz="3400" dirty="0" err="1">
                <a:solidFill>
                  <a:schemeClr val="tx1"/>
                </a:solidFill>
                <a:effectLst/>
                <a:latin typeface="Arial" panose="020B0604020202020204" pitchFamily="34" charset="0"/>
                <a:cs typeface="Arial" panose="020B0604020202020204" pitchFamily="34" charset="0"/>
              </a:rPr>
              <a:t>IaC</a:t>
            </a:r>
            <a:r>
              <a:rPr lang="en-US" sz="3400" dirty="0">
                <a:solidFill>
                  <a:schemeClr val="tx1"/>
                </a:solidFill>
                <a:effectLst/>
                <a:latin typeface="Arial" panose="020B0604020202020204" pitchFamily="34" charset="0"/>
                <a:cs typeface="Arial" panose="020B0604020202020204" pitchFamily="34" charset="0"/>
              </a:rPr>
              <a:t> to automate processes that used to be done manually. </a:t>
            </a:r>
            <a:br>
              <a:rPr lang="en-US" sz="3400" dirty="0">
                <a:solidFill>
                  <a:schemeClr val="tx1"/>
                </a:solidFill>
                <a:effectLst/>
                <a:latin typeface="Arial" panose="020B0604020202020204" pitchFamily="34" charset="0"/>
                <a:cs typeface="Arial" panose="020B0604020202020204" pitchFamily="34" charset="0"/>
              </a:rPr>
            </a:br>
            <a:br>
              <a:rPr lang="en-US" sz="3400" dirty="0">
                <a:solidFill>
                  <a:schemeClr val="tx1"/>
                </a:solidFill>
                <a:effectLst/>
                <a:latin typeface="Arial" panose="020B0604020202020204" pitchFamily="34" charset="0"/>
                <a:cs typeface="Arial" panose="020B0604020202020204" pitchFamily="34" charset="0"/>
              </a:rPr>
            </a:br>
            <a:r>
              <a:rPr lang="en-US" sz="3400" dirty="0">
                <a:effectLst/>
                <a:latin typeface="Arial" panose="020B0604020202020204" pitchFamily="34" charset="0"/>
                <a:cs typeface="Arial" panose="020B0604020202020204" pitchFamily="34" charset="0"/>
              </a:rPr>
              <a:t>- </a:t>
            </a:r>
            <a:r>
              <a:rPr lang="en-US" sz="3600" dirty="0">
                <a:effectLst/>
                <a:latin typeface="NewBaskerville"/>
              </a:rPr>
              <a:t>CM tools favor mutable infrastructure, whereas Terraform and other provisioning tools favor immutable infrastructure</a:t>
            </a:r>
            <a:br>
              <a:rPr lang="en-US" sz="3400" dirty="0">
                <a:solidFill>
                  <a:schemeClr val="tx1"/>
                </a:solidFill>
                <a:latin typeface="Arial" panose="020B0604020202020204" pitchFamily="34" charset="0"/>
                <a:cs typeface="Arial" panose="020B0604020202020204" pitchFamily="34" charset="0"/>
              </a:rPr>
            </a:br>
            <a:br>
              <a:rPr lang="en-US" sz="3400" b="0" i="0" cap="all" dirty="0">
                <a:solidFill>
                  <a:schemeClr val="tx1"/>
                </a:solidFill>
                <a:effectLst/>
                <a:latin typeface="Arial" panose="020B0604020202020204" pitchFamily="34" charset="0"/>
                <a:cs typeface="Arial" panose="020B0604020202020204" pitchFamily="34" charset="0"/>
              </a:rPr>
            </a:br>
            <a:endParaRPr lang="en-US" sz="3400" cap="all"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3996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652748" y="652735"/>
            <a:ext cx="3364883" cy="5691462"/>
          </a:xfrm>
        </p:spPr>
        <p:txBody>
          <a:bodyPr vert="horz" lIns="91440" tIns="45720" rIns="91440" bIns="45720" rtlCol="0" anchor="ctr">
            <a:normAutofit/>
          </a:bodyPr>
          <a:lstStyle/>
          <a:p>
            <a:pPr algn="ctr" defTabSz="914400"/>
            <a:br>
              <a:rPr lang="en-US" sz="4400" b="0" i="0">
                <a:effectLst/>
              </a:rPr>
            </a:br>
            <a:r>
              <a:rPr lang="en-US" sz="4400" b="0" i="0">
                <a:effectLst/>
              </a:rPr>
              <a:t>Key Benefits of IaC</a:t>
            </a:r>
            <a:br>
              <a:rPr lang="en-US" sz="4400">
                <a:effectLst/>
              </a:rPr>
            </a:br>
            <a:endParaRPr lang="en-US" sz="4400"/>
          </a:p>
        </p:txBody>
      </p:sp>
      <p:graphicFrame>
        <p:nvGraphicFramePr>
          <p:cNvPr id="56" name="TextBox 4">
            <a:extLst>
              <a:ext uri="{FF2B5EF4-FFF2-40B4-BE49-F238E27FC236}">
                <a16:creationId xmlns:a16="http://schemas.microsoft.com/office/drawing/2014/main" id="{921BA28B-59E8-29B0-51DF-76D08042078D}"/>
              </a:ext>
            </a:extLst>
          </p:cNvPr>
          <p:cNvGraphicFramePr/>
          <p:nvPr>
            <p:extLst>
              <p:ext uri="{D42A27DB-BD31-4B8C-83A1-F6EECF244321}">
                <p14:modId xmlns:p14="http://schemas.microsoft.com/office/powerpoint/2010/main" val="420208100"/>
              </p:ext>
            </p:extLst>
          </p:nvPr>
        </p:nvGraphicFramePr>
        <p:xfrm>
          <a:off x="4998480" y="652736"/>
          <a:ext cx="6635074" cy="569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99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C3707-A4AF-DF08-CABF-06B0C0CF2714}"/>
              </a:ext>
            </a:extLst>
          </p:cNvPr>
          <p:cNvSpPr txBox="1"/>
          <p:nvPr/>
        </p:nvSpPr>
        <p:spPr>
          <a:xfrm>
            <a:off x="958850" y="2574448"/>
            <a:ext cx="5487790" cy="922019"/>
          </a:xfrm>
          <a:prstGeom prst="rect">
            <a:avLst/>
          </a:prstGeom>
          <a:noFill/>
        </p:spPr>
        <p:txBody>
          <a:bodyPr wrap="none" rtlCol="0">
            <a:spAutoFit/>
          </a:bodyPr>
          <a:lstStyle/>
          <a:p>
            <a:pPr defTabSz="502920">
              <a:spcAft>
                <a:spcPts val="600"/>
              </a:spcAft>
            </a:pPr>
            <a:r>
              <a:rPr lang="en-US" sz="5280" kern="1200" dirty="0">
                <a:solidFill>
                  <a:schemeClr val="tx2"/>
                </a:solidFill>
                <a:latin typeface="+mj-lt"/>
                <a:ea typeface="+mj-ea"/>
                <a:cs typeface="+mj-cs"/>
              </a:rPr>
              <a:t>What’s Terraform?</a:t>
            </a:r>
            <a:endParaRPr lang="en-VN" sz="4800" dirty="0"/>
          </a:p>
        </p:txBody>
      </p:sp>
      <p:sp>
        <p:nvSpPr>
          <p:cNvPr id="3" name="object 15">
            <a:extLst>
              <a:ext uri="{FF2B5EF4-FFF2-40B4-BE49-F238E27FC236}">
                <a16:creationId xmlns:a16="http://schemas.microsoft.com/office/drawing/2014/main" id="{1C9939F4-D4F3-2C1B-265E-DBBB4C986D54}"/>
              </a:ext>
            </a:extLst>
          </p:cNvPr>
          <p:cNvSpPr/>
          <p:nvPr/>
        </p:nvSpPr>
        <p:spPr>
          <a:xfrm>
            <a:off x="6347555" y="509160"/>
            <a:ext cx="5593592" cy="597461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1797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CFEBC-91E6-EE72-94EC-E4EB0D268E6F}"/>
              </a:ext>
            </a:extLst>
          </p:cNvPr>
          <p:cNvSpPr>
            <a:spLocks noGrp="1"/>
          </p:cNvSpPr>
          <p:nvPr>
            <p:ph type="title"/>
          </p:nvPr>
        </p:nvSpPr>
        <p:spPr>
          <a:xfrm>
            <a:off x="2081097" y="1490809"/>
            <a:ext cx="8271106" cy="4016081"/>
          </a:xfrm>
        </p:spPr>
        <p:txBody>
          <a:bodyPr vert="horz" lIns="91440" tIns="45720" rIns="91440" bIns="45720" rtlCol="0" anchor="t">
            <a:noAutofit/>
          </a:bodyPr>
          <a:lstStyle/>
          <a:p>
            <a:pPr defTabSz="914400"/>
            <a:r>
              <a:rPr lang="en-US" sz="3600" b="0" i="0" dirty="0">
                <a:solidFill>
                  <a:schemeClr val="tx1"/>
                </a:solidFill>
                <a:effectLst/>
                <a:latin typeface="Graphik LC Web"/>
              </a:rPr>
              <a:t>Terraform is an </a:t>
            </a:r>
            <a:r>
              <a:rPr lang="en-US" sz="3600" b="0" i="0" dirty="0" err="1">
                <a:solidFill>
                  <a:schemeClr val="tx1"/>
                </a:solidFill>
                <a:effectLst/>
                <a:latin typeface="Graphik LC Web"/>
              </a:rPr>
              <a:t>IaC</a:t>
            </a:r>
            <a:r>
              <a:rPr lang="en-US" sz="3600" b="0" i="0" dirty="0">
                <a:solidFill>
                  <a:schemeClr val="tx1"/>
                </a:solidFill>
                <a:effectLst/>
                <a:latin typeface="Graphik LC Web"/>
              </a:rPr>
              <a:t> tool</a:t>
            </a:r>
            <a:br>
              <a:rPr lang="en-US" sz="3600" b="0" i="0" dirty="0">
                <a:solidFill>
                  <a:schemeClr val="tx1"/>
                </a:solidFill>
                <a:effectLst/>
                <a:latin typeface="Graphik LC Web"/>
              </a:rPr>
            </a:br>
            <a:br>
              <a:rPr lang="en-US" sz="3600" b="0" i="0" dirty="0">
                <a:solidFill>
                  <a:schemeClr val="tx1"/>
                </a:solidFill>
                <a:effectLst/>
                <a:latin typeface="Graphik LC Web"/>
              </a:rPr>
            </a:br>
            <a:r>
              <a:rPr lang="en-US" sz="3600" b="0" i="0" dirty="0">
                <a:solidFill>
                  <a:schemeClr val="tx1"/>
                </a:solidFill>
                <a:effectLst/>
                <a:latin typeface="Graphik LC Web"/>
              </a:rPr>
              <a:t>The provisioning of cloud resources, for instance, is one of the main use cases of Terraform.</a:t>
            </a:r>
            <a:br>
              <a:rPr lang="en-US" sz="3600" b="0" i="0" dirty="0">
                <a:solidFill>
                  <a:schemeClr val="tx1"/>
                </a:solidFill>
                <a:effectLst/>
                <a:latin typeface="Graphik LC Web"/>
              </a:rPr>
            </a:br>
            <a:br>
              <a:rPr lang="en-US" sz="3600" b="0" i="0" dirty="0">
                <a:solidFill>
                  <a:schemeClr val="tx1"/>
                </a:solidFill>
                <a:effectLst/>
                <a:latin typeface="Graphik LC Web"/>
              </a:rPr>
            </a:br>
            <a:r>
              <a:rPr lang="en-US" sz="3600" b="0" i="0" dirty="0">
                <a:solidFill>
                  <a:schemeClr val="tx1"/>
                </a:solidFill>
                <a:effectLst/>
                <a:latin typeface="Graphik LC Web"/>
              </a:rPr>
              <a:t>It’s a cloud-agnostic, open-source provisioning tool written in the Go language and created by </a:t>
            </a:r>
            <a:r>
              <a:rPr lang="en-US" sz="3600" b="0" i="0" dirty="0" err="1">
                <a:solidFill>
                  <a:schemeClr val="tx1"/>
                </a:solidFill>
                <a:effectLst/>
                <a:latin typeface="Graphik LC Web"/>
              </a:rPr>
              <a:t>HashiCorp</a:t>
            </a:r>
            <a:r>
              <a:rPr lang="en-US" sz="3600" b="0" i="0" dirty="0">
                <a:solidFill>
                  <a:schemeClr val="tx1"/>
                </a:solidFill>
                <a:effectLst/>
                <a:latin typeface="Graphik LC Web"/>
              </a:rPr>
              <a:t>.</a:t>
            </a:r>
            <a:endParaRPr lang="en-US" sz="3400" cap="all"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2792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D84E21A-A848-4FF9-97DA-1BE07F7433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758" y="759634"/>
            <a:ext cx="10885376" cy="5458645"/>
            <a:chOff x="752858" y="744469"/>
            <a:chExt cx="10674117" cy="5349671"/>
          </a:xfrm>
        </p:grpSpPr>
        <p:sp>
          <p:nvSpPr>
            <p:cNvPr id="10" name="Freeform 6">
              <a:extLst>
                <a:ext uri="{FF2B5EF4-FFF2-40B4-BE49-F238E27FC236}">
                  <a16:creationId xmlns:a16="http://schemas.microsoft.com/office/drawing/2014/main" id="{B4679B52-98EA-45CA-AF30-F2C9A6946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0E5EE46-6B2F-43B5-8F97-10C96ECA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87546EB-8C8C-4552-9837-27CEFD10C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a:extLst>
              <a:ext uri="{FF2B5EF4-FFF2-40B4-BE49-F238E27FC236}">
                <a16:creationId xmlns:a16="http://schemas.microsoft.com/office/drawing/2014/main" id="{3D02F24D-9C3D-CEAB-364B-424898B831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829" y="1289993"/>
            <a:ext cx="4417713" cy="4417713"/>
          </a:xfrm>
          <a:prstGeom prst="rect">
            <a:avLst/>
          </a:prstGeom>
        </p:spPr>
      </p:pic>
      <p:sp>
        <p:nvSpPr>
          <p:cNvPr id="15" name="Freeform 6">
            <a:extLst>
              <a:ext uri="{FF2B5EF4-FFF2-40B4-BE49-F238E27FC236}">
                <a16:creationId xmlns:a16="http://schemas.microsoft.com/office/drawing/2014/main" id="{1157C185-67CB-4FDD-9C4B-705DDB08A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519459" y="759634"/>
            <a:ext cx="3340499" cy="449829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1DF7C5E2-1CD0-D5C6-0692-A044B5996023}"/>
              </a:ext>
            </a:extLst>
          </p:cNvPr>
          <p:cNvSpPr>
            <a:spLocks noGrp="1"/>
          </p:cNvSpPr>
          <p:nvPr>
            <p:ph type="title"/>
          </p:nvPr>
        </p:nvSpPr>
        <p:spPr>
          <a:xfrm>
            <a:off x="6259485" y="1511097"/>
            <a:ext cx="5718898" cy="3320612"/>
          </a:xfrm>
        </p:spPr>
        <p:txBody>
          <a:bodyPr vert="horz" lIns="91440" tIns="45720" rIns="91440" bIns="45720" rtlCol="0" anchor="b">
            <a:normAutofit/>
          </a:bodyPr>
          <a:lstStyle/>
          <a:p>
            <a:pPr defTabSz="914400"/>
            <a:r>
              <a:rPr lang="en-US" sz="7100" cap="all"/>
              <a:t>Why use Terraform?</a:t>
            </a:r>
          </a:p>
        </p:txBody>
      </p:sp>
    </p:spTree>
    <p:extLst>
      <p:ext uri="{BB962C8B-B14F-4D97-AF65-F5344CB8AC3E}">
        <p14:creationId xmlns:p14="http://schemas.microsoft.com/office/powerpoint/2010/main" val="23321398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070012-F07F-4AF5-A31F-7F14A16909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758" y="759634"/>
            <a:ext cx="10885376" cy="5458645"/>
            <a:chOff x="752858" y="744469"/>
            <a:chExt cx="10674117" cy="5349671"/>
          </a:xfrm>
        </p:grpSpPr>
        <p:sp>
          <p:nvSpPr>
            <p:cNvPr id="25" name="Freeform 6">
              <a:extLst>
                <a:ext uri="{FF2B5EF4-FFF2-40B4-BE49-F238E27FC236}">
                  <a16:creationId xmlns:a16="http://schemas.microsoft.com/office/drawing/2014/main" id="{91DFA57A-349A-4BFD-B78A-9F99513C1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9B5F8AE6-2E79-4DD0-8E2A-5E00870FD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8" name="Rectangle 2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758" y="759634"/>
            <a:ext cx="10885376" cy="5458645"/>
            <a:chOff x="752858" y="744469"/>
            <a:chExt cx="10674117" cy="5349671"/>
          </a:xfrm>
        </p:grpSpPr>
        <p:sp>
          <p:nvSpPr>
            <p:cNvPr id="3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w="0">
              <a:noFill/>
              <a:prstDash val="solid"/>
              <a:round/>
              <a:headEnd/>
              <a:tailEnd/>
            </a:ln>
          </p:spPr>
        </p:sp>
      </p:grpSp>
      <p:sp>
        <p:nvSpPr>
          <p:cNvPr id="2" name="Title 1">
            <a:extLst>
              <a:ext uri="{FF2B5EF4-FFF2-40B4-BE49-F238E27FC236}">
                <a16:creationId xmlns:a16="http://schemas.microsoft.com/office/drawing/2014/main" id="{D99D07E0-BB18-9518-A520-2783EEF73F25}"/>
              </a:ext>
            </a:extLst>
          </p:cNvPr>
          <p:cNvSpPr>
            <a:spLocks noGrp="1"/>
          </p:cNvSpPr>
          <p:nvPr>
            <p:ph type="title"/>
          </p:nvPr>
        </p:nvSpPr>
        <p:spPr>
          <a:xfrm>
            <a:off x="1953030" y="1824884"/>
            <a:ext cx="8530819" cy="3121765"/>
          </a:xfrm>
        </p:spPr>
        <p:txBody>
          <a:bodyPr vert="horz" lIns="91440" tIns="45720" rIns="91440" bIns="45720" rtlCol="0" anchor="b">
            <a:normAutofit/>
          </a:bodyPr>
          <a:lstStyle/>
          <a:p>
            <a:pPr defTabSz="914400"/>
            <a:r>
              <a:rPr lang="en-US" sz="1800" dirty="0"/>
              <a:t>- open source</a:t>
            </a:r>
            <a:br>
              <a:rPr lang="en-US" sz="1800" dirty="0"/>
            </a:br>
            <a:br>
              <a:rPr lang="en-US" sz="1800" dirty="0"/>
            </a:br>
            <a:r>
              <a:rPr lang="en-US" sz="1800" dirty="0"/>
              <a:t>- T</a:t>
            </a:r>
            <a:r>
              <a:rPr lang="en-US" sz="1800" b="0" i="0" dirty="0">
                <a:effectLst/>
              </a:rPr>
              <a:t>erraform can manage infrastructure on multiple cloud platforms</a:t>
            </a:r>
            <a:br>
              <a:rPr lang="en-US" sz="1800" dirty="0"/>
            </a:br>
            <a:br>
              <a:rPr lang="en-US" sz="1800" dirty="0"/>
            </a:br>
            <a:r>
              <a:rPr lang="en-US" sz="1800" dirty="0"/>
              <a:t>- T</a:t>
            </a:r>
            <a:r>
              <a:rPr lang="en-US" sz="1800" b="0" i="0" dirty="0">
                <a:effectLst/>
              </a:rPr>
              <a:t>his simplifies management and orchestration for large-scale, multi-cloud infrastructures.</a:t>
            </a:r>
            <a:br>
              <a:rPr lang="en-US" sz="1800" b="0" i="0" dirty="0">
                <a:effectLst/>
              </a:rPr>
            </a:br>
            <a:br>
              <a:rPr lang="en-US" sz="1800" b="0" i="0" dirty="0">
                <a:effectLst/>
              </a:rPr>
            </a:br>
            <a:r>
              <a:rPr lang="en-US" sz="1800" b="0" i="0" dirty="0">
                <a:effectLst/>
              </a:rPr>
              <a:t>- The human-readable configuration language helps you write infrastructure code quickly.</a:t>
            </a:r>
            <a:br>
              <a:rPr lang="en-US" sz="1800" b="0" i="0" dirty="0">
                <a:effectLst/>
              </a:rPr>
            </a:br>
            <a:br>
              <a:rPr lang="en-US" sz="1800" b="0" i="0" dirty="0">
                <a:effectLst/>
              </a:rPr>
            </a:br>
            <a:r>
              <a:rPr lang="en-US" sz="1800" b="0" i="0" dirty="0">
                <a:effectLst/>
              </a:rPr>
              <a:t>- </a:t>
            </a:r>
            <a:r>
              <a:rPr lang="en-US" sz="1800" dirty="0" err="1"/>
              <a:t>T</a:t>
            </a:r>
            <a:r>
              <a:rPr lang="en-US" sz="1800" b="0" i="0" dirty="0" err="1">
                <a:effectLst/>
              </a:rPr>
              <a:t>erraform's</a:t>
            </a:r>
            <a:r>
              <a:rPr lang="en-US" sz="1800" b="0" i="0" dirty="0">
                <a:effectLst/>
              </a:rPr>
              <a:t> state allows you to track resource changes throughout your deployments.</a:t>
            </a:r>
            <a:endParaRPr lang="en-US" sz="1800" dirty="0"/>
          </a:p>
        </p:txBody>
      </p:sp>
    </p:spTree>
    <p:extLst>
      <p:ext uri="{BB962C8B-B14F-4D97-AF65-F5344CB8AC3E}">
        <p14:creationId xmlns:p14="http://schemas.microsoft.com/office/powerpoint/2010/main" val="193740561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CA8D16E-578B-A545-AD9B-9D70F12B8A18}">
  <we:reference id="7d570271-b346-45bb-9db7-9681a383d749" version="1.0.0.522" store="EXCatalog" storeType="EXCatalog"/>
  <we:alternateReferences>
    <we:reference id="WA200004074" version="1.0.0.52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{83218FB1-F12E-6049-B988-3FE796E2F587}tf10001124</Template>
  <TotalTime>5585</TotalTime>
  <Words>3131</Words>
  <Application>Microsoft Macintosh PowerPoint</Application>
  <PresentationFormat>Custom</PresentationFormat>
  <Paragraphs>185</Paragraphs>
  <Slides>28</Slides>
  <Notes>22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28</vt:i4>
      </vt:variant>
    </vt:vector>
  </HeadingPairs>
  <TitlesOfParts>
    <vt:vector size="44" baseType="lpstr">
      <vt:lpstr>-apple-system</vt:lpstr>
      <vt:lpstr>Arial</vt:lpstr>
      <vt:lpstr>Arial</vt:lpstr>
      <vt:lpstr>Calibri</vt:lpstr>
      <vt:lpstr>Courier</vt:lpstr>
      <vt:lpstr>Courier New</vt:lpstr>
      <vt:lpstr>Franklin Gothic Book</vt:lpstr>
      <vt:lpstr>FranklinGothic</vt:lpstr>
      <vt:lpstr>Google Sans</vt:lpstr>
      <vt:lpstr>Graphik LC Web</vt:lpstr>
      <vt:lpstr>Helvetica Neue</vt:lpstr>
      <vt:lpstr>inherit</vt:lpstr>
      <vt:lpstr>NewBaskerville</vt:lpstr>
      <vt:lpstr>Red Hat Text</vt:lpstr>
      <vt:lpstr>Tahoma</vt:lpstr>
      <vt:lpstr>Crop</vt:lpstr>
      <vt:lpstr>PowerPoint Presentation</vt:lpstr>
      <vt:lpstr>PowerPoint Presentation</vt:lpstr>
      <vt:lpstr>PowerPoint Presentation</vt:lpstr>
      <vt:lpstr>- Infrastructure as code (IaC) is the process of managing and provisioning infrastructure through machine readable definition files.   - We use IaC to automate processes that used to be done manually.   - CM tools favor mutable infrastructure, whereas Terraform and other provisioning tools favor immutable infrastructure  </vt:lpstr>
      <vt:lpstr> Key Benefits of IaC </vt:lpstr>
      <vt:lpstr>PowerPoint Presentation</vt:lpstr>
      <vt:lpstr>Terraform is an IaC tool  The provisioning of cloud resources, for instance, is one of the main use cases of Terraform.  It’s a cloud-agnostic, open-source provisioning tool written in the Go language and created by HashiCorp.</vt:lpstr>
      <vt:lpstr>Why use Terraform?</vt:lpstr>
      <vt:lpstr>- open source  - Terraform can manage infrastructure on multiple cloud platforms  - This simplifies management and orchestration for large-scale, multi-cloud infrastructures.  - The human-readable configuration language helps you write infrastructure code quickly.  - Terraform's state allows you to track resource changes throughout your deployments.</vt:lpstr>
      <vt:lpstr> How does Terraform work? </vt:lpstr>
      <vt:lpstr> How does Terraform work? </vt:lpstr>
      <vt:lpstr> Terraform Workflow</vt:lpstr>
      <vt:lpstr> Terraform Workflow</vt:lpstr>
      <vt:lpstr>Terraform vs Competitors?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GAB 2017 Madrid Template</dc:title>
  <cp:lastModifiedBy>BAO ANH HOANG DINH -X (baoadinh - B3IT INNOVATION AB at Cisco)</cp:lastModifiedBy>
  <cp:revision>3</cp:revision>
  <cp:lastPrinted>2023-09-19T10:47:09Z</cp:lastPrinted>
  <dcterms:created xsi:type="dcterms:W3CDTF">2023-09-18T07:40:57Z</dcterms:created>
  <dcterms:modified xsi:type="dcterms:W3CDTF">2023-09-22T04:46:45Z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2018-11-22T00:00:00Z</vt:filetime>
  </property>
  <property fmtid="{D5CDD505-2E9C-101B-9397-08002B2CF9AE}" pid="3" name="Creator">
    <vt:lpwstr>Microsoft® PowerPoint® for Office 365</vt:lpwstr>
  </property>
  <property fmtid="{D5CDD505-2E9C-101B-9397-08002B2CF9AE}" pid="4" name="LastSaved">
    <vt:filetime>2023-09-18T00:00:00Z</vt:filetime>
  </property>
</Properties>
</file>