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Lst>
  <p:notesMasterIdLst>
    <p:notesMasterId r:id="rId35"/>
  </p:notesMasterIdLst>
  <p:sldIdLst>
    <p:sldId id="256" r:id="rId2"/>
    <p:sldId id="321" r:id="rId3"/>
    <p:sldId id="258" r:id="rId4"/>
    <p:sldId id="477" r:id="rId5"/>
    <p:sldId id="478" r:id="rId6"/>
    <p:sldId id="479" r:id="rId7"/>
    <p:sldId id="481" r:id="rId8"/>
    <p:sldId id="480" r:id="rId9"/>
    <p:sldId id="482" r:id="rId10"/>
    <p:sldId id="484" r:id="rId11"/>
    <p:sldId id="468" r:id="rId12"/>
    <p:sldId id="412" r:id="rId13"/>
    <p:sldId id="485" r:id="rId14"/>
    <p:sldId id="486" r:id="rId15"/>
    <p:sldId id="487" r:id="rId16"/>
    <p:sldId id="488" r:id="rId17"/>
    <p:sldId id="489" r:id="rId18"/>
    <p:sldId id="490" r:id="rId19"/>
    <p:sldId id="491" r:id="rId20"/>
    <p:sldId id="492" r:id="rId21"/>
    <p:sldId id="494" r:id="rId22"/>
    <p:sldId id="493" r:id="rId23"/>
    <p:sldId id="496" r:id="rId24"/>
    <p:sldId id="495" r:id="rId25"/>
    <p:sldId id="497" r:id="rId26"/>
    <p:sldId id="498" r:id="rId27"/>
    <p:sldId id="499" r:id="rId28"/>
    <p:sldId id="413" r:id="rId29"/>
    <p:sldId id="414" r:id="rId30"/>
    <p:sldId id="447" r:id="rId31"/>
    <p:sldId id="311" r:id="rId32"/>
    <p:sldId id="306" r:id="rId33"/>
    <p:sldId id="432" r:id="rId34"/>
  </p:sldIdLst>
  <p:sldSz cx="12433300" cy="6997700"/>
  <p:notesSz cx="12433300" cy="6997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70340"/>
  </p:normalViewPr>
  <p:slideViewPr>
    <p:cSldViewPr>
      <p:cViewPr varScale="1">
        <p:scale>
          <a:sx n="86" d="100"/>
          <a:sy n="86" d="100"/>
        </p:scale>
        <p:origin x="2224"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387975" cy="35083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7042150" y="0"/>
            <a:ext cx="5387975" cy="350838"/>
          </a:xfrm>
          <a:prstGeom prst="rect">
            <a:avLst/>
          </a:prstGeom>
        </p:spPr>
        <p:txBody>
          <a:bodyPr vert="horz" lIns="91440" tIns="45720" rIns="91440" bIns="45720" rtlCol="0"/>
          <a:lstStyle>
            <a:lvl1pPr algn="r">
              <a:defRPr sz="1200"/>
            </a:lvl1pPr>
          </a:lstStyle>
          <a:p>
            <a:fld id="{DF36711D-3C57-C346-92E2-4C5C8F0D3649}" type="datetimeFigureOut">
              <a:rPr lang="en-VN" smtClean="0"/>
              <a:t>26/4/24</a:t>
            </a:fld>
            <a:endParaRPr lang="en-VN"/>
          </a:p>
        </p:txBody>
      </p:sp>
      <p:sp>
        <p:nvSpPr>
          <p:cNvPr id="4" name="Slide Image Placeholder 3"/>
          <p:cNvSpPr>
            <a:spLocks noGrp="1" noRot="1" noChangeAspect="1"/>
          </p:cNvSpPr>
          <p:nvPr>
            <p:ph type="sldImg" idx="2"/>
          </p:nvPr>
        </p:nvSpPr>
        <p:spPr>
          <a:xfrm>
            <a:off x="4117975" y="874713"/>
            <a:ext cx="4197350" cy="23622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1243013" y="3367088"/>
            <a:ext cx="9947275" cy="27559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6646863"/>
            <a:ext cx="5387975" cy="35083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7042150" y="6646863"/>
            <a:ext cx="5387975" cy="350837"/>
          </a:xfrm>
          <a:prstGeom prst="rect">
            <a:avLst/>
          </a:prstGeom>
        </p:spPr>
        <p:txBody>
          <a:bodyPr vert="horz" lIns="91440" tIns="45720" rIns="91440" bIns="45720" rtlCol="0" anchor="b"/>
          <a:lstStyle>
            <a:lvl1pPr algn="r">
              <a:defRPr sz="1200"/>
            </a:lvl1pPr>
          </a:lstStyle>
          <a:p>
            <a:fld id="{EBD0B448-1622-7549-AB6C-12B37BC380F5}" type="slidenum">
              <a:rPr lang="en-VN" smtClean="0"/>
              <a:t>‹#›</a:t>
            </a:fld>
            <a:endParaRPr lang="en-VN"/>
          </a:p>
        </p:txBody>
      </p:sp>
    </p:spTree>
    <p:extLst>
      <p:ext uri="{BB962C8B-B14F-4D97-AF65-F5344CB8AC3E}">
        <p14:creationId xmlns:p14="http://schemas.microsoft.com/office/powerpoint/2010/main" val="16346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a:t>
            </a:fld>
            <a:endParaRPr lang="en-VN"/>
          </a:p>
        </p:txBody>
      </p:sp>
    </p:spTree>
    <p:extLst>
      <p:ext uri="{BB962C8B-B14F-4D97-AF65-F5344CB8AC3E}">
        <p14:creationId xmlns:p14="http://schemas.microsoft.com/office/powerpoint/2010/main" val="853495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In this example, we’re using the </a:t>
            </a:r>
            <a:r>
              <a:rPr lang="en-US" dirty="0"/>
              <a:t>local</a:t>
            </a:r>
            <a:r>
              <a:rPr lang="en-US" b="0" i="0" dirty="0">
                <a:solidFill>
                  <a:srgbClr val="242424"/>
                </a:solidFill>
                <a:effectLst/>
                <a:latin typeface="source-serif-pro"/>
              </a:rPr>
              <a:t> backend type, which stores the Terraform state file on the local filesystem. We're also specifying the path where we want to store the state file, which in this case is the file </a:t>
            </a:r>
            <a:r>
              <a:rPr lang="en-US" dirty="0" err="1"/>
              <a:t>terraform.tfstate</a:t>
            </a:r>
            <a:r>
              <a:rPr lang="en-US" b="0" i="0" dirty="0">
                <a:solidFill>
                  <a:srgbClr val="242424"/>
                </a:solidFill>
                <a:effectLst/>
                <a:latin typeface="source-serif-pro"/>
              </a:rPr>
              <a:t>.</a:t>
            </a:r>
          </a:p>
          <a:p>
            <a:endParaRPr lang="en-US" b="0" i="0" dirty="0">
              <a:solidFill>
                <a:srgbClr val="242424"/>
              </a:solidFill>
              <a:effectLst/>
              <a:latin typeface="source-serif-pro"/>
            </a:endParaRPr>
          </a:p>
          <a:p>
            <a:endParaRPr lang="en-US" b="0" i="0" dirty="0">
              <a:solidFill>
                <a:srgbClr val="242424"/>
              </a:solidFill>
              <a:effectLst/>
              <a:latin typeface="source-serif-pro"/>
            </a:endParaRPr>
          </a:p>
          <a:p>
            <a:r>
              <a:rPr lang="en-US" b="0" i="0" dirty="0">
                <a:solidFill>
                  <a:srgbClr val="242424"/>
                </a:solidFill>
                <a:effectLst/>
                <a:latin typeface="source-serif-pro"/>
              </a:rPr>
              <a:t>The main advantage of using a local backend is that it’s simple and doesn’t require any additional configuration. However, it’s not recommended for production environments since it can lead to inconsistencies if the state file is lost or corrupted.</a:t>
            </a: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12</a:t>
            </a:fld>
            <a:endParaRPr lang="en-VN"/>
          </a:p>
        </p:txBody>
      </p:sp>
    </p:spTree>
    <p:extLst>
      <p:ext uri="{BB962C8B-B14F-4D97-AF65-F5344CB8AC3E}">
        <p14:creationId xmlns:p14="http://schemas.microsoft.com/office/powerpoint/2010/main" val="755707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13</a:t>
            </a:fld>
            <a:endParaRPr lang="en-VN"/>
          </a:p>
        </p:txBody>
      </p:sp>
    </p:spTree>
    <p:extLst>
      <p:ext uri="{BB962C8B-B14F-4D97-AF65-F5344CB8AC3E}">
        <p14:creationId xmlns:p14="http://schemas.microsoft.com/office/powerpoint/2010/main" val="530389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Remote Backend when working with a team and using the Remote Backend we can gather all the configuration in one place.</a:t>
            </a:r>
          </a:p>
          <a:p>
            <a:endParaRPr lang="en-US" dirty="0"/>
          </a:p>
          <a:p>
            <a:r>
              <a:rPr lang="en-US" dirty="0"/>
              <a:t>In addition to choosing Backend for Terraform, in practice we often have to build CI/CD for a Terraform Project. To do CI/CD for Terraform is quite time-consuming, so to save time we can use the existing platform that called, Terraform Cloud.</a:t>
            </a: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14</a:t>
            </a:fld>
            <a:endParaRPr lang="en-VN"/>
          </a:p>
        </p:txBody>
      </p:sp>
    </p:spTree>
    <p:extLst>
      <p:ext uri="{BB962C8B-B14F-4D97-AF65-F5344CB8AC3E}">
        <p14:creationId xmlns:p14="http://schemas.microsoft.com/office/powerpoint/2010/main" val="3424937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15</a:t>
            </a:fld>
            <a:endParaRPr lang="en-VN"/>
          </a:p>
        </p:txBody>
      </p:sp>
    </p:spTree>
    <p:extLst>
      <p:ext uri="{BB962C8B-B14F-4D97-AF65-F5344CB8AC3E}">
        <p14:creationId xmlns:p14="http://schemas.microsoft.com/office/powerpoint/2010/main" val="1858325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proceed to create S3 Backend, the resources that we will use to create S3 Backend are as shown below.</a:t>
            </a: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17</a:t>
            </a:fld>
            <a:endParaRPr lang="en-VN"/>
          </a:p>
        </p:txBody>
      </p:sp>
    </p:spTree>
    <p:extLst>
      <p:ext uri="{BB962C8B-B14F-4D97-AF65-F5344CB8AC3E}">
        <p14:creationId xmlns:p14="http://schemas.microsoft.com/office/powerpoint/2010/main" val="1606116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will have a field called </a:t>
            </a:r>
            <a:r>
              <a:rPr lang="en-US" dirty="0" err="1"/>
              <a:t>LockID</a:t>
            </a:r>
            <a:r>
              <a:rPr lang="en-US" dirty="0"/>
              <a:t> with data type String. This is the required configuration that Terraform specifies for the Table used to store Lock State.</a:t>
            </a: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19</a:t>
            </a:fld>
            <a:endParaRPr lang="en-VN"/>
          </a:p>
        </p:txBody>
      </p:sp>
    </p:spTree>
    <p:extLst>
      <p:ext uri="{BB962C8B-B14F-4D97-AF65-F5344CB8AC3E}">
        <p14:creationId xmlns:p14="http://schemas.microsoft.com/office/powerpoint/2010/main" val="4088631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20</a:t>
            </a:fld>
            <a:endParaRPr lang="en-VN"/>
          </a:p>
        </p:txBody>
      </p:sp>
    </p:spTree>
    <p:extLst>
      <p:ext uri="{BB962C8B-B14F-4D97-AF65-F5344CB8AC3E}">
        <p14:creationId xmlns:p14="http://schemas.microsoft.com/office/powerpoint/2010/main" val="597106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21</a:t>
            </a:fld>
            <a:endParaRPr lang="en-VN"/>
          </a:p>
        </p:txBody>
      </p:sp>
    </p:spTree>
    <p:extLst>
      <p:ext uri="{BB962C8B-B14F-4D97-AF65-F5344CB8AC3E}">
        <p14:creationId xmlns:p14="http://schemas.microsoft.com/office/powerpoint/2010/main" val="1591046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22</a:t>
            </a:fld>
            <a:endParaRPr lang="en-VN"/>
          </a:p>
        </p:txBody>
      </p:sp>
    </p:spTree>
    <p:extLst>
      <p:ext uri="{BB962C8B-B14F-4D97-AF65-F5344CB8AC3E}">
        <p14:creationId xmlns:p14="http://schemas.microsoft.com/office/powerpoint/2010/main" val="2293124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23</a:t>
            </a:fld>
            <a:endParaRPr lang="en-VN"/>
          </a:p>
        </p:txBody>
      </p:sp>
    </p:spTree>
    <p:extLst>
      <p:ext uri="{BB962C8B-B14F-4D97-AF65-F5344CB8AC3E}">
        <p14:creationId xmlns:p14="http://schemas.microsoft.com/office/powerpoint/2010/main" val="742775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a:t>
            </a:fld>
            <a:endParaRPr lang="en-VN"/>
          </a:p>
        </p:txBody>
      </p:sp>
    </p:spTree>
    <p:extLst>
      <p:ext uri="{BB962C8B-B14F-4D97-AF65-F5344CB8AC3E}">
        <p14:creationId xmlns:p14="http://schemas.microsoft.com/office/powerpoint/2010/main" val="320498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32323"/>
                </a:solidFill>
                <a:effectLst/>
                <a:latin typeface="NewBaskerville"/>
              </a:rPr>
              <a:t>Save the </a:t>
            </a:r>
            <a:r>
              <a:rPr lang="en-US" sz="1800" dirty="0">
                <a:solidFill>
                  <a:srgbClr val="232323"/>
                </a:solidFill>
                <a:effectLst/>
                <a:latin typeface="Courier" panose="02070309020205020404" pitchFamily="49" charset="0"/>
              </a:rPr>
              <a:t>s3backend_config </a:t>
            </a:r>
            <a:r>
              <a:rPr lang="en-US" sz="1800" dirty="0">
                <a:solidFill>
                  <a:srgbClr val="232323"/>
                </a:solidFill>
                <a:effectLst/>
                <a:latin typeface="NewBaskerville"/>
              </a:rPr>
              <a:t>output value, as we’ll need it in the next step </a:t>
            </a: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24</a:t>
            </a:fld>
            <a:endParaRPr lang="en-VN"/>
          </a:p>
        </p:txBody>
      </p:sp>
    </p:spTree>
    <p:extLst>
      <p:ext uri="{BB962C8B-B14F-4D97-AF65-F5344CB8AC3E}">
        <p14:creationId xmlns:p14="http://schemas.microsoft.com/office/powerpoint/2010/main" val="2082958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Imagine we're setting up an S3 storage for a group named Team Rabbit. Once it's ready, we'll check if everything works by starting it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32323"/>
              </a:solidFill>
              <a:effectLst/>
              <a:latin typeface="NewBaskervill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32323"/>
                </a:solidFill>
                <a:effectLst/>
                <a:latin typeface="NewBaskerville"/>
              </a:rPr>
              <a:t>Now we’re ready for the interesting part, </a:t>
            </a:r>
            <a:r>
              <a:rPr lang="en-US" dirty="0">
                <a:solidFill>
                  <a:srgbClr val="232323"/>
                </a:solidFill>
                <a:latin typeface="NewBaskerville"/>
              </a:rPr>
              <a:t>I</a:t>
            </a:r>
            <a:r>
              <a:rPr lang="en-US" sz="1200" dirty="0">
                <a:solidFill>
                  <a:srgbClr val="232323"/>
                </a:solidFill>
                <a:effectLst/>
                <a:latin typeface="NewBaskerville"/>
              </a:rPr>
              <a:t>nitializing against the S3 backend and verifying that it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232323"/>
              </a:solidFill>
              <a:effectLst/>
              <a:latin typeface="NewBaskervill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32323"/>
                </a:solidFill>
                <a:effectLst/>
                <a:latin typeface="NewBaskerville"/>
              </a:rPr>
              <a:t>We have to create a unique key for the project, which is basically just a prefix to the object stored in S3. This can be anything, so let’s call it </a:t>
            </a:r>
            <a:r>
              <a:rPr lang="en-US" sz="1200" dirty="0">
                <a:solidFill>
                  <a:srgbClr val="232323"/>
                </a:solidFill>
                <a:effectLst/>
                <a:latin typeface="Courier" panose="02070309020205020404" pitchFamily="49" charset="0"/>
              </a:rPr>
              <a:t>rabbit/bao</a:t>
            </a:r>
            <a:r>
              <a:rPr lang="en-US" sz="1200" dirty="0">
                <a:solidFill>
                  <a:srgbClr val="232323"/>
                </a:solidFill>
                <a:effectLst/>
                <a:latin typeface="NewBaskerville"/>
              </a:rPr>
              <a:t> </a:t>
            </a:r>
            <a:endParaRPr lang="en-US" dirty="0"/>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25</a:t>
            </a:fld>
            <a:endParaRPr lang="en-VN"/>
          </a:p>
        </p:txBody>
      </p:sp>
    </p:spTree>
    <p:extLst>
      <p:ext uri="{BB962C8B-B14F-4D97-AF65-F5344CB8AC3E}">
        <p14:creationId xmlns:p14="http://schemas.microsoft.com/office/powerpoint/2010/main" val="1193814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26</a:t>
            </a:fld>
            <a:endParaRPr lang="en-VN"/>
          </a:p>
        </p:txBody>
      </p:sp>
    </p:spTree>
    <p:extLst>
      <p:ext uri="{BB962C8B-B14F-4D97-AF65-F5344CB8AC3E}">
        <p14:creationId xmlns:p14="http://schemas.microsoft.com/office/powerpoint/2010/main" val="2452555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27</a:t>
            </a:fld>
            <a:endParaRPr lang="en-VN"/>
          </a:p>
        </p:txBody>
      </p:sp>
    </p:spTree>
    <p:extLst>
      <p:ext uri="{BB962C8B-B14F-4D97-AF65-F5344CB8AC3E}">
        <p14:creationId xmlns:p14="http://schemas.microsoft.com/office/powerpoint/2010/main" val="1386969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28</a:t>
            </a:fld>
            <a:endParaRPr lang="en-VN"/>
          </a:p>
        </p:txBody>
      </p:sp>
    </p:spTree>
    <p:extLst>
      <p:ext uri="{BB962C8B-B14F-4D97-AF65-F5344CB8AC3E}">
        <p14:creationId xmlns:p14="http://schemas.microsoft.com/office/powerpoint/2010/main" val="1568877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As we can see, using Terraform to create VPC is quite simple. But every time we want to create another VPC, do we have to copy this code somewhere else? The answer is no! To solve the problem of coding, Terraform provides us with a feature called Module, which helps us organize code into Modules and can be reused many times.</a:t>
            </a:r>
          </a:p>
          <a:p>
            <a:pPr algn="l"/>
            <a:br>
              <a:rPr lang="en-US" b="0" i="0" dirty="0">
                <a:effectLst/>
                <a:latin typeface="Söhne"/>
              </a:rPr>
            </a:br>
            <a:endParaRPr lang="en-US" b="0" i="0" dirty="0">
              <a:effectLst/>
              <a:latin typeface="Söhne"/>
            </a:endParaRP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29</a:t>
            </a:fld>
            <a:endParaRPr lang="en-VN"/>
          </a:p>
        </p:txBody>
      </p:sp>
    </p:spTree>
    <p:extLst>
      <p:ext uri="{BB962C8B-B14F-4D97-AF65-F5344CB8AC3E}">
        <p14:creationId xmlns:p14="http://schemas.microsoft.com/office/powerpoint/2010/main" val="191527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30</a:t>
            </a:fld>
            <a:endParaRPr lang="en-VN"/>
          </a:p>
        </p:txBody>
      </p:sp>
    </p:spTree>
    <p:extLst>
      <p:ext uri="{BB962C8B-B14F-4D97-AF65-F5344CB8AC3E}">
        <p14:creationId xmlns:p14="http://schemas.microsoft.com/office/powerpoint/2010/main" val="2767765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31</a:t>
            </a:fld>
            <a:endParaRPr lang="en-VN"/>
          </a:p>
        </p:txBody>
      </p:sp>
    </p:spTree>
    <p:extLst>
      <p:ext uri="{BB962C8B-B14F-4D97-AF65-F5344CB8AC3E}">
        <p14:creationId xmlns:p14="http://schemas.microsoft.com/office/powerpoint/2010/main" val="3630843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someguys.blog</a:t>
            </a:r>
            <a:r>
              <a:rPr lang="en-US" dirty="0"/>
              <a:t>/posts/2017-04-26-recovering-terraform-state/</a:t>
            </a:r>
          </a:p>
          <a:p>
            <a:r>
              <a:rPr lang="en-US" dirty="0"/>
              <a:t>https://</a:t>
            </a:r>
            <a:r>
              <a:rPr lang="en-US" dirty="0" err="1"/>
              <a:t>medium.com</a:t>
            </a:r>
            <a:r>
              <a:rPr lang="en-US" dirty="0"/>
              <a:t>/version-1/recovering-from-a-deleted-terraform-state-file-5e030c88aae0</a:t>
            </a:r>
          </a:p>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32</a:t>
            </a:fld>
            <a:endParaRPr lang="en-VN"/>
          </a:p>
        </p:txBody>
      </p:sp>
    </p:spTree>
    <p:extLst>
      <p:ext uri="{BB962C8B-B14F-4D97-AF65-F5344CB8AC3E}">
        <p14:creationId xmlns:p14="http://schemas.microsoft.com/office/powerpoint/2010/main" val="1185532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3</a:t>
            </a:fld>
            <a:endParaRPr lang="en-VN"/>
          </a:p>
        </p:txBody>
      </p:sp>
    </p:spTree>
    <p:extLst>
      <p:ext uri="{BB962C8B-B14F-4D97-AF65-F5344CB8AC3E}">
        <p14:creationId xmlns:p14="http://schemas.microsoft.com/office/powerpoint/2010/main" val="1143429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4</a:t>
            </a:fld>
            <a:endParaRPr lang="en-VN"/>
          </a:p>
        </p:txBody>
      </p:sp>
    </p:spTree>
    <p:extLst>
      <p:ext uri="{BB962C8B-B14F-4D97-AF65-F5344CB8AC3E}">
        <p14:creationId xmlns:p14="http://schemas.microsoft.com/office/powerpoint/2010/main" val="391399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7</a:t>
            </a:fld>
            <a:endParaRPr lang="en-VN"/>
          </a:p>
        </p:txBody>
      </p:sp>
    </p:spTree>
    <p:extLst>
      <p:ext uri="{BB962C8B-B14F-4D97-AF65-F5344CB8AC3E}">
        <p14:creationId xmlns:p14="http://schemas.microsoft.com/office/powerpoint/2010/main" val="3320924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user runs the terraform apply command, Terraform will lock our State file, at the same time if another user runs the Terraform command, Terraform checks that our State file is locked, it will refuse. terraform apply command of the second user =&gt; thereby solving the problem of multiple people running the terraform apply command at the same time.</a:t>
            </a:r>
          </a:p>
          <a:p>
            <a:endParaRPr lang="en-US" dirty="0"/>
          </a:p>
          <a:p>
            <a:r>
              <a:rPr lang="en-US" dirty="0"/>
              <a:t>In addition, when we use the Standard Backend, we can increase the security higher than the local backend a bit because the infrastructure configurations related to the Database such as Password will be stored in Remote State, not everyone can Go to Remote State to view.</a:t>
            </a:r>
          </a:p>
          <a:p>
            <a:endParaRPr lang="en-US" dirty="0"/>
          </a:p>
          <a:p>
            <a:r>
              <a:rPr lang="en-US" b="0" i="0" dirty="0">
                <a:solidFill>
                  <a:srgbClr val="D1D5DB"/>
                </a:solidFill>
                <a:effectLst/>
                <a:latin typeface="Söhne"/>
              </a:rPr>
              <a:t>When setting up Terraform for AWS, we usually store our secret key on our computer. To make things easier, many people create a special AWS account with full access rights and save its secret key on their computer. However, storing this key directly on a local machine is not secure.</a:t>
            </a:r>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8</a:t>
            </a:fld>
            <a:endParaRPr lang="en-VN"/>
          </a:p>
        </p:txBody>
      </p:sp>
    </p:spTree>
    <p:extLst>
      <p:ext uri="{BB962C8B-B14F-4D97-AF65-F5344CB8AC3E}">
        <p14:creationId xmlns:p14="http://schemas.microsoft.com/office/powerpoint/2010/main" val="351988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9</a:t>
            </a:fld>
            <a:endParaRPr lang="en-VN"/>
          </a:p>
        </p:txBody>
      </p:sp>
    </p:spTree>
    <p:extLst>
      <p:ext uri="{BB962C8B-B14F-4D97-AF65-F5344CB8AC3E}">
        <p14:creationId xmlns:p14="http://schemas.microsoft.com/office/powerpoint/2010/main" val="233589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10</a:t>
            </a:fld>
            <a:endParaRPr lang="en-VN"/>
          </a:p>
        </p:txBody>
      </p:sp>
    </p:spTree>
    <p:extLst>
      <p:ext uri="{BB962C8B-B14F-4D97-AF65-F5344CB8AC3E}">
        <p14:creationId xmlns:p14="http://schemas.microsoft.com/office/powerpoint/2010/main" val="331973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EBD0B448-1622-7549-AB6C-12B37BC380F5}" type="slidenum">
              <a:rPr lang="en-VN" smtClean="0"/>
              <a:t>11</a:t>
            </a:fld>
            <a:endParaRPr lang="en-VN"/>
          </a:p>
        </p:txBody>
      </p:sp>
    </p:spTree>
    <p:extLst>
      <p:ext uri="{BB962C8B-B14F-4D97-AF65-F5344CB8AC3E}">
        <p14:creationId xmlns:p14="http://schemas.microsoft.com/office/powerpoint/2010/main" val="429357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627416" y="643789"/>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99869" y="1120762"/>
            <a:ext cx="10522637" cy="4484516"/>
          </a:xfrm>
        </p:spPr>
        <p:txBody>
          <a:bodyPr anchor="ctr">
            <a:noAutofit/>
          </a:bodyPr>
          <a:lstStyle>
            <a:lvl1pPr algn="ctr">
              <a:defRPr sz="10198" spc="816" baseline="0"/>
            </a:lvl1pPr>
          </a:lstStyle>
          <a:p>
            <a:r>
              <a:rPr lang="en-US"/>
              <a:t>Click to edit Master title style</a:t>
            </a:r>
            <a:endParaRPr lang="en-US" dirty="0"/>
          </a:p>
        </p:txBody>
      </p:sp>
      <p:sp>
        <p:nvSpPr>
          <p:cNvPr id="3" name="Subtitle 2"/>
          <p:cNvSpPr>
            <a:spLocks noGrp="1"/>
          </p:cNvSpPr>
          <p:nvPr>
            <p:ph type="subTitle" idx="1"/>
          </p:nvPr>
        </p:nvSpPr>
        <p:spPr>
          <a:xfrm>
            <a:off x="2258885" y="6100995"/>
            <a:ext cx="8204604" cy="757399"/>
          </a:xfrm>
        </p:spPr>
        <p:txBody>
          <a:bodyPr anchor="t">
            <a:normAutofit/>
          </a:bodyPr>
          <a:lstStyle>
            <a:lvl1pPr marL="0" indent="0" algn="ctr">
              <a:lnSpc>
                <a:spcPct val="100000"/>
              </a:lnSpc>
              <a:buNone/>
              <a:defRPr sz="2040" b="1" i="0" cap="all" spc="408" baseline="0">
                <a:solidFill>
                  <a:schemeClr val="tx2"/>
                </a:solidFill>
              </a:defRPr>
            </a:lvl1pPr>
            <a:lvl2pPr marL="466253" indent="0" algn="ctr">
              <a:buNone/>
              <a:defRPr sz="2040"/>
            </a:lvl2pPr>
            <a:lvl3pPr marL="932505" indent="0" algn="ctr">
              <a:buNone/>
              <a:defRPr sz="1836"/>
            </a:lvl3pPr>
            <a:lvl4pPr marL="1398758" indent="0" algn="ctr">
              <a:buNone/>
              <a:defRPr sz="1632"/>
            </a:lvl4pPr>
            <a:lvl5pPr marL="1865010" indent="0" algn="ctr">
              <a:buNone/>
              <a:defRPr sz="1632"/>
            </a:lvl5pPr>
            <a:lvl6pPr marL="2331263" indent="0" algn="ctr">
              <a:buNone/>
              <a:defRPr sz="1632"/>
            </a:lvl6pPr>
            <a:lvl7pPr marL="2797515" indent="0" algn="ctr">
              <a:buNone/>
              <a:defRPr sz="1632"/>
            </a:lvl7pPr>
            <a:lvl8pPr marL="3263768" indent="0" algn="ctr">
              <a:buNone/>
              <a:defRPr sz="1632"/>
            </a:lvl8pPr>
            <a:lvl9pPr marL="3730020" indent="0" algn="ctr">
              <a:buNone/>
              <a:defRPr sz="1632"/>
            </a:lvl9pPr>
          </a:lstStyle>
          <a:p>
            <a:r>
              <a:rPr lang="en-US"/>
              <a:t>Click to edit Master subtitle style</a:t>
            </a:r>
            <a:endParaRPr lang="en-US" dirty="0"/>
          </a:p>
        </p:txBody>
      </p:sp>
      <p:sp>
        <p:nvSpPr>
          <p:cNvPr id="4" name="Date Placeholder 3"/>
          <p:cNvSpPr>
            <a:spLocks noGrp="1"/>
          </p:cNvSpPr>
          <p:nvPr>
            <p:ph type="dt" sz="half" idx="10"/>
          </p:nvPr>
        </p:nvSpPr>
        <p:spPr>
          <a:xfrm>
            <a:off x="1099869" y="6505554"/>
            <a:ext cx="2375831" cy="355560"/>
          </a:xfrm>
        </p:spPr>
        <p:txBody>
          <a:bodyPr/>
          <a:lstStyle>
            <a:lvl1pPr>
              <a:defRPr baseline="0">
                <a:solidFill>
                  <a:schemeClr val="accent1">
                    <a:lumMod val="50000"/>
                  </a:schemeClr>
                </a:solidFill>
              </a:defRPr>
            </a:lvl1p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a:xfrm>
            <a:off x="4263068" y="6505554"/>
            <a:ext cx="4196239" cy="352840"/>
          </a:xfrm>
        </p:spPr>
        <p:txBody>
          <a:bodyPr/>
          <a:lstStyle>
            <a:lvl1pPr>
              <a:defRPr baseline="0">
                <a:solidFill>
                  <a:schemeClr val="accent1">
                    <a:lumMod val="50000"/>
                  </a:schemeClr>
                </a:solidFill>
              </a:defRPr>
            </a:lvl1pPr>
          </a:lstStyle>
          <a:p>
            <a:endParaRPr lang="en-VN"/>
          </a:p>
        </p:txBody>
      </p:sp>
      <p:sp>
        <p:nvSpPr>
          <p:cNvPr id="6" name="Slide Number Placeholder 5"/>
          <p:cNvSpPr>
            <a:spLocks noGrp="1"/>
          </p:cNvSpPr>
          <p:nvPr>
            <p:ph type="sldNum" sz="quarter" idx="12"/>
          </p:nvPr>
        </p:nvSpPr>
        <p:spPr>
          <a:xfrm>
            <a:off x="9246674" y="6505554"/>
            <a:ext cx="2375832" cy="352840"/>
          </a:xfrm>
        </p:spPr>
        <p:txBody>
          <a:bodyPr/>
          <a:lstStyle>
            <a:lvl1pPr>
              <a:defRPr baseline="0">
                <a:solidFill>
                  <a:schemeClr val="accent1">
                    <a:lumMod val="50000"/>
                  </a:schemeClr>
                </a:solidFill>
              </a:defRPr>
            </a:lvl1pPr>
          </a:lstStyle>
          <a:p>
            <a:fld id="{B6F15528-21DE-4FAA-801E-634DDDAF4B2B}" type="slidenum">
              <a:rPr lang="en-VN" smtClean="0"/>
              <a:t>‹#›</a:t>
            </a:fld>
            <a:endParaRPr lang="en-VN"/>
          </a:p>
        </p:txBody>
      </p:sp>
      <p:sp>
        <p:nvSpPr>
          <p:cNvPr id="13" name="Rectangle 12" title="left edge border"/>
          <p:cNvSpPr/>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79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209330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5550" y="390175"/>
            <a:ext cx="1521664" cy="571448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2185" y="390175"/>
            <a:ext cx="8558688" cy="5714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285696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16145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07112" y="1095764"/>
            <a:ext cx="8349107" cy="4147425"/>
          </a:xfrm>
        </p:spPr>
        <p:txBody>
          <a:bodyPr anchor="b">
            <a:normAutofit/>
          </a:bodyPr>
          <a:lstStyle>
            <a:lvl1pPr>
              <a:defRPr sz="8566" spc="816"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07113" y="5264888"/>
            <a:ext cx="7156376" cy="970510"/>
          </a:xfrm>
        </p:spPr>
        <p:txBody>
          <a:bodyPr>
            <a:normAutofit/>
          </a:bodyPr>
          <a:lstStyle>
            <a:lvl1pPr marL="0" indent="0">
              <a:lnSpc>
                <a:spcPct val="100000"/>
              </a:lnSpc>
              <a:buNone/>
              <a:defRPr sz="2040" b="1" i="0" cap="all" spc="408" baseline="0">
                <a:solidFill>
                  <a:schemeClr val="accent1"/>
                </a:solidFill>
              </a:defRPr>
            </a:lvl1pPr>
            <a:lvl2pPr marL="466253" indent="0">
              <a:buNone/>
              <a:defRPr sz="2040">
                <a:solidFill>
                  <a:schemeClr val="tx1">
                    <a:tint val="75000"/>
                  </a:schemeClr>
                </a:solidFill>
              </a:defRPr>
            </a:lvl2pPr>
            <a:lvl3pPr marL="932505" indent="0">
              <a:buNone/>
              <a:defRPr sz="1836">
                <a:solidFill>
                  <a:schemeClr val="tx1">
                    <a:tint val="75000"/>
                  </a:schemeClr>
                </a:solidFill>
              </a:defRPr>
            </a:lvl3pPr>
            <a:lvl4pPr marL="1398758" indent="0">
              <a:buNone/>
              <a:defRPr sz="1632">
                <a:solidFill>
                  <a:schemeClr val="tx1">
                    <a:tint val="75000"/>
                  </a:schemeClr>
                </a:solidFill>
              </a:defRPr>
            </a:lvl4pPr>
            <a:lvl5pPr marL="1865010" indent="0">
              <a:buNone/>
              <a:defRPr sz="1632">
                <a:solidFill>
                  <a:schemeClr val="tx1">
                    <a:tint val="75000"/>
                  </a:schemeClr>
                </a:solidFill>
              </a:defRPr>
            </a:lvl5pPr>
            <a:lvl6pPr marL="2331263" indent="0">
              <a:buNone/>
              <a:defRPr sz="1632">
                <a:solidFill>
                  <a:schemeClr val="tx1">
                    <a:tint val="75000"/>
                  </a:schemeClr>
                </a:solidFill>
              </a:defRPr>
            </a:lvl6pPr>
            <a:lvl7pPr marL="2797515" indent="0">
              <a:buNone/>
              <a:defRPr sz="1632">
                <a:solidFill>
                  <a:schemeClr val="tx1">
                    <a:tint val="75000"/>
                  </a:schemeClr>
                </a:solidFill>
              </a:defRPr>
            </a:lvl7pPr>
            <a:lvl8pPr marL="3263768" indent="0">
              <a:buNone/>
              <a:defRPr sz="1632">
                <a:solidFill>
                  <a:schemeClr val="tx1">
                    <a:tint val="75000"/>
                  </a:schemeClr>
                </a:solidFill>
              </a:defRPr>
            </a:lvl8pPr>
            <a:lvl9pPr marL="3730020" indent="0">
              <a:buNone/>
              <a:defRPr sz="16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00603" y="6505554"/>
            <a:ext cx="1523515" cy="355560"/>
          </a:xfrm>
        </p:spPr>
        <p:txBody>
          <a:bodyPr/>
          <a:lstStyle>
            <a:lvl1pPr>
              <a:defRPr baseline="0">
                <a:solidFill>
                  <a:schemeClr val="tx2"/>
                </a:solidFill>
              </a:defRPr>
            </a:lvl1pPr>
          </a:lstStyle>
          <a:p>
            <a:fld id="{1D8BD707-D9CF-40AE-B4C6-C98DA3205C09}" type="datetimeFigureOut">
              <a:rPr lang="en-US" smtClean="0"/>
              <a:t>4/26/24</a:t>
            </a:fld>
            <a:endParaRPr lang="en-US"/>
          </a:p>
        </p:txBody>
      </p:sp>
      <p:sp>
        <p:nvSpPr>
          <p:cNvPr id="5" name="Footer Placeholder 4"/>
          <p:cNvSpPr>
            <a:spLocks noGrp="1"/>
          </p:cNvSpPr>
          <p:nvPr>
            <p:ph type="ftr" sz="quarter" idx="11"/>
          </p:nvPr>
        </p:nvSpPr>
        <p:spPr>
          <a:xfrm>
            <a:off x="5383545" y="6505554"/>
            <a:ext cx="4196239" cy="352840"/>
          </a:xfrm>
        </p:spPr>
        <p:txBody>
          <a:bodyPr/>
          <a:lstStyle>
            <a:lvl1pPr>
              <a:defRPr baseline="0">
                <a:solidFill>
                  <a:schemeClr val="tx2"/>
                </a:solidFill>
              </a:defRPr>
            </a:lvl1pPr>
          </a:lstStyle>
          <a:p>
            <a:endParaRPr lang="en-VN"/>
          </a:p>
        </p:txBody>
      </p:sp>
      <p:sp>
        <p:nvSpPr>
          <p:cNvPr id="6" name="Slide Number Placeholder 5"/>
          <p:cNvSpPr>
            <a:spLocks noGrp="1"/>
          </p:cNvSpPr>
          <p:nvPr>
            <p:ph type="sldNum" sz="quarter" idx="12"/>
          </p:nvPr>
        </p:nvSpPr>
        <p:spPr>
          <a:xfrm>
            <a:off x="10139212" y="6505554"/>
            <a:ext cx="1517007" cy="352840"/>
          </a:xfrm>
        </p:spPr>
        <p:txBody>
          <a:bodyPr/>
          <a:lstStyle>
            <a:lvl1pPr>
              <a:defRPr baseline="0">
                <a:solidFill>
                  <a:schemeClr val="tx2"/>
                </a:solidFill>
              </a:defRPr>
            </a:lvl1pPr>
          </a:lstStyle>
          <a:p>
            <a:fld id="{B6F15528-21DE-4FAA-801E-634DDDAF4B2B}" type="slidenum">
              <a:rPr lang="en-VN" smtClean="0"/>
              <a:t>‹#›</a:t>
            </a:fld>
            <a:endParaRPr lang="en-VN"/>
          </a:p>
        </p:txBody>
      </p:sp>
      <p:grpSp>
        <p:nvGrpSpPr>
          <p:cNvPr id="7" name="Group 6" title="left scallop shape"/>
          <p:cNvGrpSpPr/>
          <p:nvPr/>
        </p:nvGrpSpPr>
        <p:grpSpPr>
          <a:xfrm>
            <a:off x="0" y="0"/>
            <a:ext cx="2870344" cy="69977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909661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2184" y="2332566"/>
            <a:ext cx="4895612" cy="36932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79367" y="2332566"/>
            <a:ext cx="4895612" cy="36932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4/26/24</a:t>
            </a:fld>
            <a:endParaRPr lang="en-US"/>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30579784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7521" y="388762"/>
            <a:ext cx="10374035" cy="15239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76451" y="2244441"/>
            <a:ext cx="4895612" cy="645414"/>
          </a:xfrm>
        </p:spPr>
        <p:txBody>
          <a:bodyPr anchor="b">
            <a:noAutofit/>
          </a:bodyPr>
          <a:lstStyle>
            <a:lvl1pPr marL="0" indent="0">
              <a:lnSpc>
                <a:spcPct val="100000"/>
              </a:lnSpc>
              <a:buNone/>
              <a:defRPr sz="1938" b="1" cap="all" spc="204" baseline="0">
                <a:solidFill>
                  <a:schemeClr val="tx2"/>
                </a:solidFill>
              </a:defRPr>
            </a:lvl1pPr>
            <a:lvl2pPr marL="466253" indent="0">
              <a:buNone/>
              <a:defRPr sz="1938" b="1"/>
            </a:lvl2pPr>
            <a:lvl3pPr marL="932505" indent="0">
              <a:buNone/>
              <a:defRPr sz="1836" b="1"/>
            </a:lvl3pPr>
            <a:lvl4pPr marL="1398758" indent="0">
              <a:buNone/>
              <a:defRPr sz="1632" b="1"/>
            </a:lvl4pPr>
            <a:lvl5pPr marL="1865010" indent="0">
              <a:buNone/>
              <a:defRPr sz="1632" b="1"/>
            </a:lvl5pPr>
            <a:lvl6pPr marL="2331263" indent="0">
              <a:buNone/>
              <a:defRPr sz="1632" b="1"/>
            </a:lvl6pPr>
            <a:lvl7pPr marL="2797515" indent="0">
              <a:buNone/>
              <a:defRPr sz="1632" b="1"/>
            </a:lvl7pPr>
            <a:lvl8pPr marL="3263768" indent="0">
              <a:buNone/>
              <a:defRPr sz="1632" b="1"/>
            </a:lvl8pPr>
            <a:lvl9pPr marL="3730020" indent="0">
              <a:buNone/>
              <a:defRPr sz="1632" b="1"/>
            </a:lvl9pPr>
          </a:lstStyle>
          <a:p>
            <a:pPr lvl="0"/>
            <a:r>
              <a:rPr lang="en-US"/>
              <a:t>Click to edit Master text styles</a:t>
            </a:r>
          </a:p>
        </p:txBody>
      </p:sp>
      <p:sp>
        <p:nvSpPr>
          <p:cNvPr id="4" name="Content Placeholder 3"/>
          <p:cNvSpPr>
            <a:spLocks noGrp="1"/>
          </p:cNvSpPr>
          <p:nvPr>
            <p:ph sz="half" idx="2"/>
          </p:nvPr>
        </p:nvSpPr>
        <p:spPr>
          <a:xfrm>
            <a:off x="1282184" y="2968361"/>
            <a:ext cx="4895612" cy="30574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65159" y="2244441"/>
            <a:ext cx="4895612" cy="645414"/>
          </a:xfrm>
        </p:spPr>
        <p:txBody>
          <a:bodyPr anchor="b">
            <a:noAutofit/>
          </a:bodyPr>
          <a:lstStyle>
            <a:lvl1pPr marL="0" indent="0">
              <a:lnSpc>
                <a:spcPct val="100000"/>
              </a:lnSpc>
              <a:buNone/>
              <a:defRPr sz="1938" b="1" cap="all" spc="204" baseline="0">
                <a:solidFill>
                  <a:schemeClr val="tx2"/>
                </a:solidFill>
              </a:defRPr>
            </a:lvl1pPr>
            <a:lvl2pPr marL="466253" indent="0">
              <a:buNone/>
              <a:defRPr sz="1938" b="1"/>
            </a:lvl2pPr>
            <a:lvl3pPr marL="932505" indent="0">
              <a:buNone/>
              <a:defRPr sz="1836" b="1"/>
            </a:lvl3pPr>
            <a:lvl4pPr marL="1398758" indent="0">
              <a:buNone/>
              <a:defRPr sz="1632" b="1"/>
            </a:lvl4pPr>
            <a:lvl5pPr marL="1865010" indent="0">
              <a:buNone/>
              <a:defRPr sz="1632" b="1"/>
            </a:lvl5pPr>
            <a:lvl6pPr marL="2331263" indent="0">
              <a:buNone/>
              <a:defRPr sz="1632" b="1"/>
            </a:lvl6pPr>
            <a:lvl7pPr marL="2797515" indent="0">
              <a:buNone/>
              <a:defRPr sz="1632" b="1"/>
            </a:lvl7pPr>
            <a:lvl8pPr marL="3263768" indent="0">
              <a:buNone/>
              <a:defRPr sz="1632" b="1"/>
            </a:lvl8pPr>
            <a:lvl9pPr marL="3730020"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765159" y="2968361"/>
            <a:ext cx="4895612" cy="30574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4/26/24</a:t>
            </a:fld>
            <a:endParaRPr lang="en-US"/>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69962310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4/26/24</a:t>
            </a:fld>
            <a:endParaRPr lang="en-US"/>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244156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4/26/24</a:t>
            </a:fld>
            <a:endParaRPr lang="en-US"/>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79986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536069" y="0"/>
            <a:ext cx="4897231" cy="69977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502905" y="466513"/>
            <a:ext cx="3153313" cy="1221048"/>
          </a:xfrm>
        </p:spPr>
        <p:txBody>
          <a:bodyPr anchor="b">
            <a:normAutofit/>
          </a:bodyPr>
          <a:lstStyle>
            <a:lvl1pPr>
              <a:lnSpc>
                <a:spcPct val="100000"/>
              </a:lnSpc>
              <a:defRPr sz="1938" b="1" i="0" cap="all" spc="306"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80193" y="939125"/>
            <a:ext cx="6280303" cy="5086673"/>
          </a:xfrm>
        </p:spPr>
        <p:txBody>
          <a:bodyPr/>
          <a:lstStyle>
            <a:lvl1pPr>
              <a:defRPr sz="3263"/>
            </a:lvl1pPr>
            <a:lvl2pPr>
              <a:defRPr sz="2855"/>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02906" y="1776807"/>
            <a:ext cx="3153313" cy="4248990"/>
          </a:xfrm>
        </p:spPr>
        <p:txBody>
          <a:bodyPr/>
          <a:lstStyle>
            <a:lvl1pPr marL="0" indent="0">
              <a:lnSpc>
                <a:spcPct val="120000"/>
              </a:lnSpc>
              <a:spcBef>
                <a:spcPts val="1224"/>
              </a:spcBef>
              <a:buNone/>
              <a:defRPr sz="1632" baseline="0">
                <a:solidFill>
                  <a:schemeClr val="bg2"/>
                </a:solidFill>
              </a:defRPr>
            </a:lvl1pPr>
            <a:lvl2pPr marL="466253" indent="0">
              <a:buNone/>
              <a:defRPr sz="1428"/>
            </a:lvl2pPr>
            <a:lvl3pPr marL="932505" indent="0">
              <a:buNone/>
              <a:defRPr sz="1224"/>
            </a:lvl3pPr>
            <a:lvl4pPr marL="1398758" indent="0">
              <a:buNone/>
              <a:defRPr sz="1020"/>
            </a:lvl4pPr>
            <a:lvl5pPr marL="1865010" indent="0">
              <a:buNone/>
              <a:defRPr sz="1020"/>
            </a:lvl5pPr>
            <a:lvl6pPr marL="2331263" indent="0">
              <a:buNone/>
              <a:defRPr sz="1020"/>
            </a:lvl6pPr>
            <a:lvl7pPr marL="2797515" indent="0">
              <a:buNone/>
              <a:defRPr sz="1020"/>
            </a:lvl7pPr>
            <a:lvl8pPr marL="3263768" indent="0">
              <a:buNone/>
              <a:defRPr sz="1020"/>
            </a:lvl8pPr>
            <a:lvl9pPr marL="3730020" indent="0">
              <a:buNone/>
              <a:defRPr sz="1020"/>
            </a:lvl9pPr>
          </a:lstStyle>
          <a:p>
            <a:pPr lvl="0"/>
            <a:r>
              <a:rPr lang="en-US"/>
              <a:t>Click to edit Master text styles</a:t>
            </a:r>
          </a:p>
        </p:txBody>
      </p:sp>
      <p:sp>
        <p:nvSpPr>
          <p:cNvPr id="5" name="Date Placeholder 4"/>
          <p:cNvSpPr>
            <a:spLocks noGrp="1"/>
          </p:cNvSpPr>
          <p:nvPr>
            <p:ph type="dt" sz="half" idx="10"/>
          </p:nvPr>
        </p:nvSpPr>
        <p:spPr>
          <a:xfrm>
            <a:off x="780193" y="6505554"/>
            <a:ext cx="1257765" cy="355560"/>
          </a:xfrm>
        </p:spPr>
        <p:txBody>
          <a:bodyPr/>
          <a:lstStyle/>
          <a:p>
            <a:fld id="{1D8BD707-D9CF-40AE-B4C6-C98DA3205C09}" type="datetimeFigureOut">
              <a:rPr lang="en-US" smtClean="0"/>
              <a:t>4/26/24</a:t>
            </a:fld>
            <a:endParaRPr lang="en-US"/>
          </a:p>
        </p:txBody>
      </p:sp>
      <p:sp>
        <p:nvSpPr>
          <p:cNvPr id="6" name="Footer Placeholder 5"/>
          <p:cNvSpPr>
            <a:spLocks noGrp="1"/>
          </p:cNvSpPr>
          <p:nvPr>
            <p:ph type="ftr" sz="quarter" idx="11"/>
          </p:nvPr>
        </p:nvSpPr>
        <p:spPr>
          <a:xfrm>
            <a:off x="2145255" y="6505554"/>
            <a:ext cx="3551097" cy="352840"/>
          </a:xfrm>
        </p:spPr>
        <p:txBody>
          <a:bodyPr/>
          <a:lstStyle/>
          <a:p>
            <a:endParaRPr lang="en-VN"/>
          </a:p>
        </p:txBody>
      </p:sp>
      <p:sp>
        <p:nvSpPr>
          <p:cNvPr id="7" name="Slide Number Placeholder 6"/>
          <p:cNvSpPr>
            <a:spLocks noGrp="1"/>
          </p:cNvSpPr>
          <p:nvPr>
            <p:ph type="sldNum" sz="quarter" idx="12"/>
          </p:nvPr>
        </p:nvSpPr>
        <p:spPr>
          <a:xfrm>
            <a:off x="5803649" y="6505554"/>
            <a:ext cx="1256848" cy="352840"/>
          </a:xfrm>
        </p:spPr>
        <p:txBody>
          <a:bodyPr/>
          <a:lstStyle/>
          <a:p>
            <a:fld id="{B6F15528-21DE-4FAA-801E-634DDDAF4B2B}" type="slidenum">
              <a:rPr lang="en-VN" smtClean="0"/>
              <a:t>‹#›</a:t>
            </a:fld>
            <a:endParaRPr lang="en-VN"/>
          </a:p>
        </p:txBody>
      </p:sp>
      <p:sp>
        <p:nvSpPr>
          <p:cNvPr id="8" name="Rectangle 7" title="left edge border"/>
          <p:cNvSpPr/>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032293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9075" y="1"/>
            <a:ext cx="7501164" cy="6997699"/>
          </a:xfrm>
        </p:spPr>
        <p:txBody>
          <a:bodyPr anchor="t"/>
          <a:lstStyle>
            <a:lvl1pPr marL="0" indent="0">
              <a:buNone/>
              <a:defRPr sz="3263"/>
            </a:lvl1pPr>
            <a:lvl2pPr marL="466253" indent="0">
              <a:buNone/>
              <a:defRPr sz="2855"/>
            </a:lvl2pPr>
            <a:lvl3pPr marL="932505" indent="0">
              <a:buNone/>
              <a:defRPr sz="2448"/>
            </a:lvl3pPr>
            <a:lvl4pPr marL="1398758" indent="0">
              <a:buNone/>
              <a:defRPr sz="2040"/>
            </a:lvl4pPr>
            <a:lvl5pPr marL="1865010" indent="0">
              <a:buNone/>
              <a:defRPr sz="2040"/>
            </a:lvl5pPr>
            <a:lvl6pPr marL="2331263" indent="0">
              <a:buNone/>
              <a:defRPr sz="2040"/>
            </a:lvl6pPr>
            <a:lvl7pPr marL="2797515" indent="0">
              <a:buNone/>
              <a:defRPr sz="2040"/>
            </a:lvl7pPr>
            <a:lvl8pPr marL="3263768" indent="0">
              <a:buNone/>
              <a:defRPr sz="2040"/>
            </a:lvl8pPr>
            <a:lvl9pPr marL="3730020" indent="0">
              <a:buNone/>
              <a:defRPr sz="2040"/>
            </a:lvl9pPr>
          </a:lstStyle>
          <a:p>
            <a:r>
              <a:rPr lang="en-US"/>
              <a:t>Click icon to add picture</a:t>
            </a:r>
            <a:endParaRPr lang="en-US" dirty="0"/>
          </a:p>
        </p:txBody>
      </p:sp>
      <p:sp>
        <p:nvSpPr>
          <p:cNvPr id="11" name="Freeform 11" title="right scallop background shape"/>
          <p:cNvSpPr/>
          <p:nvPr/>
        </p:nvSpPr>
        <p:spPr bwMode="auto">
          <a:xfrm>
            <a:off x="7536069" y="0"/>
            <a:ext cx="4897231" cy="69977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02904" y="466513"/>
            <a:ext cx="3153315" cy="1221047"/>
          </a:xfrm>
        </p:spPr>
        <p:txBody>
          <a:bodyPr anchor="b">
            <a:normAutofit/>
          </a:bodyPr>
          <a:lstStyle>
            <a:lvl1pPr>
              <a:lnSpc>
                <a:spcPct val="100000"/>
              </a:lnSpc>
              <a:defRPr sz="1938" b="1" i="0" spc="306"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502904" y="1776807"/>
            <a:ext cx="3153315" cy="4248990"/>
          </a:xfrm>
        </p:spPr>
        <p:txBody>
          <a:bodyPr/>
          <a:lstStyle>
            <a:lvl1pPr marL="0" indent="0">
              <a:lnSpc>
                <a:spcPct val="120000"/>
              </a:lnSpc>
              <a:spcBef>
                <a:spcPts val="1224"/>
              </a:spcBef>
              <a:buNone/>
              <a:defRPr sz="1632" baseline="0">
                <a:solidFill>
                  <a:schemeClr val="bg2"/>
                </a:solidFill>
              </a:defRPr>
            </a:lvl1pPr>
            <a:lvl2pPr marL="466253" indent="0">
              <a:buNone/>
              <a:defRPr sz="1428"/>
            </a:lvl2pPr>
            <a:lvl3pPr marL="932505" indent="0">
              <a:buNone/>
              <a:defRPr sz="1224"/>
            </a:lvl3pPr>
            <a:lvl4pPr marL="1398758" indent="0">
              <a:buNone/>
              <a:defRPr sz="1020"/>
            </a:lvl4pPr>
            <a:lvl5pPr marL="1865010" indent="0">
              <a:buNone/>
              <a:defRPr sz="1020"/>
            </a:lvl5pPr>
            <a:lvl6pPr marL="2331263" indent="0">
              <a:buNone/>
              <a:defRPr sz="1020"/>
            </a:lvl6pPr>
            <a:lvl7pPr marL="2797515" indent="0">
              <a:buNone/>
              <a:defRPr sz="1020"/>
            </a:lvl7pPr>
            <a:lvl8pPr marL="3263768" indent="0">
              <a:buNone/>
              <a:defRPr sz="1020"/>
            </a:lvl8pPr>
            <a:lvl9pPr marL="3730020" indent="0">
              <a:buNone/>
              <a:defRPr sz="1020"/>
            </a:lvl9pPr>
          </a:lstStyle>
          <a:p>
            <a:pPr lvl="0"/>
            <a:r>
              <a:rPr lang="en-US"/>
              <a:t>Click to edit Master text styles</a:t>
            </a:r>
          </a:p>
        </p:txBody>
      </p:sp>
      <p:sp>
        <p:nvSpPr>
          <p:cNvPr id="5" name="Date Placeholder 4"/>
          <p:cNvSpPr>
            <a:spLocks noGrp="1"/>
          </p:cNvSpPr>
          <p:nvPr>
            <p:ph type="dt" sz="half" idx="10"/>
          </p:nvPr>
        </p:nvSpPr>
        <p:spPr>
          <a:xfrm>
            <a:off x="781110" y="6505554"/>
            <a:ext cx="1256848" cy="355560"/>
          </a:xfrm>
        </p:spPr>
        <p:txBody>
          <a:bodyPr/>
          <a:lstStyle/>
          <a:p>
            <a:fld id="{1D8BD707-D9CF-40AE-B4C6-C98DA3205C09}" type="datetimeFigureOut">
              <a:rPr lang="en-US" smtClean="0"/>
              <a:t>4/26/24</a:t>
            </a:fld>
            <a:endParaRPr lang="en-US"/>
          </a:p>
        </p:txBody>
      </p:sp>
      <p:sp>
        <p:nvSpPr>
          <p:cNvPr id="6" name="Footer Placeholder 5"/>
          <p:cNvSpPr>
            <a:spLocks noGrp="1"/>
          </p:cNvSpPr>
          <p:nvPr>
            <p:ph type="ftr" sz="quarter" idx="11"/>
          </p:nvPr>
        </p:nvSpPr>
        <p:spPr>
          <a:xfrm>
            <a:off x="2145255" y="6505554"/>
            <a:ext cx="3551096" cy="352840"/>
          </a:xfrm>
        </p:spPr>
        <p:txBody>
          <a:bodyPr/>
          <a:lstStyle/>
          <a:p>
            <a:endParaRPr lang="en-VN"/>
          </a:p>
        </p:txBody>
      </p:sp>
      <p:sp>
        <p:nvSpPr>
          <p:cNvPr id="7" name="Slide Number Placeholder 6"/>
          <p:cNvSpPr>
            <a:spLocks noGrp="1"/>
          </p:cNvSpPr>
          <p:nvPr>
            <p:ph type="sldNum" sz="quarter" idx="12"/>
          </p:nvPr>
        </p:nvSpPr>
        <p:spPr>
          <a:xfrm>
            <a:off x="5800134" y="6505554"/>
            <a:ext cx="1258872" cy="352840"/>
          </a:xfrm>
        </p:spPr>
        <p:txBody>
          <a:bodyPr/>
          <a:lstStyle/>
          <a:p>
            <a:fld id="{B6F15528-21DE-4FAA-801E-634DDDAF4B2B}" type="slidenum">
              <a:rPr lang="en-VN" smtClean="0"/>
              <a:t>‹#›</a:t>
            </a:fld>
            <a:endParaRPr lang="en-VN"/>
          </a:p>
        </p:txBody>
      </p:sp>
    </p:spTree>
    <p:extLst>
      <p:ext uri="{BB962C8B-B14F-4D97-AF65-F5344CB8AC3E}">
        <p14:creationId xmlns:p14="http://schemas.microsoft.com/office/powerpoint/2010/main" val="45652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6451" y="390174"/>
            <a:ext cx="10379768" cy="152252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76451" y="2332568"/>
            <a:ext cx="10379768" cy="36667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76451" y="6505554"/>
            <a:ext cx="2375831" cy="355560"/>
          </a:xfrm>
          <a:prstGeom prst="rect">
            <a:avLst/>
          </a:prstGeom>
        </p:spPr>
        <p:txBody>
          <a:bodyPr vert="horz" lIns="91440" tIns="45720" rIns="91440" bIns="45720" rtlCol="0" anchor="ctr"/>
          <a:lstStyle>
            <a:lvl1pPr algn="l">
              <a:defRPr sz="1224">
                <a:solidFill>
                  <a:schemeClr val="tx1">
                    <a:lumMod val="65000"/>
                    <a:lumOff val="35000"/>
                  </a:schemeClr>
                </a:solidFill>
              </a:defRPr>
            </a:lvl1pPr>
          </a:lstStyle>
          <a:p>
            <a:fld id="{1D8BD707-D9CF-40AE-B4C6-C98DA3205C09}" type="datetimeFigureOut">
              <a:rPr lang="en-US" smtClean="0"/>
              <a:t>4/26/24</a:t>
            </a:fld>
            <a:endParaRPr lang="en-US"/>
          </a:p>
        </p:txBody>
      </p:sp>
      <p:sp>
        <p:nvSpPr>
          <p:cNvPr id="5" name="Footer Placeholder 4"/>
          <p:cNvSpPr>
            <a:spLocks noGrp="1"/>
          </p:cNvSpPr>
          <p:nvPr>
            <p:ph type="ftr" sz="quarter" idx="3"/>
          </p:nvPr>
        </p:nvSpPr>
        <p:spPr>
          <a:xfrm>
            <a:off x="4118531" y="6505554"/>
            <a:ext cx="4196239" cy="352840"/>
          </a:xfrm>
          <a:prstGeom prst="rect">
            <a:avLst/>
          </a:prstGeom>
        </p:spPr>
        <p:txBody>
          <a:bodyPr vert="horz" lIns="91440" tIns="45720" rIns="91440" bIns="45720" rtlCol="0" anchor="ctr"/>
          <a:lstStyle>
            <a:lvl1pPr algn="ctr">
              <a:defRPr sz="1224">
                <a:solidFill>
                  <a:schemeClr val="tx1">
                    <a:lumMod val="65000"/>
                    <a:lumOff val="35000"/>
                  </a:schemeClr>
                </a:solidFill>
              </a:defRPr>
            </a:lvl1pPr>
          </a:lstStyle>
          <a:p>
            <a:endParaRPr lang="en-VN"/>
          </a:p>
        </p:txBody>
      </p:sp>
      <p:sp>
        <p:nvSpPr>
          <p:cNvPr id="6" name="Slide Number Placeholder 5"/>
          <p:cNvSpPr>
            <a:spLocks noGrp="1"/>
          </p:cNvSpPr>
          <p:nvPr>
            <p:ph type="sldNum" sz="quarter" idx="4"/>
          </p:nvPr>
        </p:nvSpPr>
        <p:spPr>
          <a:xfrm>
            <a:off x="8781019" y="6505554"/>
            <a:ext cx="2875200" cy="352840"/>
          </a:xfrm>
          <a:prstGeom prst="rect">
            <a:avLst/>
          </a:prstGeom>
        </p:spPr>
        <p:txBody>
          <a:bodyPr vert="horz" lIns="91440" tIns="45720" rIns="91440" bIns="45720" rtlCol="0" anchor="ctr"/>
          <a:lstStyle>
            <a:lvl1pPr algn="r">
              <a:defRPr sz="1224">
                <a:solidFill>
                  <a:schemeClr val="tx1">
                    <a:lumMod val="65000"/>
                    <a:lumOff val="35000"/>
                  </a:schemeClr>
                </a:solidFill>
              </a:defRPr>
            </a:lvl1pPr>
          </a:lstStyle>
          <a:p>
            <a:fld id="{B6F15528-21DE-4FAA-801E-634DDDAF4B2B}" type="slidenum">
              <a:rPr lang="en-VN" smtClean="0"/>
              <a:t>‹#›</a:t>
            </a:fld>
            <a:endParaRPr lang="en-VN"/>
          </a:p>
        </p:txBody>
      </p:sp>
      <p:sp>
        <p:nvSpPr>
          <p:cNvPr id="11" name="Freeform 6" title="Left scallop edge"/>
          <p:cNvSpPr/>
          <p:nvPr/>
        </p:nvSpPr>
        <p:spPr bwMode="auto">
          <a:xfrm>
            <a:off x="0" y="0"/>
            <a:ext cx="903357"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2144226"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71478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32505" rtl="0" eaLnBrk="1" latinLnBrk="0" hangingPunct="1">
        <a:lnSpc>
          <a:spcPct val="90000"/>
        </a:lnSpc>
        <a:spcBef>
          <a:spcPct val="0"/>
        </a:spcBef>
        <a:buNone/>
        <a:defRPr sz="5201" kern="1200" cap="all" spc="204" baseline="0">
          <a:solidFill>
            <a:schemeClr val="tx2"/>
          </a:solidFill>
          <a:latin typeface="+mj-lt"/>
          <a:ea typeface="+mj-ea"/>
          <a:cs typeface="+mj-cs"/>
        </a:defRPr>
      </a:lvl1pPr>
    </p:titleStyle>
    <p:bodyStyle>
      <a:lvl1pPr marL="233126" indent="-233126" algn="l" defTabSz="932505" rtl="0" eaLnBrk="1" latinLnBrk="0" hangingPunct="1">
        <a:lnSpc>
          <a:spcPct val="110000"/>
        </a:lnSpc>
        <a:spcBef>
          <a:spcPts val="714"/>
        </a:spcBef>
        <a:buClr>
          <a:schemeClr val="tx2"/>
        </a:buClr>
        <a:buFont typeface="Arial" panose="020B0604020202020204" pitchFamily="34" charset="0"/>
        <a:buChar char="•"/>
        <a:defRPr sz="2040" kern="1200">
          <a:solidFill>
            <a:schemeClr val="tx1">
              <a:lumMod val="65000"/>
              <a:lumOff val="35000"/>
            </a:schemeClr>
          </a:solidFill>
          <a:latin typeface="+mn-lt"/>
          <a:ea typeface="+mn-ea"/>
          <a:cs typeface="+mn-cs"/>
        </a:defRPr>
      </a:lvl1pPr>
      <a:lvl2pPr marL="699379" indent="-233126" algn="l" defTabSz="932505" rtl="0" eaLnBrk="1" latinLnBrk="0" hangingPunct="1">
        <a:lnSpc>
          <a:spcPct val="110000"/>
        </a:lnSpc>
        <a:spcBef>
          <a:spcPts val="714"/>
        </a:spcBef>
        <a:buClr>
          <a:schemeClr val="tx2"/>
        </a:buClr>
        <a:buFont typeface="Gill Sans MT" panose="020B0502020104020203" pitchFamily="34" charset="0"/>
        <a:buChar char="–"/>
        <a:defRPr sz="1836" kern="1200">
          <a:solidFill>
            <a:schemeClr val="tx1">
              <a:lumMod val="65000"/>
              <a:lumOff val="35000"/>
            </a:schemeClr>
          </a:solidFill>
          <a:latin typeface="+mn-lt"/>
          <a:ea typeface="+mn-ea"/>
          <a:cs typeface="+mn-cs"/>
        </a:defRPr>
      </a:lvl2pPr>
      <a:lvl3pPr marL="1165631" indent="-233126" algn="l" defTabSz="932505" rtl="0" eaLnBrk="1" latinLnBrk="0" hangingPunct="1">
        <a:lnSpc>
          <a:spcPct val="110000"/>
        </a:lnSpc>
        <a:spcBef>
          <a:spcPts val="714"/>
        </a:spcBef>
        <a:buClr>
          <a:schemeClr val="tx2"/>
        </a:buClr>
        <a:buFont typeface="Arial" panose="020B0604020202020204" pitchFamily="34" charset="0"/>
        <a:buChar char="•"/>
        <a:defRPr sz="1632" kern="1200">
          <a:solidFill>
            <a:schemeClr val="tx1">
              <a:lumMod val="65000"/>
              <a:lumOff val="35000"/>
            </a:schemeClr>
          </a:solidFill>
          <a:latin typeface="+mn-lt"/>
          <a:ea typeface="+mn-ea"/>
          <a:cs typeface="+mn-cs"/>
        </a:defRPr>
      </a:lvl3pPr>
      <a:lvl4pPr marL="1631884" indent="-233126" algn="l" defTabSz="932505" rtl="0" eaLnBrk="1" latinLnBrk="0" hangingPunct="1">
        <a:lnSpc>
          <a:spcPct val="110000"/>
        </a:lnSpc>
        <a:spcBef>
          <a:spcPts val="714"/>
        </a:spcBef>
        <a:buClr>
          <a:schemeClr val="tx2"/>
        </a:buClr>
        <a:buFont typeface="Gill Sans MT" panose="020B0502020104020203" pitchFamily="34" charset="0"/>
        <a:buChar char="–"/>
        <a:defRPr sz="1428" kern="1200">
          <a:solidFill>
            <a:schemeClr val="tx1">
              <a:lumMod val="65000"/>
              <a:lumOff val="35000"/>
            </a:schemeClr>
          </a:solidFill>
          <a:latin typeface="+mn-lt"/>
          <a:ea typeface="+mn-ea"/>
          <a:cs typeface="+mn-cs"/>
        </a:defRPr>
      </a:lvl4pPr>
      <a:lvl5pPr marL="2098137" indent="-233126" algn="l" defTabSz="932505" rtl="0" eaLnBrk="1" latinLnBrk="0" hangingPunct="1">
        <a:lnSpc>
          <a:spcPct val="110000"/>
        </a:lnSpc>
        <a:spcBef>
          <a:spcPts val="714"/>
        </a:spcBef>
        <a:buClr>
          <a:schemeClr val="tx2"/>
        </a:buClr>
        <a:buFont typeface="Arial" panose="020B0604020202020204" pitchFamily="34" charset="0"/>
        <a:buChar char="•"/>
        <a:defRPr sz="1428" kern="1200">
          <a:solidFill>
            <a:schemeClr val="tx1">
              <a:lumMod val="65000"/>
              <a:lumOff val="35000"/>
            </a:schemeClr>
          </a:solidFill>
          <a:latin typeface="+mn-lt"/>
          <a:ea typeface="+mn-ea"/>
          <a:cs typeface="+mn-cs"/>
        </a:defRPr>
      </a:lvl5pPr>
      <a:lvl6pPr marL="2564389" indent="-233126" algn="l" defTabSz="932505" rtl="0" eaLnBrk="1" latinLnBrk="0" hangingPunct="1">
        <a:lnSpc>
          <a:spcPct val="110000"/>
        </a:lnSpc>
        <a:spcBef>
          <a:spcPts val="714"/>
        </a:spcBef>
        <a:buClr>
          <a:schemeClr val="tx2"/>
        </a:buClr>
        <a:buFont typeface="Gill Sans MT" panose="020B0502020104020203" pitchFamily="34" charset="0"/>
        <a:buChar char="–"/>
        <a:defRPr sz="1428" kern="1200">
          <a:solidFill>
            <a:schemeClr val="tx1">
              <a:lumMod val="65000"/>
              <a:lumOff val="35000"/>
            </a:schemeClr>
          </a:solidFill>
          <a:latin typeface="+mn-lt"/>
          <a:ea typeface="+mn-ea"/>
          <a:cs typeface="+mn-cs"/>
        </a:defRPr>
      </a:lvl6pPr>
      <a:lvl7pPr marL="3030642" indent="-233126" algn="l" defTabSz="932505" rtl="0" eaLnBrk="1" latinLnBrk="0" hangingPunct="1">
        <a:lnSpc>
          <a:spcPct val="110000"/>
        </a:lnSpc>
        <a:spcBef>
          <a:spcPts val="714"/>
        </a:spcBef>
        <a:buClr>
          <a:schemeClr val="tx2"/>
        </a:buClr>
        <a:buFont typeface="Arial" panose="020B0604020202020204" pitchFamily="34" charset="0"/>
        <a:buChar char="•"/>
        <a:defRPr sz="1428" kern="1200">
          <a:solidFill>
            <a:schemeClr val="tx1">
              <a:lumMod val="65000"/>
              <a:lumOff val="35000"/>
            </a:schemeClr>
          </a:solidFill>
          <a:latin typeface="+mn-lt"/>
          <a:ea typeface="+mn-ea"/>
          <a:cs typeface="+mn-cs"/>
        </a:defRPr>
      </a:lvl7pPr>
      <a:lvl8pPr marL="3496894" indent="-233126" algn="l" defTabSz="932505" rtl="0" eaLnBrk="1" latinLnBrk="0" hangingPunct="1">
        <a:lnSpc>
          <a:spcPct val="110000"/>
        </a:lnSpc>
        <a:spcBef>
          <a:spcPts val="714"/>
        </a:spcBef>
        <a:buClr>
          <a:schemeClr val="tx2"/>
        </a:buClr>
        <a:buFont typeface="Gill Sans MT" panose="020B0502020104020203" pitchFamily="34" charset="0"/>
        <a:buChar char="–"/>
        <a:defRPr sz="1428" kern="1200" baseline="0">
          <a:solidFill>
            <a:schemeClr val="tx1">
              <a:lumMod val="65000"/>
              <a:lumOff val="35000"/>
            </a:schemeClr>
          </a:solidFill>
          <a:latin typeface="+mn-lt"/>
          <a:ea typeface="+mn-ea"/>
          <a:cs typeface="+mn-cs"/>
        </a:defRPr>
      </a:lvl8pPr>
      <a:lvl9pPr marL="3963147" indent="-233126" algn="l" defTabSz="932505" rtl="0" eaLnBrk="1" latinLnBrk="0" hangingPunct="1">
        <a:lnSpc>
          <a:spcPct val="110000"/>
        </a:lnSpc>
        <a:spcBef>
          <a:spcPts val="714"/>
        </a:spcBef>
        <a:buClr>
          <a:schemeClr val="tx2"/>
        </a:buClr>
        <a:buFont typeface="Arial" panose="020B0604020202020204" pitchFamily="34" charset="0"/>
        <a:buChar char="•"/>
        <a:defRPr sz="1428" kern="1200" baseline="0">
          <a:solidFill>
            <a:schemeClr val="tx1">
              <a:lumMod val="65000"/>
              <a:lumOff val="35000"/>
            </a:schemeClr>
          </a:solidFill>
          <a:latin typeface="+mn-lt"/>
          <a:ea typeface="+mn-ea"/>
          <a:cs typeface="+mn-cs"/>
        </a:defRPr>
      </a:lvl9pPr>
    </p:bodyStyle>
    <p:otherStyle>
      <a:defPPr>
        <a:defRPr lang="en-US"/>
      </a:defPPr>
      <a:lvl1pPr marL="0" algn="l" defTabSz="932505" rtl="0" eaLnBrk="1" latinLnBrk="0" hangingPunct="1">
        <a:defRPr sz="1836" kern="1200">
          <a:solidFill>
            <a:schemeClr val="tx1"/>
          </a:solidFill>
          <a:latin typeface="+mn-lt"/>
          <a:ea typeface="+mn-ea"/>
          <a:cs typeface="+mn-cs"/>
        </a:defRPr>
      </a:lvl1pPr>
      <a:lvl2pPr marL="466253" algn="l" defTabSz="932505" rtl="0" eaLnBrk="1" latinLnBrk="0" hangingPunct="1">
        <a:defRPr sz="1836" kern="1200">
          <a:solidFill>
            <a:schemeClr val="tx1"/>
          </a:solidFill>
          <a:latin typeface="+mn-lt"/>
          <a:ea typeface="+mn-ea"/>
          <a:cs typeface="+mn-cs"/>
        </a:defRPr>
      </a:lvl2pPr>
      <a:lvl3pPr marL="932505" algn="l" defTabSz="932505" rtl="0" eaLnBrk="1" latinLnBrk="0" hangingPunct="1">
        <a:defRPr sz="1836" kern="1200">
          <a:solidFill>
            <a:schemeClr val="tx1"/>
          </a:solidFill>
          <a:latin typeface="+mn-lt"/>
          <a:ea typeface="+mn-ea"/>
          <a:cs typeface="+mn-cs"/>
        </a:defRPr>
      </a:lvl3pPr>
      <a:lvl4pPr marL="1398758" algn="l" defTabSz="932505" rtl="0" eaLnBrk="1" latinLnBrk="0" hangingPunct="1">
        <a:defRPr sz="1836" kern="1200">
          <a:solidFill>
            <a:schemeClr val="tx1"/>
          </a:solidFill>
          <a:latin typeface="+mn-lt"/>
          <a:ea typeface="+mn-ea"/>
          <a:cs typeface="+mn-cs"/>
        </a:defRPr>
      </a:lvl4pPr>
      <a:lvl5pPr marL="1865010" algn="l" defTabSz="932505" rtl="0" eaLnBrk="1" latinLnBrk="0" hangingPunct="1">
        <a:defRPr sz="1836" kern="1200">
          <a:solidFill>
            <a:schemeClr val="tx1"/>
          </a:solidFill>
          <a:latin typeface="+mn-lt"/>
          <a:ea typeface="+mn-ea"/>
          <a:cs typeface="+mn-cs"/>
        </a:defRPr>
      </a:lvl5pPr>
      <a:lvl6pPr marL="2331263" algn="l" defTabSz="932505" rtl="0" eaLnBrk="1" latinLnBrk="0" hangingPunct="1">
        <a:defRPr sz="1836" kern="1200">
          <a:solidFill>
            <a:schemeClr val="tx1"/>
          </a:solidFill>
          <a:latin typeface="+mn-lt"/>
          <a:ea typeface="+mn-ea"/>
          <a:cs typeface="+mn-cs"/>
        </a:defRPr>
      </a:lvl6pPr>
      <a:lvl7pPr marL="2797515" algn="l" defTabSz="932505" rtl="0" eaLnBrk="1" latinLnBrk="0" hangingPunct="1">
        <a:defRPr sz="1836" kern="1200">
          <a:solidFill>
            <a:schemeClr val="tx1"/>
          </a:solidFill>
          <a:latin typeface="+mn-lt"/>
          <a:ea typeface="+mn-ea"/>
          <a:cs typeface="+mn-cs"/>
        </a:defRPr>
      </a:lvl7pPr>
      <a:lvl8pPr marL="3263768" algn="l" defTabSz="932505" rtl="0" eaLnBrk="1" latinLnBrk="0" hangingPunct="1">
        <a:defRPr sz="1836" kern="1200">
          <a:solidFill>
            <a:schemeClr val="tx1"/>
          </a:solidFill>
          <a:latin typeface="+mn-lt"/>
          <a:ea typeface="+mn-ea"/>
          <a:cs typeface="+mn-cs"/>
        </a:defRPr>
      </a:lvl8pPr>
      <a:lvl9pPr marL="3730020" algn="l" defTabSz="932505"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amazondynamodb/latest/developerguide/getting-started-step-1.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1920E0-A0E2-6540-3B07-4D97AC86F0B1}"/>
              </a:ext>
            </a:extLst>
          </p:cNvPr>
          <p:cNvSpPr txBox="1"/>
          <p:nvPr/>
        </p:nvSpPr>
        <p:spPr>
          <a:xfrm>
            <a:off x="1797050" y="2310856"/>
            <a:ext cx="6561412" cy="584775"/>
          </a:xfrm>
          <a:prstGeom prst="rect">
            <a:avLst/>
          </a:prstGeom>
          <a:noFill/>
        </p:spPr>
        <p:txBody>
          <a:bodyPr wrap="none" rtlCol="0">
            <a:spAutoFit/>
          </a:bodyPr>
          <a:lstStyle/>
          <a:p>
            <a:pPr lvl="4"/>
            <a:r>
              <a:rPr lang="en-VN" sz="3200" dirty="0"/>
              <a:t>Infrastructure as Code with</a:t>
            </a:r>
          </a:p>
        </p:txBody>
      </p:sp>
      <p:sp>
        <p:nvSpPr>
          <p:cNvPr id="10" name="TextBox 9">
            <a:extLst>
              <a:ext uri="{FF2B5EF4-FFF2-40B4-BE49-F238E27FC236}">
                <a16:creationId xmlns:a16="http://schemas.microsoft.com/office/drawing/2014/main" id="{B8E39E52-42F8-C1BF-772F-D9A366093359}"/>
              </a:ext>
            </a:extLst>
          </p:cNvPr>
          <p:cNvSpPr txBox="1"/>
          <p:nvPr/>
        </p:nvSpPr>
        <p:spPr>
          <a:xfrm>
            <a:off x="4768850" y="2854751"/>
            <a:ext cx="3827942" cy="830997"/>
          </a:xfrm>
          <a:prstGeom prst="rect">
            <a:avLst/>
          </a:prstGeom>
          <a:noFill/>
        </p:spPr>
        <p:txBody>
          <a:bodyPr wrap="square" rtlCol="0">
            <a:spAutoFit/>
          </a:bodyPr>
          <a:lstStyle/>
          <a:p>
            <a:r>
              <a:rPr lang="en-VN" sz="4800" dirty="0"/>
              <a:t>Terraform</a:t>
            </a:r>
          </a:p>
        </p:txBody>
      </p:sp>
      <p:sp>
        <p:nvSpPr>
          <p:cNvPr id="11" name="TextBox 10">
            <a:extLst>
              <a:ext uri="{FF2B5EF4-FFF2-40B4-BE49-F238E27FC236}">
                <a16:creationId xmlns:a16="http://schemas.microsoft.com/office/drawing/2014/main" id="{D6373DCD-B95D-8E6B-B680-4C4FC5729760}"/>
              </a:ext>
            </a:extLst>
          </p:cNvPr>
          <p:cNvSpPr txBox="1"/>
          <p:nvPr/>
        </p:nvSpPr>
        <p:spPr>
          <a:xfrm>
            <a:off x="5596384" y="5663957"/>
            <a:ext cx="941283" cy="369332"/>
          </a:xfrm>
          <a:prstGeom prst="rect">
            <a:avLst/>
          </a:prstGeom>
          <a:noFill/>
        </p:spPr>
        <p:txBody>
          <a:bodyPr wrap="none" rtlCol="0">
            <a:spAutoFit/>
          </a:bodyPr>
          <a:lstStyle/>
          <a:p>
            <a:r>
              <a:rPr lang="en-VN" dirty="0"/>
              <a:t>11/2023</a:t>
            </a:r>
          </a:p>
        </p:txBody>
      </p:sp>
      <p:pic>
        <p:nvPicPr>
          <p:cNvPr id="2" name="Picture 2" descr="Erlang Solutions - Scalable Distributed Technology">
            <a:extLst>
              <a:ext uri="{FF2B5EF4-FFF2-40B4-BE49-F238E27FC236}">
                <a16:creationId xmlns:a16="http://schemas.microsoft.com/office/drawing/2014/main" id="{E74A22F3-67CF-E6E0-5781-D3DBA8C03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633" y="-469090"/>
            <a:ext cx="5700358" cy="3206087"/>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4">
            <a:extLst>
              <a:ext uri="{FF2B5EF4-FFF2-40B4-BE49-F238E27FC236}">
                <a16:creationId xmlns:a16="http://schemas.microsoft.com/office/drawing/2014/main" id="{E2501124-FA7F-0383-F40D-4CD34DBA1877}"/>
              </a:ext>
            </a:extLst>
          </p:cNvPr>
          <p:cNvSpPr/>
          <p:nvPr/>
        </p:nvSpPr>
        <p:spPr>
          <a:xfrm>
            <a:off x="5190725" y="3757817"/>
            <a:ext cx="1752600" cy="152400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1"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10252" name="Rectangle 10248">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47DB1F22-57EC-5DEC-4664-B5A12DA7D57C}"/>
              </a:ext>
            </a:extLst>
          </p:cNvPr>
          <p:cNvSpPr txBox="1"/>
          <p:nvPr/>
        </p:nvSpPr>
        <p:spPr>
          <a:xfrm>
            <a:off x="3365550" y="527050"/>
            <a:ext cx="5702200" cy="1281311"/>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dirty="0"/>
              <a:t>Remote Backend also has a State file locking feature to prevent multiple people run “apply” at the same time.</a:t>
            </a:r>
          </a:p>
        </p:txBody>
      </p:sp>
      <p:pic>
        <p:nvPicPr>
          <p:cNvPr id="10242" name="Picture 2" descr="image">
            <a:extLst>
              <a:ext uri="{FF2B5EF4-FFF2-40B4-BE49-F238E27FC236}">
                <a16:creationId xmlns:a16="http://schemas.microsoft.com/office/drawing/2014/main" id="{D039A047-6A2F-32C0-CD90-CC790E7917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63850" y="1493960"/>
            <a:ext cx="7010400" cy="515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835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VN"/>
          </a:p>
        </p:txBody>
      </p:sp>
      <p:sp>
        <p:nvSpPr>
          <p:cNvPr id="22" name="Rectangle 21">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24" name="Rectangle 23">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433298"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B819572-A914-D7AA-CB2A-C2DA84F87A4E}"/>
              </a:ext>
            </a:extLst>
          </p:cNvPr>
          <p:cNvSpPr txBox="1"/>
          <p:nvPr/>
        </p:nvSpPr>
        <p:spPr>
          <a:xfrm>
            <a:off x="1358901" y="1216635"/>
            <a:ext cx="6335979" cy="4375857"/>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000" spc="800" dirty="0">
                <a:solidFill>
                  <a:schemeClr val="tx2"/>
                </a:solidFill>
                <a:latin typeface="Arial" panose="020B0604020202020204" pitchFamily="34" charset="0"/>
                <a:ea typeface="+mj-ea"/>
                <a:cs typeface="Arial" panose="020B0604020202020204" pitchFamily="34" charset="0"/>
              </a:rPr>
              <a:t>Configuring of </a:t>
            </a:r>
            <a:br>
              <a:rPr lang="en-US" sz="4000" spc="800" dirty="0">
                <a:solidFill>
                  <a:schemeClr val="tx2"/>
                </a:solidFill>
                <a:latin typeface="Arial" panose="020B0604020202020204" pitchFamily="34" charset="0"/>
                <a:ea typeface="+mj-ea"/>
                <a:cs typeface="Arial" panose="020B0604020202020204" pitchFamily="34" charset="0"/>
              </a:rPr>
            </a:br>
            <a:r>
              <a:rPr lang="en-US" sz="4000" spc="800" dirty="0">
                <a:solidFill>
                  <a:schemeClr val="tx2"/>
                </a:solidFill>
                <a:latin typeface="Arial" panose="020B0604020202020204" pitchFamily="34" charset="0"/>
                <a:ea typeface="+mj-ea"/>
                <a:cs typeface="Arial" panose="020B0604020202020204" pitchFamily="34" charset="0"/>
              </a:rPr>
              <a:t>Terraform Backend	</a:t>
            </a:r>
            <a:endParaRPr lang="en-US" sz="4000" i="0" spc="800" dirty="0">
              <a:solidFill>
                <a:schemeClr val="tx2"/>
              </a:solidFill>
              <a:effectLst/>
              <a:latin typeface="Arial" panose="020B0604020202020204" pitchFamily="34" charset="0"/>
              <a:ea typeface="+mj-ea"/>
              <a:cs typeface="Arial" panose="020B0604020202020204" pitchFamily="34" charset="0"/>
            </a:endParaRPr>
          </a:p>
        </p:txBody>
      </p:sp>
      <p:cxnSp>
        <p:nvCxnSpPr>
          <p:cNvPr id="26" name="Straight Connector 25">
            <a:extLst>
              <a:ext uri="{FF2B5EF4-FFF2-40B4-BE49-F238E27FC236}">
                <a16:creationId xmlns:a16="http://schemas.microsoft.com/office/drawing/2014/main" id="{E905CB15-2F46-4D9D-AEA4-3619C520C8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94880" y="2002371"/>
            <a:ext cx="0" cy="2992957"/>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8DAE5F6-55D5-4FC2-B1F3-AE114251F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88359" y="452763"/>
            <a:ext cx="656575" cy="12433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08FD8C93-A094-7DCC-5083-5639C87A3459}"/>
              </a:ext>
            </a:extLst>
          </p:cNvPr>
          <p:cNvSpPr txBox="1"/>
          <p:nvPr/>
        </p:nvSpPr>
        <p:spPr>
          <a:xfrm>
            <a:off x="1245973" y="375644"/>
            <a:ext cx="7708206" cy="494870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endParaRPr lang="en-US" sz="9000" spc="800" dirty="0">
              <a:solidFill>
                <a:schemeClr val="tx2"/>
              </a:solidFill>
              <a:ea typeface="+mj-ea"/>
              <a:cs typeface="+mj-cs"/>
            </a:endParaRPr>
          </a:p>
        </p:txBody>
      </p:sp>
      <p:pic>
        <p:nvPicPr>
          <p:cNvPr id="11266" name="Picture 2" descr="How to use a non-AWS S3 backend with Terraform - Stan's blog">
            <a:extLst>
              <a:ext uri="{FF2B5EF4-FFF2-40B4-BE49-F238E27FC236}">
                <a16:creationId xmlns:a16="http://schemas.microsoft.com/office/drawing/2014/main" id="{A5396E36-2BE7-9CD6-6D96-FAC2E492F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108" y="2172314"/>
            <a:ext cx="3813796" cy="199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59247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VN"/>
          </a:p>
        </p:txBody>
      </p:sp>
      <p:sp>
        <p:nvSpPr>
          <p:cNvPr id="22" name="Rectangle 21">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24" name="Rectangle 23">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28" name="Rectangle 27">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3" name="TextBox 2">
            <a:extLst>
              <a:ext uri="{FF2B5EF4-FFF2-40B4-BE49-F238E27FC236}">
                <a16:creationId xmlns:a16="http://schemas.microsoft.com/office/drawing/2014/main" id="{5BAF7B2D-0CA8-A4B8-6268-2B67C84CA289}"/>
              </a:ext>
            </a:extLst>
          </p:cNvPr>
          <p:cNvSpPr txBox="1"/>
          <p:nvPr/>
        </p:nvSpPr>
        <p:spPr>
          <a:xfrm>
            <a:off x="1111250" y="556501"/>
            <a:ext cx="8558625" cy="2031325"/>
          </a:xfrm>
          <a:prstGeom prst="rect">
            <a:avLst/>
          </a:prstGeom>
          <a:noFill/>
        </p:spPr>
        <p:txBody>
          <a:bodyPr wrap="none" rtlCol="0">
            <a:spAutoFit/>
          </a:bodyPr>
          <a:lstStyle/>
          <a:p>
            <a:r>
              <a:rPr lang="en-US" b="1" i="1" dirty="0">
                <a:solidFill>
                  <a:srgbClr val="242424"/>
                </a:solidFill>
                <a:effectLst/>
                <a:latin typeface="source-serif-pro"/>
              </a:rPr>
              <a:t>Configuring a Local Backend</a:t>
            </a:r>
          </a:p>
          <a:p>
            <a:pPr algn="ctr"/>
            <a:endParaRPr lang="en-US" b="1" i="1" dirty="0">
              <a:solidFill>
                <a:srgbClr val="242424"/>
              </a:solidFill>
              <a:latin typeface="source-serif-pro"/>
            </a:endParaRPr>
          </a:p>
          <a:p>
            <a:pPr marL="285750" indent="-285750">
              <a:buFontTx/>
              <a:buChar char="-"/>
            </a:pPr>
            <a:r>
              <a:rPr lang="en-US" dirty="0">
                <a:solidFill>
                  <a:srgbClr val="242424"/>
                </a:solidFill>
                <a:latin typeface="source-serif-pro"/>
              </a:rPr>
              <a:t>Normally, we don’t need to do anything to configure a local Backend.</a:t>
            </a:r>
            <a:br>
              <a:rPr lang="en-US" dirty="0">
                <a:solidFill>
                  <a:srgbClr val="242424"/>
                </a:solidFill>
                <a:latin typeface="source-serif-pro"/>
              </a:rPr>
            </a:br>
            <a:endParaRPr lang="en-US" dirty="0">
              <a:solidFill>
                <a:srgbClr val="242424"/>
              </a:solidFill>
              <a:latin typeface="source-serif-pro"/>
            </a:endParaRPr>
          </a:p>
          <a:p>
            <a:pPr marL="285750" indent="-285750">
              <a:buFontTx/>
              <a:buChar char="-"/>
            </a:pPr>
            <a:r>
              <a:rPr lang="en-US" b="0" i="0" dirty="0">
                <a:solidFill>
                  <a:srgbClr val="242424"/>
                </a:solidFill>
                <a:effectLst/>
                <a:latin typeface="source-serif-pro"/>
              </a:rPr>
              <a:t>However, if you want to use a local backend explicitly, you can add the following block </a:t>
            </a:r>
          </a:p>
          <a:p>
            <a:r>
              <a:rPr lang="en-US" b="0" i="0" dirty="0">
                <a:solidFill>
                  <a:srgbClr val="242424"/>
                </a:solidFill>
                <a:effectLst/>
                <a:latin typeface="source-serif-pro"/>
              </a:rPr>
              <a:t>to your Terraform configuration file:</a:t>
            </a:r>
            <a:endParaRPr lang="en-US" dirty="0">
              <a:solidFill>
                <a:srgbClr val="242424"/>
              </a:solidFill>
              <a:latin typeface="source-serif-pro"/>
            </a:endParaRPr>
          </a:p>
          <a:p>
            <a:r>
              <a:rPr lang="en-US" dirty="0">
                <a:solidFill>
                  <a:srgbClr val="242424"/>
                </a:solidFill>
                <a:latin typeface="source-serif-pro"/>
              </a:rPr>
              <a:t> </a:t>
            </a:r>
            <a:endParaRPr lang="en-VN" dirty="0"/>
          </a:p>
        </p:txBody>
      </p:sp>
      <p:sp>
        <p:nvSpPr>
          <p:cNvPr id="4" name="TextBox 3">
            <a:extLst>
              <a:ext uri="{FF2B5EF4-FFF2-40B4-BE49-F238E27FC236}">
                <a16:creationId xmlns:a16="http://schemas.microsoft.com/office/drawing/2014/main" id="{CC988050-9749-4B17-913B-262EE5B1D89A}"/>
              </a:ext>
            </a:extLst>
          </p:cNvPr>
          <p:cNvSpPr txBox="1"/>
          <p:nvPr/>
        </p:nvSpPr>
        <p:spPr>
          <a:xfrm>
            <a:off x="1220978" y="2587826"/>
            <a:ext cx="2302490" cy="923330"/>
          </a:xfrm>
          <a:prstGeom prst="rect">
            <a:avLst/>
          </a:prstGeom>
          <a:noFill/>
        </p:spPr>
        <p:txBody>
          <a:bodyPr wrap="none" rtlCol="0">
            <a:spAutoFit/>
          </a:bodyPr>
          <a:lstStyle/>
          <a:p>
            <a:r>
              <a:rPr lang="en-US" b="0" i="0" dirty="0">
                <a:solidFill>
                  <a:srgbClr val="242424"/>
                </a:solidFill>
                <a:effectLst/>
                <a:latin typeface="source-code-pro"/>
              </a:rPr>
              <a:t>terraform {</a:t>
            </a:r>
            <a:br>
              <a:rPr lang="en-US" dirty="0"/>
            </a:br>
            <a:r>
              <a:rPr lang="en-US" dirty="0"/>
              <a:t>	</a:t>
            </a:r>
            <a:r>
              <a:rPr lang="en-US" b="0" i="0" dirty="0">
                <a:solidFill>
                  <a:srgbClr val="242424"/>
                </a:solidFill>
                <a:effectLst/>
                <a:latin typeface="source-code-pro"/>
              </a:rPr>
              <a:t>backend </a:t>
            </a:r>
            <a:r>
              <a:rPr lang="en-US" b="0" i="0" dirty="0">
                <a:solidFill>
                  <a:srgbClr val="C41A16"/>
                </a:solidFill>
                <a:effectLst/>
                <a:latin typeface="source-code-pro"/>
              </a:rPr>
              <a:t>"local"</a:t>
            </a:r>
            <a:r>
              <a:rPr lang="en-US" b="0" i="0" dirty="0">
                <a:solidFill>
                  <a:srgbClr val="242424"/>
                </a:solidFill>
                <a:effectLst/>
                <a:latin typeface="source-code-pro"/>
              </a:rPr>
              <a:t> {}</a:t>
            </a:r>
            <a:br>
              <a:rPr lang="en-US" dirty="0"/>
            </a:br>
            <a:r>
              <a:rPr lang="en-US" b="0" i="0" dirty="0">
                <a:solidFill>
                  <a:srgbClr val="242424"/>
                </a:solidFill>
                <a:effectLst/>
                <a:latin typeface="source-code-pro"/>
              </a:rPr>
              <a:t>}</a:t>
            </a:r>
            <a:endParaRPr lang="en-VN" dirty="0"/>
          </a:p>
        </p:txBody>
      </p:sp>
      <p:sp>
        <p:nvSpPr>
          <p:cNvPr id="6" name="TextBox 5">
            <a:extLst>
              <a:ext uri="{FF2B5EF4-FFF2-40B4-BE49-F238E27FC236}">
                <a16:creationId xmlns:a16="http://schemas.microsoft.com/office/drawing/2014/main" id="{D8F01808-3248-085C-3EB6-3E88EA9EE057}"/>
              </a:ext>
            </a:extLst>
          </p:cNvPr>
          <p:cNvSpPr txBox="1"/>
          <p:nvPr/>
        </p:nvSpPr>
        <p:spPr>
          <a:xfrm>
            <a:off x="1220978" y="3758497"/>
            <a:ext cx="4066562" cy="2308324"/>
          </a:xfrm>
          <a:prstGeom prst="rect">
            <a:avLst/>
          </a:prstGeom>
          <a:noFill/>
        </p:spPr>
        <p:txBody>
          <a:bodyPr wrap="none" rtlCol="0">
            <a:spAutoFit/>
          </a:bodyPr>
          <a:lstStyle/>
          <a:p>
            <a:r>
              <a:rPr lang="en-VN" b="1" i="1" u="sng" dirty="0"/>
              <a:t>Example</a:t>
            </a:r>
            <a:r>
              <a:rPr lang="en-VN" dirty="0"/>
              <a:t>:</a:t>
            </a:r>
          </a:p>
          <a:p>
            <a:endParaRPr lang="en-VN" dirty="0"/>
          </a:p>
          <a:p>
            <a:r>
              <a:rPr lang="en-US" b="0" i="0" dirty="0">
                <a:solidFill>
                  <a:srgbClr val="242424"/>
                </a:solidFill>
                <a:effectLst/>
                <a:latin typeface="source-code-pro"/>
              </a:rPr>
              <a:t>terraform {</a:t>
            </a:r>
            <a:br>
              <a:rPr lang="en-US" dirty="0"/>
            </a:br>
            <a:r>
              <a:rPr lang="en-US" dirty="0"/>
              <a:t>	</a:t>
            </a:r>
            <a:r>
              <a:rPr lang="en-US" b="0" i="0" dirty="0">
                <a:solidFill>
                  <a:srgbClr val="242424"/>
                </a:solidFill>
                <a:effectLst/>
                <a:latin typeface="source-code-pro"/>
              </a:rPr>
              <a:t>backend </a:t>
            </a:r>
            <a:r>
              <a:rPr lang="en-US" b="0" i="0" dirty="0">
                <a:solidFill>
                  <a:srgbClr val="C41A16"/>
                </a:solidFill>
                <a:effectLst/>
                <a:latin typeface="source-code-pro"/>
              </a:rPr>
              <a:t>"local"</a:t>
            </a:r>
            <a:r>
              <a:rPr lang="en-US" b="0" i="0" dirty="0">
                <a:solidFill>
                  <a:srgbClr val="242424"/>
                </a:solidFill>
                <a:effectLst/>
                <a:latin typeface="source-code-pro"/>
              </a:rPr>
              <a:t> </a:t>
            </a:r>
          </a:p>
          <a:p>
            <a:r>
              <a:rPr lang="en-US" dirty="0">
                <a:solidFill>
                  <a:srgbClr val="242424"/>
                </a:solidFill>
                <a:latin typeface="source-code-pro"/>
              </a:rPr>
              <a:t>	</a:t>
            </a:r>
            <a:r>
              <a:rPr lang="en-US" b="0" i="0" dirty="0">
                <a:solidFill>
                  <a:srgbClr val="242424"/>
                </a:solidFill>
                <a:effectLst/>
                <a:latin typeface="source-code-pro"/>
              </a:rPr>
              <a:t>{</a:t>
            </a:r>
            <a:br>
              <a:rPr lang="en-US" dirty="0"/>
            </a:br>
            <a:r>
              <a:rPr lang="en-US" dirty="0"/>
              <a:t>		</a:t>
            </a:r>
            <a:r>
              <a:rPr lang="en-US" b="0" i="0" dirty="0">
                <a:effectLst/>
                <a:latin typeface="source-code-pro"/>
              </a:rPr>
              <a:t>path</a:t>
            </a:r>
            <a:r>
              <a:rPr lang="en-US" b="0" i="0" dirty="0">
                <a:solidFill>
                  <a:srgbClr val="242424"/>
                </a:solidFill>
                <a:effectLst/>
                <a:latin typeface="source-code-pro"/>
              </a:rPr>
              <a:t> = </a:t>
            </a:r>
            <a:r>
              <a:rPr lang="en-US" b="0" i="0" dirty="0">
                <a:solidFill>
                  <a:srgbClr val="C41A16"/>
                </a:solidFill>
                <a:effectLst/>
                <a:latin typeface="source-code-pro"/>
              </a:rPr>
              <a:t>”./dev/</a:t>
            </a:r>
            <a:r>
              <a:rPr lang="en-US" b="0" i="0" dirty="0" err="1">
                <a:solidFill>
                  <a:srgbClr val="C41A16"/>
                </a:solidFill>
                <a:effectLst/>
                <a:latin typeface="source-code-pro"/>
              </a:rPr>
              <a:t>terraform.tfstate</a:t>
            </a:r>
            <a:r>
              <a:rPr lang="en-US" b="0" i="0" dirty="0">
                <a:solidFill>
                  <a:srgbClr val="C41A16"/>
                </a:solidFill>
                <a:effectLst/>
                <a:latin typeface="source-code-pro"/>
              </a:rPr>
              <a:t>"</a:t>
            </a:r>
            <a:br>
              <a:rPr lang="en-US" dirty="0"/>
            </a:br>
            <a:r>
              <a:rPr lang="en-US" dirty="0"/>
              <a:t>	</a:t>
            </a:r>
            <a:r>
              <a:rPr lang="en-US" b="0" i="0" dirty="0">
                <a:solidFill>
                  <a:srgbClr val="242424"/>
                </a:solidFill>
                <a:effectLst/>
                <a:latin typeface="source-code-pro"/>
              </a:rPr>
              <a:t>}</a:t>
            </a:r>
            <a:br>
              <a:rPr lang="en-US" dirty="0"/>
            </a:br>
            <a:r>
              <a:rPr lang="en-US" b="0" i="0" dirty="0">
                <a:solidFill>
                  <a:srgbClr val="242424"/>
                </a:solidFill>
                <a:effectLst/>
                <a:latin typeface="source-code-pro"/>
              </a:rPr>
              <a:t>}</a:t>
            </a:r>
            <a:endParaRPr lang="en-VN" dirty="0"/>
          </a:p>
        </p:txBody>
      </p:sp>
    </p:spTree>
    <p:extLst>
      <p:ext uri="{BB962C8B-B14F-4D97-AF65-F5344CB8AC3E}">
        <p14:creationId xmlns:p14="http://schemas.microsoft.com/office/powerpoint/2010/main" val="137636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B6F98-92C6-6734-E842-C0E24AC47364}"/>
              </a:ext>
            </a:extLst>
          </p:cNvPr>
          <p:cNvSpPr txBox="1"/>
          <p:nvPr/>
        </p:nvSpPr>
        <p:spPr>
          <a:xfrm>
            <a:off x="1199213" y="404734"/>
            <a:ext cx="10567380" cy="2308324"/>
          </a:xfrm>
          <a:prstGeom prst="rect">
            <a:avLst/>
          </a:prstGeom>
          <a:noFill/>
        </p:spPr>
        <p:txBody>
          <a:bodyPr wrap="none" rtlCol="0">
            <a:spAutoFit/>
          </a:bodyPr>
          <a:lstStyle/>
          <a:p>
            <a:r>
              <a:rPr lang="en-US" b="1" i="1" dirty="0">
                <a:solidFill>
                  <a:srgbClr val="242424"/>
                </a:solidFill>
                <a:effectLst/>
                <a:latin typeface="source-serif-pro"/>
              </a:rPr>
              <a:t>Configuring a Standard Backend</a:t>
            </a:r>
          </a:p>
          <a:p>
            <a:endParaRPr lang="en-US" b="1" i="1" dirty="0">
              <a:solidFill>
                <a:srgbClr val="242424"/>
              </a:solidFill>
              <a:latin typeface="source-serif-pro"/>
            </a:endParaRPr>
          </a:p>
          <a:p>
            <a:pPr marL="285750" indent="-285750">
              <a:buFontTx/>
              <a:buChar char="-"/>
            </a:pPr>
            <a:r>
              <a:rPr lang="en-US" i="0" dirty="0">
                <a:effectLst/>
              </a:rPr>
              <a:t>Include the backend block in the Terraform configuration.</a:t>
            </a:r>
            <a:endParaRPr lang="en-VN" dirty="0"/>
          </a:p>
          <a:p>
            <a:pPr marL="742950" lvl="1" indent="-285750">
              <a:buFont typeface="Arial" panose="020B0604020202020204" pitchFamily="34" charset="0"/>
              <a:buChar char="•"/>
            </a:pPr>
            <a:r>
              <a:rPr lang="en-US" b="0" i="0" dirty="0">
                <a:effectLst/>
              </a:rPr>
              <a:t>Specify the bucket name created in Step 1.</a:t>
            </a:r>
          </a:p>
          <a:p>
            <a:pPr marL="742950" lvl="1" indent="-285750">
              <a:buFont typeface="Arial" panose="020B0604020202020204" pitchFamily="34" charset="0"/>
              <a:buChar char="•"/>
            </a:pPr>
            <a:r>
              <a:rPr lang="en-US" b="0" i="0" dirty="0">
                <a:effectLst/>
              </a:rPr>
              <a:t>Specify the key attribute, which helps us create the state file with the same name as the provided value.</a:t>
            </a:r>
          </a:p>
          <a:p>
            <a:pPr marL="742950" lvl="1" indent="-285750">
              <a:buFont typeface="Arial" panose="020B0604020202020204" pitchFamily="34" charset="0"/>
              <a:buChar char="•"/>
            </a:pPr>
            <a:r>
              <a:rPr lang="en-US" b="0" i="0" dirty="0">
                <a:effectLst/>
              </a:rPr>
              <a:t>Specify the database table created in Step 2. (</a:t>
            </a:r>
            <a:r>
              <a:rPr lang="en-US" b="0" i="0" dirty="0">
                <a:effectLst/>
                <a:hlinkClick r:id="rId3"/>
              </a:rPr>
              <a:t>AWS doc</a:t>
            </a:r>
            <a:r>
              <a:rPr lang="en-US" b="0" i="0" dirty="0">
                <a:effectLst/>
              </a:rPr>
              <a:t>)</a:t>
            </a:r>
          </a:p>
          <a:p>
            <a:endParaRPr lang="en-US" b="1" i="1" dirty="0">
              <a:solidFill>
                <a:srgbClr val="242424"/>
              </a:solidFill>
              <a:effectLst/>
              <a:latin typeface="source-serif-pro"/>
            </a:endParaRPr>
          </a:p>
          <a:p>
            <a:endParaRPr lang="en-VN" dirty="0"/>
          </a:p>
        </p:txBody>
      </p:sp>
      <p:sp>
        <p:nvSpPr>
          <p:cNvPr id="4" name="TextBox 3">
            <a:extLst>
              <a:ext uri="{FF2B5EF4-FFF2-40B4-BE49-F238E27FC236}">
                <a16:creationId xmlns:a16="http://schemas.microsoft.com/office/drawing/2014/main" id="{0E0DB1B2-1D5E-1C55-1C6F-F7C1E647AB41}"/>
              </a:ext>
            </a:extLst>
          </p:cNvPr>
          <p:cNvSpPr txBox="1"/>
          <p:nvPr/>
        </p:nvSpPr>
        <p:spPr>
          <a:xfrm>
            <a:off x="1349115" y="3102964"/>
            <a:ext cx="184731" cy="369332"/>
          </a:xfrm>
          <a:prstGeom prst="rect">
            <a:avLst/>
          </a:prstGeom>
          <a:noFill/>
        </p:spPr>
        <p:txBody>
          <a:bodyPr wrap="none" rtlCol="0">
            <a:spAutoFit/>
          </a:bodyPr>
          <a:lstStyle/>
          <a:p>
            <a:endParaRPr lang="en-VN" dirty="0"/>
          </a:p>
        </p:txBody>
      </p:sp>
      <p:sp>
        <p:nvSpPr>
          <p:cNvPr id="5" name="TextBox 4">
            <a:extLst>
              <a:ext uri="{FF2B5EF4-FFF2-40B4-BE49-F238E27FC236}">
                <a16:creationId xmlns:a16="http://schemas.microsoft.com/office/drawing/2014/main" id="{E2A6DBF3-EF76-DFCE-74D1-41E1A9AFC72B}"/>
              </a:ext>
            </a:extLst>
          </p:cNvPr>
          <p:cNvSpPr txBox="1"/>
          <p:nvPr/>
        </p:nvSpPr>
        <p:spPr>
          <a:xfrm>
            <a:off x="3092450" y="2185039"/>
            <a:ext cx="6096000" cy="4801314"/>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terraform {</a:t>
            </a:r>
          </a:p>
          <a:p>
            <a:r>
              <a:rPr lang="en-US" dirty="0">
                <a:latin typeface="Courier New" panose="02070309020205020404" pitchFamily="49" charset="0"/>
                <a:cs typeface="Courier New" panose="02070309020205020404" pitchFamily="49" charset="0"/>
              </a:rPr>
              <a:t>  backend "s3" {</a:t>
            </a:r>
          </a:p>
          <a:p>
            <a:r>
              <a:rPr lang="en-US" dirty="0">
                <a:latin typeface="Courier New" panose="02070309020205020404" pitchFamily="49" charset="0"/>
                <a:cs typeface="Courier New" panose="02070309020205020404" pitchFamily="49" charset="0"/>
              </a:rPr>
              <a:t>    bucket         = "</a:t>
            </a:r>
            <a:r>
              <a:rPr lang="en-US" dirty="0">
                <a:solidFill>
                  <a:srgbClr val="00B050"/>
                </a:solidFill>
                <a:latin typeface="Courier New" panose="02070309020205020404" pitchFamily="49" charset="0"/>
                <a:cs typeface="Courier New" panose="02070309020205020404" pitchFamily="49" charset="0"/>
              </a:rPr>
              <a:t>rabbit-bucket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key            = "</a:t>
            </a:r>
            <a:r>
              <a:rPr lang="en-US" dirty="0">
                <a:solidFill>
                  <a:srgbClr val="00B050"/>
                </a:solidFill>
                <a:latin typeface="Courier New" panose="02070309020205020404" pitchFamily="49" charset="0"/>
                <a:cs typeface="Courier New" panose="02070309020205020404" pitchFamily="49" charset="0"/>
              </a:rPr>
              <a:t>team/</a:t>
            </a:r>
            <a:r>
              <a:rPr lang="en-US" dirty="0" err="1">
                <a:solidFill>
                  <a:srgbClr val="00B050"/>
                </a:solidFill>
                <a:latin typeface="Courier New" panose="02070309020205020404" pitchFamily="49" charset="0"/>
                <a:cs typeface="Courier New" panose="02070309020205020404" pitchFamily="49" charset="0"/>
              </a:rPr>
              <a:t>rabbitmq</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region         = "us-west-2"</a:t>
            </a:r>
          </a:p>
          <a:p>
            <a:r>
              <a:rPr lang="en-US" dirty="0">
                <a:latin typeface="Courier New" panose="02070309020205020404" pitchFamily="49" charset="0"/>
                <a:cs typeface="Courier New" panose="02070309020205020404" pitchFamily="49" charset="0"/>
              </a:rPr>
              <a:t>    encrypt        = true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dynamodb_table</a:t>
            </a:r>
            <a:r>
              <a:rPr lang="en-US" dirty="0">
                <a:latin typeface="Courier New" panose="02070309020205020404" pitchFamily="49" charset="0"/>
                <a:cs typeface="Courier New" panose="02070309020205020404" pitchFamily="49" charset="0"/>
              </a:rPr>
              <a:t> = ”</a:t>
            </a:r>
            <a:r>
              <a:rPr lang="en-US" dirty="0">
                <a:solidFill>
                  <a:srgbClr val="00B050"/>
                </a:solidFill>
                <a:latin typeface="Courier New" panose="02070309020205020404" pitchFamily="49" charset="0"/>
                <a:cs typeface="Courier New" panose="02070309020205020404" pitchFamily="49" charset="0"/>
              </a:rPr>
              <a:t>example-</a:t>
            </a:r>
            <a:r>
              <a:rPr lang="en-US" dirty="0" err="1">
                <a:solidFill>
                  <a:srgbClr val="00B050"/>
                </a:solidFill>
                <a:latin typeface="Courier New" panose="02070309020205020404" pitchFamily="49" charset="0"/>
                <a:cs typeface="Courier New" panose="02070309020205020404" pitchFamily="49" charset="0"/>
              </a:rPr>
              <a:t>db</a:t>
            </a:r>
            <a:r>
              <a:rPr lang="en-US" dirty="0">
                <a:solidFill>
                  <a:srgbClr val="00B050"/>
                </a:solidFill>
                <a:latin typeface="Courier New" panose="02070309020205020404" pitchFamily="49" charset="0"/>
                <a:cs typeface="Courier New" panose="02070309020205020404" pitchFamily="49" charset="0"/>
              </a:rPr>
              <a:t>-name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required_version</a:t>
            </a:r>
            <a:r>
              <a:rPr lang="en-US" dirty="0">
                <a:latin typeface="Courier New" panose="02070309020205020404" pitchFamily="49" charset="0"/>
                <a:cs typeface="Courier New" panose="02070309020205020404" pitchFamily="49" charset="0"/>
              </a:rPr>
              <a:t> = "&gt;= 0.15"</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required_providers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null = {</a:t>
            </a:r>
          </a:p>
          <a:p>
            <a:r>
              <a:rPr lang="en-US" dirty="0">
                <a:latin typeface="Courier New" panose="02070309020205020404" pitchFamily="49" charset="0"/>
                <a:cs typeface="Courier New" panose="02070309020205020404" pitchFamily="49" charset="0"/>
              </a:rPr>
              <a:t>      source  = "</a:t>
            </a:r>
            <a:r>
              <a:rPr lang="en-US" dirty="0" err="1">
                <a:latin typeface="Courier New" panose="02070309020205020404" pitchFamily="49" charset="0"/>
                <a:cs typeface="Courier New" panose="02070309020205020404" pitchFamily="49" charset="0"/>
              </a:rPr>
              <a:t>hashicorp</a:t>
            </a:r>
            <a:r>
              <a:rPr lang="en-US" dirty="0">
                <a:latin typeface="Courier New" panose="02070309020205020404" pitchFamily="49" charset="0"/>
                <a:cs typeface="Courier New" panose="02070309020205020404" pitchFamily="49" charset="0"/>
              </a:rPr>
              <a:t>/null"</a:t>
            </a:r>
          </a:p>
          <a:p>
            <a:r>
              <a:rPr lang="en-US" dirty="0">
                <a:latin typeface="Courier New" panose="02070309020205020404" pitchFamily="49" charset="0"/>
                <a:cs typeface="Courier New" panose="02070309020205020404" pitchFamily="49" charset="0"/>
              </a:rPr>
              <a:t>      version = "~&gt; 3.0"</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endParaRPr lang="en-V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09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24830-D339-42BB-E262-62C34D575048}"/>
              </a:ext>
            </a:extLst>
          </p:cNvPr>
          <p:cNvSpPr txBox="1"/>
          <p:nvPr/>
        </p:nvSpPr>
        <p:spPr>
          <a:xfrm>
            <a:off x="1289154" y="434715"/>
            <a:ext cx="8864799" cy="1200329"/>
          </a:xfrm>
          <a:prstGeom prst="rect">
            <a:avLst/>
          </a:prstGeom>
          <a:noFill/>
        </p:spPr>
        <p:txBody>
          <a:bodyPr wrap="none" rtlCol="0">
            <a:spAutoFit/>
          </a:bodyPr>
          <a:lstStyle/>
          <a:p>
            <a:r>
              <a:rPr lang="en-US" b="1" i="1" dirty="0">
                <a:solidFill>
                  <a:srgbClr val="242424"/>
                </a:solidFill>
                <a:effectLst/>
                <a:latin typeface="source-serif-pro"/>
              </a:rPr>
              <a:t>Configuring a Remote Backend</a:t>
            </a:r>
          </a:p>
          <a:p>
            <a:endParaRPr lang="en-VN" dirty="0"/>
          </a:p>
          <a:p>
            <a:pPr marL="285750" indent="-285750">
              <a:buFontTx/>
              <a:buChar char="-"/>
            </a:pPr>
            <a:r>
              <a:rPr lang="en-US" i="0" dirty="0">
                <a:effectLst/>
              </a:rPr>
              <a:t>add a nested </a:t>
            </a:r>
            <a:r>
              <a:rPr lang="en-US" dirty="0"/>
              <a:t>backend</a:t>
            </a:r>
            <a:r>
              <a:rPr lang="en-US" i="0" dirty="0">
                <a:effectLst/>
              </a:rPr>
              <a:t> block within the top-level </a:t>
            </a:r>
            <a:r>
              <a:rPr lang="en-US" dirty="0"/>
              <a:t>terraform</a:t>
            </a:r>
            <a:r>
              <a:rPr lang="en-US" i="0" dirty="0">
                <a:effectLst/>
              </a:rPr>
              <a:t> block</a:t>
            </a:r>
            <a:r>
              <a:rPr lang="en-US" i="0" dirty="0">
                <a:solidFill>
                  <a:srgbClr val="D5D7DB"/>
                </a:solidFill>
                <a:effectLst/>
              </a:rPr>
              <a:t>.</a:t>
            </a:r>
          </a:p>
          <a:p>
            <a:pPr marL="285750" indent="-285750">
              <a:buFontTx/>
              <a:buChar char="-"/>
            </a:pPr>
            <a:r>
              <a:rPr lang="en-US" i="0" dirty="0">
                <a:effectLst/>
              </a:rPr>
              <a:t>The block label of the backend block </a:t>
            </a:r>
            <a:r>
              <a:rPr lang="en-US" dirty="0"/>
              <a:t>"remote” indicate that we are using remote backend</a:t>
            </a:r>
            <a:endParaRPr lang="en-VN" dirty="0"/>
          </a:p>
        </p:txBody>
      </p:sp>
      <p:sp>
        <p:nvSpPr>
          <p:cNvPr id="4" name="TextBox 3">
            <a:extLst>
              <a:ext uri="{FF2B5EF4-FFF2-40B4-BE49-F238E27FC236}">
                <a16:creationId xmlns:a16="http://schemas.microsoft.com/office/drawing/2014/main" id="{7DB71DD7-9968-0742-23B5-9D98A2C4BB93}"/>
              </a:ext>
            </a:extLst>
          </p:cNvPr>
          <p:cNvSpPr txBox="1"/>
          <p:nvPr/>
        </p:nvSpPr>
        <p:spPr>
          <a:xfrm>
            <a:off x="1289154" y="2203450"/>
            <a:ext cx="5381601" cy="2308324"/>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terraform </a:t>
            </a:r>
            <a:r>
              <a:rPr lang="en-US" dirty="0">
                <a:solidFill>
                  <a:srgbClr val="999999"/>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backend </a:t>
            </a:r>
            <a:r>
              <a:rPr lang="en-US" dirty="0">
                <a:solidFill>
                  <a:srgbClr val="669900"/>
                </a:solidFill>
                <a:effectLst/>
                <a:latin typeface="Courier New" panose="02070309020205020404" pitchFamily="49" charset="0"/>
                <a:cs typeface="Courier New" panose="02070309020205020404" pitchFamily="49" charset="0"/>
              </a:rPr>
              <a:t>"remote"</a:t>
            </a:r>
            <a:r>
              <a:rPr lang="en-US" dirty="0">
                <a:latin typeface="Courier New" panose="02070309020205020404" pitchFamily="49" charset="0"/>
                <a:cs typeface="Courier New" panose="02070309020205020404" pitchFamily="49" charset="0"/>
              </a:rPr>
              <a:t> </a:t>
            </a:r>
            <a:r>
              <a:rPr lang="en-US" dirty="0">
                <a:solidFill>
                  <a:srgbClr val="999999"/>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hostname = </a:t>
            </a:r>
            <a:r>
              <a:rPr lang="en-US" dirty="0">
                <a:solidFill>
                  <a:srgbClr val="669900"/>
                </a:solidFill>
                <a:effectLst/>
                <a:latin typeface="Courier New" panose="02070309020205020404" pitchFamily="49" charset="0"/>
                <a:cs typeface="Courier New" panose="02070309020205020404" pitchFamily="49" charset="0"/>
              </a:rPr>
              <a:t>"</a:t>
            </a:r>
            <a:r>
              <a:rPr lang="en-US" dirty="0" err="1">
                <a:solidFill>
                  <a:srgbClr val="669900"/>
                </a:solidFill>
                <a:effectLst/>
                <a:latin typeface="Courier New" panose="02070309020205020404" pitchFamily="49" charset="0"/>
                <a:cs typeface="Courier New" panose="02070309020205020404" pitchFamily="49" charset="0"/>
              </a:rPr>
              <a:t>app.terraform.io</a:t>
            </a:r>
            <a:r>
              <a:rPr lang="en-US" dirty="0">
                <a:solidFill>
                  <a:srgbClr val="669900"/>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organization = </a:t>
            </a:r>
            <a:r>
              <a:rPr lang="en-US" dirty="0">
                <a:solidFill>
                  <a:srgbClr val="669900"/>
                </a:solidFill>
                <a:effectLst/>
                <a:latin typeface="Courier New" panose="02070309020205020404" pitchFamily="49" charset="0"/>
                <a:cs typeface="Courier New" panose="02070309020205020404" pitchFamily="49" charset="0"/>
              </a:rPr>
              <a:t>”</a:t>
            </a:r>
            <a:r>
              <a:rPr lang="en-US" dirty="0" err="1">
                <a:solidFill>
                  <a:srgbClr val="669900"/>
                </a:solidFill>
                <a:effectLst/>
                <a:latin typeface="Courier New" panose="02070309020205020404" pitchFamily="49" charset="0"/>
                <a:cs typeface="Courier New" panose="02070309020205020404" pitchFamily="49" charset="0"/>
              </a:rPr>
              <a:t>esl</a:t>
            </a:r>
            <a:r>
              <a:rPr lang="en-US" dirty="0">
                <a:solidFill>
                  <a:srgbClr val="669900"/>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workspaces </a:t>
            </a:r>
            <a:r>
              <a:rPr lang="en-US" dirty="0">
                <a:solidFill>
                  <a:srgbClr val="999999"/>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name = </a:t>
            </a:r>
            <a:r>
              <a:rPr lang="en-US" dirty="0">
                <a:solidFill>
                  <a:srgbClr val="669900"/>
                </a:solidFill>
                <a:effectLst/>
                <a:latin typeface="Courier New" panose="02070309020205020404" pitchFamily="49" charset="0"/>
                <a:cs typeface="Courier New" panose="02070309020205020404" pitchFamily="49" charset="0"/>
              </a:rPr>
              <a:t>”rabbit"</a:t>
            </a:r>
            <a:r>
              <a:rPr lang="en-US" dirty="0">
                <a:latin typeface="Courier New" panose="02070309020205020404" pitchFamily="49" charset="0"/>
                <a:cs typeface="Courier New" panose="02070309020205020404" pitchFamily="49" charset="0"/>
              </a:rPr>
              <a:t> </a:t>
            </a:r>
            <a:r>
              <a:rPr lang="en-US" dirty="0">
                <a:solidFill>
                  <a:srgbClr val="999999"/>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p>
          <a:p>
            <a:r>
              <a:rPr lang="en-US" dirty="0">
                <a:solidFill>
                  <a:srgbClr val="999999"/>
                </a:solidFill>
                <a:effectLst/>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a:p>
            <a:r>
              <a:rPr lang="en-US" dirty="0">
                <a:solidFill>
                  <a:srgbClr val="999999"/>
                </a:solidFill>
                <a:effectLst/>
                <a:latin typeface="Courier New" panose="02070309020205020404" pitchFamily="49" charset="0"/>
                <a:cs typeface="Courier New" panose="02070309020205020404" pitchFamily="49" charset="0"/>
              </a:rPr>
              <a:t>}</a:t>
            </a:r>
            <a:endParaRPr lang="en-V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39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VN"/>
          </a:p>
        </p:txBody>
      </p:sp>
      <p:sp>
        <p:nvSpPr>
          <p:cNvPr id="24" name="Rectangle 23">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6" name="Rectangle 25">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433298"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DB2C9C-CF0F-B76E-3132-DC5F5FA666DE}"/>
              </a:ext>
            </a:extLst>
          </p:cNvPr>
          <p:cNvSpPr txBox="1"/>
          <p:nvPr/>
        </p:nvSpPr>
        <p:spPr>
          <a:xfrm>
            <a:off x="1299253" y="4328443"/>
            <a:ext cx="10477846" cy="1769830"/>
          </a:xfrm>
          <a:prstGeom prst="rect">
            <a:avLst/>
          </a:prstGeom>
        </p:spPr>
        <p:txBody>
          <a:bodyPr vert="horz" lIns="91440" tIns="45720" rIns="91440" bIns="45720" rtlCol="0" anchor="t">
            <a:normAutofit/>
          </a:bodyPr>
          <a:lstStyle/>
          <a:p>
            <a:pPr algn="ctr" defTabSz="914400">
              <a:lnSpc>
                <a:spcPct val="90000"/>
              </a:lnSpc>
              <a:spcBef>
                <a:spcPct val="0"/>
              </a:spcBef>
              <a:spcAft>
                <a:spcPts val="600"/>
              </a:spcAft>
            </a:pPr>
            <a:r>
              <a:rPr lang="en-US" sz="3500" b="1" cap="all" spc="800" dirty="0">
                <a:solidFill>
                  <a:schemeClr val="tx2"/>
                </a:solidFill>
                <a:ea typeface="+mj-ea"/>
                <a:cs typeface="+mj-cs"/>
              </a:rPr>
              <a:t>DEMO</a:t>
            </a:r>
          </a:p>
          <a:p>
            <a:pPr algn="ctr" defTabSz="914400">
              <a:lnSpc>
                <a:spcPct val="90000"/>
              </a:lnSpc>
              <a:spcBef>
                <a:spcPct val="0"/>
              </a:spcBef>
              <a:spcAft>
                <a:spcPts val="600"/>
              </a:spcAft>
            </a:pPr>
            <a:r>
              <a:rPr lang="en-US" sz="2800" b="1" i="1" cap="all" spc="800" dirty="0">
                <a:solidFill>
                  <a:schemeClr val="tx2"/>
                </a:solidFill>
                <a:effectLst/>
                <a:ea typeface="+mj-ea"/>
                <a:cs typeface="+mj-cs"/>
              </a:rPr>
              <a:t>Developing an S3 backend module </a:t>
            </a:r>
            <a:endParaRPr lang="en-US" sz="2800" b="1" cap="all" spc="800" dirty="0">
              <a:solidFill>
                <a:schemeClr val="tx2"/>
              </a:solidFill>
              <a:ea typeface="+mj-ea"/>
              <a:cs typeface="+mj-cs"/>
            </a:endParaRPr>
          </a:p>
          <a:p>
            <a:pPr algn="ctr" defTabSz="914400">
              <a:lnSpc>
                <a:spcPct val="90000"/>
              </a:lnSpc>
              <a:spcBef>
                <a:spcPct val="0"/>
              </a:spcBef>
              <a:spcAft>
                <a:spcPts val="600"/>
              </a:spcAft>
            </a:pPr>
            <a:endParaRPr lang="en-US" sz="3500" cap="all" spc="800" dirty="0">
              <a:solidFill>
                <a:schemeClr val="tx2"/>
              </a:solidFill>
              <a:latin typeface="+mj-lt"/>
              <a:ea typeface="+mj-ea"/>
              <a:cs typeface="+mj-cs"/>
            </a:endParaRPr>
          </a:p>
        </p:txBody>
      </p:sp>
      <p:sp>
        <p:nvSpPr>
          <p:cNvPr id="28"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pic>
        <p:nvPicPr>
          <p:cNvPr id="6" name="Graphic 5" descr="Monitor">
            <a:extLst>
              <a:ext uri="{FF2B5EF4-FFF2-40B4-BE49-F238E27FC236}">
                <a16:creationId xmlns:a16="http://schemas.microsoft.com/office/drawing/2014/main" id="{3D5611BD-3B57-41F1-5707-C2487A5231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6820" y="656571"/>
            <a:ext cx="3342711" cy="3342711"/>
          </a:xfrm>
          <a:prstGeom prst="rect">
            <a:avLst/>
          </a:prstGeom>
        </p:spPr>
      </p:pic>
      <p:pic>
        <p:nvPicPr>
          <p:cNvPr id="3" name="Picture 2">
            <a:extLst>
              <a:ext uri="{FF2B5EF4-FFF2-40B4-BE49-F238E27FC236}">
                <a16:creationId xmlns:a16="http://schemas.microsoft.com/office/drawing/2014/main" id="{A18760B0-6D94-9C79-DFF4-879F43224A10}"/>
              </a:ext>
            </a:extLst>
          </p:cNvPr>
          <p:cNvPicPr>
            <a:picLocks noChangeAspect="1"/>
          </p:cNvPicPr>
          <p:nvPr/>
        </p:nvPicPr>
        <p:blipFill>
          <a:blip r:embed="rId5"/>
          <a:stretch>
            <a:fillRect/>
          </a:stretch>
        </p:blipFill>
        <p:spPr>
          <a:xfrm>
            <a:off x="3149248" y="1018166"/>
            <a:ext cx="6219195" cy="2831834"/>
          </a:xfrm>
          <a:prstGeom prst="rect">
            <a:avLst/>
          </a:prstGeom>
        </p:spPr>
      </p:pic>
    </p:spTree>
    <p:extLst>
      <p:ext uri="{BB962C8B-B14F-4D97-AF65-F5344CB8AC3E}">
        <p14:creationId xmlns:p14="http://schemas.microsoft.com/office/powerpoint/2010/main" val="72743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12297" name="Rectangle 12296">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2867F6EA-3523-081D-90B7-C7713B6A9B9D}"/>
              </a:ext>
            </a:extLst>
          </p:cNvPr>
          <p:cNvSpPr txBox="1"/>
          <p:nvPr/>
        </p:nvSpPr>
        <p:spPr>
          <a:xfrm>
            <a:off x="1324379" y="374650"/>
            <a:ext cx="1768071" cy="685800"/>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b="1" i="1" dirty="0">
                <a:solidFill>
                  <a:srgbClr val="0070C0"/>
                </a:solidFill>
                <a:effectLst/>
              </a:rPr>
              <a:t>Architecture </a:t>
            </a:r>
            <a:endParaRPr lang="en-US" dirty="0">
              <a:solidFill>
                <a:srgbClr val="0070C0"/>
              </a:solidFill>
            </a:endParaRPr>
          </a:p>
          <a:p>
            <a:pPr indent="-228600" defTabSz="914400">
              <a:lnSpc>
                <a:spcPct val="110000"/>
              </a:lnSpc>
              <a:spcBef>
                <a:spcPts val="700"/>
              </a:spcBef>
              <a:buClr>
                <a:schemeClr val="tx2"/>
              </a:buClr>
            </a:pPr>
            <a:endParaRPr lang="en-US" dirty="0"/>
          </a:p>
        </p:txBody>
      </p:sp>
      <p:pic>
        <p:nvPicPr>
          <p:cNvPr id="12290" name="Picture 2" descr="image">
            <a:extLst>
              <a:ext uri="{FF2B5EF4-FFF2-40B4-BE49-F238E27FC236}">
                <a16:creationId xmlns:a16="http://schemas.microsoft.com/office/drawing/2014/main" id="{30AA5FC1-806C-FE95-ED06-172D15B3B1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79122" y="1060450"/>
            <a:ext cx="5279200" cy="29563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E62135-8776-5E18-3348-7702497C7D96}"/>
              </a:ext>
            </a:extLst>
          </p:cNvPr>
          <p:cNvSpPr txBox="1"/>
          <p:nvPr/>
        </p:nvSpPr>
        <p:spPr>
          <a:xfrm>
            <a:off x="1783830" y="4167266"/>
            <a:ext cx="10221453" cy="2862322"/>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37352F"/>
                </a:solidFill>
                <a:effectLst/>
              </a:rPr>
              <a:t>IAM (</a:t>
            </a:r>
            <a:r>
              <a:rPr lang="en-US" sz="1800" i="1" dirty="0">
                <a:solidFill>
                  <a:srgbClr val="232323"/>
                </a:solidFill>
                <a:effectLst/>
              </a:rPr>
              <a:t>Identity and Access Management): </a:t>
            </a:r>
            <a:r>
              <a:rPr lang="en-US" b="0" i="0" dirty="0">
                <a:effectLst/>
              </a:rPr>
              <a:t>ensure that other AWS accounts can only assume a specific role </a:t>
            </a:r>
          </a:p>
          <a:p>
            <a:r>
              <a:rPr lang="en-US" b="0" i="0" dirty="0">
                <a:effectLst/>
              </a:rPr>
              <a:t>within this account.  This allows them to perform deployments using the S3 backend, limiting their access to</a:t>
            </a:r>
          </a:p>
          <a:p>
            <a:r>
              <a:rPr lang="en-US" b="0" i="0" dirty="0">
                <a:effectLst/>
              </a:rPr>
              <a:t>only what is necessary for the task.</a:t>
            </a:r>
            <a:br>
              <a:rPr lang="en-US" b="0" i="0" dirty="0">
                <a:effectLst/>
              </a:rPr>
            </a:br>
            <a:endParaRPr lang="en-US" b="0" i="0" dirty="0">
              <a:effectLst/>
            </a:endParaRPr>
          </a:p>
          <a:p>
            <a:pPr marL="285750" indent="-285750">
              <a:buFont typeface="Arial" panose="020B0604020202020204" pitchFamily="34" charset="0"/>
              <a:buChar char="•"/>
            </a:pPr>
            <a:r>
              <a:rPr lang="en-US" b="0" i="0" dirty="0">
                <a:solidFill>
                  <a:srgbClr val="37352F"/>
                </a:solidFill>
                <a:effectLst/>
              </a:rPr>
              <a:t>DynamoDB: </a:t>
            </a:r>
            <a:r>
              <a:rPr lang="en-US" sz="1800" dirty="0">
                <a:solidFill>
                  <a:srgbClr val="232323"/>
                </a:solidFill>
                <a:effectLst/>
              </a:rPr>
              <a:t>For state locking.</a:t>
            </a:r>
            <a:br>
              <a:rPr lang="en-US" sz="1800" dirty="0">
                <a:solidFill>
                  <a:srgbClr val="232323"/>
                </a:solidFill>
                <a:effectLst/>
              </a:rPr>
            </a:br>
            <a:endParaRPr lang="en-US" b="0" i="0" dirty="0">
              <a:solidFill>
                <a:srgbClr val="37352F"/>
              </a:solidFill>
              <a:effectLst/>
            </a:endParaRPr>
          </a:p>
          <a:p>
            <a:pPr marL="285750" indent="-285750">
              <a:buFont typeface="Arial" panose="020B0604020202020204" pitchFamily="34" charset="0"/>
              <a:buChar char="•"/>
            </a:pPr>
            <a:r>
              <a:rPr lang="en-US" b="0" i="0" dirty="0">
                <a:solidFill>
                  <a:srgbClr val="37352F"/>
                </a:solidFill>
                <a:effectLst/>
              </a:rPr>
              <a:t>S3 bucket – KMS (</a:t>
            </a:r>
            <a:r>
              <a:rPr lang="en-US" sz="1800" i="1" dirty="0">
                <a:solidFill>
                  <a:srgbClr val="232323"/>
                </a:solidFill>
                <a:effectLst/>
              </a:rPr>
              <a:t>Key Management Service): </a:t>
            </a:r>
            <a:r>
              <a:rPr lang="en-US" sz="1800" dirty="0">
                <a:solidFill>
                  <a:srgbClr val="232323"/>
                </a:solidFill>
                <a:effectLst/>
              </a:rPr>
              <a:t>For state storage and encryption at rest. </a:t>
            </a:r>
            <a:endParaRPr lang="en-US" dirty="0"/>
          </a:p>
          <a:p>
            <a:pPr marL="285750" indent="-285750">
              <a:buFont typeface="Arial" panose="020B0604020202020204" pitchFamily="34" charset="0"/>
              <a:buChar char="•"/>
            </a:pPr>
            <a:endParaRPr lang="en-US" dirty="0"/>
          </a:p>
          <a:p>
            <a:pPr marL="285750" indent="-285750" algn="l">
              <a:buFont typeface="Arial" panose="020B0604020202020204" pitchFamily="34" charset="0"/>
              <a:buChar char="•"/>
            </a:pPr>
            <a:endParaRPr lang="en-US" b="0" i="0" dirty="0">
              <a:solidFill>
                <a:srgbClr val="37352F"/>
              </a:solidFill>
              <a:effectLst/>
              <a:latin typeface="Open Sans" panose="020B0606030504020204" pitchFamily="34" charset="0"/>
            </a:endParaRPr>
          </a:p>
          <a:p>
            <a:endParaRPr lang="en-VN" dirty="0"/>
          </a:p>
        </p:txBody>
      </p:sp>
    </p:spTree>
    <p:extLst>
      <p:ext uri="{BB962C8B-B14F-4D97-AF65-F5344CB8AC3E}">
        <p14:creationId xmlns:p14="http://schemas.microsoft.com/office/powerpoint/2010/main" val="327020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139AE-8CFE-9921-B278-DE1AF860C1BF}"/>
              </a:ext>
            </a:extLst>
          </p:cNvPr>
          <p:cNvSpPr txBox="1"/>
          <p:nvPr/>
        </p:nvSpPr>
        <p:spPr>
          <a:xfrm>
            <a:off x="1409075" y="494675"/>
            <a:ext cx="1339021" cy="369332"/>
          </a:xfrm>
          <a:prstGeom prst="rect">
            <a:avLst/>
          </a:prstGeom>
          <a:noFill/>
        </p:spPr>
        <p:txBody>
          <a:bodyPr wrap="none" rtlCol="0">
            <a:spAutoFit/>
          </a:bodyPr>
          <a:lstStyle/>
          <a:p>
            <a:r>
              <a:rPr lang="en-VN" dirty="0">
                <a:solidFill>
                  <a:srgbClr val="0070C0"/>
                </a:solidFill>
              </a:rPr>
              <a:t>Deployment</a:t>
            </a:r>
          </a:p>
        </p:txBody>
      </p:sp>
      <p:pic>
        <p:nvPicPr>
          <p:cNvPr id="13314" name="Picture 2" descr="image">
            <a:extLst>
              <a:ext uri="{FF2B5EF4-FFF2-40B4-BE49-F238E27FC236}">
                <a16:creationId xmlns:a16="http://schemas.microsoft.com/office/drawing/2014/main" id="{9D7FA164-EF4B-F33C-F0A5-70E87C7F2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850" y="1060450"/>
            <a:ext cx="9676752" cy="532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886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23" name="Rectangle 22">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EE69752D-ED06-CE9F-43B5-ADF69BFBD590}"/>
              </a:ext>
            </a:extLst>
          </p:cNvPr>
          <p:cNvSpPr txBox="1"/>
          <p:nvPr/>
        </p:nvSpPr>
        <p:spPr>
          <a:xfrm>
            <a:off x="1583952" y="1600975"/>
            <a:ext cx="4449958" cy="3666794"/>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dirty="0"/>
              <a:t>Create 3 files:</a:t>
            </a:r>
            <a:br>
              <a:rPr lang="en-US" dirty="0"/>
            </a:br>
            <a:endParaRPr lang="en-US" dirty="0"/>
          </a:p>
          <a:p>
            <a:pPr marL="114300" indent="-285750" defTabSz="914400">
              <a:lnSpc>
                <a:spcPct val="110000"/>
              </a:lnSpc>
              <a:spcBef>
                <a:spcPts val="700"/>
              </a:spcBef>
              <a:buClr>
                <a:schemeClr val="tx2"/>
              </a:buClr>
              <a:buFont typeface="Arial" panose="020B0604020202020204" pitchFamily="34" charset="0"/>
              <a:buChar char="•"/>
            </a:pPr>
            <a:r>
              <a:rPr lang="en-US" dirty="0" err="1">
                <a:latin typeface="Courier New" panose="02070309020205020404" pitchFamily="49" charset="0"/>
                <a:cs typeface="Courier New" panose="02070309020205020404" pitchFamily="49" charset="0"/>
              </a:rPr>
              <a:t>main.tf</a:t>
            </a:r>
            <a:endParaRPr lang="en-US" dirty="0">
              <a:latin typeface="Courier New" panose="02070309020205020404" pitchFamily="49" charset="0"/>
              <a:cs typeface="Courier New" panose="02070309020205020404" pitchFamily="49" charset="0"/>
            </a:endParaRPr>
          </a:p>
          <a:p>
            <a:pPr marL="114300" indent="-285750" defTabSz="914400">
              <a:lnSpc>
                <a:spcPct val="110000"/>
              </a:lnSpc>
              <a:spcBef>
                <a:spcPts val="700"/>
              </a:spcBef>
              <a:buClr>
                <a:schemeClr val="tx2"/>
              </a:buClr>
              <a:buFont typeface="Arial" panose="020B0604020202020204" pitchFamily="34" charset="0"/>
              <a:buChar char="•"/>
            </a:pPr>
            <a:r>
              <a:rPr lang="en-US" dirty="0" err="1">
                <a:latin typeface="Courier New" panose="02070309020205020404" pitchFamily="49" charset="0"/>
                <a:cs typeface="Courier New" panose="02070309020205020404" pitchFamily="49" charset="0"/>
              </a:rPr>
              <a:t>variables.tf</a:t>
            </a:r>
            <a:endParaRPr lang="en-US" dirty="0">
              <a:latin typeface="Courier New" panose="02070309020205020404" pitchFamily="49" charset="0"/>
              <a:cs typeface="Courier New" panose="02070309020205020404" pitchFamily="49" charset="0"/>
            </a:endParaRPr>
          </a:p>
          <a:p>
            <a:pPr marL="114300" indent="-285750" defTabSz="914400">
              <a:lnSpc>
                <a:spcPct val="110000"/>
              </a:lnSpc>
              <a:spcBef>
                <a:spcPts val="700"/>
              </a:spcBef>
              <a:buClr>
                <a:schemeClr val="tx2"/>
              </a:buClr>
              <a:buFont typeface="Arial" panose="020B0604020202020204" pitchFamily="34" charset="0"/>
              <a:buChar char="•"/>
            </a:pPr>
            <a:r>
              <a:rPr lang="en-US" dirty="0" err="1">
                <a:latin typeface="Courier New" panose="02070309020205020404" pitchFamily="49" charset="0"/>
                <a:cs typeface="Courier New" panose="02070309020205020404" pitchFamily="49" charset="0"/>
              </a:rPr>
              <a:t>versions.tf</a:t>
            </a:r>
            <a:endParaRPr lang="en-US" dirty="0">
              <a:latin typeface="Courier New" panose="02070309020205020404" pitchFamily="49" charset="0"/>
              <a:cs typeface="Courier New" panose="02070309020205020404" pitchFamily="49" charset="0"/>
            </a:endParaRPr>
          </a:p>
          <a:p>
            <a:pPr marL="285750" indent="-228600" defTabSz="914400">
              <a:lnSpc>
                <a:spcPct val="110000"/>
              </a:lnSpc>
              <a:spcBef>
                <a:spcPts val="700"/>
              </a:spcBef>
              <a:buClr>
                <a:schemeClr val="tx2"/>
              </a:buClr>
              <a:buFont typeface="Arial" panose="020B0604020202020204" pitchFamily="34" charset="0"/>
              <a:buChar char="•"/>
            </a:pPr>
            <a:endParaRPr lang="en-US" dirty="0"/>
          </a:p>
          <a:p>
            <a:pPr indent="-228600" defTabSz="914400">
              <a:lnSpc>
                <a:spcPct val="110000"/>
              </a:lnSpc>
              <a:spcBef>
                <a:spcPts val="700"/>
              </a:spcBef>
              <a:buClr>
                <a:schemeClr val="tx2"/>
              </a:buClr>
            </a:pPr>
            <a:r>
              <a:rPr lang="en-US" dirty="0"/>
              <a:t>Initializing the backend by running </a:t>
            </a:r>
            <a:r>
              <a:rPr lang="en-US" dirty="0" err="1"/>
              <a:t>init</a:t>
            </a:r>
            <a:endParaRPr lang="en-US" dirty="0"/>
          </a:p>
        </p:txBody>
      </p:sp>
      <p:pic>
        <p:nvPicPr>
          <p:cNvPr id="3" name="Picture 2">
            <a:extLst>
              <a:ext uri="{FF2B5EF4-FFF2-40B4-BE49-F238E27FC236}">
                <a16:creationId xmlns:a16="http://schemas.microsoft.com/office/drawing/2014/main" id="{16783075-DAEF-BFDB-4911-C1B37EC67635}"/>
              </a:ext>
            </a:extLst>
          </p:cNvPr>
          <p:cNvPicPr>
            <a:picLocks noChangeAspect="1"/>
          </p:cNvPicPr>
          <p:nvPr/>
        </p:nvPicPr>
        <p:blipFill>
          <a:blip r:embed="rId2"/>
          <a:stretch>
            <a:fillRect/>
          </a:stretch>
        </p:blipFill>
        <p:spPr>
          <a:xfrm>
            <a:off x="6189897" y="1441450"/>
            <a:ext cx="5279200" cy="3511046"/>
          </a:xfrm>
          <a:prstGeom prst="rect">
            <a:avLst/>
          </a:prstGeom>
        </p:spPr>
      </p:pic>
    </p:spTree>
    <p:extLst>
      <p:ext uri="{BB962C8B-B14F-4D97-AF65-F5344CB8AC3E}">
        <p14:creationId xmlns:p14="http://schemas.microsoft.com/office/powerpoint/2010/main" val="197205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6EA28-E546-150B-2BFA-87F65A9BC773}"/>
              </a:ext>
            </a:extLst>
          </p:cNvPr>
          <p:cNvSpPr txBox="1"/>
          <p:nvPr/>
        </p:nvSpPr>
        <p:spPr>
          <a:xfrm>
            <a:off x="1379095" y="599607"/>
            <a:ext cx="5132431" cy="923330"/>
          </a:xfrm>
          <a:prstGeom prst="rect">
            <a:avLst/>
          </a:prstGeom>
          <a:noFill/>
        </p:spPr>
        <p:txBody>
          <a:bodyPr wrap="none" rtlCol="0">
            <a:spAutoFit/>
          </a:bodyPr>
          <a:lstStyle/>
          <a:p>
            <a:r>
              <a:rPr lang="en-VN" b="1" dirty="0"/>
              <a:t>Create the </a:t>
            </a:r>
            <a:r>
              <a:rPr lang="en-US" b="1" i="0" dirty="0">
                <a:solidFill>
                  <a:srgbClr val="37352F"/>
                </a:solidFill>
                <a:effectLst/>
              </a:rPr>
              <a:t>DynamoDB Table </a:t>
            </a:r>
            <a:r>
              <a:rPr lang="en-US" b="1" i="0" dirty="0">
                <a:solidFill>
                  <a:srgbClr val="232323"/>
                </a:solidFill>
              </a:rPr>
              <a:t>f</a:t>
            </a:r>
            <a:r>
              <a:rPr lang="en-US" sz="1800" b="1" dirty="0">
                <a:solidFill>
                  <a:srgbClr val="232323"/>
                </a:solidFill>
                <a:effectLst/>
              </a:rPr>
              <a:t>or state locking</a:t>
            </a:r>
            <a:r>
              <a:rPr lang="en-US" sz="1800" dirty="0">
                <a:solidFill>
                  <a:srgbClr val="232323"/>
                </a:solidFill>
                <a:effectLst/>
              </a:rPr>
              <a:t>.</a:t>
            </a:r>
          </a:p>
          <a:p>
            <a:endParaRPr lang="en-US" dirty="0">
              <a:solidFill>
                <a:srgbClr val="232323"/>
              </a:solidFill>
            </a:endParaRPr>
          </a:p>
          <a:p>
            <a:r>
              <a:rPr lang="en-US" dirty="0">
                <a:solidFill>
                  <a:srgbClr val="232323"/>
                </a:solidFill>
              </a:rPr>
              <a:t>Create a file name </a:t>
            </a:r>
            <a:r>
              <a:rPr lang="en-US" dirty="0" err="1">
                <a:solidFill>
                  <a:srgbClr val="232323"/>
                </a:solidFill>
                <a:latin typeface="Courier New" panose="02070309020205020404" pitchFamily="49" charset="0"/>
                <a:cs typeface="Courier New" panose="02070309020205020404" pitchFamily="49" charset="0"/>
              </a:rPr>
              <a:t>dynamodb.tf</a:t>
            </a:r>
            <a:endParaRPr lang="en-VN"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0F71740F-3B3F-5040-5129-C89C5BF913CF}"/>
              </a:ext>
            </a:extLst>
          </p:cNvPr>
          <p:cNvSpPr txBox="1"/>
          <p:nvPr/>
        </p:nvSpPr>
        <p:spPr>
          <a:xfrm>
            <a:off x="1379095" y="1652190"/>
            <a:ext cx="6971155" cy="3693319"/>
          </a:xfrm>
          <a:prstGeom prst="rect">
            <a:avLst/>
          </a:prstGeom>
          <a:noFill/>
        </p:spPr>
        <p:txBody>
          <a:bodyPr wrap="square">
            <a:spAutoFit/>
          </a:bodyPr>
          <a:lstStyle/>
          <a:p>
            <a:r>
              <a:rPr lang="en-VN" dirty="0">
                <a:latin typeface="Courier New" panose="02070309020205020404" pitchFamily="49" charset="0"/>
                <a:cs typeface="Courier New" panose="02070309020205020404" pitchFamily="49" charset="0"/>
              </a:rPr>
              <a:t>resource "aws_dynamodb_table" "dynamodb_table" {</a:t>
            </a:r>
          </a:p>
          <a:p>
            <a:r>
              <a:rPr lang="en-VN" dirty="0">
                <a:latin typeface="Courier New" panose="02070309020205020404" pitchFamily="49" charset="0"/>
                <a:cs typeface="Courier New" panose="02070309020205020404" pitchFamily="49" charset="0"/>
              </a:rPr>
              <a:t>  name         = "${var.project}-s3-backend"</a:t>
            </a:r>
          </a:p>
          <a:p>
            <a:endParaRPr lang="en-VN" dirty="0">
              <a:latin typeface="Courier New" panose="02070309020205020404" pitchFamily="49" charset="0"/>
              <a:cs typeface="Courier New" panose="02070309020205020404" pitchFamily="49" charset="0"/>
            </a:endParaRPr>
          </a:p>
          <a:p>
            <a:r>
              <a:rPr lang="en-VN" dirty="0">
                <a:latin typeface="Courier New" panose="02070309020205020404" pitchFamily="49" charset="0"/>
                <a:cs typeface="Courier New" panose="02070309020205020404" pitchFamily="49" charset="0"/>
              </a:rPr>
              <a:t>  hash_key     = "LockID"</a:t>
            </a:r>
          </a:p>
          <a:p>
            <a:r>
              <a:rPr lang="en-VN" dirty="0">
                <a:latin typeface="Courier New" panose="02070309020205020404" pitchFamily="49" charset="0"/>
                <a:cs typeface="Courier New" panose="02070309020205020404" pitchFamily="49" charset="0"/>
              </a:rPr>
              <a:t>  billing_mode = "PAY_PER_REQUEST"</a:t>
            </a:r>
          </a:p>
          <a:p>
            <a:endParaRPr lang="en-VN" dirty="0">
              <a:latin typeface="Courier New" panose="02070309020205020404" pitchFamily="49" charset="0"/>
              <a:cs typeface="Courier New" panose="02070309020205020404" pitchFamily="49" charset="0"/>
            </a:endParaRPr>
          </a:p>
          <a:p>
            <a:r>
              <a:rPr lang="en-VN" dirty="0">
                <a:latin typeface="Courier New" panose="02070309020205020404" pitchFamily="49" charset="0"/>
                <a:cs typeface="Courier New" panose="02070309020205020404" pitchFamily="49" charset="0"/>
              </a:rPr>
              <a:t>  attribute {</a:t>
            </a:r>
          </a:p>
          <a:p>
            <a:r>
              <a:rPr lang="en-VN" dirty="0">
                <a:latin typeface="Courier New" panose="02070309020205020404" pitchFamily="49" charset="0"/>
                <a:cs typeface="Courier New" panose="02070309020205020404" pitchFamily="49" charset="0"/>
              </a:rPr>
              <a:t>    name = "LockID"</a:t>
            </a:r>
          </a:p>
          <a:p>
            <a:r>
              <a:rPr lang="en-VN" dirty="0">
                <a:latin typeface="Courier New" panose="02070309020205020404" pitchFamily="49" charset="0"/>
                <a:cs typeface="Courier New" panose="02070309020205020404" pitchFamily="49" charset="0"/>
              </a:rPr>
              <a:t>    type = "S"</a:t>
            </a:r>
          </a:p>
          <a:p>
            <a:r>
              <a:rPr lang="en-VN" dirty="0">
                <a:latin typeface="Courier New" panose="02070309020205020404" pitchFamily="49" charset="0"/>
                <a:cs typeface="Courier New" panose="02070309020205020404" pitchFamily="49" charset="0"/>
              </a:rPr>
              <a:t>  }</a:t>
            </a:r>
          </a:p>
          <a:p>
            <a:endParaRPr lang="en-VN" dirty="0">
              <a:latin typeface="Courier New" panose="02070309020205020404" pitchFamily="49" charset="0"/>
              <a:cs typeface="Courier New" panose="02070309020205020404" pitchFamily="49" charset="0"/>
            </a:endParaRPr>
          </a:p>
          <a:p>
            <a:r>
              <a:rPr lang="en-VN" dirty="0">
                <a:latin typeface="Courier New" panose="02070309020205020404" pitchFamily="49" charset="0"/>
                <a:cs typeface="Courier New" panose="02070309020205020404" pitchFamily="49" charset="0"/>
              </a:rPr>
              <a:t>  tags = local.tags</a:t>
            </a:r>
          </a:p>
          <a:p>
            <a:r>
              <a:rPr lang="en-VN" dirty="0"/>
              <a:t>}</a:t>
            </a:r>
          </a:p>
        </p:txBody>
      </p:sp>
      <p:sp>
        <p:nvSpPr>
          <p:cNvPr id="7" name="TextBox 6">
            <a:extLst>
              <a:ext uri="{FF2B5EF4-FFF2-40B4-BE49-F238E27FC236}">
                <a16:creationId xmlns:a16="http://schemas.microsoft.com/office/drawing/2014/main" id="{9CA4F755-7930-A80E-9859-0F8E823568E1}"/>
              </a:ext>
            </a:extLst>
          </p:cNvPr>
          <p:cNvSpPr txBox="1"/>
          <p:nvPr/>
        </p:nvSpPr>
        <p:spPr>
          <a:xfrm>
            <a:off x="8372215" y="2566084"/>
            <a:ext cx="6213422" cy="646331"/>
          </a:xfrm>
          <a:prstGeom prst="rect">
            <a:avLst/>
          </a:prstGeom>
          <a:noFill/>
        </p:spPr>
        <p:txBody>
          <a:bodyPr wrap="square">
            <a:spAutoFit/>
          </a:bodyPr>
          <a:lstStyle/>
          <a:p>
            <a:r>
              <a:rPr lang="en-US" sz="1800" b="1" dirty="0">
                <a:solidFill>
                  <a:srgbClr val="0070C0"/>
                </a:solidFill>
                <a:effectLst/>
                <a:latin typeface="Humanist521BT"/>
              </a:rPr>
              <a:t>Makes the database serverless</a:t>
            </a:r>
          </a:p>
          <a:p>
            <a:r>
              <a:rPr lang="en-US" sz="1800" b="1" dirty="0">
                <a:solidFill>
                  <a:srgbClr val="0070C0"/>
                </a:solidFill>
                <a:effectLst/>
                <a:latin typeface="Humanist521BT"/>
              </a:rPr>
              <a:t> instead of provisioned </a:t>
            </a:r>
            <a:endParaRPr lang="en-US" dirty="0">
              <a:solidFill>
                <a:srgbClr val="0070C0"/>
              </a:solidFill>
            </a:endParaRPr>
          </a:p>
        </p:txBody>
      </p:sp>
      <p:cxnSp>
        <p:nvCxnSpPr>
          <p:cNvPr id="9" name="Straight Arrow Connector 8">
            <a:extLst>
              <a:ext uri="{FF2B5EF4-FFF2-40B4-BE49-F238E27FC236}">
                <a16:creationId xmlns:a16="http://schemas.microsoft.com/office/drawing/2014/main" id="{3D934F9D-D3B0-97F0-A1E3-DF3534B56E28}"/>
              </a:ext>
            </a:extLst>
          </p:cNvPr>
          <p:cNvCxnSpPr>
            <a:cxnSpLocks/>
          </p:cNvCxnSpPr>
          <p:nvPr/>
        </p:nvCxnSpPr>
        <p:spPr>
          <a:xfrm flipH="1">
            <a:off x="6216650" y="2889250"/>
            <a:ext cx="2133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37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VN"/>
          </a:p>
        </p:txBody>
      </p:sp>
      <p:sp>
        <p:nvSpPr>
          <p:cNvPr id="22" name="Rectangle 21">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24" name="Rectangle 23">
            <a:extLst>
              <a:ext uri="{FF2B5EF4-FFF2-40B4-BE49-F238E27FC236}">
                <a16:creationId xmlns:a16="http://schemas.microsoft.com/office/drawing/2014/main" id="{1D21332B-FE15-41A6-8919-8563A89EA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54AD8A1-6495-EBB5-F7A6-0CB4793F24D6}"/>
              </a:ext>
            </a:extLst>
          </p:cNvPr>
          <p:cNvSpPr>
            <a:spLocks noGrp="1"/>
          </p:cNvSpPr>
          <p:nvPr>
            <p:ph type="title"/>
          </p:nvPr>
        </p:nvSpPr>
        <p:spPr>
          <a:xfrm>
            <a:off x="1638714" y="318255"/>
            <a:ext cx="9667611" cy="699911"/>
          </a:xfrm>
        </p:spPr>
        <p:txBody>
          <a:bodyPr vert="horz" lIns="91440" tIns="45720" rIns="91440" bIns="45720" rtlCol="0" anchor="t">
            <a:normAutofit/>
          </a:bodyPr>
          <a:lstStyle/>
          <a:p>
            <a:pPr algn="ctr" defTabSz="914400"/>
            <a:r>
              <a:rPr lang="en-US" sz="3600" spc="800" dirty="0"/>
              <a:t>What we have done last meeting</a:t>
            </a:r>
          </a:p>
        </p:txBody>
      </p:sp>
      <p:sp>
        <p:nvSpPr>
          <p:cNvPr id="26" name="Freeform 6">
            <a:extLst>
              <a:ext uri="{FF2B5EF4-FFF2-40B4-BE49-F238E27FC236}">
                <a16:creationId xmlns:a16="http://schemas.microsoft.com/office/drawing/2014/main" id="{439F6CA3-780D-4C3A-A889-C705E7E7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28" name="Rectangle 27">
            <a:extLst>
              <a:ext uri="{FF2B5EF4-FFF2-40B4-BE49-F238E27FC236}">
                <a16:creationId xmlns:a16="http://schemas.microsoft.com/office/drawing/2014/main" id="{E6335BA4-3C40-424B-A885-29B1007B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6" name="TextBox 5">
            <a:extLst>
              <a:ext uri="{FF2B5EF4-FFF2-40B4-BE49-F238E27FC236}">
                <a16:creationId xmlns:a16="http://schemas.microsoft.com/office/drawing/2014/main" id="{0AED9DC8-7D18-532D-1A2C-60E585C7078C}"/>
              </a:ext>
            </a:extLst>
          </p:cNvPr>
          <p:cNvSpPr txBox="1"/>
          <p:nvPr/>
        </p:nvSpPr>
        <p:spPr>
          <a:xfrm>
            <a:off x="1956926" y="1343699"/>
            <a:ext cx="7860037" cy="1102866"/>
          </a:xfrm>
          <a:prstGeom prst="rect">
            <a:avLst/>
          </a:prstGeom>
          <a:noFill/>
        </p:spPr>
        <p:txBody>
          <a:bodyPr wrap="none" rtlCol="0">
            <a:spAutoFit/>
          </a:bodyPr>
          <a:lstStyle/>
          <a:p>
            <a:pPr marL="57150" indent="-285750" defTabSz="914400">
              <a:spcBef>
                <a:spcPts val="700"/>
              </a:spcBef>
              <a:buClr>
                <a:schemeClr val="tx2"/>
              </a:buClr>
              <a:buFont typeface="Arial" panose="020B0604020202020204" pitchFamily="34" charset="0"/>
              <a:buChar char="•"/>
            </a:pPr>
            <a:r>
              <a:rPr lang="en-US" dirty="0">
                <a:solidFill>
                  <a:srgbClr val="232323"/>
                </a:solidFill>
              </a:rPr>
              <a:t>Backend types in Terraform: Local Backend, Standard Backend, Remote Backend</a:t>
            </a:r>
          </a:p>
          <a:p>
            <a:pPr marL="57150" indent="-285750" defTabSz="914400">
              <a:spcBef>
                <a:spcPts val="700"/>
              </a:spcBef>
              <a:buClr>
                <a:schemeClr val="tx2"/>
              </a:buClr>
              <a:buFont typeface="Arial" panose="020B0604020202020204" pitchFamily="34" charset="0"/>
              <a:buChar char="•"/>
            </a:pPr>
            <a:r>
              <a:rPr lang="en-US" dirty="0">
                <a:solidFill>
                  <a:srgbClr val="232323"/>
                </a:solidFill>
              </a:rPr>
              <a:t>Configuration of  Terraform Backend</a:t>
            </a:r>
            <a:r>
              <a:rPr lang="en-US" dirty="0">
                <a:solidFill>
                  <a:srgbClr val="232323"/>
                </a:solidFill>
                <a:effectLst/>
              </a:rPr>
              <a:t> </a:t>
            </a:r>
          </a:p>
          <a:p>
            <a:pPr marL="57150" indent="-285750" defTabSz="914400">
              <a:spcBef>
                <a:spcPts val="700"/>
              </a:spcBef>
              <a:buClr>
                <a:schemeClr val="tx2"/>
              </a:buClr>
              <a:buFont typeface="Arial" panose="020B0604020202020204" pitchFamily="34" charset="0"/>
              <a:buChar char="•"/>
            </a:pPr>
            <a:r>
              <a:rPr lang="en-US" dirty="0">
                <a:solidFill>
                  <a:srgbClr val="232323"/>
                </a:solidFill>
              </a:rPr>
              <a:t>Demo: Developing Terraform Backend Module</a:t>
            </a:r>
            <a:endParaRPr lang="en-US" dirty="0">
              <a:solidFill>
                <a:srgbClr val="232323"/>
              </a:solidFill>
              <a:effectLst/>
            </a:endParaRPr>
          </a:p>
        </p:txBody>
      </p:sp>
      <p:pic>
        <p:nvPicPr>
          <p:cNvPr id="5" name="Picture 4">
            <a:extLst>
              <a:ext uri="{FF2B5EF4-FFF2-40B4-BE49-F238E27FC236}">
                <a16:creationId xmlns:a16="http://schemas.microsoft.com/office/drawing/2014/main" id="{E06BCD85-7529-CE71-6ED4-F296989CA078}"/>
              </a:ext>
            </a:extLst>
          </p:cNvPr>
          <p:cNvPicPr>
            <a:picLocks noChangeAspect="1"/>
          </p:cNvPicPr>
          <p:nvPr/>
        </p:nvPicPr>
        <p:blipFill>
          <a:blip r:embed="rId3"/>
          <a:stretch>
            <a:fillRect/>
          </a:stretch>
        </p:blipFill>
        <p:spPr>
          <a:xfrm>
            <a:off x="2799911" y="2772098"/>
            <a:ext cx="6219195" cy="2831834"/>
          </a:xfrm>
          <a:prstGeom prst="rect">
            <a:avLst/>
          </a:prstGeom>
        </p:spPr>
      </p:pic>
    </p:spTree>
    <p:extLst>
      <p:ext uri="{BB962C8B-B14F-4D97-AF65-F5344CB8AC3E}">
        <p14:creationId xmlns:p14="http://schemas.microsoft.com/office/powerpoint/2010/main" val="3300542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5D5AAC-FA58-535B-4F9B-C7921E07E670}"/>
              </a:ext>
            </a:extLst>
          </p:cNvPr>
          <p:cNvSpPr txBox="1"/>
          <p:nvPr/>
        </p:nvSpPr>
        <p:spPr>
          <a:xfrm>
            <a:off x="995939" y="298450"/>
            <a:ext cx="2413674" cy="892552"/>
          </a:xfrm>
          <a:prstGeom prst="rect">
            <a:avLst/>
          </a:prstGeom>
          <a:noFill/>
        </p:spPr>
        <p:txBody>
          <a:bodyPr wrap="none" rtlCol="0">
            <a:spAutoFit/>
          </a:bodyPr>
          <a:lstStyle/>
          <a:p>
            <a:r>
              <a:rPr lang="en-VN" b="1" dirty="0"/>
              <a:t>Define IAM resource</a:t>
            </a:r>
          </a:p>
          <a:p>
            <a:br>
              <a:rPr lang="en-VN" dirty="0"/>
            </a:br>
            <a:r>
              <a:rPr lang="en-VN" sz="1600" dirty="0"/>
              <a:t>Create file name </a:t>
            </a:r>
            <a:r>
              <a:rPr lang="en-VN" sz="1600" dirty="0">
                <a:latin typeface="Courier New" panose="02070309020205020404" pitchFamily="49" charset="0"/>
                <a:cs typeface="Courier New" panose="02070309020205020404" pitchFamily="49" charset="0"/>
              </a:rPr>
              <a:t>iam.tf</a:t>
            </a:r>
          </a:p>
        </p:txBody>
      </p:sp>
      <p:sp>
        <p:nvSpPr>
          <p:cNvPr id="6" name="TextBox 5">
            <a:extLst>
              <a:ext uri="{FF2B5EF4-FFF2-40B4-BE49-F238E27FC236}">
                <a16:creationId xmlns:a16="http://schemas.microsoft.com/office/drawing/2014/main" id="{FE438F86-C24C-8FE4-F4FD-23C20F62BF9D}"/>
              </a:ext>
            </a:extLst>
          </p:cNvPr>
          <p:cNvSpPr txBox="1"/>
          <p:nvPr/>
        </p:nvSpPr>
        <p:spPr>
          <a:xfrm>
            <a:off x="4997450" y="298450"/>
            <a:ext cx="8291538" cy="6001643"/>
          </a:xfrm>
          <a:prstGeom prst="rect">
            <a:avLst/>
          </a:prstGeom>
          <a:noFill/>
        </p:spPr>
        <p:txBody>
          <a:bodyPr wrap="square">
            <a:spAutoFit/>
          </a:bodyPr>
          <a:lstStyle/>
          <a:p>
            <a:r>
              <a:rPr lang="en-VN" sz="1600" dirty="0"/>
              <a:t>data </a:t>
            </a:r>
            <a:r>
              <a:rPr lang="en-VN" sz="1600" dirty="0">
                <a:solidFill>
                  <a:srgbClr val="0070C0"/>
                </a:solidFill>
              </a:rPr>
              <a:t>"aws_caller_identity"</a:t>
            </a:r>
            <a:r>
              <a:rPr lang="en-VN" sz="1600" dirty="0"/>
              <a:t> "current" {}</a:t>
            </a:r>
          </a:p>
          <a:p>
            <a:endParaRPr lang="en-VN" sz="1600" dirty="0"/>
          </a:p>
          <a:p>
            <a:r>
              <a:rPr lang="en-VN" sz="1600" dirty="0"/>
              <a:t>locals {</a:t>
            </a:r>
          </a:p>
          <a:p>
            <a:r>
              <a:rPr lang="en-VN" sz="1600" dirty="0">
                <a:solidFill>
                  <a:srgbClr val="0070C0"/>
                </a:solidFill>
              </a:rPr>
              <a:t>  principal_arns = var.principal_arns != null ? var.principal_arns : [data.aws_caller_identity.current.arn]</a:t>
            </a:r>
          </a:p>
          <a:p>
            <a:r>
              <a:rPr lang="en-VN" sz="1600" dirty="0"/>
              <a:t>}</a:t>
            </a:r>
          </a:p>
          <a:p>
            <a:endParaRPr lang="en-VN" sz="1600" dirty="0"/>
          </a:p>
          <a:p>
            <a:r>
              <a:rPr lang="en-VN" sz="1600" dirty="0"/>
              <a:t>data "</a:t>
            </a:r>
            <a:r>
              <a:rPr lang="en-VN" sz="1600" dirty="0">
                <a:solidFill>
                  <a:srgbClr val="0070C0"/>
                </a:solidFill>
              </a:rPr>
              <a:t>aws_iam_policy_document</a:t>
            </a:r>
            <a:r>
              <a:rPr lang="en-VN" sz="1600" dirty="0"/>
              <a:t>" "policy_doc" {</a:t>
            </a:r>
          </a:p>
          <a:p>
            <a:r>
              <a:rPr lang="en-VN" sz="1600" dirty="0"/>
              <a:t>  statement {</a:t>
            </a:r>
          </a:p>
          <a:p>
            <a:r>
              <a:rPr lang="en-VN" sz="1600" dirty="0"/>
              <a:t>    actions   = ["s3:ListBucket"]</a:t>
            </a:r>
          </a:p>
          <a:p>
            <a:r>
              <a:rPr lang="en-VN" sz="1600" dirty="0"/>
              <a:t>    resources = [aws_s3_bucket.s3_bucket.arn]</a:t>
            </a:r>
          </a:p>
          <a:p>
            <a:r>
              <a:rPr lang="en-VN" sz="1600" dirty="0"/>
              <a:t>  }</a:t>
            </a:r>
          </a:p>
          <a:p>
            <a:endParaRPr lang="en-VN" sz="1600" dirty="0"/>
          </a:p>
          <a:p>
            <a:r>
              <a:rPr lang="en-VN" sz="1600" dirty="0"/>
              <a:t>  statement {</a:t>
            </a:r>
          </a:p>
          <a:p>
            <a:r>
              <a:rPr lang="en-VN" sz="1600" dirty="0"/>
              <a:t>    actions   = ["s3:GetObject", "s3:PutObject", "s3:DeleteObject"]</a:t>
            </a:r>
          </a:p>
          <a:p>
            <a:r>
              <a:rPr lang="en-VN" sz="1600" dirty="0"/>
              <a:t>    resources = ["${aws_s3_bucket.s3_bucket.arn}/*"]</a:t>
            </a:r>
          </a:p>
          <a:p>
            <a:r>
              <a:rPr lang="en-VN" sz="1600" dirty="0"/>
              <a:t>  }</a:t>
            </a:r>
          </a:p>
          <a:p>
            <a:endParaRPr lang="en-VN" sz="1600" dirty="0"/>
          </a:p>
          <a:p>
            <a:r>
              <a:rPr lang="en-VN" sz="1600" dirty="0"/>
              <a:t>  statement {</a:t>
            </a:r>
          </a:p>
          <a:p>
            <a:r>
              <a:rPr lang="en-VN" sz="1600" dirty="0"/>
              <a:t>    actions   = ["dynamodb:GetItem", "dynamodb:PutItem", "dynamodb:DeleteItem"]</a:t>
            </a:r>
          </a:p>
          <a:p>
            <a:r>
              <a:rPr lang="en-VN" sz="1600" dirty="0"/>
              <a:t>    resources = [aws_dynamodb_table.dynamodb_table.arn]</a:t>
            </a:r>
          </a:p>
          <a:p>
            <a:r>
              <a:rPr lang="en-VN" sz="1600" dirty="0"/>
              <a:t>  }</a:t>
            </a:r>
          </a:p>
          <a:p>
            <a:r>
              <a:rPr lang="en-VN" sz="1600" dirty="0"/>
              <a:t>} </a:t>
            </a:r>
          </a:p>
          <a:p>
            <a:r>
              <a:rPr lang="en-VN" sz="1600" dirty="0"/>
              <a:t>…</a:t>
            </a:r>
          </a:p>
        </p:txBody>
      </p:sp>
      <p:sp>
        <p:nvSpPr>
          <p:cNvPr id="10" name="TextBox 9">
            <a:extLst>
              <a:ext uri="{FF2B5EF4-FFF2-40B4-BE49-F238E27FC236}">
                <a16:creationId xmlns:a16="http://schemas.microsoft.com/office/drawing/2014/main" id="{679D8739-BD71-E0A5-0137-78DFD6FF0FD6}"/>
              </a:ext>
            </a:extLst>
          </p:cNvPr>
          <p:cNvSpPr txBox="1"/>
          <p:nvPr/>
        </p:nvSpPr>
        <p:spPr>
          <a:xfrm>
            <a:off x="936699" y="1441450"/>
            <a:ext cx="3603551" cy="1077218"/>
          </a:xfrm>
          <a:prstGeom prst="rect">
            <a:avLst/>
          </a:prstGeom>
          <a:noFill/>
        </p:spPr>
        <p:txBody>
          <a:bodyPr wrap="none" rtlCol="0">
            <a:spAutoFit/>
          </a:bodyPr>
          <a:lstStyle/>
          <a:p>
            <a:br>
              <a:rPr lang="en-US" sz="1600" dirty="0"/>
            </a:br>
            <a:r>
              <a:rPr lang="en-US" sz="1600" dirty="0"/>
              <a:t>D</a:t>
            </a:r>
            <a:r>
              <a:rPr lang="en-US" sz="1600" b="0" i="0" dirty="0">
                <a:effectLst/>
              </a:rPr>
              <a:t>ata source </a:t>
            </a:r>
            <a:r>
              <a:rPr lang="en-US" sz="1600" b="0" i="0" dirty="0" err="1">
                <a:effectLst/>
                <a:latin typeface="Courier New" panose="02070309020205020404" pitchFamily="49" charset="0"/>
                <a:cs typeface="Courier New" panose="02070309020205020404" pitchFamily="49" charset="0"/>
              </a:rPr>
              <a:t>aws_caller_identity</a:t>
            </a:r>
            <a:endParaRPr lang="en-US" sz="1600" b="0" i="0" dirty="0">
              <a:effectLst/>
              <a:latin typeface="Courier New" panose="02070309020205020404" pitchFamily="49" charset="0"/>
              <a:cs typeface="Courier New" panose="02070309020205020404" pitchFamily="49" charset="0"/>
            </a:endParaRPr>
          </a:p>
          <a:p>
            <a:r>
              <a:rPr lang="en-US" sz="1600" b="0" i="0" dirty="0">
                <a:effectLst/>
              </a:rPr>
              <a:t>is used to get information about the </a:t>
            </a:r>
          </a:p>
          <a:p>
            <a:r>
              <a:rPr lang="en-US" sz="1600" b="0" i="0" dirty="0">
                <a:effectLst/>
              </a:rPr>
              <a:t>AWS Account we are running.</a:t>
            </a:r>
            <a:endParaRPr lang="en-VN" sz="1600" dirty="0"/>
          </a:p>
        </p:txBody>
      </p:sp>
      <p:cxnSp>
        <p:nvCxnSpPr>
          <p:cNvPr id="14" name="Straight Connector 13">
            <a:extLst>
              <a:ext uri="{FF2B5EF4-FFF2-40B4-BE49-F238E27FC236}">
                <a16:creationId xmlns:a16="http://schemas.microsoft.com/office/drawing/2014/main" id="{31A3E651-20E7-DBDF-0548-1B3F4C853155}"/>
              </a:ext>
            </a:extLst>
          </p:cNvPr>
          <p:cNvCxnSpPr/>
          <p:nvPr/>
        </p:nvCxnSpPr>
        <p:spPr>
          <a:xfrm>
            <a:off x="4692650" y="527050"/>
            <a:ext cx="0" cy="5867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0B0BCE-FA84-13D8-FC10-ECFB9C346228}"/>
              </a:ext>
            </a:extLst>
          </p:cNvPr>
          <p:cNvSpPr txBox="1"/>
          <p:nvPr/>
        </p:nvSpPr>
        <p:spPr>
          <a:xfrm>
            <a:off x="995939" y="2875975"/>
            <a:ext cx="3737626" cy="3293209"/>
          </a:xfrm>
          <a:prstGeom prst="rect">
            <a:avLst/>
          </a:prstGeom>
          <a:noFill/>
        </p:spPr>
        <p:txBody>
          <a:bodyPr wrap="none" rtlCol="0">
            <a:spAutoFit/>
          </a:bodyPr>
          <a:lstStyle/>
          <a:p>
            <a:r>
              <a:rPr lang="en-US" sz="1600" dirty="0"/>
              <a:t>Comparison expressions in the </a:t>
            </a:r>
          </a:p>
          <a:p>
            <a:r>
              <a:rPr lang="en-US" sz="1600" dirty="0">
                <a:latin typeface="Courier New" panose="02070309020205020404" pitchFamily="49" charset="0"/>
                <a:cs typeface="Courier New" panose="02070309020205020404" pitchFamily="49" charset="0"/>
              </a:rPr>
              <a:t>locals{}</a:t>
            </a:r>
            <a:r>
              <a:rPr lang="en-US" sz="1600" dirty="0"/>
              <a:t> block: </a:t>
            </a:r>
          </a:p>
          <a:p>
            <a:r>
              <a:rPr lang="en-US" sz="1600" dirty="0">
                <a:effectLst/>
              </a:rPr>
              <a:t>If no principal ARNs are specified, </a:t>
            </a:r>
          </a:p>
          <a:p>
            <a:r>
              <a:rPr lang="en-US" sz="1600" dirty="0">
                <a:effectLst/>
              </a:rPr>
              <a:t>uses the current account </a:t>
            </a:r>
            <a:endParaRPr lang="en-US" sz="1600" dirty="0"/>
          </a:p>
          <a:p>
            <a:endParaRPr lang="en-VN" sz="1600" dirty="0"/>
          </a:p>
          <a:p>
            <a:r>
              <a:rPr lang="en-US" sz="1600" dirty="0" err="1">
                <a:latin typeface="Courier New" panose="02070309020205020404" pitchFamily="49" charset="0"/>
                <a:cs typeface="Courier New" panose="02070309020205020404" pitchFamily="49" charset="0"/>
              </a:rPr>
              <a:t>aws_iam_policy_document</a:t>
            </a:r>
            <a:r>
              <a:rPr lang="en-US" sz="1600" dirty="0">
                <a:latin typeface="Courier New" panose="02070309020205020404" pitchFamily="49" charset="0"/>
                <a:cs typeface="Courier New" panose="02070309020205020404" pitchFamily="49" charset="0"/>
              </a:rPr>
              <a:t> </a:t>
            </a:r>
          </a:p>
          <a:p>
            <a:r>
              <a:rPr lang="en-US" sz="1600" dirty="0"/>
              <a:t>resource is used to define Policies. </a:t>
            </a:r>
          </a:p>
          <a:p>
            <a:r>
              <a:rPr lang="en-US" sz="1600" dirty="0"/>
              <a:t>The Policy Document will define</a:t>
            </a:r>
          </a:p>
          <a:p>
            <a:r>
              <a:rPr lang="en-US" sz="1600" dirty="0"/>
              <a:t> the necessary permissions so we can </a:t>
            </a:r>
          </a:p>
          <a:p>
            <a:r>
              <a:rPr lang="en-US" sz="1600" dirty="0"/>
              <a:t>perform actions on DynamoDB, S3, KSM. </a:t>
            </a:r>
          </a:p>
          <a:p>
            <a:endParaRPr lang="en-US" sz="1600" dirty="0"/>
          </a:p>
          <a:p>
            <a:r>
              <a:rPr lang="en-US" sz="1600" dirty="0"/>
              <a:t>Next, we will attach this Policy Document </a:t>
            </a:r>
          </a:p>
          <a:p>
            <a:r>
              <a:rPr lang="en-US" sz="1600" dirty="0"/>
              <a:t>to Policy and Role.</a:t>
            </a:r>
            <a:endParaRPr lang="en-VN" sz="1600" dirty="0"/>
          </a:p>
        </p:txBody>
      </p:sp>
    </p:spTree>
    <p:extLst>
      <p:ext uri="{BB962C8B-B14F-4D97-AF65-F5344CB8AC3E}">
        <p14:creationId xmlns:p14="http://schemas.microsoft.com/office/powerpoint/2010/main" val="3211157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9">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452" y="489839"/>
            <a:ext cx="11460395" cy="60180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5851181-4B25-D8DE-C581-1F3ADC8D041A}"/>
              </a:ext>
            </a:extLst>
          </p:cNvPr>
          <p:cNvPicPr>
            <a:picLocks noChangeAspect="1"/>
          </p:cNvPicPr>
          <p:nvPr/>
        </p:nvPicPr>
        <p:blipFill>
          <a:blip r:embed="rId3"/>
          <a:stretch>
            <a:fillRect/>
          </a:stretch>
        </p:blipFill>
        <p:spPr>
          <a:xfrm>
            <a:off x="3926590" y="812563"/>
            <a:ext cx="4728459" cy="5546581"/>
          </a:xfrm>
          <a:prstGeom prst="rect">
            <a:avLst/>
          </a:prstGeom>
        </p:spPr>
      </p:pic>
    </p:spTree>
    <p:extLst>
      <p:ext uri="{BB962C8B-B14F-4D97-AF65-F5344CB8AC3E}">
        <p14:creationId xmlns:p14="http://schemas.microsoft.com/office/powerpoint/2010/main" val="3085133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B487B-A90E-6EDC-2510-B856266106A3}"/>
              </a:ext>
            </a:extLst>
          </p:cNvPr>
          <p:cNvSpPr txBox="1"/>
          <p:nvPr/>
        </p:nvSpPr>
        <p:spPr>
          <a:xfrm>
            <a:off x="1187450" y="222250"/>
            <a:ext cx="3662734" cy="369332"/>
          </a:xfrm>
          <a:prstGeom prst="rect">
            <a:avLst/>
          </a:prstGeom>
          <a:noFill/>
        </p:spPr>
        <p:txBody>
          <a:bodyPr wrap="none" rtlCol="0">
            <a:spAutoFit/>
          </a:bodyPr>
          <a:lstStyle/>
          <a:p>
            <a:r>
              <a:rPr lang="en-VN" dirty="0"/>
              <a:t>Create </a:t>
            </a:r>
            <a:r>
              <a:rPr lang="en-VN" dirty="0">
                <a:latin typeface="Courier New" panose="02070309020205020404" pitchFamily="49" charset="0"/>
                <a:cs typeface="Courier New" panose="02070309020205020404" pitchFamily="49" charset="0"/>
              </a:rPr>
              <a:t>s3.tf </a:t>
            </a:r>
            <a:r>
              <a:rPr lang="en-VN" dirty="0"/>
              <a:t>file for </a:t>
            </a:r>
            <a:r>
              <a:rPr lang="en-US" sz="1800" dirty="0">
                <a:solidFill>
                  <a:srgbClr val="232323"/>
                </a:solidFill>
                <a:effectLst/>
              </a:rPr>
              <a:t>state storage </a:t>
            </a:r>
            <a:endParaRPr lang="en-VN" dirty="0"/>
          </a:p>
        </p:txBody>
      </p:sp>
      <p:sp>
        <p:nvSpPr>
          <p:cNvPr id="7" name="TextBox 6">
            <a:extLst>
              <a:ext uri="{FF2B5EF4-FFF2-40B4-BE49-F238E27FC236}">
                <a16:creationId xmlns:a16="http://schemas.microsoft.com/office/drawing/2014/main" id="{AF69E36D-92FF-6A4F-DDDC-2B8AB82314B8}"/>
              </a:ext>
            </a:extLst>
          </p:cNvPr>
          <p:cNvSpPr txBox="1"/>
          <p:nvPr/>
        </p:nvSpPr>
        <p:spPr>
          <a:xfrm>
            <a:off x="5683250" y="51752"/>
            <a:ext cx="7010400" cy="6894195"/>
          </a:xfrm>
          <a:prstGeom prst="rect">
            <a:avLst/>
          </a:prstGeom>
          <a:noFill/>
        </p:spPr>
        <p:txBody>
          <a:bodyPr wrap="square">
            <a:spAutoFit/>
          </a:bodyPr>
          <a:lstStyle/>
          <a:p>
            <a:r>
              <a:rPr lang="en-VN" sz="1300" dirty="0"/>
              <a:t>resource "aws_s3_bucket" "s3_bucket" {</a:t>
            </a:r>
          </a:p>
          <a:p>
            <a:r>
              <a:rPr lang="en-VN" sz="1300" dirty="0"/>
              <a:t>  bucket        = "${var.project}-s3-backend"</a:t>
            </a:r>
          </a:p>
          <a:p>
            <a:r>
              <a:rPr lang="en-VN" sz="1300" dirty="0"/>
              <a:t>  force_destroy = false</a:t>
            </a:r>
          </a:p>
          <a:p>
            <a:endParaRPr lang="en-VN" sz="1300" dirty="0"/>
          </a:p>
          <a:p>
            <a:r>
              <a:rPr lang="en-VN" sz="1300" dirty="0"/>
              <a:t>  tags = local.tags</a:t>
            </a:r>
          </a:p>
          <a:p>
            <a:r>
              <a:rPr lang="en-VN" sz="1300" dirty="0"/>
              <a:t>}</a:t>
            </a:r>
          </a:p>
          <a:p>
            <a:endParaRPr lang="en-VN" sz="1300" dirty="0"/>
          </a:p>
          <a:p>
            <a:r>
              <a:rPr lang="en-VN" sz="1300" dirty="0"/>
              <a:t>resource "aws_s3_bucket_acl" "s3_bucket" {</a:t>
            </a:r>
          </a:p>
          <a:p>
            <a:r>
              <a:rPr lang="en-VN" sz="1300" dirty="0"/>
              <a:t>  bucket = aws_s3_bucket.s3_bucket.id</a:t>
            </a:r>
          </a:p>
          <a:p>
            <a:r>
              <a:rPr lang="en-VN" sz="1300" dirty="0"/>
              <a:t>  acl    = "private"</a:t>
            </a:r>
          </a:p>
          <a:p>
            <a:r>
              <a:rPr lang="en-VN" sz="1300" dirty="0"/>
              <a:t>}</a:t>
            </a:r>
          </a:p>
          <a:p>
            <a:endParaRPr lang="en-VN" sz="1300" dirty="0"/>
          </a:p>
          <a:p>
            <a:r>
              <a:rPr lang="en-VN" sz="1300" dirty="0"/>
              <a:t>resource "aws_s3_bucket_versioning" "s3_bucket" {</a:t>
            </a:r>
          </a:p>
          <a:p>
            <a:r>
              <a:rPr lang="en-VN" sz="1300" dirty="0"/>
              <a:t>  bucket = aws_s3_bucket.s3_bucket.id</a:t>
            </a:r>
          </a:p>
          <a:p>
            <a:endParaRPr lang="en-VN" sz="1300" dirty="0"/>
          </a:p>
          <a:p>
            <a:r>
              <a:rPr lang="en-VN" sz="1300" dirty="0"/>
              <a:t>  versioning_configuration {</a:t>
            </a:r>
          </a:p>
          <a:p>
            <a:r>
              <a:rPr lang="en-VN" sz="1300" dirty="0"/>
              <a:t>    status = "Enabled"</a:t>
            </a:r>
          </a:p>
          <a:p>
            <a:r>
              <a:rPr lang="en-VN" sz="1300" dirty="0"/>
              <a:t>  }</a:t>
            </a:r>
          </a:p>
          <a:p>
            <a:r>
              <a:rPr lang="en-VN" sz="1300" dirty="0"/>
              <a:t>}</a:t>
            </a:r>
          </a:p>
          <a:p>
            <a:endParaRPr lang="en-VN" sz="1300" dirty="0"/>
          </a:p>
          <a:p>
            <a:r>
              <a:rPr lang="en-VN" sz="1300" dirty="0"/>
              <a:t>resource "aws_kms_key" "kms_key" {</a:t>
            </a:r>
          </a:p>
          <a:p>
            <a:r>
              <a:rPr lang="en-VN" sz="1300" dirty="0"/>
              <a:t>  tags = local.tags</a:t>
            </a:r>
          </a:p>
          <a:p>
            <a:r>
              <a:rPr lang="en-VN" sz="1300" dirty="0"/>
              <a:t>}</a:t>
            </a:r>
          </a:p>
          <a:p>
            <a:endParaRPr lang="en-VN" sz="1300" dirty="0"/>
          </a:p>
          <a:p>
            <a:r>
              <a:rPr lang="en-VN" sz="1300" dirty="0"/>
              <a:t>resource "aws_s3_bucket_server_side_encryption_configuration" "s3_bucket" {</a:t>
            </a:r>
          </a:p>
          <a:p>
            <a:r>
              <a:rPr lang="en-VN" sz="1300" dirty="0"/>
              <a:t>  bucket = aws_s3_bucket.s3_bucket.id</a:t>
            </a:r>
          </a:p>
          <a:p>
            <a:endParaRPr lang="en-VN" sz="1300" dirty="0"/>
          </a:p>
          <a:p>
            <a:r>
              <a:rPr lang="en-VN" sz="1300" dirty="0"/>
              <a:t>  rule {</a:t>
            </a:r>
          </a:p>
          <a:p>
            <a:r>
              <a:rPr lang="en-VN" sz="1300" dirty="0"/>
              <a:t>    apply_server_side_encryption_by_default {</a:t>
            </a:r>
          </a:p>
          <a:p>
            <a:r>
              <a:rPr lang="en-VN" sz="1300" dirty="0"/>
              <a:t>      sse_algorithm     = "aws:kms"</a:t>
            </a:r>
          </a:p>
          <a:p>
            <a:r>
              <a:rPr lang="en-VN" sz="1300" dirty="0"/>
              <a:t>      kms_master_key_id = aws_kms_key.kms_key.arn</a:t>
            </a:r>
          </a:p>
          <a:p>
            <a:r>
              <a:rPr lang="en-VN" sz="1300" dirty="0"/>
              <a:t>    }</a:t>
            </a:r>
          </a:p>
          <a:p>
            <a:r>
              <a:rPr lang="en-VN" sz="1300" dirty="0"/>
              <a:t>  }</a:t>
            </a:r>
          </a:p>
          <a:p>
            <a:r>
              <a:rPr lang="en-VN" sz="1300" dirty="0"/>
              <a:t>}</a:t>
            </a:r>
          </a:p>
        </p:txBody>
      </p:sp>
    </p:spTree>
    <p:extLst>
      <p:ext uri="{BB962C8B-B14F-4D97-AF65-F5344CB8AC3E}">
        <p14:creationId xmlns:p14="http://schemas.microsoft.com/office/powerpoint/2010/main" val="3687540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B487B-A90E-6EDC-2510-B856266106A3}"/>
              </a:ext>
            </a:extLst>
          </p:cNvPr>
          <p:cNvSpPr txBox="1"/>
          <p:nvPr/>
        </p:nvSpPr>
        <p:spPr>
          <a:xfrm>
            <a:off x="1187450" y="222250"/>
            <a:ext cx="6413359" cy="646331"/>
          </a:xfrm>
          <a:prstGeom prst="rect">
            <a:avLst/>
          </a:prstGeom>
          <a:noFill/>
        </p:spPr>
        <p:txBody>
          <a:bodyPr wrap="none" rtlCol="0">
            <a:spAutoFit/>
          </a:bodyPr>
          <a:lstStyle/>
          <a:p>
            <a:r>
              <a:rPr lang="en-VN" dirty="0"/>
              <a:t>Create </a:t>
            </a:r>
            <a:r>
              <a:rPr lang="en-VN" dirty="0">
                <a:latin typeface="Courier New" panose="02070309020205020404" pitchFamily="49" charset="0"/>
                <a:cs typeface="Courier New" panose="02070309020205020404" pitchFamily="49" charset="0"/>
              </a:rPr>
              <a:t>group.tf </a:t>
            </a:r>
            <a:r>
              <a:rPr lang="en-VN" dirty="0"/>
              <a:t>file  </a:t>
            </a:r>
            <a:r>
              <a:rPr lang="en-US" dirty="0"/>
              <a:t>to group resources for easy management.</a:t>
            </a:r>
            <a:endParaRPr lang="en-VN" dirty="0"/>
          </a:p>
          <a:p>
            <a:endParaRPr lang="en-VN" dirty="0"/>
          </a:p>
        </p:txBody>
      </p:sp>
      <p:sp>
        <p:nvSpPr>
          <p:cNvPr id="4" name="TextBox 3">
            <a:extLst>
              <a:ext uri="{FF2B5EF4-FFF2-40B4-BE49-F238E27FC236}">
                <a16:creationId xmlns:a16="http://schemas.microsoft.com/office/drawing/2014/main" id="{D0935234-CB2D-5181-BE29-940A6037D3BB}"/>
              </a:ext>
            </a:extLst>
          </p:cNvPr>
          <p:cNvSpPr txBox="1"/>
          <p:nvPr/>
        </p:nvSpPr>
        <p:spPr>
          <a:xfrm>
            <a:off x="1187450" y="868581"/>
            <a:ext cx="8763000" cy="5632311"/>
          </a:xfrm>
          <a:prstGeom prst="rect">
            <a:avLst/>
          </a:prstGeom>
          <a:noFill/>
        </p:spPr>
        <p:txBody>
          <a:bodyPr wrap="square">
            <a:spAutoFit/>
          </a:bodyPr>
          <a:lstStyle/>
          <a:p>
            <a:r>
              <a:rPr lang="en-VN" dirty="0">
                <a:latin typeface="Courier New" panose="02070309020205020404" pitchFamily="49" charset="0"/>
                <a:cs typeface="Courier New" panose="02070309020205020404" pitchFamily="49" charset="0"/>
              </a:rPr>
              <a:t>resource "aws_resourcegroups_group" "resourcegroups_group" {</a:t>
            </a:r>
          </a:p>
          <a:p>
            <a:r>
              <a:rPr lang="en-VN" dirty="0">
                <a:latin typeface="Courier New" panose="02070309020205020404" pitchFamily="49" charset="0"/>
                <a:cs typeface="Courier New" panose="02070309020205020404" pitchFamily="49" charset="0"/>
              </a:rPr>
              <a:t>  name = "${var.project}-s3-backend"</a:t>
            </a:r>
          </a:p>
          <a:p>
            <a:endParaRPr lang="en-VN" dirty="0">
              <a:latin typeface="Courier New" panose="02070309020205020404" pitchFamily="49" charset="0"/>
              <a:cs typeface="Courier New" panose="02070309020205020404" pitchFamily="49" charset="0"/>
            </a:endParaRPr>
          </a:p>
          <a:p>
            <a:r>
              <a:rPr lang="en-VN" dirty="0">
                <a:latin typeface="Courier New" panose="02070309020205020404" pitchFamily="49" charset="0"/>
                <a:cs typeface="Courier New" panose="02070309020205020404" pitchFamily="49" charset="0"/>
              </a:rPr>
              <a:t>  resource_query {</a:t>
            </a:r>
          </a:p>
          <a:p>
            <a:r>
              <a:rPr lang="en-VN" dirty="0">
                <a:latin typeface="Courier New" panose="02070309020205020404" pitchFamily="49" charset="0"/>
                <a:cs typeface="Courier New" panose="02070309020205020404" pitchFamily="49" charset="0"/>
              </a:rPr>
              <a:t>    query = &lt;&lt;-JSON</a:t>
            </a:r>
          </a:p>
          <a:p>
            <a:r>
              <a:rPr lang="en-VN" dirty="0">
                <a:latin typeface="Courier New" panose="02070309020205020404" pitchFamily="49" charset="0"/>
                <a:cs typeface="Courier New" panose="02070309020205020404" pitchFamily="49" charset="0"/>
              </a:rPr>
              <a:t>      {</a:t>
            </a:r>
          </a:p>
          <a:p>
            <a:r>
              <a:rPr lang="en-VN" dirty="0">
                <a:latin typeface="Courier New" panose="02070309020205020404" pitchFamily="49" charset="0"/>
                <a:cs typeface="Courier New" panose="02070309020205020404" pitchFamily="49" charset="0"/>
              </a:rPr>
              <a:t>        "ResourceTypeFilters": [</a:t>
            </a:r>
          </a:p>
          <a:p>
            <a:r>
              <a:rPr lang="en-VN" dirty="0">
                <a:latin typeface="Courier New" panose="02070309020205020404" pitchFamily="49" charset="0"/>
                <a:cs typeface="Courier New" panose="02070309020205020404" pitchFamily="49" charset="0"/>
              </a:rPr>
              <a:t>          "AWS::AllSupported"</a:t>
            </a:r>
          </a:p>
          <a:p>
            <a:r>
              <a:rPr lang="en-VN" dirty="0">
                <a:latin typeface="Courier New" panose="02070309020205020404" pitchFamily="49" charset="0"/>
                <a:cs typeface="Courier New" panose="02070309020205020404" pitchFamily="49" charset="0"/>
              </a:rPr>
              <a:t>        ],</a:t>
            </a:r>
          </a:p>
          <a:p>
            <a:r>
              <a:rPr lang="en-VN" dirty="0">
                <a:latin typeface="Courier New" panose="02070309020205020404" pitchFamily="49" charset="0"/>
                <a:cs typeface="Courier New" panose="02070309020205020404" pitchFamily="49" charset="0"/>
              </a:rPr>
              <a:t>        "TagFilters": [</a:t>
            </a:r>
          </a:p>
          <a:p>
            <a:r>
              <a:rPr lang="en-VN" dirty="0">
                <a:latin typeface="Courier New" panose="02070309020205020404" pitchFamily="49" charset="0"/>
                <a:cs typeface="Courier New" panose="02070309020205020404" pitchFamily="49" charset="0"/>
              </a:rPr>
              <a:t>          {</a:t>
            </a:r>
          </a:p>
          <a:p>
            <a:r>
              <a:rPr lang="en-VN" dirty="0">
                <a:latin typeface="Courier New" panose="02070309020205020404" pitchFamily="49" charset="0"/>
                <a:cs typeface="Courier New" panose="02070309020205020404" pitchFamily="49" charset="0"/>
              </a:rPr>
              <a:t>            "Key": "project",</a:t>
            </a:r>
          </a:p>
          <a:p>
            <a:r>
              <a:rPr lang="en-VN" dirty="0">
                <a:latin typeface="Courier New" panose="02070309020205020404" pitchFamily="49" charset="0"/>
                <a:cs typeface="Courier New" panose="02070309020205020404" pitchFamily="49" charset="0"/>
              </a:rPr>
              <a:t>            "Values": ["${var.project}"]</a:t>
            </a:r>
          </a:p>
          <a:p>
            <a:r>
              <a:rPr lang="en-VN" dirty="0">
                <a:latin typeface="Courier New" panose="02070309020205020404" pitchFamily="49" charset="0"/>
                <a:cs typeface="Courier New" panose="02070309020205020404" pitchFamily="49" charset="0"/>
              </a:rPr>
              <a:t>          }</a:t>
            </a:r>
          </a:p>
          <a:p>
            <a:r>
              <a:rPr lang="en-VN" dirty="0">
                <a:latin typeface="Courier New" panose="02070309020205020404" pitchFamily="49" charset="0"/>
                <a:cs typeface="Courier New" panose="02070309020205020404" pitchFamily="49" charset="0"/>
              </a:rPr>
              <a:t>        ]</a:t>
            </a:r>
          </a:p>
          <a:p>
            <a:r>
              <a:rPr lang="en-VN" dirty="0">
                <a:latin typeface="Courier New" panose="02070309020205020404" pitchFamily="49" charset="0"/>
                <a:cs typeface="Courier New" panose="02070309020205020404" pitchFamily="49" charset="0"/>
              </a:rPr>
              <a:t>      }</a:t>
            </a:r>
          </a:p>
          <a:p>
            <a:r>
              <a:rPr lang="en-VN" dirty="0">
                <a:latin typeface="Courier New" panose="02070309020205020404" pitchFamily="49" charset="0"/>
                <a:cs typeface="Courier New" panose="02070309020205020404" pitchFamily="49" charset="0"/>
              </a:rPr>
              <a:t>    JSON</a:t>
            </a:r>
          </a:p>
          <a:p>
            <a:r>
              <a:rPr lang="en-VN" dirty="0">
                <a:latin typeface="Courier New" panose="02070309020205020404" pitchFamily="49" charset="0"/>
                <a:cs typeface="Courier New" panose="02070309020205020404" pitchFamily="49" charset="0"/>
              </a:rPr>
              <a:t>  }</a:t>
            </a:r>
          </a:p>
          <a:p>
            <a:r>
              <a:rPr lang="en-VN" dirty="0">
                <a:latin typeface="Courier New" panose="02070309020205020404" pitchFamily="49" charset="0"/>
                <a:cs typeface="Courier New" panose="02070309020205020404" pitchFamily="49" charset="0"/>
              </a:rPr>
              <a:t>}</a:t>
            </a:r>
          </a:p>
          <a:p>
            <a:endParaRPr lang="en-VN" dirty="0"/>
          </a:p>
        </p:txBody>
      </p:sp>
    </p:spTree>
    <p:extLst>
      <p:ext uri="{BB962C8B-B14F-4D97-AF65-F5344CB8AC3E}">
        <p14:creationId xmlns:p14="http://schemas.microsoft.com/office/powerpoint/2010/main" val="3003909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00A10-AC98-F952-C41F-09024EC829C7}"/>
              </a:ext>
            </a:extLst>
          </p:cNvPr>
          <p:cNvSpPr txBox="1"/>
          <p:nvPr/>
        </p:nvSpPr>
        <p:spPr>
          <a:xfrm>
            <a:off x="1289154" y="584616"/>
            <a:ext cx="2686954" cy="646331"/>
          </a:xfrm>
          <a:prstGeom prst="rect">
            <a:avLst/>
          </a:prstGeom>
          <a:noFill/>
        </p:spPr>
        <p:txBody>
          <a:bodyPr wrap="none" rtlCol="0">
            <a:spAutoFit/>
          </a:bodyPr>
          <a:lstStyle/>
          <a:p>
            <a:r>
              <a:rPr lang="en-VN" dirty="0"/>
              <a:t>Run </a:t>
            </a:r>
            <a:r>
              <a:rPr lang="en-VN" dirty="0">
                <a:latin typeface="Courier New" panose="02070309020205020404" pitchFamily="49" charset="0"/>
                <a:cs typeface="Courier New" panose="02070309020205020404" pitchFamily="49" charset="0"/>
              </a:rPr>
              <a:t>terraform apply</a:t>
            </a:r>
          </a:p>
          <a:p>
            <a:endParaRPr lang="en-VN" dirty="0"/>
          </a:p>
        </p:txBody>
      </p:sp>
      <p:pic>
        <p:nvPicPr>
          <p:cNvPr id="3" name="Picture 2">
            <a:extLst>
              <a:ext uri="{FF2B5EF4-FFF2-40B4-BE49-F238E27FC236}">
                <a16:creationId xmlns:a16="http://schemas.microsoft.com/office/drawing/2014/main" id="{112F6B76-6DF8-2D2A-28A0-2DB2903BF376}"/>
              </a:ext>
            </a:extLst>
          </p:cNvPr>
          <p:cNvPicPr>
            <a:picLocks noChangeAspect="1"/>
          </p:cNvPicPr>
          <p:nvPr/>
        </p:nvPicPr>
        <p:blipFill>
          <a:blip r:embed="rId3"/>
          <a:stretch>
            <a:fillRect/>
          </a:stretch>
        </p:blipFill>
        <p:spPr>
          <a:xfrm>
            <a:off x="1797050" y="1230946"/>
            <a:ext cx="8936542" cy="5182137"/>
          </a:xfrm>
          <a:prstGeom prst="rect">
            <a:avLst/>
          </a:prstGeom>
        </p:spPr>
      </p:pic>
    </p:spTree>
    <p:extLst>
      <p:ext uri="{BB962C8B-B14F-4D97-AF65-F5344CB8AC3E}">
        <p14:creationId xmlns:p14="http://schemas.microsoft.com/office/powerpoint/2010/main" val="3320937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92EA3-99E7-832E-E63D-1EE49B170F7D}"/>
              </a:ext>
            </a:extLst>
          </p:cNvPr>
          <p:cNvSpPr txBox="1"/>
          <p:nvPr/>
        </p:nvSpPr>
        <p:spPr>
          <a:xfrm>
            <a:off x="1469036" y="554636"/>
            <a:ext cx="10310214" cy="1200329"/>
          </a:xfrm>
          <a:prstGeom prst="rect">
            <a:avLst/>
          </a:prstGeom>
          <a:noFill/>
        </p:spPr>
        <p:txBody>
          <a:bodyPr wrap="square" rtlCol="0">
            <a:spAutoFit/>
          </a:bodyPr>
          <a:lstStyle/>
          <a:p>
            <a:r>
              <a:rPr lang="en-US" sz="1800" b="1" i="1" dirty="0">
                <a:solidFill>
                  <a:srgbClr val="446B84"/>
                </a:solidFill>
                <a:effectLst/>
                <a:latin typeface="FranklinGothic"/>
              </a:rPr>
              <a:t>Everyone gets an S3 backend </a:t>
            </a:r>
            <a:endParaRPr lang="en-US" dirty="0"/>
          </a:p>
          <a:p>
            <a:endParaRPr lang="en-VN" dirty="0"/>
          </a:p>
          <a:p>
            <a:pPr marL="285750" indent="-285750">
              <a:buFont typeface="Arial" panose="020B0604020202020204" pitchFamily="34" charset="0"/>
              <a:buChar char="•"/>
            </a:pPr>
            <a:r>
              <a:rPr lang="en-US" sz="1800" dirty="0">
                <a:solidFill>
                  <a:srgbClr val="232323"/>
                </a:solidFill>
                <a:effectLst/>
                <a:latin typeface="NewBaskerville"/>
              </a:rPr>
              <a:t>Create a new Terraform project with a </a:t>
            </a:r>
            <a:r>
              <a:rPr lang="en-US" sz="1800" dirty="0" err="1">
                <a:solidFill>
                  <a:srgbClr val="232323"/>
                </a:solidFill>
                <a:effectLst/>
                <a:latin typeface="Courier New" panose="02070309020205020404" pitchFamily="49" charset="0"/>
                <a:cs typeface="Courier New" panose="02070309020205020404" pitchFamily="49" charset="0"/>
              </a:rPr>
              <a:t>test.tf</a:t>
            </a:r>
            <a:r>
              <a:rPr lang="en-US" sz="1800" dirty="0">
                <a:solidFill>
                  <a:srgbClr val="232323"/>
                </a:solidFill>
                <a:effectLst/>
                <a:latin typeface="Courier New" panose="02070309020205020404" pitchFamily="49" charset="0"/>
                <a:cs typeface="Courier New" panose="02070309020205020404" pitchFamily="49" charset="0"/>
              </a:rPr>
              <a:t> </a:t>
            </a:r>
            <a:r>
              <a:rPr lang="en-US" sz="1800" dirty="0">
                <a:solidFill>
                  <a:srgbClr val="232323"/>
                </a:solidFill>
                <a:effectLst/>
                <a:latin typeface="NewBaskerville"/>
              </a:rPr>
              <a:t>file </a:t>
            </a:r>
          </a:p>
          <a:p>
            <a:pPr marL="285750" indent="-285750">
              <a:buFont typeface="Arial" panose="020B0604020202020204" pitchFamily="34" charset="0"/>
              <a:buChar char="•"/>
            </a:pPr>
            <a:r>
              <a:rPr lang="en-US" dirty="0">
                <a:solidFill>
                  <a:srgbClr val="232323"/>
                </a:solidFill>
                <a:latin typeface="NewBaskerville"/>
              </a:rPr>
              <a:t>C</a:t>
            </a:r>
            <a:r>
              <a:rPr lang="en-US" sz="1800" dirty="0">
                <a:solidFill>
                  <a:srgbClr val="232323"/>
                </a:solidFill>
                <a:effectLst/>
                <a:latin typeface="NewBaskerville"/>
              </a:rPr>
              <a:t>onfigure the backend using the output from the previous slide (see the next listing). </a:t>
            </a:r>
            <a:endParaRPr lang="en-VN" dirty="0"/>
          </a:p>
        </p:txBody>
      </p:sp>
      <p:sp>
        <p:nvSpPr>
          <p:cNvPr id="3" name="TextBox 2">
            <a:extLst>
              <a:ext uri="{FF2B5EF4-FFF2-40B4-BE49-F238E27FC236}">
                <a16:creationId xmlns:a16="http://schemas.microsoft.com/office/drawing/2014/main" id="{C5544926-E7B9-D7FF-0EAF-CD90678982D9}"/>
              </a:ext>
            </a:extLst>
          </p:cNvPr>
          <p:cNvSpPr txBox="1"/>
          <p:nvPr/>
        </p:nvSpPr>
        <p:spPr>
          <a:xfrm>
            <a:off x="1432289" y="1815572"/>
            <a:ext cx="9409948" cy="427809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terraform {</a:t>
            </a:r>
          </a:p>
          <a:p>
            <a:r>
              <a:rPr lang="en-US" sz="1600" dirty="0">
                <a:latin typeface="Courier New" panose="02070309020205020404" pitchFamily="49" charset="0"/>
                <a:cs typeface="Courier New" panose="02070309020205020404" pitchFamily="49" charset="0"/>
              </a:rPr>
              <a:t>  backend "s3" {</a:t>
            </a:r>
          </a:p>
          <a:p>
            <a:r>
              <a:rPr lang="en-US" sz="1600" dirty="0">
                <a:latin typeface="Courier New" panose="02070309020205020404" pitchFamily="49" charset="0"/>
                <a:cs typeface="Courier New" panose="02070309020205020404" pitchFamily="49" charset="0"/>
              </a:rPr>
              <a:t>    bucket         = "rabbitmq-s3-backend"</a:t>
            </a:r>
          </a:p>
          <a:p>
            <a:r>
              <a:rPr lang="en-US" sz="1600" dirty="0">
                <a:latin typeface="Courier New" panose="02070309020205020404" pitchFamily="49" charset="0"/>
                <a:cs typeface="Courier New" panose="02070309020205020404" pitchFamily="49" charset="0"/>
              </a:rPr>
              <a:t>    key            = ”rabbit/bao"</a:t>
            </a:r>
          </a:p>
          <a:p>
            <a:r>
              <a:rPr lang="en-US" sz="1600" dirty="0">
                <a:latin typeface="Courier New" panose="02070309020205020404" pitchFamily="49" charset="0"/>
                <a:cs typeface="Courier New" panose="02070309020205020404" pitchFamily="49" charset="0"/>
              </a:rPr>
              <a:t>    region         = "us-west-2"</a:t>
            </a:r>
          </a:p>
          <a:p>
            <a:r>
              <a:rPr lang="en-US" sz="1600" dirty="0">
                <a:latin typeface="Courier New" panose="02070309020205020404" pitchFamily="49" charset="0"/>
                <a:cs typeface="Courier New" panose="02070309020205020404" pitchFamily="49" charset="0"/>
              </a:rPr>
              <a:t>    encrypt        = true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role_arn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arn:aws:iam</a:t>
            </a:r>
            <a:r>
              <a:rPr lang="en-US" sz="1600" dirty="0">
                <a:latin typeface="Courier New" panose="02070309020205020404" pitchFamily="49" charset="0"/>
                <a:cs typeface="Courier New" panose="02070309020205020404" pitchFamily="49" charset="0"/>
              </a:rPr>
              <a:t>::958741235898:role/RabbitmqS3BackendRole"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dynamodb_table</a:t>
            </a:r>
            <a:r>
              <a:rPr lang="en-US" sz="1600" dirty="0">
                <a:latin typeface="Courier New" panose="02070309020205020404" pitchFamily="49" charset="0"/>
                <a:cs typeface="Courier New" panose="02070309020205020404" pitchFamily="49" charset="0"/>
              </a:rPr>
              <a:t> = "rabbitmq-s3-backend"</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required_version</a:t>
            </a:r>
            <a:r>
              <a:rPr lang="en-US" sz="1600" dirty="0">
                <a:latin typeface="Courier New" panose="02070309020205020404" pitchFamily="49" charset="0"/>
                <a:cs typeface="Courier New" panose="02070309020205020404" pitchFamily="49" charset="0"/>
              </a:rPr>
              <a:t> = "&gt;= 0.15"</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required_providers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null = {</a:t>
            </a:r>
          </a:p>
          <a:p>
            <a:r>
              <a:rPr lang="en-US" sz="1600" dirty="0">
                <a:latin typeface="Courier New" panose="02070309020205020404" pitchFamily="49" charset="0"/>
                <a:cs typeface="Courier New" panose="02070309020205020404" pitchFamily="49" charset="0"/>
              </a:rPr>
              <a:t>      source  = "</a:t>
            </a:r>
            <a:r>
              <a:rPr lang="en-US" sz="1600" dirty="0" err="1">
                <a:latin typeface="Courier New" panose="02070309020205020404" pitchFamily="49" charset="0"/>
                <a:cs typeface="Courier New" panose="02070309020205020404" pitchFamily="49" charset="0"/>
              </a:rPr>
              <a:t>hashicorp</a:t>
            </a:r>
            <a:r>
              <a:rPr lang="en-US" sz="1600" dirty="0">
                <a:latin typeface="Courier New" panose="02070309020205020404" pitchFamily="49" charset="0"/>
                <a:cs typeface="Courier New" panose="02070309020205020404" pitchFamily="49" charset="0"/>
              </a:rPr>
              <a:t>/null"</a:t>
            </a:r>
          </a:p>
          <a:p>
            <a:r>
              <a:rPr lang="en-US" sz="1600" dirty="0">
                <a:latin typeface="Courier New" panose="02070309020205020404" pitchFamily="49" charset="0"/>
                <a:cs typeface="Courier New" panose="02070309020205020404" pitchFamily="49" charset="0"/>
              </a:rPr>
              <a:t>      version = "~&gt; 3.0"</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a:t>
            </a:r>
            <a:endParaRPr lang="en-V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340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4857-8404-0CD3-1A45-EE1B1437846D}"/>
              </a:ext>
            </a:extLst>
          </p:cNvPr>
          <p:cNvSpPr txBox="1"/>
          <p:nvPr/>
        </p:nvSpPr>
        <p:spPr>
          <a:xfrm>
            <a:off x="1035050" y="374650"/>
            <a:ext cx="9549089" cy="923330"/>
          </a:xfrm>
          <a:prstGeom prst="rect">
            <a:avLst/>
          </a:prstGeom>
          <a:noFill/>
        </p:spPr>
        <p:txBody>
          <a:bodyPr wrap="none" rtlCol="0">
            <a:spAutoFit/>
          </a:bodyPr>
          <a:lstStyle/>
          <a:p>
            <a:r>
              <a:rPr lang="en-US" dirty="0"/>
              <a:t>Run </a:t>
            </a:r>
            <a:r>
              <a:rPr lang="en-US" dirty="0">
                <a:latin typeface="Courier New" panose="02070309020205020404" pitchFamily="49" charset="0"/>
                <a:cs typeface="Courier New" panose="02070309020205020404" pitchFamily="49" charset="0"/>
              </a:rPr>
              <a:t>terraform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then run</a:t>
            </a:r>
            <a:r>
              <a:rPr lang="en-US" dirty="0">
                <a:latin typeface="Courier New" panose="02070309020205020404" pitchFamily="49" charset="0"/>
                <a:cs typeface="Courier New" panose="02070309020205020404" pitchFamily="49" charset="0"/>
              </a:rPr>
              <a:t> terraform apply</a:t>
            </a:r>
            <a:r>
              <a:rPr lang="en-US" dirty="0"/>
              <a:t>.  </a:t>
            </a:r>
          </a:p>
          <a:p>
            <a:r>
              <a:rPr lang="en-US" dirty="0"/>
              <a:t>After it finishes running you will see that </a:t>
            </a:r>
            <a:r>
              <a:rPr lang="en-US" dirty="0" err="1">
                <a:latin typeface="Courier New" panose="02070309020205020404" pitchFamily="49" charset="0"/>
                <a:cs typeface="Courier New" panose="02070309020205020404" pitchFamily="49" charset="0"/>
              </a:rPr>
              <a:t>terraform.tfstate</a:t>
            </a:r>
            <a:r>
              <a:rPr lang="en-US" dirty="0">
                <a:latin typeface="Courier New" panose="02070309020205020404" pitchFamily="49" charset="0"/>
                <a:cs typeface="Courier New" panose="02070309020205020404" pitchFamily="49" charset="0"/>
              </a:rPr>
              <a:t> </a:t>
            </a:r>
            <a:r>
              <a:rPr lang="en-US" dirty="0"/>
              <a:t>will no longer be located locally. </a:t>
            </a:r>
          </a:p>
          <a:p>
            <a:r>
              <a:rPr lang="en-US" dirty="0"/>
              <a:t>We will need to go to the S3 Bucket to view our State file</a:t>
            </a:r>
            <a:endParaRPr lang="en-VN" dirty="0"/>
          </a:p>
        </p:txBody>
      </p:sp>
      <p:pic>
        <p:nvPicPr>
          <p:cNvPr id="3" name="Picture 2">
            <a:extLst>
              <a:ext uri="{FF2B5EF4-FFF2-40B4-BE49-F238E27FC236}">
                <a16:creationId xmlns:a16="http://schemas.microsoft.com/office/drawing/2014/main" id="{20FDEFD5-07FF-B135-43C2-540242BA9A97}"/>
              </a:ext>
            </a:extLst>
          </p:cNvPr>
          <p:cNvPicPr>
            <a:picLocks noChangeAspect="1"/>
          </p:cNvPicPr>
          <p:nvPr/>
        </p:nvPicPr>
        <p:blipFill>
          <a:blip r:embed="rId3"/>
          <a:stretch>
            <a:fillRect/>
          </a:stretch>
        </p:blipFill>
        <p:spPr>
          <a:xfrm>
            <a:off x="1720850" y="1898650"/>
            <a:ext cx="7772400" cy="2775051"/>
          </a:xfrm>
          <a:prstGeom prst="rect">
            <a:avLst/>
          </a:prstGeom>
        </p:spPr>
      </p:pic>
      <p:cxnSp>
        <p:nvCxnSpPr>
          <p:cNvPr id="5" name="Straight Arrow Connector 4">
            <a:extLst>
              <a:ext uri="{FF2B5EF4-FFF2-40B4-BE49-F238E27FC236}">
                <a16:creationId xmlns:a16="http://schemas.microsoft.com/office/drawing/2014/main" id="{71B28B86-8BC5-3E5E-96F8-7F89D5F824F6}"/>
              </a:ext>
            </a:extLst>
          </p:cNvPr>
          <p:cNvCxnSpPr/>
          <p:nvPr/>
        </p:nvCxnSpPr>
        <p:spPr>
          <a:xfrm flipH="1" flipV="1">
            <a:off x="2406650" y="4489450"/>
            <a:ext cx="3810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897A44-87DD-E449-A867-D8E7672C31C2}"/>
              </a:ext>
            </a:extLst>
          </p:cNvPr>
          <p:cNvSpPr txBox="1"/>
          <p:nvPr/>
        </p:nvSpPr>
        <p:spPr>
          <a:xfrm>
            <a:off x="2938072" y="5486400"/>
            <a:ext cx="1979388" cy="369332"/>
          </a:xfrm>
          <a:prstGeom prst="rect">
            <a:avLst/>
          </a:prstGeom>
          <a:noFill/>
        </p:spPr>
        <p:txBody>
          <a:bodyPr wrap="none" rtlCol="0">
            <a:spAutoFit/>
          </a:bodyPr>
          <a:lstStyle/>
          <a:p>
            <a:r>
              <a:rPr lang="en-VN" dirty="0"/>
              <a:t>Terraform state file</a:t>
            </a:r>
          </a:p>
        </p:txBody>
      </p:sp>
    </p:spTree>
    <p:extLst>
      <p:ext uri="{BB962C8B-B14F-4D97-AF65-F5344CB8AC3E}">
        <p14:creationId xmlns:p14="http://schemas.microsoft.com/office/powerpoint/2010/main" val="3844336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2570FE-8E1C-4A25-8827-8928189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433300" cy="69977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0B24BC-917F-49C2-B8AA-C569A400B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201" y="656575"/>
            <a:ext cx="11120896" cy="5684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39F7F083-7C2B-4120-9960-D77AB2863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1">
              <a:lumMod val="75000"/>
            </a:schemeClr>
          </a:solidFill>
          <a:ln w="0">
            <a:noFill/>
            <a:prstDash val="solid"/>
            <a:round/>
            <a:headEnd/>
            <a:tailEnd/>
          </a:ln>
        </p:spPr>
        <p:txBody>
          <a:bodyPr/>
          <a:lstStyle/>
          <a:p>
            <a:endParaRPr lang="en-VN"/>
          </a:p>
        </p:txBody>
      </p:sp>
      <p:pic>
        <p:nvPicPr>
          <p:cNvPr id="2" name="Picture 1">
            <a:extLst>
              <a:ext uri="{FF2B5EF4-FFF2-40B4-BE49-F238E27FC236}">
                <a16:creationId xmlns:a16="http://schemas.microsoft.com/office/drawing/2014/main" id="{9A9C27BE-8890-C7DE-C29A-5854BB85B26A}"/>
              </a:ext>
            </a:extLst>
          </p:cNvPr>
          <p:cNvPicPr>
            <a:picLocks noChangeAspect="1"/>
          </p:cNvPicPr>
          <p:nvPr/>
        </p:nvPicPr>
        <p:blipFill>
          <a:blip r:embed="rId3"/>
          <a:stretch>
            <a:fillRect/>
          </a:stretch>
        </p:blipFill>
        <p:spPr>
          <a:xfrm>
            <a:off x="3391086" y="1146413"/>
            <a:ext cx="5836773" cy="4698602"/>
          </a:xfrm>
          <a:prstGeom prst="rect">
            <a:avLst/>
          </a:prstGeom>
        </p:spPr>
      </p:pic>
    </p:spTree>
    <p:extLst>
      <p:ext uri="{BB962C8B-B14F-4D97-AF65-F5344CB8AC3E}">
        <p14:creationId xmlns:p14="http://schemas.microsoft.com/office/powerpoint/2010/main" val="3452562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alpha val="91382"/>
          </a:schemeClr>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VN"/>
          </a:p>
        </p:txBody>
      </p:sp>
      <p:sp>
        <p:nvSpPr>
          <p:cNvPr id="40" name="Rectangle 23">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41" name="Rectangle 25">
            <a:extLst>
              <a:ext uri="{FF2B5EF4-FFF2-40B4-BE49-F238E27FC236}">
                <a16:creationId xmlns:a16="http://schemas.microsoft.com/office/drawing/2014/main" id="{28FFBEEC-E1D5-4133-8566-2A59DDB17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30874" y="0"/>
            <a:ext cx="7702426"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B819572-A914-D7AA-CB2A-C2DA84F87A4E}"/>
              </a:ext>
            </a:extLst>
          </p:cNvPr>
          <p:cNvSpPr txBox="1"/>
          <p:nvPr/>
        </p:nvSpPr>
        <p:spPr>
          <a:xfrm>
            <a:off x="5784165" y="970780"/>
            <a:ext cx="5991984" cy="474910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9000" b="1" cap="all" spc="800" dirty="0">
                <a:solidFill>
                  <a:srgbClr val="2A1A00"/>
                </a:solidFill>
                <a:latin typeface="+mj-lt"/>
                <a:ea typeface="+mj-ea"/>
                <a:cs typeface="+mj-cs"/>
              </a:rPr>
              <a:t>Clean up </a:t>
            </a:r>
            <a:endParaRPr lang="en-US" sz="9000" b="1" i="0" cap="all" spc="800" dirty="0">
              <a:solidFill>
                <a:srgbClr val="2A1A00"/>
              </a:solidFill>
              <a:effectLst/>
              <a:latin typeface="+mj-lt"/>
              <a:ea typeface="+mj-ea"/>
              <a:cs typeface="+mj-cs"/>
            </a:endParaRPr>
          </a:p>
        </p:txBody>
      </p:sp>
      <p:sp>
        <p:nvSpPr>
          <p:cNvPr id="42" name="Freeform 14">
            <a:extLst>
              <a:ext uri="{FF2B5EF4-FFF2-40B4-BE49-F238E27FC236}">
                <a16:creationId xmlns:a16="http://schemas.microsoft.com/office/drawing/2014/main" id="{E8EFDFFA-99D1-4010-8BB3-F3C338EC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387068" cy="69977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txBody>
          <a:bodyPr/>
          <a:lstStyle/>
          <a:p>
            <a:endParaRPr lang="en-VN"/>
          </a:p>
        </p:txBody>
      </p:sp>
      <p:pic>
        <p:nvPicPr>
          <p:cNvPr id="19" name="Graphic 18" descr="Mop and bucket">
            <a:extLst>
              <a:ext uri="{FF2B5EF4-FFF2-40B4-BE49-F238E27FC236}">
                <a16:creationId xmlns:a16="http://schemas.microsoft.com/office/drawing/2014/main" id="{A2FED95E-233B-EFA4-E2EE-E0603F85D6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963" y="1463514"/>
            <a:ext cx="4074668" cy="4074668"/>
          </a:xfrm>
          <a:prstGeom prst="rect">
            <a:avLst/>
          </a:prstGeom>
        </p:spPr>
      </p:pic>
      <p:sp>
        <p:nvSpPr>
          <p:cNvPr id="2" name="TextBox 1">
            <a:extLst>
              <a:ext uri="{FF2B5EF4-FFF2-40B4-BE49-F238E27FC236}">
                <a16:creationId xmlns:a16="http://schemas.microsoft.com/office/drawing/2014/main" id="{08FD8C93-A094-7DCC-5083-5639C87A3459}"/>
              </a:ext>
            </a:extLst>
          </p:cNvPr>
          <p:cNvSpPr txBox="1"/>
          <p:nvPr/>
        </p:nvSpPr>
        <p:spPr>
          <a:xfrm>
            <a:off x="1258405" y="83727"/>
            <a:ext cx="7708206" cy="494870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endParaRPr lang="en-US" sz="9000" spc="800" dirty="0">
              <a:solidFill>
                <a:schemeClr val="tx2"/>
              </a:solidFill>
              <a:ea typeface="+mj-ea"/>
              <a:cs typeface="+mj-cs"/>
            </a:endParaRPr>
          </a:p>
        </p:txBody>
      </p:sp>
      <p:sp>
        <p:nvSpPr>
          <p:cNvPr id="3" name="TextBox 2">
            <a:extLst>
              <a:ext uri="{FF2B5EF4-FFF2-40B4-BE49-F238E27FC236}">
                <a16:creationId xmlns:a16="http://schemas.microsoft.com/office/drawing/2014/main" id="{5CD5F557-5A6A-A32C-C13E-540736A396A1}"/>
              </a:ext>
            </a:extLst>
          </p:cNvPr>
          <p:cNvSpPr txBox="1"/>
          <p:nvPr/>
        </p:nvSpPr>
        <p:spPr>
          <a:xfrm>
            <a:off x="5001658" y="3822853"/>
            <a:ext cx="184731" cy="369332"/>
          </a:xfrm>
          <a:prstGeom prst="rect">
            <a:avLst/>
          </a:prstGeom>
          <a:noFill/>
        </p:spPr>
        <p:txBody>
          <a:bodyPr wrap="none" rtlCol="0">
            <a:spAutoFit/>
          </a:bodyPr>
          <a:lstStyle/>
          <a:p>
            <a:endParaRPr lang="en-VN"/>
          </a:p>
        </p:txBody>
      </p:sp>
    </p:spTree>
    <p:extLst>
      <p:ext uri="{BB962C8B-B14F-4D97-AF65-F5344CB8AC3E}">
        <p14:creationId xmlns:p14="http://schemas.microsoft.com/office/powerpoint/2010/main" val="6537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21" name="Rectangle 20">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1EC9655A-E424-8A92-F498-909F22E89907}"/>
              </a:ext>
            </a:extLst>
          </p:cNvPr>
          <p:cNvSpPr txBox="1"/>
          <p:nvPr/>
        </p:nvSpPr>
        <p:spPr>
          <a:xfrm>
            <a:off x="1301150" y="1365250"/>
            <a:ext cx="9275002" cy="3666794"/>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b="0" i="0" dirty="0">
                <a:effectLst/>
              </a:rPr>
              <a:t>Because AWS resources usually cost money, we might want to remove them after we’re done </a:t>
            </a:r>
          </a:p>
          <a:p>
            <a:pPr indent="-228600" defTabSz="914400">
              <a:lnSpc>
                <a:spcPct val="110000"/>
              </a:lnSpc>
              <a:spcBef>
                <a:spcPts val="700"/>
              </a:spcBef>
              <a:buClr>
                <a:schemeClr val="tx2"/>
              </a:buClr>
            </a:pPr>
            <a:r>
              <a:rPr lang="en-US" b="0" i="0" dirty="0">
                <a:effectLst/>
              </a:rPr>
              <a:t>with testing. To do that, use the terraform destroy command and confirm with </a:t>
            </a:r>
            <a:r>
              <a:rPr lang="en-US" b="1" i="0" dirty="0">
                <a:effectLst/>
              </a:rPr>
              <a:t>"yes"</a:t>
            </a:r>
            <a:endParaRPr lang="en-US" dirty="0"/>
          </a:p>
        </p:txBody>
      </p:sp>
      <p:pic>
        <p:nvPicPr>
          <p:cNvPr id="4" name="Picture 3">
            <a:extLst>
              <a:ext uri="{FF2B5EF4-FFF2-40B4-BE49-F238E27FC236}">
                <a16:creationId xmlns:a16="http://schemas.microsoft.com/office/drawing/2014/main" id="{3EE31389-215F-1D46-E828-D8AED7962BB7}"/>
              </a:ext>
            </a:extLst>
          </p:cNvPr>
          <p:cNvPicPr>
            <a:picLocks noChangeAspect="1"/>
          </p:cNvPicPr>
          <p:nvPr/>
        </p:nvPicPr>
        <p:blipFill>
          <a:blip r:embed="rId3"/>
          <a:stretch>
            <a:fillRect/>
          </a:stretch>
        </p:blipFill>
        <p:spPr>
          <a:xfrm>
            <a:off x="1586211" y="2889250"/>
            <a:ext cx="9773977" cy="2330450"/>
          </a:xfrm>
          <a:prstGeom prst="rect">
            <a:avLst/>
          </a:prstGeom>
        </p:spPr>
      </p:pic>
    </p:spTree>
    <p:extLst>
      <p:ext uri="{BB962C8B-B14F-4D97-AF65-F5344CB8AC3E}">
        <p14:creationId xmlns:p14="http://schemas.microsoft.com/office/powerpoint/2010/main" val="348450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VN"/>
          </a:p>
        </p:txBody>
      </p:sp>
      <p:sp>
        <p:nvSpPr>
          <p:cNvPr id="1033" name="Rectangle 1032">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1035" name="Rectangle 1034">
            <a:extLst>
              <a:ext uri="{FF2B5EF4-FFF2-40B4-BE49-F238E27FC236}">
                <a16:creationId xmlns:a16="http://schemas.microsoft.com/office/drawing/2014/main" id="{33DFEFC0-99B4-4D27-9168-1B2F659A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7" name="Freeform: Shape 1036">
            <a:extLst>
              <a:ext uri="{FF2B5EF4-FFF2-40B4-BE49-F238E27FC236}">
                <a16:creationId xmlns:a16="http://schemas.microsoft.com/office/drawing/2014/main" id="{A2C20081-2005-4B05-BEA4-EB8D4C90A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74000"/>
            <a:ext cx="12433300" cy="1823700"/>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740B6BC-6AD9-A95E-0221-9AC0E08EAABD}"/>
              </a:ext>
            </a:extLst>
          </p:cNvPr>
          <p:cNvSpPr txBox="1"/>
          <p:nvPr/>
        </p:nvSpPr>
        <p:spPr>
          <a:xfrm>
            <a:off x="1099868" y="5560152"/>
            <a:ext cx="10522637" cy="534481"/>
          </a:xfrm>
          <a:prstGeom prst="rect">
            <a:avLst/>
          </a:prstGeom>
        </p:spPr>
        <p:txBody>
          <a:bodyPr vert="horz" lIns="91440" tIns="45720" rIns="91440" bIns="45720" rtlCol="0" anchor="b">
            <a:noAutofit/>
          </a:bodyPr>
          <a:lstStyle/>
          <a:p>
            <a:pPr marL="457200" indent="-457200" algn="ctr" defTabSz="914400">
              <a:lnSpc>
                <a:spcPct val="90000"/>
              </a:lnSpc>
              <a:spcBef>
                <a:spcPct val="0"/>
              </a:spcBef>
              <a:spcAft>
                <a:spcPts val="600"/>
              </a:spcAft>
            </a:pPr>
            <a:endParaRPr lang="en-US" sz="4000" i="0" cap="all" spc="800" dirty="0">
              <a:solidFill>
                <a:srgbClr val="2A1A00"/>
              </a:solidFill>
              <a:effectLst/>
              <a:latin typeface="Arial" panose="020B0604020202020204" pitchFamily="34" charset="0"/>
              <a:ea typeface="+mj-ea"/>
              <a:cs typeface="Arial" panose="020B0604020202020204" pitchFamily="34" charset="0"/>
            </a:endParaRPr>
          </a:p>
          <a:p>
            <a:pPr algn="ctr" defTabSz="914400">
              <a:lnSpc>
                <a:spcPct val="90000"/>
              </a:lnSpc>
              <a:spcBef>
                <a:spcPct val="0"/>
              </a:spcBef>
              <a:spcAft>
                <a:spcPts val="600"/>
              </a:spcAft>
            </a:pPr>
            <a:endParaRPr lang="en-US" sz="4000" cap="all" spc="800" dirty="0">
              <a:solidFill>
                <a:srgbClr val="2A1A00"/>
              </a:solidFill>
              <a:latin typeface="Arial" panose="020B0604020202020204" pitchFamily="34" charset="0"/>
              <a:ea typeface="+mj-ea"/>
              <a:cs typeface="Arial" panose="020B0604020202020204" pitchFamily="34" charset="0"/>
            </a:endParaRPr>
          </a:p>
        </p:txBody>
      </p:sp>
      <p:sp>
        <p:nvSpPr>
          <p:cNvPr id="56" name="TextBox 27">
            <a:extLst>
              <a:ext uri="{FF2B5EF4-FFF2-40B4-BE49-F238E27FC236}">
                <a16:creationId xmlns:a16="http://schemas.microsoft.com/office/drawing/2014/main" id="{A201054F-8CD6-A006-4254-235A5495DE68}"/>
              </a:ext>
            </a:extLst>
          </p:cNvPr>
          <p:cNvSpPr txBox="1"/>
          <p:nvPr/>
        </p:nvSpPr>
        <p:spPr>
          <a:xfrm>
            <a:off x="1588491" y="5421959"/>
            <a:ext cx="9417043" cy="931953"/>
          </a:xfrm>
          <a:prstGeom prst="rect">
            <a:avLst/>
          </a:prstGeom>
        </p:spPr>
        <p:txBody>
          <a:bodyPr vert="horz" lIns="91440" tIns="45720" rIns="91440" bIns="45720" rtlCol="0">
            <a:normAutofit/>
          </a:bodyPr>
          <a:lstStyle/>
          <a:p>
            <a:pPr algn="ctr" defTabSz="914400">
              <a:lnSpc>
                <a:spcPct val="90000"/>
              </a:lnSpc>
              <a:spcBef>
                <a:spcPct val="0"/>
              </a:spcBef>
              <a:spcAft>
                <a:spcPts val="600"/>
              </a:spcAft>
            </a:pPr>
            <a:r>
              <a:rPr lang="en-US" sz="2000" cap="all" spc="800" dirty="0">
                <a:solidFill>
                  <a:srgbClr val="2A1A00"/>
                </a:solidFill>
                <a:latin typeface="Arial" panose="020B0604020202020204" pitchFamily="34" charset="0"/>
                <a:ea typeface="+mj-ea"/>
                <a:cs typeface="Arial" panose="020B0604020202020204" pitchFamily="34" charset="0"/>
              </a:rPr>
              <a:t>Today we will talk about </a:t>
            </a:r>
          </a:p>
          <a:p>
            <a:pPr defTabSz="914400">
              <a:lnSpc>
                <a:spcPct val="94000"/>
              </a:lnSpc>
              <a:spcAft>
                <a:spcPts val="200"/>
              </a:spcAft>
            </a:pPr>
            <a:r>
              <a:rPr lang="en-US" sz="2800" dirty="0">
                <a:solidFill>
                  <a:schemeClr val="tx2"/>
                </a:solidFill>
              </a:rPr>
              <a:t>		       Building CI / CD in Terraform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11" name="Rectangle 10">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13" name="Rectangle 12">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719007" cy="69977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txBody>
          <a:bodyPr/>
          <a:lstStyle/>
          <a:p>
            <a:endParaRPr lang="en-VN"/>
          </a:p>
        </p:txBody>
      </p:sp>
      <p:sp>
        <p:nvSpPr>
          <p:cNvPr id="17" name="Rectangle 16">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D71D528A-93ED-2728-0315-5F0BE06AE50E}"/>
              </a:ext>
            </a:extLst>
          </p:cNvPr>
          <p:cNvSpPr txBox="1"/>
          <p:nvPr/>
        </p:nvSpPr>
        <p:spPr>
          <a:xfrm>
            <a:off x="643942" y="984250"/>
            <a:ext cx="6431122" cy="5257800"/>
          </a:xfrm>
          <a:prstGeom prst="rect">
            <a:avLst/>
          </a:prstGeom>
        </p:spPr>
        <p:txBody>
          <a:bodyPr vert="horz" lIns="91440" tIns="45720" rIns="91440" bIns="45720" rtlCol="0">
            <a:normAutofit/>
          </a:bodyPr>
          <a:lstStyle/>
          <a:p>
            <a:pPr indent="-228600" defTabSz="914400">
              <a:spcBef>
                <a:spcPts val="700"/>
              </a:spcBef>
              <a:buClr>
                <a:schemeClr val="tx2"/>
              </a:buClr>
            </a:pPr>
            <a:r>
              <a:rPr lang="en-US" sz="3600" dirty="0"/>
              <a:t>Summary</a:t>
            </a:r>
            <a:br>
              <a:rPr lang="en-US" sz="1300" dirty="0"/>
            </a:br>
            <a:endParaRPr lang="en-US" sz="1300" dirty="0"/>
          </a:p>
          <a:p>
            <a:pPr marL="57150" indent="-285750" defTabSz="914400">
              <a:spcBef>
                <a:spcPts val="700"/>
              </a:spcBef>
              <a:buClr>
                <a:schemeClr val="tx2"/>
              </a:buClr>
              <a:buFont typeface="Arial" panose="020B0604020202020204" pitchFamily="34" charset="0"/>
              <a:buChar char="•"/>
            </a:pPr>
            <a:r>
              <a:rPr lang="en-US" dirty="0"/>
              <a:t>Local Backend is suitable when we do projects alone, Standard and Remote Backend are suitable when we work in groups.</a:t>
            </a:r>
          </a:p>
          <a:p>
            <a:pPr defTabSz="914400">
              <a:spcBef>
                <a:spcPts val="700"/>
              </a:spcBef>
              <a:buClr>
                <a:schemeClr val="tx2"/>
              </a:buClr>
            </a:pPr>
            <a:endParaRPr lang="en-US" b="0" i="0" dirty="0">
              <a:effectLst/>
            </a:endParaRPr>
          </a:p>
          <a:p>
            <a:pPr marL="57150" indent="-285750" defTabSz="914400">
              <a:spcBef>
                <a:spcPts val="700"/>
              </a:spcBef>
              <a:buClr>
                <a:schemeClr val="tx2"/>
              </a:buClr>
              <a:buFont typeface="Arial" panose="020B0604020202020204" pitchFamily="34" charset="0"/>
              <a:buChar char="•"/>
            </a:pPr>
            <a:r>
              <a:rPr lang="en-US" dirty="0"/>
              <a:t>When we work with a team, we can use S3 Backend for the project, both to centralize the State file and to resolve conflicts when many people run Terraform at the same time.</a:t>
            </a:r>
            <a:endParaRPr lang="en-US" b="0" i="0" dirty="0">
              <a:effectLst/>
            </a:endParaRPr>
          </a:p>
        </p:txBody>
      </p:sp>
      <p:pic>
        <p:nvPicPr>
          <p:cNvPr id="6" name="Graphic 5" descr="Programmer">
            <a:extLst>
              <a:ext uri="{FF2B5EF4-FFF2-40B4-BE49-F238E27FC236}">
                <a16:creationId xmlns:a16="http://schemas.microsoft.com/office/drawing/2014/main" id="{34FC0B9F-A36A-D312-9AF3-6990AC594A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10125" y="1634374"/>
            <a:ext cx="3728951" cy="3728951"/>
          </a:xfrm>
          <a:prstGeom prst="rect">
            <a:avLst/>
          </a:prstGeom>
        </p:spPr>
      </p:pic>
    </p:spTree>
    <p:extLst>
      <p:ext uri="{BB962C8B-B14F-4D97-AF65-F5344CB8AC3E}">
        <p14:creationId xmlns:p14="http://schemas.microsoft.com/office/powerpoint/2010/main" val="31986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12297" name="Rectangle 12296">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4" name="TextBox 3">
            <a:extLst>
              <a:ext uri="{FF2B5EF4-FFF2-40B4-BE49-F238E27FC236}">
                <a16:creationId xmlns:a16="http://schemas.microsoft.com/office/drawing/2014/main" id="{D9EC8DC2-2EC3-6AD0-45ED-B2C75EDF31BD}"/>
              </a:ext>
            </a:extLst>
          </p:cNvPr>
          <p:cNvSpPr txBox="1"/>
          <p:nvPr/>
        </p:nvSpPr>
        <p:spPr>
          <a:xfrm>
            <a:off x="1276450" y="2332567"/>
            <a:ext cx="4449958" cy="3666794"/>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endParaRPr lang="en-US" dirty="0"/>
          </a:p>
        </p:txBody>
      </p:sp>
      <p:sp>
        <p:nvSpPr>
          <p:cNvPr id="8" name="TextBox 7">
            <a:extLst>
              <a:ext uri="{FF2B5EF4-FFF2-40B4-BE49-F238E27FC236}">
                <a16:creationId xmlns:a16="http://schemas.microsoft.com/office/drawing/2014/main" id="{163B0C52-2EE0-45D0-B24F-A1BCE8BD3663}"/>
              </a:ext>
            </a:extLst>
          </p:cNvPr>
          <p:cNvSpPr txBox="1"/>
          <p:nvPr/>
        </p:nvSpPr>
        <p:spPr>
          <a:xfrm>
            <a:off x="1243331" y="1146371"/>
            <a:ext cx="9830657" cy="3588391"/>
          </a:xfrm>
          <a:prstGeom prst="rect">
            <a:avLst/>
          </a:prstGeom>
        </p:spPr>
        <p:txBody>
          <a:bodyPr vert="horz" lIns="91440" tIns="45720" rIns="91440" bIns="45720" rtlCol="0" anchor="ctr">
            <a:normAutofit/>
          </a:bodyPr>
          <a:lstStyle/>
          <a:p>
            <a:pPr indent="-384048" defTabSz="914400">
              <a:lnSpc>
                <a:spcPct val="94000"/>
              </a:lnSpc>
              <a:spcAft>
                <a:spcPts val="200"/>
              </a:spcAft>
              <a:buFont typeface="Franklin Gothic Book" panose="020B0503020102020204" pitchFamily="34" charset="0"/>
            </a:pPr>
            <a:endParaRPr lang="en-US" sz="2800" dirty="0">
              <a:solidFill>
                <a:schemeClr val="tx2"/>
              </a:solidFill>
            </a:endParaRPr>
          </a:p>
        </p:txBody>
      </p:sp>
      <p:sp>
        <p:nvSpPr>
          <p:cNvPr id="3" name="TextBox 2">
            <a:extLst>
              <a:ext uri="{FF2B5EF4-FFF2-40B4-BE49-F238E27FC236}">
                <a16:creationId xmlns:a16="http://schemas.microsoft.com/office/drawing/2014/main" id="{5E7B64F8-F97D-3089-7541-2A7F7B615377}"/>
              </a:ext>
            </a:extLst>
          </p:cNvPr>
          <p:cNvSpPr txBox="1"/>
          <p:nvPr/>
        </p:nvSpPr>
        <p:spPr>
          <a:xfrm>
            <a:off x="1644650" y="1916462"/>
            <a:ext cx="184731" cy="1646605"/>
          </a:xfrm>
          <a:prstGeom prst="rect">
            <a:avLst/>
          </a:prstGeom>
          <a:noFill/>
        </p:spPr>
        <p:txBody>
          <a:bodyPr wrap="none" rtlCol="0">
            <a:spAutoFit/>
          </a:bodyPr>
          <a:lstStyle/>
          <a:p>
            <a:pPr>
              <a:spcAft>
                <a:spcPts val="600"/>
              </a:spcAft>
            </a:pPr>
            <a:br>
              <a:rPr lang="en-US" sz="3200" dirty="0">
                <a:effectLst/>
                <a:latin typeface="NewBaskerville"/>
              </a:rPr>
            </a:br>
            <a:endParaRPr lang="en-US" sz="3200">
              <a:effectLst/>
              <a:latin typeface="NewBaskerville"/>
            </a:endParaRPr>
          </a:p>
          <a:p>
            <a:pPr>
              <a:spcAft>
                <a:spcPts val="600"/>
              </a:spcAft>
            </a:pPr>
            <a:endParaRPr lang="en-VN" sz="3200"/>
          </a:p>
        </p:txBody>
      </p:sp>
      <p:sp>
        <p:nvSpPr>
          <p:cNvPr id="6" name="TextBox 5">
            <a:extLst>
              <a:ext uri="{FF2B5EF4-FFF2-40B4-BE49-F238E27FC236}">
                <a16:creationId xmlns:a16="http://schemas.microsoft.com/office/drawing/2014/main" id="{17D7B5CC-4C01-29EC-DA56-5DAC279643A4}"/>
              </a:ext>
            </a:extLst>
          </p:cNvPr>
          <p:cNvSpPr txBox="1"/>
          <p:nvPr/>
        </p:nvSpPr>
        <p:spPr>
          <a:xfrm>
            <a:off x="989840" y="638487"/>
            <a:ext cx="10768910" cy="1754326"/>
          </a:xfrm>
          <a:prstGeom prst="rect">
            <a:avLst/>
          </a:prstGeom>
          <a:noFill/>
        </p:spPr>
        <p:txBody>
          <a:bodyPr wrap="none" rtlCol="0">
            <a:spAutoFit/>
          </a:bodyPr>
          <a:lstStyle/>
          <a:p>
            <a:r>
              <a:rPr lang="en-VN" sz="5400" dirty="0"/>
              <a:t>Upcoming topic:  </a:t>
            </a:r>
            <a:r>
              <a:rPr lang="en-US" sz="4800" i="1" dirty="0">
                <a:solidFill>
                  <a:srgbClr val="446B84"/>
                </a:solidFill>
                <a:effectLst/>
              </a:rPr>
              <a:t>CI/CD pipelines as code </a:t>
            </a:r>
            <a:endParaRPr lang="en-US" sz="4800" dirty="0"/>
          </a:p>
          <a:p>
            <a:endParaRPr lang="en-VN" sz="5400" dirty="0"/>
          </a:p>
        </p:txBody>
      </p:sp>
      <p:pic>
        <p:nvPicPr>
          <p:cNvPr id="14338" name="Picture 2" descr="Immutable Infrastructure CI/CD Using Hashicorp Terraform and Jenkins - DZone">
            <a:extLst>
              <a:ext uri="{FF2B5EF4-FFF2-40B4-BE49-F238E27FC236}">
                <a16:creationId xmlns:a16="http://schemas.microsoft.com/office/drawing/2014/main" id="{E4F008D6-555E-080A-DA4E-59390879D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207" y="1830622"/>
            <a:ext cx="10502900" cy="450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86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11" name="Rectangle 10">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13" name="Rectangle 12">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433301"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6903B2A7-D808-E390-893E-18DEF4A57DAF}"/>
              </a:ext>
            </a:extLst>
          </p:cNvPr>
          <p:cNvSpPr txBox="1"/>
          <p:nvPr/>
        </p:nvSpPr>
        <p:spPr>
          <a:xfrm>
            <a:off x="1310090" y="2889250"/>
            <a:ext cx="5062312" cy="3278034"/>
          </a:xfrm>
          <a:prstGeom prst="rect">
            <a:avLst/>
          </a:prstGeom>
        </p:spPr>
        <p:txBody>
          <a:bodyPr vert="horz" lIns="91440" tIns="45720" rIns="91440" bIns="45720" rtlCol="0">
            <a:normAutofit/>
          </a:bodyPr>
          <a:lstStyle/>
          <a:p>
            <a:pPr marL="1298448" lvl="2" indent="-228600" defTabSz="914400">
              <a:lnSpc>
                <a:spcPct val="110000"/>
              </a:lnSpc>
              <a:spcBef>
                <a:spcPts val="700"/>
              </a:spcBef>
              <a:spcAft>
                <a:spcPts val="200"/>
              </a:spcAft>
              <a:buClr>
                <a:schemeClr val="tx2"/>
              </a:buClr>
              <a:buFont typeface="Franklin Gothic Book" panose="020B0503020102020204" pitchFamily="34" charset="0"/>
            </a:pPr>
            <a:r>
              <a:rPr lang="en-US" sz="8800" dirty="0">
                <a:solidFill>
                  <a:schemeClr val="tx1">
                    <a:lumMod val="85000"/>
                    <a:lumOff val="15000"/>
                  </a:schemeClr>
                </a:solidFill>
              </a:rPr>
              <a:t>Q&amp;A</a:t>
            </a:r>
          </a:p>
        </p:txBody>
      </p:sp>
      <p:sp>
        <p:nvSpPr>
          <p:cNvPr id="17"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16611" y="625942"/>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VN"/>
          </a:p>
        </p:txBody>
      </p:sp>
      <p:pic>
        <p:nvPicPr>
          <p:cNvPr id="4" name="Graphic 5" descr="Questions">
            <a:extLst>
              <a:ext uri="{FF2B5EF4-FFF2-40B4-BE49-F238E27FC236}">
                <a16:creationId xmlns:a16="http://schemas.microsoft.com/office/drawing/2014/main" id="{7C9BF1AE-14E5-8184-4574-06D551C4DD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45704" y="1653309"/>
            <a:ext cx="3281010" cy="3281010"/>
          </a:xfrm>
          <a:prstGeom prst="rect">
            <a:avLst/>
          </a:prstGeom>
        </p:spPr>
      </p:pic>
    </p:spTree>
    <p:extLst>
      <p:ext uri="{BB962C8B-B14F-4D97-AF65-F5344CB8AC3E}">
        <p14:creationId xmlns:p14="http://schemas.microsoft.com/office/powerpoint/2010/main" val="81627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27415" y="643788"/>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VN"/>
          </a:p>
        </p:txBody>
      </p:sp>
      <p:sp>
        <p:nvSpPr>
          <p:cNvPr id="11" name="Rectangle 10">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13" name="Rectangle 12">
            <a:extLst>
              <a:ext uri="{FF2B5EF4-FFF2-40B4-BE49-F238E27FC236}">
                <a16:creationId xmlns:a16="http://schemas.microsoft.com/office/drawing/2014/main" id="{D2932E9C-BCE7-4564-84F6-CBA75E8B0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AFC7A8FD-E375-431A-898D-F728F0948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433301"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309203B-B6B7-3197-113F-D25064F1BD8F}"/>
              </a:ext>
            </a:extLst>
          </p:cNvPr>
          <p:cNvSpPr txBox="1"/>
          <p:nvPr/>
        </p:nvSpPr>
        <p:spPr>
          <a:xfrm>
            <a:off x="744026" y="1006305"/>
            <a:ext cx="5339196" cy="4484516"/>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8200" cap="all" spc="800" dirty="0">
                <a:solidFill>
                  <a:schemeClr val="tx2"/>
                </a:solidFill>
                <a:latin typeface="+mj-lt"/>
                <a:ea typeface="+mj-ea"/>
                <a:cs typeface="+mj-cs"/>
              </a:rPr>
              <a:t>THE END</a:t>
            </a:r>
          </a:p>
        </p:txBody>
      </p:sp>
      <p:sp>
        <p:nvSpPr>
          <p:cNvPr id="17" name="Rectangle 16">
            <a:extLst>
              <a:ext uri="{FF2B5EF4-FFF2-40B4-BE49-F238E27FC236}">
                <a16:creationId xmlns:a16="http://schemas.microsoft.com/office/drawing/2014/main" id="{98C621E2-C9A1-42DB-B77B-FDEC40996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19" name="Freeform 6">
            <a:extLst>
              <a:ext uri="{FF2B5EF4-FFF2-40B4-BE49-F238E27FC236}">
                <a16:creationId xmlns:a16="http://schemas.microsoft.com/office/drawing/2014/main" id="{B85FBED9-5297-4759-B2C0-B6C973023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16611" y="625942"/>
            <a:ext cx="5339196" cy="5335746"/>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VN"/>
          </a:p>
        </p:txBody>
      </p:sp>
      <p:pic>
        <p:nvPicPr>
          <p:cNvPr id="6" name="Graphic 5" descr="Smiling Face with No Fill">
            <a:extLst>
              <a:ext uri="{FF2B5EF4-FFF2-40B4-BE49-F238E27FC236}">
                <a16:creationId xmlns:a16="http://schemas.microsoft.com/office/drawing/2014/main" id="{9ECB1233-64E5-109A-7D61-841E151D99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5704" y="1653309"/>
            <a:ext cx="3281010" cy="3281010"/>
          </a:xfrm>
          <a:prstGeom prst="rect">
            <a:avLst/>
          </a:prstGeom>
        </p:spPr>
      </p:pic>
    </p:spTree>
    <p:extLst>
      <p:ext uri="{BB962C8B-B14F-4D97-AF65-F5344CB8AC3E}">
        <p14:creationId xmlns:p14="http://schemas.microsoft.com/office/powerpoint/2010/main" val="325876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BD96D-2039-AD2C-2211-9FDD01011F5F}"/>
              </a:ext>
            </a:extLst>
          </p:cNvPr>
          <p:cNvSpPr txBox="1"/>
          <p:nvPr/>
        </p:nvSpPr>
        <p:spPr>
          <a:xfrm>
            <a:off x="1184223" y="614597"/>
            <a:ext cx="8986819" cy="1477328"/>
          </a:xfrm>
          <a:prstGeom prst="rect">
            <a:avLst/>
          </a:prstGeom>
          <a:noFill/>
        </p:spPr>
        <p:txBody>
          <a:bodyPr wrap="none" rtlCol="0">
            <a:spAutoFit/>
          </a:bodyPr>
          <a:lstStyle/>
          <a:p>
            <a:r>
              <a:rPr lang="en-VN" dirty="0"/>
              <a:t>CI/CD</a:t>
            </a:r>
          </a:p>
          <a:p>
            <a:endParaRPr lang="en-VN" dirty="0"/>
          </a:p>
          <a:p>
            <a:pPr marL="285750" indent="-285750">
              <a:buFont typeface="Arial" panose="020B0604020202020204" pitchFamily="34" charset="0"/>
              <a:buChar char="•"/>
            </a:pPr>
            <a:r>
              <a:rPr lang="en-US" sz="1800" i="1" dirty="0">
                <a:solidFill>
                  <a:srgbClr val="232323"/>
                </a:solidFill>
                <a:effectLst/>
                <a:latin typeface="NewBaskerville"/>
              </a:rPr>
              <a:t>CI/CD </a:t>
            </a:r>
            <a:r>
              <a:rPr lang="en-US" sz="1800" dirty="0">
                <a:solidFill>
                  <a:srgbClr val="232323"/>
                </a:solidFill>
                <a:effectLst/>
                <a:latin typeface="NewBaskerville"/>
              </a:rPr>
              <a:t>stands for </a:t>
            </a:r>
            <a:r>
              <a:rPr lang="en-US" sz="1800" i="1" dirty="0">
                <a:solidFill>
                  <a:srgbClr val="232323"/>
                </a:solidFill>
                <a:effectLst/>
                <a:latin typeface="NewBaskerville"/>
              </a:rPr>
              <a:t>continuous integration (CI) / continuous deployment (CD)</a:t>
            </a:r>
            <a:r>
              <a:rPr lang="en-US" sz="1800" dirty="0">
                <a:solidFill>
                  <a:srgbClr val="232323"/>
                </a:solidFill>
                <a:effectLst/>
                <a:latin typeface="NewBaskerville"/>
              </a:rPr>
              <a:t>. </a:t>
            </a:r>
          </a:p>
          <a:p>
            <a:r>
              <a:rPr lang="en-US" sz="1800" dirty="0">
                <a:solidFill>
                  <a:srgbClr val="232323"/>
                </a:solidFill>
                <a:effectLst/>
                <a:latin typeface="NewBaskerville"/>
              </a:rPr>
              <a:t>It refers to the DevOps practice of enforcing automation in every step of software delivery. </a:t>
            </a:r>
            <a:endParaRPr lang="en-US" dirty="0"/>
          </a:p>
          <a:p>
            <a:endParaRPr lang="en-VN" dirty="0"/>
          </a:p>
        </p:txBody>
      </p:sp>
    </p:spTree>
    <p:extLst>
      <p:ext uri="{BB962C8B-B14F-4D97-AF65-F5344CB8AC3E}">
        <p14:creationId xmlns:p14="http://schemas.microsoft.com/office/powerpoint/2010/main" val="152118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C0EF03-B15D-8523-6B4F-11B25FCB716B}"/>
              </a:ext>
            </a:extLst>
          </p:cNvPr>
          <p:cNvSpPr txBox="1"/>
          <p:nvPr/>
        </p:nvSpPr>
        <p:spPr>
          <a:xfrm>
            <a:off x="1528997" y="479685"/>
            <a:ext cx="10544105" cy="4216539"/>
          </a:xfrm>
          <a:prstGeom prst="rect">
            <a:avLst/>
          </a:prstGeom>
          <a:noFill/>
        </p:spPr>
        <p:txBody>
          <a:bodyPr wrap="none" rtlCol="0">
            <a:spAutoFit/>
          </a:bodyPr>
          <a:lstStyle/>
          <a:p>
            <a:r>
              <a:rPr lang="en-VN" sz="4000" dirty="0"/>
              <a:t>Terrafrom Backend</a:t>
            </a:r>
          </a:p>
          <a:p>
            <a:endParaRPr lang="en-VN" dirty="0"/>
          </a:p>
          <a:p>
            <a:r>
              <a:rPr lang="en-US" sz="2400" dirty="0">
                <a:solidFill>
                  <a:srgbClr val="232323"/>
                </a:solidFill>
                <a:effectLst/>
                <a:latin typeface="NewBaskerville"/>
              </a:rPr>
              <a:t>A </a:t>
            </a:r>
            <a:r>
              <a:rPr lang="en-US" sz="2400" i="1" dirty="0">
                <a:solidFill>
                  <a:srgbClr val="232323"/>
                </a:solidFill>
                <a:effectLst/>
                <a:latin typeface="NewBaskerville"/>
              </a:rPr>
              <a:t>backend </a:t>
            </a:r>
            <a:r>
              <a:rPr lang="en-US" sz="2400" dirty="0">
                <a:solidFill>
                  <a:srgbClr val="232323"/>
                </a:solidFill>
                <a:effectLst/>
                <a:latin typeface="NewBaskerville"/>
              </a:rPr>
              <a:t>in Terraform determines how state is loaded and how CLI operations like</a:t>
            </a:r>
          </a:p>
          <a:p>
            <a:r>
              <a:rPr lang="en-US" sz="2400" dirty="0">
                <a:solidFill>
                  <a:srgbClr val="232323"/>
                </a:solidFill>
                <a:effectLst/>
                <a:latin typeface="Courier" panose="02070309020205020404" pitchFamily="49" charset="0"/>
              </a:rPr>
              <a:t>terraform plan </a:t>
            </a:r>
            <a:r>
              <a:rPr lang="en-US" sz="2400" dirty="0">
                <a:solidFill>
                  <a:srgbClr val="232323"/>
                </a:solidFill>
                <a:effectLst/>
                <a:latin typeface="NewBaskerville"/>
              </a:rPr>
              <a:t>and </a:t>
            </a:r>
            <a:r>
              <a:rPr lang="en-US" sz="2400" dirty="0">
                <a:solidFill>
                  <a:srgbClr val="232323"/>
                </a:solidFill>
                <a:effectLst/>
                <a:latin typeface="Courier" panose="02070309020205020404" pitchFamily="49" charset="0"/>
              </a:rPr>
              <a:t>terraform apply </a:t>
            </a:r>
            <a:r>
              <a:rPr lang="en-US" sz="2400" dirty="0">
                <a:solidFill>
                  <a:srgbClr val="232323"/>
                </a:solidFill>
                <a:effectLst/>
                <a:latin typeface="NewBaskerville"/>
              </a:rPr>
              <a:t>behave. </a:t>
            </a:r>
            <a:br>
              <a:rPr lang="en-US" sz="2400" dirty="0">
                <a:solidFill>
                  <a:srgbClr val="232323"/>
                </a:solidFill>
                <a:effectLst/>
                <a:latin typeface="NewBaskerville"/>
              </a:rPr>
            </a:br>
            <a:endParaRPr lang="en-US" sz="2400" dirty="0">
              <a:solidFill>
                <a:srgbClr val="232323"/>
              </a:solidFill>
              <a:effectLst/>
              <a:latin typeface="NewBaskerville"/>
            </a:endParaRPr>
          </a:p>
          <a:p>
            <a:r>
              <a:rPr lang="en-US" sz="2400" dirty="0">
                <a:solidFill>
                  <a:srgbClr val="232323"/>
                </a:solidFill>
                <a:effectLst/>
                <a:latin typeface="NewBaskerville"/>
              </a:rPr>
              <a:t>Terraform will have 3 Backend types as follow:</a:t>
            </a:r>
            <a:br>
              <a:rPr lang="en-US" sz="2400" dirty="0">
                <a:solidFill>
                  <a:srgbClr val="232323"/>
                </a:solidFill>
                <a:effectLst/>
                <a:latin typeface="NewBaskerville"/>
              </a:rPr>
            </a:br>
            <a:br>
              <a:rPr lang="en-US" sz="2400" dirty="0">
                <a:solidFill>
                  <a:srgbClr val="232323"/>
                </a:solidFill>
                <a:effectLst/>
                <a:latin typeface="NewBaskerville"/>
              </a:rPr>
            </a:br>
            <a:r>
              <a:rPr lang="en-US" sz="2400" dirty="0">
                <a:solidFill>
                  <a:srgbClr val="232323"/>
                </a:solidFill>
                <a:effectLst/>
                <a:latin typeface="New Peninim MT" pitchFamily="2" charset="-79"/>
                <a:cs typeface="New Peninim MT" pitchFamily="2" charset="-79"/>
              </a:rPr>
              <a:t>- </a:t>
            </a:r>
            <a:r>
              <a:rPr lang="en-US" sz="2400" b="0" i="0" dirty="0">
                <a:solidFill>
                  <a:srgbClr val="37352F"/>
                </a:solidFill>
                <a:effectLst/>
                <a:latin typeface="New Peninim MT" pitchFamily="2" charset="-79"/>
                <a:cs typeface="New Peninim MT" pitchFamily="2" charset="-79"/>
              </a:rPr>
              <a:t>Local Backend.</a:t>
            </a:r>
          </a:p>
          <a:p>
            <a:r>
              <a:rPr lang="en-US" sz="2400" b="0" i="0" dirty="0">
                <a:solidFill>
                  <a:srgbClr val="37352F"/>
                </a:solidFill>
                <a:effectLst/>
                <a:latin typeface="New Peninim MT" pitchFamily="2" charset="-79"/>
                <a:cs typeface="New Peninim MT" pitchFamily="2" charset="-79"/>
              </a:rPr>
              <a:t>- Standard Backend.</a:t>
            </a:r>
          </a:p>
          <a:p>
            <a:r>
              <a:rPr lang="en-US" sz="2400" b="0" i="0" dirty="0">
                <a:solidFill>
                  <a:srgbClr val="37352F"/>
                </a:solidFill>
                <a:effectLst/>
                <a:latin typeface="New Peninim MT" pitchFamily="2" charset="-79"/>
                <a:cs typeface="New Peninim MT" pitchFamily="2" charset="-79"/>
              </a:rPr>
              <a:t>- Remote Backend (Enhanced Backend).</a:t>
            </a:r>
          </a:p>
          <a:p>
            <a:endParaRPr lang="en-US" sz="1800" dirty="0">
              <a:solidFill>
                <a:srgbClr val="232323"/>
              </a:solidFill>
              <a:effectLst/>
              <a:latin typeface="NewBaskerville"/>
            </a:endParaRPr>
          </a:p>
        </p:txBody>
      </p:sp>
    </p:spTree>
    <p:extLst>
      <p:ext uri="{BB962C8B-B14F-4D97-AF65-F5344CB8AC3E}">
        <p14:creationId xmlns:p14="http://schemas.microsoft.com/office/powerpoint/2010/main" val="413606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3081" name="Rectangle 3080">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3083" name="Rectangle 3082">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85" name="Rectangle 3084">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122008FD-22B0-9D6C-F62C-17BF523E3ABC}"/>
              </a:ext>
            </a:extLst>
          </p:cNvPr>
          <p:cNvSpPr txBox="1"/>
          <p:nvPr/>
        </p:nvSpPr>
        <p:spPr>
          <a:xfrm>
            <a:off x="466491" y="656574"/>
            <a:ext cx="3173253" cy="4688554"/>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b="1" i="0" dirty="0">
                <a:solidFill>
                  <a:schemeClr val="tx1">
                    <a:lumMod val="65000"/>
                    <a:lumOff val="35000"/>
                  </a:schemeClr>
                </a:solidFill>
                <a:effectLst/>
              </a:rPr>
              <a:t>Local Backend</a:t>
            </a:r>
          </a:p>
          <a:p>
            <a:pPr indent="-228600" defTabSz="914400">
              <a:lnSpc>
                <a:spcPct val="110000"/>
              </a:lnSpc>
              <a:spcBef>
                <a:spcPts val="700"/>
              </a:spcBef>
              <a:buClr>
                <a:schemeClr val="tx2"/>
              </a:buClr>
            </a:pPr>
            <a:endParaRPr lang="en-US" sz="1600" dirty="0">
              <a:solidFill>
                <a:schemeClr val="tx1">
                  <a:lumMod val="65000"/>
                  <a:lumOff val="35000"/>
                </a:schemeClr>
              </a:solidFill>
            </a:endParaRPr>
          </a:p>
        </p:txBody>
      </p:sp>
      <p:sp>
        <p:nvSpPr>
          <p:cNvPr id="3087" name="Rectangle 3086">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8531" y="656574"/>
            <a:ext cx="7537688" cy="567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a:extLst>
              <a:ext uri="{FF2B5EF4-FFF2-40B4-BE49-F238E27FC236}">
                <a16:creationId xmlns:a16="http://schemas.microsoft.com/office/drawing/2014/main" id="{B6D2AFF7-142F-B939-1FEF-3C263200F0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5001" y="2125067"/>
            <a:ext cx="6195014" cy="27412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C40781-C35D-B491-A3D7-C9E0879E1F77}"/>
              </a:ext>
            </a:extLst>
          </p:cNvPr>
          <p:cNvSpPr txBox="1"/>
          <p:nvPr/>
        </p:nvSpPr>
        <p:spPr>
          <a:xfrm>
            <a:off x="466491" y="1193559"/>
            <a:ext cx="3387959" cy="3139321"/>
          </a:xfrm>
          <a:prstGeom prst="rect">
            <a:avLst/>
          </a:prstGeom>
          <a:noFill/>
        </p:spPr>
        <p:txBody>
          <a:bodyPr wrap="square" rtlCol="0">
            <a:spAutoFit/>
          </a:bodyPr>
          <a:lstStyle/>
          <a:p>
            <a:pPr marL="285750" indent="-285750">
              <a:buFontTx/>
              <a:buChar char="-"/>
            </a:pPr>
            <a:r>
              <a:rPr lang="en-US" dirty="0"/>
              <a:t>This is the default Backend</a:t>
            </a:r>
          </a:p>
          <a:p>
            <a:endParaRPr lang="en-US" dirty="0"/>
          </a:p>
          <a:p>
            <a:pPr marL="285750" indent="-285750">
              <a:buFontTx/>
              <a:buChar char="-"/>
            </a:pPr>
            <a:r>
              <a:rPr lang="en-US" dirty="0"/>
              <a:t>S</a:t>
            </a:r>
            <a:r>
              <a:rPr lang="en-US" b="0" i="0" dirty="0">
                <a:effectLst/>
              </a:rPr>
              <a:t>tate files are stored locally on the machine</a:t>
            </a:r>
            <a:r>
              <a:rPr lang="en-US" dirty="0"/>
              <a:t> where</a:t>
            </a:r>
            <a:r>
              <a:rPr lang="en-US" b="0" i="0" dirty="0">
                <a:effectLst/>
              </a:rPr>
              <a:t> Terraform commands are executed.</a:t>
            </a:r>
          </a:p>
          <a:p>
            <a:pPr marL="285750" indent="-285750">
              <a:buFontTx/>
              <a:buChar char="-"/>
            </a:pPr>
            <a:endParaRPr lang="en-US" dirty="0"/>
          </a:p>
          <a:p>
            <a:pPr marL="285750" indent="-285750">
              <a:buFontTx/>
              <a:buChar char="-"/>
            </a:pPr>
            <a:r>
              <a:rPr lang="en-US" b="0" i="0" dirty="0">
                <a:effectLst/>
              </a:rPr>
              <a:t>It is suitable for development and testing but not recommended for production scenarios where state needs to be shared across a team.</a:t>
            </a:r>
            <a:endParaRPr lang="en-VN" dirty="0"/>
          </a:p>
        </p:txBody>
      </p:sp>
    </p:spTree>
    <p:extLst>
      <p:ext uri="{BB962C8B-B14F-4D97-AF65-F5344CB8AC3E}">
        <p14:creationId xmlns:p14="http://schemas.microsoft.com/office/powerpoint/2010/main" val="390300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3081" name="Rectangle 3080">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3083" name="Rectangle 3082">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85" name="Rectangle 3084">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122008FD-22B0-9D6C-F62C-17BF523E3ABC}"/>
              </a:ext>
            </a:extLst>
          </p:cNvPr>
          <p:cNvSpPr txBox="1"/>
          <p:nvPr/>
        </p:nvSpPr>
        <p:spPr>
          <a:xfrm>
            <a:off x="466491" y="656574"/>
            <a:ext cx="3173253" cy="4688554"/>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b="1" dirty="0">
                <a:solidFill>
                  <a:schemeClr val="tx1">
                    <a:lumMod val="65000"/>
                    <a:lumOff val="35000"/>
                  </a:schemeClr>
                </a:solidFill>
              </a:rPr>
              <a:t>Standard</a:t>
            </a:r>
            <a:r>
              <a:rPr lang="en-US" sz="1600" b="1" i="0" dirty="0">
                <a:solidFill>
                  <a:schemeClr val="tx1">
                    <a:lumMod val="65000"/>
                    <a:lumOff val="35000"/>
                  </a:schemeClr>
                </a:solidFill>
                <a:effectLst/>
              </a:rPr>
              <a:t> Backend</a:t>
            </a:r>
          </a:p>
          <a:p>
            <a:pPr indent="-228600" defTabSz="914400">
              <a:lnSpc>
                <a:spcPct val="110000"/>
              </a:lnSpc>
              <a:spcBef>
                <a:spcPts val="700"/>
              </a:spcBef>
              <a:buClr>
                <a:schemeClr val="tx2"/>
              </a:buClr>
            </a:pPr>
            <a:endParaRPr lang="en-US" sz="1600" dirty="0">
              <a:solidFill>
                <a:schemeClr val="tx1">
                  <a:lumMod val="65000"/>
                  <a:lumOff val="35000"/>
                </a:schemeClr>
              </a:solidFill>
            </a:endParaRPr>
          </a:p>
        </p:txBody>
      </p:sp>
      <p:sp>
        <p:nvSpPr>
          <p:cNvPr id="3087" name="Rectangle 3086">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8531" y="656574"/>
            <a:ext cx="7537688" cy="567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C40781-C35D-B491-A3D7-C9E0879E1F77}"/>
              </a:ext>
            </a:extLst>
          </p:cNvPr>
          <p:cNvSpPr txBox="1"/>
          <p:nvPr/>
        </p:nvSpPr>
        <p:spPr>
          <a:xfrm>
            <a:off x="466491" y="1193559"/>
            <a:ext cx="3387959" cy="1754326"/>
          </a:xfrm>
          <a:prstGeom prst="rect">
            <a:avLst/>
          </a:prstGeom>
          <a:noFill/>
        </p:spPr>
        <p:txBody>
          <a:bodyPr wrap="square" rtlCol="0">
            <a:spAutoFit/>
          </a:bodyPr>
          <a:lstStyle/>
          <a:p>
            <a:pPr marL="285750" indent="-285750">
              <a:buFontTx/>
              <a:buChar char="-"/>
            </a:pPr>
            <a:r>
              <a:rPr lang="en-US" dirty="0"/>
              <a:t>Terraform Runtime is still executed on the local machine, but after it finishes running,  the result will be stored in the Remote State. (AWS S3, GCP Cloud Storage, ...)</a:t>
            </a:r>
            <a:endParaRPr lang="en-VN" dirty="0"/>
          </a:p>
        </p:txBody>
      </p:sp>
      <p:pic>
        <p:nvPicPr>
          <p:cNvPr id="5122" name="Picture 2" descr="image">
            <a:extLst>
              <a:ext uri="{FF2B5EF4-FFF2-40B4-BE49-F238E27FC236}">
                <a16:creationId xmlns:a16="http://schemas.microsoft.com/office/drawing/2014/main" id="{44679193-B572-8516-368B-7A3282122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300" y="844065"/>
            <a:ext cx="7502104" cy="4819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9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9"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5131" name="Rectangle 5130">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5133" name="Rectangle 5132">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35" name="Rectangle 5134">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122008FD-22B0-9D6C-F62C-17BF523E3ABC}"/>
              </a:ext>
            </a:extLst>
          </p:cNvPr>
          <p:cNvSpPr txBox="1"/>
          <p:nvPr/>
        </p:nvSpPr>
        <p:spPr>
          <a:xfrm>
            <a:off x="701275" y="631486"/>
            <a:ext cx="3173253" cy="4688554"/>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b="1" dirty="0">
                <a:solidFill>
                  <a:schemeClr val="tx1">
                    <a:lumMod val="65000"/>
                    <a:lumOff val="35000"/>
                  </a:schemeClr>
                </a:solidFill>
              </a:rPr>
              <a:t>Standard</a:t>
            </a:r>
            <a:r>
              <a:rPr lang="en-US" sz="1600" b="1" i="0" dirty="0">
                <a:solidFill>
                  <a:schemeClr val="tx1">
                    <a:lumMod val="65000"/>
                    <a:lumOff val="35000"/>
                  </a:schemeClr>
                </a:solidFill>
                <a:effectLst/>
              </a:rPr>
              <a:t> Backend</a:t>
            </a:r>
          </a:p>
          <a:p>
            <a:pPr indent="-228600" defTabSz="914400">
              <a:lnSpc>
                <a:spcPct val="110000"/>
              </a:lnSpc>
              <a:spcBef>
                <a:spcPts val="700"/>
              </a:spcBef>
              <a:buClr>
                <a:schemeClr val="tx2"/>
              </a:buClr>
            </a:pPr>
            <a:endParaRPr lang="en-US" sz="1600" dirty="0">
              <a:solidFill>
                <a:schemeClr val="tx1">
                  <a:lumMod val="65000"/>
                  <a:lumOff val="35000"/>
                </a:schemeClr>
              </a:solidFill>
            </a:endParaRPr>
          </a:p>
          <a:p>
            <a:pPr marL="57150" indent="-285750" defTabSz="914400">
              <a:lnSpc>
                <a:spcPct val="110000"/>
              </a:lnSpc>
              <a:spcBef>
                <a:spcPts val="700"/>
              </a:spcBef>
              <a:buClr>
                <a:schemeClr val="tx2"/>
              </a:buClr>
              <a:buFontTx/>
              <a:buChar char="-"/>
            </a:pPr>
            <a:r>
              <a:rPr lang="en-US" sz="1600" dirty="0"/>
              <a:t>Supports a feature called Lock Remote State.</a:t>
            </a:r>
            <a:br>
              <a:rPr lang="en-US" sz="1600" dirty="0"/>
            </a:br>
            <a:endParaRPr lang="en-US" sz="1600" dirty="0"/>
          </a:p>
          <a:p>
            <a:pPr marL="57150" indent="-285750" defTabSz="914400">
              <a:lnSpc>
                <a:spcPct val="110000"/>
              </a:lnSpc>
              <a:spcBef>
                <a:spcPts val="700"/>
              </a:spcBef>
              <a:buClr>
                <a:schemeClr val="tx2"/>
              </a:buClr>
              <a:buFontTx/>
              <a:buChar char="-"/>
            </a:pPr>
            <a:r>
              <a:rPr lang="en-US" sz="1600" dirty="0"/>
              <a:t>Security is not good.</a:t>
            </a:r>
          </a:p>
          <a:p>
            <a:pPr marL="57150" indent="-285750" defTabSz="914400">
              <a:lnSpc>
                <a:spcPct val="110000"/>
              </a:lnSpc>
              <a:spcBef>
                <a:spcPts val="700"/>
              </a:spcBef>
              <a:buClr>
                <a:schemeClr val="tx2"/>
              </a:buClr>
              <a:buFontTx/>
              <a:buChar char="-"/>
            </a:pPr>
            <a:endParaRPr lang="en-US" sz="1600" dirty="0">
              <a:solidFill>
                <a:schemeClr val="tx1">
                  <a:lumMod val="65000"/>
                  <a:lumOff val="35000"/>
                </a:schemeClr>
              </a:solidFill>
            </a:endParaRPr>
          </a:p>
        </p:txBody>
      </p:sp>
      <p:sp>
        <p:nvSpPr>
          <p:cNvPr id="5137" name="Rectangle 5136">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8531" y="656574"/>
            <a:ext cx="7537688" cy="567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image">
            <a:extLst>
              <a:ext uri="{FF2B5EF4-FFF2-40B4-BE49-F238E27FC236}">
                <a16:creationId xmlns:a16="http://schemas.microsoft.com/office/drawing/2014/main" id="{0E1FFF4A-CD54-39A5-EB2C-2986AD2BB5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0711" y="1313148"/>
            <a:ext cx="5743594" cy="436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51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199"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03356" cy="69977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VN"/>
          </a:p>
        </p:txBody>
      </p:sp>
      <p:sp>
        <p:nvSpPr>
          <p:cNvPr id="8201" name="Rectangle 8200">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4225" y="0"/>
            <a:ext cx="289075"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useBgFill="1">
        <p:nvSpPr>
          <p:cNvPr id="8203" name="Rectangle 8202">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433300" cy="6997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05" name="Rectangle 8204">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9074" cy="699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2" name="TextBox 1">
            <a:extLst>
              <a:ext uri="{FF2B5EF4-FFF2-40B4-BE49-F238E27FC236}">
                <a16:creationId xmlns:a16="http://schemas.microsoft.com/office/drawing/2014/main" id="{122008FD-22B0-9D6C-F62C-17BF523E3ABC}"/>
              </a:ext>
            </a:extLst>
          </p:cNvPr>
          <p:cNvSpPr txBox="1"/>
          <p:nvPr/>
        </p:nvSpPr>
        <p:spPr>
          <a:xfrm>
            <a:off x="577850" y="656574"/>
            <a:ext cx="3173253" cy="4688554"/>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sz="1600" b="1" i="0" dirty="0">
                <a:solidFill>
                  <a:schemeClr val="tx1">
                    <a:lumMod val="65000"/>
                    <a:lumOff val="35000"/>
                  </a:schemeClr>
                </a:solidFill>
                <a:effectLst/>
              </a:rPr>
              <a:t>Remote Backend</a:t>
            </a:r>
          </a:p>
          <a:p>
            <a:pPr marL="57150" indent="-285750" defTabSz="914400">
              <a:lnSpc>
                <a:spcPct val="110000"/>
              </a:lnSpc>
              <a:spcBef>
                <a:spcPts val="700"/>
              </a:spcBef>
              <a:buClr>
                <a:schemeClr val="tx2"/>
              </a:buClr>
              <a:buFontTx/>
              <a:buChar char="-"/>
            </a:pPr>
            <a:r>
              <a:rPr lang="en-US" sz="1600" b="0" i="0" dirty="0">
                <a:solidFill>
                  <a:srgbClr val="242424"/>
                </a:solidFill>
                <a:effectLst/>
              </a:rPr>
              <a:t>Store the state file in a remote location, such as a cloud object storage service or a database.</a:t>
            </a:r>
          </a:p>
          <a:p>
            <a:pPr marL="57150" indent="-285750" defTabSz="914400">
              <a:lnSpc>
                <a:spcPct val="110000"/>
              </a:lnSpc>
              <a:spcBef>
                <a:spcPts val="700"/>
              </a:spcBef>
              <a:buClr>
                <a:schemeClr val="tx2"/>
              </a:buClr>
              <a:buFontTx/>
              <a:buChar char="-"/>
            </a:pPr>
            <a:endParaRPr lang="en-US" sz="1600" b="0" i="0" dirty="0">
              <a:solidFill>
                <a:srgbClr val="242424"/>
              </a:solidFill>
              <a:effectLst/>
            </a:endParaRPr>
          </a:p>
          <a:p>
            <a:pPr marL="57150" indent="-285750" defTabSz="914400">
              <a:lnSpc>
                <a:spcPct val="110000"/>
              </a:lnSpc>
              <a:spcBef>
                <a:spcPts val="700"/>
              </a:spcBef>
              <a:buClr>
                <a:schemeClr val="tx2"/>
              </a:buClr>
              <a:buFontTx/>
              <a:buChar char="-"/>
            </a:pPr>
            <a:r>
              <a:rPr lang="en-US" sz="1600" dirty="0"/>
              <a:t>The Terraform CLI on local machine is only responsible for Streaming the results printed from the Remote.</a:t>
            </a:r>
            <a:endParaRPr lang="en-US" sz="1600" dirty="0">
              <a:solidFill>
                <a:srgbClr val="242424"/>
              </a:solidFill>
            </a:endParaRPr>
          </a:p>
          <a:p>
            <a:pPr marL="57150" indent="-285750" defTabSz="914400">
              <a:lnSpc>
                <a:spcPct val="110000"/>
              </a:lnSpc>
              <a:spcBef>
                <a:spcPts val="700"/>
              </a:spcBef>
              <a:buClr>
                <a:schemeClr val="tx2"/>
              </a:buClr>
              <a:buFontTx/>
              <a:buChar char="-"/>
            </a:pPr>
            <a:endParaRPr lang="en-US" sz="1600" b="0" i="0" dirty="0">
              <a:solidFill>
                <a:srgbClr val="242424"/>
              </a:solidFill>
              <a:effectLst/>
            </a:endParaRPr>
          </a:p>
          <a:p>
            <a:pPr marL="57150" indent="-285750" defTabSz="914400">
              <a:lnSpc>
                <a:spcPct val="110000"/>
              </a:lnSpc>
              <a:spcBef>
                <a:spcPts val="700"/>
              </a:spcBef>
              <a:buClr>
                <a:schemeClr val="tx2"/>
              </a:buClr>
              <a:buFontTx/>
              <a:buChar char="-"/>
            </a:pPr>
            <a:r>
              <a:rPr lang="en-US" sz="1600" b="0" i="0" dirty="0">
                <a:solidFill>
                  <a:srgbClr val="242424"/>
                </a:solidFill>
                <a:effectLst/>
              </a:rPr>
              <a:t>Provide several benefits, such as enabling collaboration between team members, versioning state files, and providing a history of changes.</a:t>
            </a:r>
          </a:p>
          <a:p>
            <a:pPr marL="57150" indent="-285750" defTabSz="914400">
              <a:lnSpc>
                <a:spcPct val="110000"/>
              </a:lnSpc>
              <a:spcBef>
                <a:spcPts val="700"/>
              </a:spcBef>
              <a:buClr>
                <a:schemeClr val="tx2"/>
              </a:buClr>
              <a:buFontTx/>
              <a:buChar char="-"/>
            </a:pPr>
            <a:endParaRPr lang="en-US" sz="1600" dirty="0">
              <a:solidFill>
                <a:srgbClr val="242424"/>
              </a:solidFill>
              <a:latin typeface="source-serif-pro"/>
            </a:endParaRPr>
          </a:p>
          <a:p>
            <a:pPr marL="57150" indent="-285750" defTabSz="914400">
              <a:lnSpc>
                <a:spcPct val="110000"/>
              </a:lnSpc>
              <a:spcBef>
                <a:spcPts val="700"/>
              </a:spcBef>
              <a:buClr>
                <a:schemeClr val="tx2"/>
              </a:buClr>
              <a:buFontTx/>
              <a:buChar char="-"/>
            </a:pPr>
            <a:endParaRPr lang="en-US" sz="1600" dirty="0">
              <a:solidFill>
                <a:srgbClr val="242424"/>
              </a:solidFill>
              <a:latin typeface="source-serif-pro"/>
            </a:endParaRPr>
          </a:p>
        </p:txBody>
      </p:sp>
      <p:sp>
        <p:nvSpPr>
          <p:cNvPr id="8207" name="Rectangle 8206">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8531" y="656574"/>
            <a:ext cx="7537688" cy="567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mage">
            <a:extLst>
              <a:ext uri="{FF2B5EF4-FFF2-40B4-BE49-F238E27FC236}">
                <a16:creationId xmlns:a16="http://schemas.microsoft.com/office/drawing/2014/main" id="{91BE4264-6054-04DC-A0CB-75F38351C1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00107" y="1313148"/>
            <a:ext cx="3404802" cy="436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31281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CA8D16E-578B-A545-AD9B-9D70F12B8A18}">
  <we:reference id="7d570271-b346-45bb-9db7-9681a383d749" version="1.0.0.522" store="EXCatalog" storeType="EXCatalog"/>
  <we:alternateReferences>
    <we:reference id="WA200004074" version="1.0.0.52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{A48FB394-3C7E-DE40-8A7E-9A3B9614F195}tf10001071</Template>
  <TotalTime>130051</TotalTime>
  <Words>2292</Words>
  <Application>Microsoft Macintosh PowerPoint</Application>
  <PresentationFormat>Custom</PresentationFormat>
  <Paragraphs>304</Paragraphs>
  <Slides>33</Slides>
  <Notes>28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33</vt:i4>
      </vt:variant>
    </vt:vector>
  </HeadingPairs>
  <TitlesOfParts>
    <vt:vector size="49" baseType="lpstr">
      <vt:lpstr>Arial</vt:lpstr>
      <vt:lpstr>Calibri</vt:lpstr>
      <vt:lpstr>Courier</vt:lpstr>
      <vt:lpstr>Courier New</vt:lpstr>
      <vt:lpstr>Franklin Gothic Book</vt:lpstr>
      <vt:lpstr>FranklinGothic</vt:lpstr>
      <vt:lpstr>Gill Sans MT</vt:lpstr>
      <vt:lpstr>Humanist521BT</vt:lpstr>
      <vt:lpstr>Impact</vt:lpstr>
      <vt:lpstr>New Peninim MT</vt:lpstr>
      <vt:lpstr>NewBaskerville</vt:lpstr>
      <vt:lpstr>Open Sans</vt:lpstr>
      <vt:lpstr>Söhne</vt:lpstr>
      <vt:lpstr>source-code-pro</vt:lpstr>
      <vt:lpstr>source-serif-pro</vt:lpstr>
      <vt:lpstr>Badge</vt:lpstr>
      <vt:lpstr>PowerPoint Presentation</vt:lpstr>
      <vt:lpstr>What we have done last meeting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GAB 2017 Madrid Template</dc:title>
  <cp:lastModifiedBy>Bao Anh Dinh -X (baoadinh - ADA BEAT VIETNAM COMPANY LIMITED at Cisco)</cp:lastModifiedBy>
  <cp:revision>86</cp:revision>
  <cp:lastPrinted>2023-09-19T10:47:09Z</cp:lastPrinted>
  <dcterms:created xsi:type="dcterms:W3CDTF">2023-09-18T07:40:57Z</dcterms:created>
  <dcterms:modified xsi:type="dcterms:W3CDTF">2024-04-26T03:45:34Z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2018-11-22T00:00:00Z</vt:filetime>
  </property>
  <property fmtid="{D5CDD505-2E9C-101B-9397-08002B2CF9AE}" pid="3" name="Creator">
    <vt:lpwstr>Microsoft® PowerPoint® for Office 365</vt:lpwstr>
  </property>
  <property fmtid="{D5CDD505-2E9C-101B-9397-08002B2CF9AE}" pid="4" name="LastSaved">
    <vt:filetime>2023-09-18T00:00:00Z</vt:filetime>
  </property>
</Properties>
</file>