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76" r:id="rId4"/>
    <p:sldId id="258" r:id="rId5"/>
    <p:sldId id="277" r:id="rId6"/>
    <p:sldId id="278" r:id="rId7"/>
    <p:sldId id="279" r:id="rId8"/>
    <p:sldId id="280" r:id="rId9"/>
    <p:sldId id="281" r:id="rId10"/>
    <p:sldId id="264" r:id="rId11"/>
    <p:sldId id="265" r:id="rId12"/>
    <p:sldId id="260" r:id="rId13"/>
    <p:sldId id="261" r:id="rId14"/>
    <p:sldId id="282" r:id="rId15"/>
    <p:sldId id="267" r:id="rId16"/>
    <p:sldId id="268" r:id="rId17"/>
    <p:sldId id="270" r:id="rId18"/>
    <p:sldId id="271" r:id="rId19"/>
    <p:sldId id="272" r:id="rId20"/>
    <p:sldId id="273"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57778" autoAdjust="0"/>
  </p:normalViewPr>
  <p:slideViewPr>
    <p:cSldViewPr snapToGrid="0">
      <p:cViewPr varScale="1">
        <p:scale>
          <a:sx n="29" d="100"/>
          <a:sy n="29" d="100"/>
        </p:scale>
        <p:origin x="1493" y="4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7B501-C113-47F0-9886-A8C86C03B476}" type="datetimeFigureOut">
              <a:rPr lang="vi-VN" smtClean="0"/>
              <a:t>28/10/2024</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1DCEE-D0F6-4B78-8F00-16757C14CF65}" type="slidenum">
              <a:rPr lang="vi-VN" smtClean="0"/>
              <a:t>‹#›</a:t>
            </a:fld>
            <a:endParaRPr lang="vi-VN"/>
          </a:p>
        </p:txBody>
      </p:sp>
    </p:spTree>
    <p:extLst>
      <p:ext uri="{BB962C8B-B14F-4D97-AF65-F5344CB8AC3E}">
        <p14:creationId xmlns:p14="http://schemas.microsoft.com/office/powerpoint/2010/main" val="3972383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8FB1DCEE-D0F6-4B78-8F00-16757C14CF65}" type="slidenum">
              <a:rPr lang="vi-VN" smtClean="0"/>
              <a:t>1</a:t>
            </a:fld>
            <a:endParaRPr lang="vi-VN"/>
          </a:p>
        </p:txBody>
      </p:sp>
    </p:spTree>
    <p:extLst>
      <p:ext uri="{BB962C8B-B14F-4D97-AF65-F5344CB8AC3E}">
        <p14:creationId xmlns:p14="http://schemas.microsoft.com/office/powerpoint/2010/main" val="3790858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Một</a:t>
            </a:r>
            <a:r>
              <a:rPr lang="en-US" dirty="0"/>
              <a:t> </a:t>
            </a:r>
            <a:r>
              <a:rPr lang="en-US" dirty="0" err="1"/>
              <a:t>số</a:t>
            </a:r>
            <a:r>
              <a:rPr lang="en-US" dirty="0"/>
              <a:t> </a:t>
            </a:r>
            <a:r>
              <a:rPr lang="en-US" dirty="0" err="1"/>
              <a:t>bảng</a:t>
            </a:r>
            <a:r>
              <a:rPr lang="en-US" dirty="0"/>
              <a:t> </a:t>
            </a:r>
            <a:r>
              <a:rPr lang="en-US" dirty="0" err="1"/>
              <a:t>chính</a:t>
            </a:r>
            <a:r>
              <a:rPr lang="en-US" dirty="0"/>
              <a:t> </a:t>
            </a:r>
            <a:r>
              <a:rPr lang="en-US" dirty="0" err="1"/>
              <a:t>như</a:t>
            </a:r>
            <a:r>
              <a:rPr lang="en-US" dirty="0"/>
              <a:t> programs pos </a:t>
            </a:r>
            <a:r>
              <a:rPr lang="en-US" dirty="0" err="1"/>
              <a:t>plos</a:t>
            </a:r>
            <a:r>
              <a:rPr lang="en-US" dirty="0"/>
              <a:t> subjects (hay </a:t>
            </a:r>
            <a:r>
              <a:rPr lang="en-US" dirty="0" err="1"/>
              <a:t>là</a:t>
            </a:r>
            <a:r>
              <a:rPr lang="en-US" dirty="0"/>
              <a:t> </a:t>
            </a:r>
            <a:r>
              <a:rPr lang="en-US" dirty="0" err="1"/>
              <a:t>môn</a:t>
            </a:r>
            <a:r>
              <a:rPr lang="en-US" dirty="0"/>
              <a:t> </a:t>
            </a:r>
            <a:r>
              <a:rPr lang="en-US" dirty="0" err="1"/>
              <a:t>học</a:t>
            </a:r>
            <a:r>
              <a:rPr lang="en-US" dirty="0"/>
              <a:t>) clos, </a:t>
            </a:r>
            <a:r>
              <a:rPr lang="en-US" dirty="0" err="1"/>
              <a:t>meta_assessments</a:t>
            </a:r>
            <a:r>
              <a:rPr lang="en-US" dirty="0"/>
              <a:t>, assessment(</a:t>
            </a:r>
            <a:r>
              <a:rPr lang="en-US" dirty="0" err="1"/>
              <a:t>bảng</a:t>
            </a:r>
            <a:r>
              <a:rPr lang="en-US" dirty="0"/>
              <a:t> </a:t>
            </a:r>
            <a:r>
              <a:rPr lang="en-US" dirty="0" err="1"/>
              <a:t>này</a:t>
            </a:r>
            <a:r>
              <a:rPr lang="en-US" dirty="0"/>
              <a:t> </a:t>
            </a:r>
            <a:r>
              <a:rPr lang="en-US" dirty="0" err="1"/>
              <a:t>phục</a:t>
            </a:r>
            <a:r>
              <a:rPr lang="en-US" dirty="0"/>
              <a:t> </a:t>
            </a:r>
            <a:r>
              <a:rPr lang="en-US" dirty="0" err="1"/>
              <a:t>vụ</a:t>
            </a:r>
            <a:r>
              <a:rPr lang="en-US" dirty="0"/>
              <a:t> </a:t>
            </a:r>
            <a:r>
              <a:rPr lang="en-US" dirty="0" err="1"/>
              <a:t>chức</a:t>
            </a:r>
            <a:r>
              <a:rPr lang="en-US" dirty="0"/>
              <a:t> </a:t>
            </a:r>
            <a:r>
              <a:rPr lang="en-US" dirty="0" err="1"/>
              <a:t>năng</a:t>
            </a:r>
            <a:r>
              <a:rPr lang="en-US" dirty="0"/>
              <a:t> </a:t>
            </a:r>
            <a:r>
              <a:rPr lang="en-US" dirty="0" err="1"/>
              <a:t>mời</a:t>
            </a:r>
            <a:r>
              <a:rPr lang="en-US" dirty="0"/>
              <a:t> </a:t>
            </a:r>
            <a:r>
              <a:rPr lang="en-US" dirty="0" err="1"/>
              <a:t>giáo</a:t>
            </a:r>
            <a:r>
              <a:rPr lang="en-US" dirty="0"/>
              <a:t> </a:t>
            </a:r>
            <a:r>
              <a:rPr lang="en-US" dirty="0" err="1"/>
              <a:t>viên</a:t>
            </a:r>
            <a:r>
              <a:rPr lang="en-US" dirty="0"/>
              <a:t>), rubrics  </a:t>
            </a:r>
            <a:r>
              <a:rPr lang="en-US" dirty="0" err="1"/>
              <a:t>và</a:t>
            </a:r>
            <a:r>
              <a:rPr lang="en-US" dirty="0"/>
              <a:t> rubric item</a:t>
            </a:r>
            <a:endParaRPr lang="vi-VN" dirty="0"/>
          </a:p>
        </p:txBody>
      </p:sp>
      <p:sp>
        <p:nvSpPr>
          <p:cNvPr id="4" name="Slide Number Placeholder 3"/>
          <p:cNvSpPr>
            <a:spLocks noGrp="1"/>
          </p:cNvSpPr>
          <p:nvPr>
            <p:ph type="sldNum" sz="quarter" idx="5"/>
          </p:nvPr>
        </p:nvSpPr>
        <p:spPr/>
        <p:txBody>
          <a:bodyPr/>
          <a:lstStyle/>
          <a:p>
            <a:fld id="{8FB1DCEE-D0F6-4B78-8F00-16757C14CF65}" type="slidenum">
              <a:rPr lang="vi-VN" smtClean="0"/>
              <a:t>12</a:t>
            </a:fld>
            <a:endParaRPr lang="vi-VN"/>
          </a:p>
        </p:txBody>
      </p:sp>
    </p:spTree>
    <p:extLst>
      <p:ext uri="{BB962C8B-B14F-4D97-AF65-F5344CB8AC3E}">
        <p14:creationId xmlns:p14="http://schemas.microsoft.com/office/powerpoint/2010/main" val="3887213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err="1">
                <a:latin typeface="+mn-lt"/>
              </a:rPr>
              <a:t>Nếu</a:t>
            </a:r>
            <a:r>
              <a:rPr lang="en-US" b="0" dirty="0">
                <a:latin typeface="+mn-lt"/>
              </a:rPr>
              <a:t> </a:t>
            </a:r>
            <a:r>
              <a:rPr lang="en-US" b="0" dirty="0" err="1">
                <a:latin typeface="+mn-lt"/>
              </a:rPr>
              <a:t>có</a:t>
            </a:r>
            <a:r>
              <a:rPr lang="en-US" b="0" dirty="0">
                <a:latin typeface="+mn-lt"/>
              </a:rPr>
              <a:t> ai </a:t>
            </a:r>
            <a:r>
              <a:rPr lang="en-US" b="0" dirty="0" err="1">
                <a:latin typeface="+mn-lt"/>
              </a:rPr>
              <a:t>hỏi</a:t>
            </a:r>
            <a:r>
              <a:rPr lang="en-US" b="0" dirty="0">
                <a:latin typeface="+mn-lt"/>
              </a:rPr>
              <a:t> </a:t>
            </a:r>
            <a:r>
              <a:rPr lang="en-US" b="0" dirty="0" err="1">
                <a:latin typeface="+mn-lt"/>
              </a:rPr>
              <a:t>thì</a:t>
            </a:r>
            <a:r>
              <a:rPr lang="en-US" b="0" dirty="0">
                <a:latin typeface="+mn-lt"/>
              </a:rPr>
              <a:t> </a:t>
            </a:r>
            <a:r>
              <a:rPr lang="en-US" b="0" dirty="0" err="1">
                <a:latin typeface="+mn-lt"/>
              </a:rPr>
              <a:t>xác</a:t>
            </a:r>
            <a:r>
              <a:rPr lang="en-US" b="0" dirty="0">
                <a:latin typeface="+mn-lt"/>
              </a:rPr>
              <a:t> </a:t>
            </a:r>
            <a:r>
              <a:rPr lang="en-US" b="0" dirty="0" err="1">
                <a:latin typeface="+mn-lt"/>
              </a:rPr>
              <a:t>thực</a:t>
            </a:r>
            <a:r>
              <a:rPr lang="en-US" b="0" dirty="0">
                <a:latin typeface="+mn-lt"/>
              </a:rPr>
              <a:t> </a:t>
            </a:r>
            <a:r>
              <a:rPr lang="en-US" b="0" dirty="0" err="1">
                <a:latin typeface="+mn-lt"/>
              </a:rPr>
              <a:t>dựa</a:t>
            </a:r>
            <a:r>
              <a:rPr lang="en-US" b="0" dirty="0">
                <a:latin typeface="+mn-lt"/>
              </a:rPr>
              <a:t> </a:t>
            </a:r>
            <a:r>
              <a:rPr lang="en-US" b="0" dirty="0" err="1">
                <a:latin typeface="+mn-lt"/>
              </a:rPr>
              <a:t>vào</a:t>
            </a:r>
            <a:r>
              <a:rPr lang="en-US" b="0" dirty="0">
                <a:latin typeface="+mn-lt"/>
              </a:rPr>
              <a:t> </a:t>
            </a:r>
            <a:r>
              <a:rPr lang="en-US" b="0" dirty="0" err="1">
                <a:latin typeface="+mn-lt"/>
              </a:rPr>
              <a:t>đăng</a:t>
            </a:r>
            <a:r>
              <a:rPr lang="en-US" b="0" dirty="0">
                <a:latin typeface="+mn-lt"/>
              </a:rPr>
              <a:t> </a:t>
            </a:r>
            <a:r>
              <a:rPr lang="en-US" b="0" dirty="0" err="1">
                <a:latin typeface="+mn-lt"/>
              </a:rPr>
              <a:t>nhập</a:t>
            </a:r>
            <a:r>
              <a:rPr lang="en-US" b="0" dirty="0">
                <a:latin typeface="+mn-lt"/>
              </a:rPr>
              <a:t> </a:t>
            </a:r>
            <a:r>
              <a:rPr lang="en-US" b="0" dirty="0" err="1">
                <a:latin typeface="+mn-lt"/>
              </a:rPr>
              <a:t>sẽ</a:t>
            </a:r>
            <a:r>
              <a:rPr lang="en-US" b="0" dirty="0">
                <a:latin typeface="+mn-lt"/>
              </a:rPr>
              <a:t> </a:t>
            </a:r>
            <a:r>
              <a:rPr lang="en-US" b="0" dirty="0" err="1">
                <a:latin typeface="+mn-lt"/>
              </a:rPr>
              <a:t>cấp</a:t>
            </a:r>
            <a:r>
              <a:rPr lang="en-US" b="0" dirty="0">
                <a:latin typeface="+mn-lt"/>
              </a:rPr>
              <a:t> token </a:t>
            </a:r>
            <a:r>
              <a:rPr lang="en-US" b="0" dirty="0" err="1">
                <a:latin typeface="+mn-lt"/>
              </a:rPr>
              <a:t>xác</a:t>
            </a:r>
            <a:r>
              <a:rPr lang="en-US" b="0" dirty="0">
                <a:latin typeface="+mn-lt"/>
              </a:rPr>
              <a:t> </a:t>
            </a:r>
            <a:r>
              <a:rPr lang="en-US" b="0" dirty="0" err="1">
                <a:latin typeface="+mn-lt"/>
              </a:rPr>
              <a:t>nhận</a:t>
            </a:r>
            <a:r>
              <a:rPr lang="en-US" b="0" dirty="0">
                <a:latin typeface="+mn-lt"/>
              </a:rPr>
              <a:t> API</a:t>
            </a:r>
          </a:p>
          <a:p>
            <a:r>
              <a:rPr lang="en-US" b="0" dirty="0">
                <a:latin typeface="+mn-lt"/>
              </a:rPr>
              <a:t>Browser(</a:t>
            </a:r>
            <a:r>
              <a:rPr lang="en-US" b="0" dirty="0" err="1">
                <a:latin typeface="+mn-lt"/>
              </a:rPr>
              <a:t>người</a:t>
            </a:r>
            <a:r>
              <a:rPr lang="en-US" b="0" dirty="0">
                <a:latin typeface="+mn-lt"/>
              </a:rPr>
              <a:t> </a:t>
            </a:r>
            <a:r>
              <a:rPr lang="en-US" b="0" dirty="0" err="1">
                <a:latin typeface="+mn-lt"/>
              </a:rPr>
              <a:t>dùng</a:t>
            </a:r>
            <a:r>
              <a:rPr lang="en-US" b="0" dirty="0">
                <a:latin typeface="+mn-lt"/>
              </a:rPr>
              <a:t>) </a:t>
            </a:r>
            <a:r>
              <a:rPr lang="en-US" b="0" dirty="0" err="1">
                <a:latin typeface="+mn-lt"/>
              </a:rPr>
              <a:t>truy</a:t>
            </a:r>
            <a:r>
              <a:rPr lang="en-US" b="0" dirty="0">
                <a:latin typeface="+mn-lt"/>
              </a:rPr>
              <a:t> </a:t>
            </a:r>
            <a:r>
              <a:rPr lang="en-US" b="0" dirty="0" err="1">
                <a:latin typeface="+mn-lt"/>
              </a:rPr>
              <a:t>cập</a:t>
            </a:r>
            <a:r>
              <a:rPr lang="en-US" b="0" dirty="0">
                <a:latin typeface="+mn-lt"/>
              </a:rPr>
              <a:t> </a:t>
            </a:r>
            <a:r>
              <a:rPr lang="en-US" b="0" dirty="0" err="1">
                <a:latin typeface="+mn-lt"/>
              </a:rPr>
              <a:t>vào</a:t>
            </a:r>
            <a:r>
              <a:rPr lang="en-US" b="0" dirty="0">
                <a:latin typeface="+mn-lt"/>
              </a:rPr>
              <a:t> web </a:t>
            </a:r>
            <a:r>
              <a:rPr lang="en-US" b="0" dirty="0" err="1">
                <a:latin typeface="+mn-lt"/>
              </a:rPr>
              <a:t>thông</a:t>
            </a:r>
            <a:r>
              <a:rPr lang="en-US" b="0" dirty="0">
                <a:latin typeface="+mn-lt"/>
              </a:rPr>
              <a:t> UI(1) </a:t>
            </a:r>
          </a:p>
          <a:p>
            <a:r>
              <a:rPr lang="en-US" b="0" dirty="0">
                <a:latin typeface="+mn-lt"/>
              </a:rPr>
              <a:t> </a:t>
            </a:r>
            <a:r>
              <a:rPr lang="en-US" b="0" dirty="0" err="1">
                <a:latin typeface="+mn-lt"/>
              </a:rPr>
              <a:t>gửi</a:t>
            </a:r>
            <a:r>
              <a:rPr lang="en-US" b="0" dirty="0">
                <a:latin typeface="+mn-lt"/>
              </a:rPr>
              <a:t> </a:t>
            </a:r>
            <a:r>
              <a:rPr lang="en-US" b="0" dirty="0" err="1">
                <a:latin typeface="+mn-lt"/>
              </a:rPr>
              <a:t>cái</a:t>
            </a:r>
            <a:r>
              <a:rPr lang="en-US" b="0" dirty="0">
                <a:latin typeface="+mn-lt"/>
              </a:rPr>
              <a:t> </a:t>
            </a:r>
            <a:r>
              <a:rPr lang="en-US" b="0" dirty="0" err="1">
                <a:latin typeface="+mn-lt"/>
              </a:rPr>
              <a:t>yêu</a:t>
            </a:r>
            <a:r>
              <a:rPr lang="en-US" b="0" dirty="0">
                <a:latin typeface="+mn-lt"/>
              </a:rPr>
              <a:t> </a:t>
            </a:r>
            <a:r>
              <a:rPr lang="en-US" b="0" dirty="0" err="1">
                <a:latin typeface="+mn-lt"/>
              </a:rPr>
              <a:t>cầu</a:t>
            </a:r>
            <a:r>
              <a:rPr lang="en-US" b="0" dirty="0">
                <a:latin typeface="+mn-lt"/>
              </a:rPr>
              <a:t> </a:t>
            </a:r>
            <a:r>
              <a:rPr lang="en-US" b="0" dirty="0" err="1">
                <a:latin typeface="+mn-lt"/>
              </a:rPr>
              <a:t>đến</a:t>
            </a:r>
            <a:r>
              <a:rPr lang="en-US" b="0" dirty="0">
                <a:latin typeface="+mn-lt"/>
              </a:rPr>
              <a:t> </a:t>
            </a:r>
            <a:r>
              <a:rPr lang="en-US" b="0" dirty="0" err="1">
                <a:latin typeface="+mn-lt"/>
              </a:rPr>
              <a:t>api</a:t>
            </a:r>
            <a:r>
              <a:rPr lang="en-US" b="0" dirty="0">
                <a:latin typeface="+mn-lt"/>
              </a:rPr>
              <a:t> </a:t>
            </a:r>
            <a:r>
              <a:rPr lang="en-US" b="0" dirty="0" err="1">
                <a:latin typeface="+mn-lt"/>
              </a:rPr>
              <a:t>tại</a:t>
            </a:r>
            <a:r>
              <a:rPr lang="en-US" b="0" dirty="0">
                <a:latin typeface="+mn-lt"/>
              </a:rPr>
              <a:t> 2 </a:t>
            </a:r>
            <a:r>
              <a:rPr lang="en-US" b="0" dirty="0" err="1">
                <a:latin typeface="+mn-lt"/>
              </a:rPr>
              <a:t>thông</a:t>
            </a:r>
            <a:r>
              <a:rPr lang="en-US" b="0" dirty="0">
                <a:latin typeface="+mn-lt"/>
              </a:rPr>
              <a:t> qua GET POST. </a:t>
            </a:r>
          </a:p>
          <a:p>
            <a:r>
              <a:rPr lang="en-US" b="0" dirty="0">
                <a:latin typeface="+mn-lt"/>
              </a:rPr>
              <a:t>ROUTER NHẬN YÊU CẦU CỦA API TẠI 3</a:t>
            </a:r>
          </a:p>
          <a:p>
            <a:r>
              <a:rPr lang="en-US" b="0" dirty="0">
                <a:latin typeface="+mn-lt"/>
              </a:rPr>
              <a:t> </a:t>
            </a:r>
            <a:r>
              <a:rPr lang="en-US" b="0" dirty="0" err="1">
                <a:latin typeface="+mn-lt"/>
              </a:rPr>
              <a:t>sau</a:t>
            </a:r>
            <a:r>
              <a:rPr lang="en-US" b="0" dirty="0">
                <a:latin typeface="+mn-lt"/>
              </a:rPr>
              <a:t> </a:t>
            </a:r>
            <a:r>
              <a:rPr lang="en-US" b="0" dirty="0" err="1">
                <a:latin typeface="+mn-lt"/>
              </a:rPr>
              <a:t>đó</a:t>
            </a:r>
            <a:r>
              <a:rPr lang="en-US" b="0" dirty="0">
                <a:latin typeface="+mn-lt"/>
              </a:rPr>
              <a:t> router </a:t>
            </a:r>
            <a:r>
              <a:rPr lang="en-US" b="0" dirty="0" err="1">
                <a:latin typeface="+mn-lt"/>
              </a:rPr>
              <a:t>sẽ</a:t>
            </a:r>
            <a:r>
              <a:rPr lang="en-US" b="0" dirty="0">
                <a:latin typeface="+mn-lt"/>
              </a:rPr>
              <a:t> </a:t>
            </a:r>
            <a:r>
              <a:rPr lang="en-US" b="0" dirty="0" err="1">
                <a:latin typeface="+mn-lt"/>
              </a:rPr>
              <a:t>đi</a:t>
            </a:r>
            <a:r>
              <a:rPr lang="en-US" b="0" dirty="0">
                <a:latin typeface="+mn-lt"/>
              </a:rPr>
              <a:t> qua </a:t>
            </a:r>
            <a:r>
              <a:rPr lang="en-US" b="0" dirty="0" err="1">
                <a:latin typeface="+mn-lt"/>
              </a:rPr>
              <a:t>middeware</a:t>
            </a:r>
            <a:r>
              <a:rPr lang="en-US" b="0" dirty="0">
                <a:latin typeface="+mn-lt"/>
              </a:rPr>
              <a:t> </a:t>
            </a:r>
            <a:r>
              <a:rPr lang="en-US" b="0" dirty="0" err="1">
                <a:latin typeface="+mn-lt"/>
              </a:rPr>
              <a:t>để</a:t>
            </a:r>
            <a:r>
              <a:rPr lang="en-US" b="0" dirty="0">
                <a:latin typeface="+mn-lt"/>
              </a:rPr>
              <a:t> </a:t>
            </a:r>
            <a:r>
              <a:rPr lang="en-US" b="0" dirty="0" err="1">
                <a:latin typeface="+mn-lt"/>
              </a:rPr>
              <a:t>xác</a:t>
            </a:r>
            <a:r>
              <a:rPr lang="en-US" b="0" dirty="0">
                <a:latin typeface="+mn-lt"/>
              </a:rPr>
              <a:t> </a:t>
            </a:r>
            <a:r>
              <a:rPr lang="en-US" b="0" dirty="0" err="1">
                <a:latin typeface="+mn-lt"/>
              </a:rPr>
              <a:t>thực</a:t>
            </a:r>
            <a:r>
              <a:rPr lang="en-US" b="0" dirty="0">
                <a:latin typeface="+mn-lt"/>
              </a:rPr>
              <a:t> </a:t>
            </a:r>
            <a:r>
              <a:rPr lang="en-US" b="0" dirty="0" err="1">
                <a:latin typeface="+mn-lt"/>
              </a:rPr>
              <a:t>quyền</a:t>
            </a:r>
            <a:r>
              <a:rPr lang="en-US" b="0" dirty="0">
                <a:latin typeface="+mn-lt"/>
              </a:rPr>
              <a:t> </a:t>
            </a:r>
            <a:r>
              <a:rPr lang="en-US" b="0" dirty="0" err="1">
                <a:latin typeface="+mn-lt"/>
              </a:rPr>
              <a:t>truy</a:t>
            </a:r>
            <a:r>
              <a:rPr lang="en-US" b="0" dirty="0">
                <a:latin typeface="+mn-lt"/>
              </a:rPr>
              <a:t> </a:t>
            </a:r>
            <a:r>
              <a:rPr lang="en-US" b="0" dirty="0" err="1">
                <a:latin typeface="+mn-lt"/>
              </a:rPr>
              <a:t>cập</a:t>
            </a:r>
            <a:r>
              <a:rPr lang="en-US" b="0" dirty="0">
                <a:latin typeface="+mn-lt"/>
              </a:rPr>
              <a:t> </a:t>
            </a:r>
            <a:r>
              <a:rPr lang="en-US" b="0" dirty="0" err="1">
                <a:latin typeface="+mn-lt"/>
              </a:rPr>
              <a:t>cho</a:t>
            </a:r>
            <a:r>
              <a:rPr lang="en-US" b="0" dirty="0">
                <a:latin typeface="+mn-lt"/>
              </a:rPr>
              <a:t> </a:t>
            </a:r>
            <a:r>
              <a:rPr lang="en-US" b="0" dirty="0" err="1">
                <a:latin typeface="+mn-lt"/>
              </a:rPr>
              <a:t>yêu</a:t>
            </a:r>
            <a:r>
              <a:rPr lang="en-US" b="0" dirty="0">
                <a:latin typeface="+mn-lt"/>
              </a:rPr>
              <a:t> </a:t>
            </a:r>
            <a:r>
              <a:rPr lang="en-US" b="0" dirty="0" err="1">
                <a:latin typeface="+mn-lt"/>
              </a:rPr>
              <a:t>cầu</a:t>
            </a:r>
            <a:r>
              <a:rPr lang="en-US" b="0" dirty="0">
                <a:latin typeface="+mn-lt"/>
              </a:rPr>
              <a:t> API </a:t>
            </a:r>
            <a:r>
              <a:rPr lang="en-US" b="0" dirty="0" err="1">
                <a:latin typeface="+mn-lt"/>
              </a:rPr>
              <a:t>tại</a:t>
            </a:r>
            <a:r>
              <a:rPr lang="en-US" b="0" dirty="0">
                <a:latin typeface="+mn-lt"/>
              </a:rPr>
              <a:t> 4.</a:t>
            </a:r>
            <a:r>
              <a:rPr lang="vi-VN" b="0" dirty="0">
                <a:latin typeface="+mn-lt"/>
              </a:rPr>
              <a:t> </a:t>
            </a:r>
          </a:p>
          <a:p>
            <a:r>
              <a:rPr lang="vi-VN" b="0" dirty="0">
                <a:latin typeface="+mn-lt"/>
              </a:rPr>
              <a:t>Sau khi middleware xử lý xong, yêu cầu sẽ được chuyển đến controller</a:t>
            </a:r>
            <a:r>
              <a:rPr lang="en-US" b="0" dirty="0">
                <a:latin typeface="+mn-lt"/>
              </a:rPr>
              <a:t> 5. </a:t>
            </a:r>
          </a:p>
          <a:p>
            <a:r>
              <a:rPr lang="en-US" b="0" dirty="0" err="1">
                <a:latin typeface="+mn-lt"/>
              </a:rPr>
              <a:t>Tại</a:t>
            </a:r>
            <a:r>
              <a:rPr lang="en-US" b="0" dirty="0">
                <a:latin typeface="+mn-lt"/>
              </a:rPr>
              <a:t>  </a:t>
            </a:r>
            <a:r>
              <a:rPr lang="vi-VN" b="0" dirty="0">
                <a:latin typeface="+mn-lt"/>
              </a:rPr>
              <a:t>controller</a:t>
            </a:r>
            <a:r>
              <a:rPr lang="en-US" b="0" dirty="0">
                <a:latin typeface="+mn-lt"/>
              </a:rPr>
              <a:t> </a:t>
            </a:r>
            <a:r>
              <a:rPr lang="vi-VN" b="0" dirty="0">
                <a:latin typeface="+mn-lt"/>
              </a:rPr>
              <a:t>Controller chứa các logic nghiệp vụ cần thiết và gọi các hàm từ Model để thao tác dữ liệu(6).</a:t>
            </a:r>
          </a:p>
          <a:p>
            <a:r>
              <a:rPr lang="vi-VN" b="0" dirty="0">
                <a:latin typeface="+mn-lt"/>
              </a:rPr>
              <a:t> Model gửi truy vấn đến MySQL</a:t>
            </a:r>
            <a:r>
              <a:rPr lang="en-US" b="0" dirty="0">
                <a:latin typeface="+mn-lt"/>
              </a:rPr>
              <a:t>(8) </a:t>
            </a:r>
            <a:r>
              <a:rPr lang="en-US" b="0" dirty="0" err="1">
                <a:latin typeface="+mn-lt"/>
              </a:rPr>
              <a:t>nhận</a:t>
            </a:r>
            <a:r>
              <a:rPr lang="en-US" b="0" dirty="0">
                <a:latin typeface="+mn-lt"/>
              </a:rPr>
              <a:t> </a:t>
            </a:r>
            <a:r>
              <a:rPr lang="en-US" b="0" dirty="0" err="1">
                <a:latin typeface="+mn-lt"/>
              </a:rPr>
              <a:t>được</a:t>
            </a:r>
            <a:r>
              <a:rPr lang="en-US" b="0" dirty="0">
                <a:latin typeface="+mn-lt"/>
              </a:rPr>
              <a:t> </a:t>
            </a:r>
            <a:r>
              <a:rPr lang="en-US" b="0" dirty="0" err="1">
                <a:latin typeface="+mn-lt"/>
              </a:rPr>
              <a:t>dữ</a:t>
            </a:r>
            <a:r>
              <a:rPr lang="en-US" b="0" dirty="0">
                <a:latin typeface="+mn-lt"/>
              </a:rPr>
              <a:t> </a:t>
            </a:r>
            <a:r>
              <a:rPr lang="en-US" b="0" dirty="0" err="1">
                <a:latin typeface="+mn-lt"/>
              </a:rPr>
              <a:t>liệu</a:t>
            </a:r>
            <a:r>
              <a:rPr lang="en-US" b="0" dirty="0">
                <a:latin typeface="+mn-lt"/>
              </a:rPr>
              <a:t> </a:t>
            </a:r>
            <a:r>
              <a:rPr lang="vi-VN" b="0" dirty="0">
                <a:latin typeface="+mn-lt"/>
              </a:rPr>
              <a:t>Model sẽ trả kết quả về Controller</a:t>
            </a:r>
            <a:r>
              <a:rPr lang="en-US" b="0" dirty="0">
                <a:latin typeface="+mn-lt"/>
              </a:rPr>
              <a:t> </a:t>
            </a:r>
            <a:r>
              <a:rPr lang="vi-VN" b="0" dirty="0">
                <a:latin typeface="+mn-lt"/>
              </a:rPr>
              <a:t>kết quả cuối cùng về UI cho người dùng.</a:t>
            </a:r>
            <a:r>
              <a:rPr lang="en-US" b="0" dirty="0">
                <a:latin typeface="+mn-lt"/>
              </a:rPr>
              <a:t> </a:t>
            </a:r>
          </a:p>
          <a:p>
            <a:endParaRPr lang="en-US" b="0" dirty="0">
              <a:latin typeface="+mn-lt"/>
            </a:endParaRPr>
          </a:p>
          <a:p>
            <a:r>
              <a:rPr lang="en-US" b="0" dirty="0" err="1">
                <a:latin typeface="+mn-lt"/>
              </a:rPr>
              <a:t>Còn</a:t>
            </a:r>
            <a:r>
              <a:rPr lang="en-US" b="0" dirty="0">
                <a:latin typeface="+mn-lt"/>
              </a:rPr>
              <a:t> </a:t>
            </a:r>
            <a:r>
              <a:rPr lang="en-US" b="0" dirty="0" err="1">
                <a:latin typeface="+mn-lt"/>
              </a:rPr>
              <a:t>về</a:t>
            </a:r>
            <a:r>
              <a:rPr lang="en-US" b="0" dirty="0">
                <a:latin typeface="+mn-lt"/>
              </a:rPr>
              <a:t> </a:t>
            </a:r>
            <a:r>
              <a:rPr lang="en-US" b="0" dirty="0" err="1">
                <a:latin typeface="+mn-lt"/>
              </a:rPr>
              <a:t>bảo</a:t>
            </a:r>
            <a:r>
              <a:rPr lang="en-US" b="0" dirty="0">
                <a:latin typeface="+mn-lt"/>
              </a:rPr>
              <a:t> check </a:t>
            </a:r>
            <a:r>
              <a:rPr lang="en-US" b="0" dirty="0" err="1">
                <a:latin typeface="+mn-lt"/>
              </a:rPr>
              <a:t>quyền</a:t>
            </a:r>
            <a:r>
              <a:rPr lang="en-US" b="0" dirty="0">
                <a:latin typeface="+mn-lt"/>
              </a:rPr>
              <a:t> </a:t>
            </a:r>
            <a:r>
              <a:rPr lang="en-US" b="0" dirty="0" err="1">
                <a:latin typeface="+mn-lt"/>
              </a:rPr>
              <a:t>truy</a:t>
            </a:r>
            <a:r>
              <a:rPr lang="en-US" b="0" dirty="0">
                <a:latin typeface="+mn-lt"/>
              </a:rPr>
              <a:t> </a:t>
            </a:r>
            <a:r>
              <a:rPr lang="en-US" b="0" dirty="0" err="1">
                <a:latin typeface="+mn-lt"/>
              </a:rPr>
              <a:t>cập</a:t>
            </a:r>
            <a:r>
              <a:rPr lang="en-US" b="0" dirty="0">
                <a:latin typeface="+mn-lt"/>
              </a:rPr>
              <a:t> </a:t>
            </a:r>
            <a:r>
              <a:rPr lang="en-US" b="0" dirty="0" err="1">
                <a:latin typeface="+mn-lt"/>
              </a:rPr>
              <a:t>api</a:t>
            </a:r>
            <a:r>
              <a:rPr lang="en-US" b="0" dirty="0">
                <a:latin typeface="+mn-lt"/>
              </a:rPr>
              <a:t> </a:t>
            </a:r>
            <a:r>
              <a:rPr lang="en-US" b="0" dirty="0" err="1">
                <a:latin typeface="+mn-lt"/>
              </a:rPr>
              <a:t>tại</a:t>
            </a:r>
            <a:r>
              <a:rPr lang="en-US" b="0" dirty="0">
                <a:latin typeface="+mn-lt"/>
              </a:rPr>
              <a:t> </a:t>
            </a:r>
            <a:r>
              <a:rPr lang="en-US" b="0" dirty="0" err="1">
                <a:latin typeface="+mn-lt"/>
              </a:rPr>
              <a:t>đây</a:t>
            </a:r>
            <a:r>
              <a:rPr lang="en-US" b="0" dirty="0">
                <a:latin typeface="+mn-lt"/>
              </a:rPr>
              <a:t> </a:t>
            </a:r>
            <a:r>
              <a:rPr lang="en-US" b="0" dirty="0" err="1">
                <a:latin typeface="+mn-lt"/>
              </a:rPr>
              <a:t>midde</a:t>
            </a:r>
            <a:r>
              <a:rPr lang="en-US" b="0" dirty="0">
                <a:latin typeface="+mn-lt"/>
              </a:rPr>
              <a:t> </a:t>
            </a:r>
            <a:r>
              <a:rPr lang="en-US" b="0" dirty="0" err="1">
                <a:latin typeface="+mn-lt"/>
              </a:rPr>
              <a:t>truy</a:t>
            </a:r>
            <a:r>
              <a:rPr lang="en-US" b="0" dirty="0">
                <a:latin typeface="+mn-lt"/>
              </a:rPr>
              <a:t> </a:t>
            </a:r>
            <a:r>
              <a:rPr lang="en-US" b="0" dirty="0" err="1">
                <a:latin typeface="+mn-lt"/>
              </a:rPr>
              <a:t>vấn</a:t>
            </a:r>
            <a:r>
              <a:rPr lang="en-US" b="0" dirty="0">
                <a:latin typeface="+mn-lt"/>
              </a:rPr>
              <a:t> </a:t>
            </a:r>
            <a:r>
              <a:rPr lang="en-US" b="0" dirty="0" err="1">
                <a:latin typeface="+mn-lt"/>
              </a:rPr>
              <a:t>với</a:t>
            </a:r>
            <a:r>
              <a:rPr lang="en-US" b="0" dirty="0">
                <a:latin typeface="+mn-lt"/>
              </a:rPr>
              <a:t> model </a:t>
            </a:r>
            <a:r>
              <a:rPr lang="en-US" b="0" dirty="0" err="1">
                <a:latin typeface="+mn-lt"/>
              </a:rPr>
              <a:t>để</a:t>
            </a:r>
            <a:r>
              <a:rPr lang="en-US" b="0" dirty="0">
                <a:latin typeface="+mn-lt"/>
              </a:rPr>
              <a:t> </a:t>
            </a:r>
            <a:r>
              <a:rPr lang="en-US" b="0" dirty="0" err="1">
                <a:latin typeface="+mn-lt"/>
              </a:rPr>
              <a:t>lấy</a:t>
            </a:r>
            <a:r>
              <a:rPr lang="en-US" b="0" dirty="0">
                <a:latin typeface="+mn-lt"/>
              </a:rPr>
              <a:t> </a:t>
            </a:r>
            <a:r>
              <a:rPr lang="en-US" b="0" dirty="0" err="1">
                <a:latin typeface="+mn-lt"/>
              </a:rPr>
              <a:t>thông</a:t>
            </a:r>
            <a:r>
              <a:rPr lang="en-US" b="0" dirty="0">
                <a:latin typeface="+mn-lt"/>
              </a:rPr>
              <a:t> </a:t>
            </a:r>
            <a:r>
              <a:rPr lang="en-US" b="0" dirty="0" err="1">
                <a:latin typeface="+mn-lt"/>
              </a:rPr>
              <a:t>người</a:t>
            </a:r>
            <a:r>
              <a:rPr lang="en-US" b="0" dirty="0">
                <a:latin typeface="+mn-lt"/>
              </a:rPr>
              <a:t> </a:t>
            </a:r>
            <a:r>
              <a:rPr lang="en-US" b="0" dirty="0" err="1">
                <a:latin typeface="+mn-lt"/>
              </a:rPr>
              <a:t>dùng</a:t>
            </a:r>
            <a:r>
              <a:rPr lang="en-US" b="0" dirty="0">
                <a:latin typeface="+mn-lt"/>
              </a:rPr>
              <a:t> </a:t>
            </a:r>
            <a:r>
              <a:rPr lang="en-US" b="0" dirty="0" err="1">
                <a:latin typeface="+mn-lt"/>
              </a:rPr>
              <a:t>và</a:t>
            </a:r>
            <a:r>
              <a:rPr lang="en-US" b="0" dirty="0">
                <a:latin typeface="+mn-lt"/>
              </a:rPr>
              <a:t> </a:t>
            </a:r>
            <a:r>
              <a:rPr lang="en-US" b="0" dirty="0" err="1">
                <a:latin typeface="+mn-lt"/>
              </a:rPr>
              <a:t>xác</a:t>
            </a:r>
            <a:r>
              <a:rPr lang="en-US" b="0" dirty="0">
                <a:latin typeface="+mn-lt"/>
              </a:rPr>
              <a:t> </a:t>
            </a:r>
            <a:r>
              <a:rPr lang="en-US" b="0" dirty="0" err="1">
                <a:latin typeface="+mn-lt"/>
              </a:rPr>
              <a:t>thực</a:t>
            </a:r>
            <a:r>
              <a:rPr lang="en-US" b="0" dirty="0">
                <a:latin typeface="+mn-lt"/>
              </a:rPr>
              <a:t> JWT XEM THÔNG TIN CÓ </a:t>
            </a:r>
            <a:r>
              <a:rPr lang="en-US" b="0" dirty="0" err="1">
                <a:latin typeface="+mn-lt"/>
              </a:rPr>
              <a:t>khớp</a:t>
            </a:r>
            <a:r>
              <a:rPr lang="en-US" b="0" dirty="0">
                <a:latin typeface="+mn-lt"/>
              </a:rPr>
              <a:t> </a:t>
            </a:r>
            <a:r>
              <a:rPr lang="en-US" b="0" dirty="0" err="1">
                <a:latin typeface="+mn-lt"/>
              </a:rPr>
              <a:t>không</a:t>
            </a:r>
            <a:r>
              <a:rPr lang="en-US" b="0" dirty="0">
                <a:latin typeface="+mn-lt"/>
              </a:rPr>
              <a:t> </a:t>
            </a:r>
            <a:r>
              <a:rPr lang="en-US" b="0" dirty="0" err="1">
                <a:latin typeface="+mn-lt"/>
              </a:rPr>
              <a:t>nếu</a:t>
            </a:r>
            <a:r>
              <a:rPr lang="en-US" b="0" dirty="0">
                <a:latin typeface="+mn-lt"/>
              </a:rPr>
              <a:t> </a:t>
            </a:r>
            <a:r>
              <a:rPr lang="en-US" b="0" dirty="0" err="1">
                <a:latin typeface="+mn-lt"/>
              </a:rPr>
              <a:t>khớp</a:t>
            </a:r>
            <a:r>
              <a:rPr lang="en-US" b="0" dirty="0">
                <a:latin typeface="+mn-lt"/>
              </a:rPr>
              <a:t> </a:t>
            </a:r>
            <a:r>
              <a:rPr lang="en-US" b="0" dirty="0" err="1">
                <a:latin typeface="+mn-lt"/>
              </a:rPr>
              <a:t>thì</a:t>
            </a:r>
            <a:r>
              <a:rPr lang="en-US" b="0" dirty="0">
                <a:latin typeface="+mn-lt"/>
              </a:rPr>
              <a:t> </a:t>
            </a:r>
            <a:r>
              <a:rPr lang="en-US" b="0" dirty="0" err="1">
                <a:latin typeface="+mn-lt"/>
              </a:rPr>
              <a:t>được</a:t>
            </a:r>
            <a:r>
              <a:rPr lang="en-US" b="0" dirty="0">
                <a:latin typeface="+mn-lt"/>
              </a:rPr>
              <a:t> </a:t>
            </a:r>
            <a:r>
              <a:rPr lang="en-US" b="0" dirty="0" err="1">
                <a:latin typeface="+mn-lt"/>
              </a:rPr>
              <a:t>đi</a:t>
            </a:r>
            <a:r>
              <a:rPr lang="en-US" b="0" dirty="0">
                <a:latin typeface="+mn-lt"/>
              </a:rPr>
              <a:t> qua(7)</a:t>
            </a:r>
          </a:p>
          <a:p>
            <a:r>
              <a:rPr lang="en-US" b="0" dirty="0" err="1">
                <a:latin typeface="+mn-lt"/>
              </a:rPr>
              <a:t>Còn</a:t>
            </a:r>
            <a:r>
              <a:rPr lang="en-US" b="0" dirty="0">
                <a:latin typeface="+mn-lt"/>
              </a:rPr>
              <a:t> </a:t>
            </a:r>
            <a:r>
              <a:rPr lang="en-US" b="0" dirty="0" err="1">
                <a:latin typeface="+mn-lt"/>
              </a:rPr>
              <a:t>về</a:t>
            </a:r>
            <a:r>
              <a:rPr lang="en-US" b="0" dirty="0">
                <a:latin typeface="+mn-lt"/>
              </a:rPr>
              <a:t> </a:t>
            </a:r>
            <a:r>
              <a:rPr lang="en-US" b="0" dirty="0" err="1">
                <a:latin typeface="+mn-lt"/>
              </a:rPr>
              <a:t>các</a:t>
            </a:r>
            <a:r>
              <a:rPr lang="en-US" b="0" dirty="0">
                <a:latin typeface="+mn-lt"/>
              </a:rPr>
              <a:t> </a:t>
            </a:r>
            <a:r>
              <a:rPr lang="en-US" b="0" dirty="0" err="1">
                <a:latin typeface="+mn-lt"/>
              </a:rPr>
              <a:t>yêu</a:t>
            </a:r>
            <a:r>
              <a:rPr lang="en-US" b="0" dirty="0">
                <a:latin typeface="+mn-lt"/>
              </a:rPr>
              <a:t> </a:t>
            </a:r>
            <a:r>
              <a:rPr lang="en-US" b="0" dirty="0" err="1">
                <a:latin typeface="+mn-lt"/>
              </a:rPr>
              <a:t>cầu</a:t>
            </a:r>
            <a:r>
              <a:rPr lang="en-US" b="0" dirty="0">
                <a:latin typeface="+mn-lt"/>
              </a:rPr>
              <a:t> </a:t>
            </a:r>
            <a:r>
              <a:rPr lang="en-US" b="0" dirty="0" err="1">
                <a:latin typeface="+mn-lt"/>
              </a:rPr>
              <a:t>xuất</a:t>
            </a:r>
            <a:r>
              <a:rPr lang="en-US" b="0" dirty="0">
                <a:latin typeface="+mn-lt"/>
              </a:rPr>
              <a:t> file PDF controller </a:t>
            </a:r>
            <a:r>
              <a:rPr lang="en-US" b="0" dirty="0" err="1">
                <a:latin typeface="+mn-lt"/>
              </a:rPr>
              <a:t>sẽ</a:t>
            </a:r>
            <a:r>
              <a:rPr lang="en-US" b="0" dirty="0">
                <a:latin typeface="+mn-lt"/>
              </a:rPr>
              <a:t> </a:t>
            </a:r>
            <a:r>
              <a:rPr lang="en-US" b="0" dirty="0" err="1">
                <a:latin typeface="+mn-lt"/>
              </a:rPr>
              <a:t>thao</a:t>
            </a:r>
            <a:r>
              <a:rPr lang="en-US" b="0" dirty="0">
                <a:latin typeface="+mn-lt"/>
              </a:rPr>
              <a:t> </a:t>
            </a:r>
            <a:r>
              <a:rPr lang="en-US" b="0" dirty="0" err="1">
                <a:latin typeface="+mn-lt"/>
              </a:rPr>
              <a:t>tác</a:t>
            </a:r>
            <a:r>
              <a:rPr lang="en-US" b="0" dirty="0">
                <a:latin typeface="+mn-lt"/>
              </a:rPr>
              <a:t> </a:t>
            </a:r>
            <a:r>
              <a:rPr lang="en-US" b="0" dirty="0" err="1">
                <a:latin typeface="+mn-lt"/>
              </a:rPr>
              <a:t>với</a:t>
            </a:r>
            <a:r>
              <a:rPr lang="en-US" b="0" dirty="0">
                <a:latin typeface="+mn-lt"/>
              </a:rPr>
              <a:t> Puppeteer (</a:t>
            </a:r>
            <a:r>
              <a:rPr lang="en-US" b="0" dirty="0" err="1">
                <a:latin typeface="+mn-lt"/>
              </a:rPr>
              <a:t>popbi</a:t>
            </a:r>
            <a:r>
              <a:rPr lang="en-US" b="0" dirty="0">
                <a:latin typeface="+mn-lt"/>
              </a:rPr>
              <a:t> tea) </a:t>
            </a:r>
            <a:r>
              <a:rPr lang="en-US" b="0" dirty="0" err="1">
                <a:latin typeface="+mn-lt"/>
              </a:rPr>
              <a:t>tại</a:t>
            </a:r>
            <a:r>
              <a:rPr lang="en-US" b="0" dirty="0">
                <a:latin typeface="+mn-lt"/>
              </a:rPr>
              <a:t> 9</a:t>
            </a:r>
            <a:br>
              <a:rPr lang="en-US" dirty="0"/>
            </a:br>
            <a:endParaRPr lang="vi-VN" dirty="0"/>
          </a:p>
        </p:txBody>
      </p:sp>
      <p:sp>
        <p:nvSpPr>
          <p:cNvPr id="4" name="Slide Number Placeholder 3"/>
          <p:cNvSpPr>
            <a:spLocks noGrp="1"/>
          </p:cNvSpPr>
          <p:nvPr>
            <p:ph type="sldNum" sz="quarter" idx="5"/>
          </p:nvPr>
        </p:nvSpPr>
        <p:spPr/>
        <p:txBody>
          <a:bodyPr/>
          <a:lstStyle/>
          <a:p>
            <a:fld id="{8FB1DCEE-D0F6-4B78-8F00-16757C14CF65}" type="slidenum">
              <a:rPr lang="vi-VN" smtClean="0"/>
              <a:t>13</a:t>
            </a:fld>
            <a:endParaRPr lang="vi-VN"/>
          </a:p>
        </p:txBody>
      </p:sp>
    </p:spTree>
    <p:extLst>
      <p:ext uri="{BB962C8B-B14F-4D97-AF65-F5344CB8AC3E}">
        <p14:creationId xmlns:p14="http://schemas.microsoft.com/office/powerpoint/2010/main" val="4247420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8FB1DCEE-D0F6-4B78-8F00-16757C14CF65}" type="slidenum">
              <a:rPr lang="vi-VN" smtClean="0"/>
              <a:t>14</a:t>
            </a:fld>
            <a:endParaRPr lang="vi-VN"/>
          </a:p>
        </p:txBody>
      </p:sp>
    </p:spTree>
    <p:extLst>
      <p:ext uri="{BB962C8B-B14F-4D97-AF65-F5344CB8AC3E}">
        <p14:creationId xmlns:p14="http://schemas.microsoft.com/office/powerpoint/2010/main" val="1671803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8FB1DCEE-D0F6-4B78-8F00-16757C14CF65}" type="slidenum">
              <a:rPr lang="vi-VN" smtClean="0"/>
              <a:t>17</a:t>
            </a:fld>
            <a:endParaRPr lang="vi-VN"/>
          </a:p>
        </p:txBody>
      </p:sp>
    </p:spTree>
    <p:extLst>
      <p:ext uri="{BB962C8B-B14F-4D97-AF65-F5344CB8AC3E}">
        <p14:creationId xmlns:p14="http://schemas.microsoft.com/office/powerpoint/2010/main" val="3524562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8FB1DCEE-D0F6-4B78-8F00-16757C14CF65}" type="slidenum">
              <a:rPr lang="vi-VN" smtClean="0"/>
              <a:t>18</a:t>
            </a:fld>
            <a:endParaRPr lang="vi-VN"/>
          </a:p>
        </p:txBody>
      </p:sp>
    </p:spTree>
    <p:extLst>
      <p:ext uri="{BB962C8B-B14F-4D97-AF65-F5344CB8AC3E}">
        <p14:creationId xmlns:p14="http://schemas.microsoft.com/office/powerpoint/2010/main" val="3655472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spcAft>
                <a:spcPts val="600"/>
              </a:spcAft>
            </a:pPr>
            <a:r>
              <a:rPr lang="vi-VN" sz="1800" dirty="0"/>
              <a:t>Lý do chọn đề tài này xuất phát từ nhu cầu cải thiện quá trình đánh giá đồ án CNTT của sinh viên.</a:t>
            </a:r>
            <a:br>
              <a:rPr lang="vi-VN" sz="1800" dirty="0"/>
            </a:br>
            <a:r>
              <a:rPr lang="vi-VN" sz="1800" dirty="0"/>
              <a:t>Hệ thống đánh giá hiện tại sử dụng mô hình MVC (Model-View-Controller) gặp nhiều hạn chế về hiệu suất và tính linh hoạt trong quản lý dữ liệu.</a:t>
            </a:r>
            <a:endParaRPr lang="vi-VN" sz="1800" b="1" dirty="0">
              <a:latin typeface="Arial" panose="020B0604020202020204" pitchFamily="34" charset="0"/>
              <a:cs typeface="Arial" panose="020B0604020202020204" pitchFamily="34" charset="0"/>
            </a:endParaRPr>
          </a:p>
          <a:p>
            <a:pPr>
              <a:spcBef>
                <a:spcPts val="600"/>
              </a:spcBef>
              <a:spcAft>
                <a:spcPts val="600"/>
              </a:spcAft>
            </a:pPr>
            <a:r>
              <a:rPr lang="vi-VN" sz="1800" b="1" dirty="0">
                <a:latin typeface="Arial" panose="020B0604020202020204" pitchFamily="34" charset="0"/>
                <a:cs typeface="Arial" panose="020B0604020202020204" pitchFamily="34" charset="0"/>
              </a:rPr>
              <a:t>Hiệu suất hệ thống thấp</a:t>
            </a:r>
            <a:r>
              <a:rPr lang="vi-VN" sz="1800" dirty="0">
                <a:latin typeface="Arial" panose="020B0604020202020204" pitchFamily="34" charset="0"/>
                <a:cs typeface="Arial" panose="020B0604020202020204" pitchFamily="34" charset="0"/>
              </a:rPr>
              <a:t>: </a:t>
            </a:r>
          </a:p>
          <a:p>
            <a:pPr>
              <a:spcBef>
                <a:spcPts val="600"/>
              </a:spcBef>
              <a:spcAft>
                <a:spcPts val="600"/>
              </a:spcAft>
            </a:pPr>
            <a:r>
              <a:rPr lang="vi-VN" sz="1800" dirty="0">
                <a:latin typeface="Arial" panose="020B0604020202020204" pitchFamily="34" charset="0"/>
                <a:cs typeface="Arial" panose="020B0604020202020204" pitchFamily="34" charset="0"/>
              </a:rPr>
              <a:t>Việc mất dữ liệu trong quá trình tải trang yêu cầu giảng viên nhập lại thông tin, làm giảm năng suất và hiệu quả công việc. </a:t>
            </a:r>
          </a:p>
          <a:p>
            <a:pPr>
              <a:spcBef>
                <a:spcPts val="600"/>
              </a:spcBef>
              <a:spcAft>
                <a:spcPts val="600"/>
              </a:spcAft>
            </a:pPr>
            <a:r>
              <a:rPr lang="vi-VN" sz="1800" b="1" dirty="0">
                <a:latin typeface="Arial" panose="020B0604020202020204" pitchFamily="34" charset="0"/>
                <a:cs typeface="Arial" panose="020B0604020202020204" pitchFamily="34" charset="0"/>
              </a:rPr>
              <a:t>Khó khăn trong quản lý dữ liệu</a:t>
            </a:r>
            <a:r>
              <a:rPr lang="vi-VN" sz="1800" dirty="0">
                <a:latin typeface="Arial" panose="020B0604020202020204" pitchFamily="34" charset="0"/>
                <a:cs typeface="Arial" panose="020B0604020202020204" pitchFamily="34" charset="0"/>
              </a:rPr>
              <a:t>: </a:t>
            </a:r>
          </a:p>
          <a:p>
            <a:pPr>
              <a:spcBef>
                <a:spcPts val="600"/>
              </a:spcBef>
              <a:spcAft>
                <a:spcPts val="600"/>
              </a:spcAft>
            </a:pPr>
            <a:r>
              <a:rPr lang="vi-VN" sz="1800" dirty="0">
                <a:latin typeface="Arial" panose="020B0604020202020204" pitchFamily="34" charset="0"/>
                <a:cs typeface="Arial" panose="020B0604020202020204" pitchFamily="34" charset="0"/>
              </a:rPr>
              <a:t>Hệ thống hiện tại thiếu tính linh hoạt trong việc truy xuất, quản lý và tổng hợp dữ liệu từ các phiếu chấm.</a:t>
            </a:r>
          </a:p>
          <a:p>
            <a:pPr>
              <a:spcBef>
                <a:spcPts val="600"/>
              </a:spcBef>
              <a:spcAft>
                <a:spcPts val="600"/>
              </a:spcAft>
            </a:pPr>
            <a:r>
              <a:rPr lang="vi-VN" sz="1800" b="1" dirty="0">
                <a:latin typeface="Arial" panose="020B0604020202020204" pitchFamily="34" charset="0"/>
                <a:cs typeface="Arial" panose="020B0604020202020204" pitchFamily="34" charset="0"/>
              </a:rPr>
              <a:t>Hạn chế trong đánh giá nhóm</a:t>
            </a:r>
            <a:r>
              <a:rPr lang="vi-VN" sz="1800" dirty="0">
                <a:latin typeface="Arial" panose="020B0604020202020204" pitchFamily="34" charset="0"/>
                <a:cs typeface="Arial" panose="020B0604020202020204" pitchFamily="34" charset="0"/>
              </a:rPr>
              <a:t>: Hệ thống chỉ hỗ trợ đánh giá cá nhân, chưa đáp ứng được nhu cầu đánh giá đồng thời cả nhóm sinh viên. </a:t>
            </a:r>
          </a:p>
          <a:p>
            <a:pPr marL="0" indent="0">
              <a:spcBef>
                <a:spcPts val="600"/>
              </a:spcBef>
              <a:spcAft>
                <a:spcPts val="600"/>
              </a:spcAft>
              <a:buFont typeface="Wingdings" panose="05000000000000000000" pitchFamily="2" charset="2"/>
              <a:buNone/>
            </a:pPr>
            <a:r>
              <a:rPr lang="vi-VN" sz="1800" b="1" i="0" dirty="0">
                <a:latin typeface="Arial" panose="020B0604020202020204" pitchFamily="34" charset="0"/>
                <a:cs typeface="Arial" panose="020B0604020202020204" pitchFamily="34" charset="0"/>
              </a:rPr>
              <a:t>Quy trình tổng hợp dữ liệu phức tạp: </a:t>
            </a:r>
            <a:r>
              <a:rPr lang="vi-VN" sz="1800" dirty="0">
                <a:latin typeface="Arial" panose="020B0604020202020204" pitchFamily="34" charset="0"/>
                <a:cs typeface="Arial" panose="020B0604020202020204" pitchFamily="34" charset="0"/>
              </a:rPr>
              <a:t>Quá trình tổng hợp dữ liệu từ nhiều phiếu chấm tốn kém thời gian.</a:t>
            </a:r>
          </a:p>
          <a:p>
            <a:pPr marL="0" indent="0">
              <a:spcBef>
                <a:spcPts val="600"/>
              </a:spcBef>
              <a:spcAft>
                <a:spcPts val="600"/>
              </a:spcAft>
              <a:buFont typeface="Wingdings" panose="05000000000000000000" pitchFamily="2" charset="2"/>
              <a:buNone/>
            </a:pPr>
            <a:r>
              <a:rPr lang="vi-VN" sz="1800" b="1" dirty="0">
                <a:latin typeface="Arial" panose="020B0604020202020204" pitchFamily="34" charset="0"/>
                <a:cs typeface="Arial" panose="020B0604020202020204" pitchFamily="34" charset="0"/>
              </a:rPr>
              <a:t>Chưa tối ưu cho thiết bị di động</a:t>
            </a:r>
            <a:r>
              <a:rPr lang="vi-VN" sz="1800" dirty="0">
                <a:latin typeface="Arial" panose="020B0604020202020204" pitchFamily="34" charset="0"/>
                <a:cs typeface="Arial" panose="020B0604020202020204" pitchFamily="34" charset="0"/>
              </a:rPr>
              <a:t>: chưa hỗ trợ tốt cho việc sử dụng trên các thiết bị di động.</a:t>
            </a:r>
            <a:br>
              <a:rPr lang="vi-VN" sz="1800" dirty="0"/>
            </a:br>
            <a:r>
              <a:rPr lang="en-US" sz="2800" dirty="0" err="1">
                <a:effectLst/>
                <a:latin typeface="Times New Roman" panose="02020603050405020304" pitchFamily="18" charset="0"/>
                <a:ea typeface="Times New Roman" panose="02020603050405020304" pitchFamily="18" charset="0"/>
              </a:rPr>
              <a:t>Để</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khắc</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phục</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những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vấn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đề</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này</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việc</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xây</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dựng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một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hệ</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thống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chấm</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điểm</a:t>
            </a:r>
            <a:r>
              <a:rPr lang="vi-VN" sz="2800" dirty="0">
                <a:effectLst/>
                <a:latin typeface="Times New Roman" panose="02020603050405020304" pitchFamily="18" charset="0"/>
                <a:ea typeface="Times New Roman" panose="02020603050405020304" pitchFamily="18" charset="0"/>
              </a:rPr>
              <a:t> đồ án mới là cần thiết. </a:t>
            </a:r>
          </a:p>
          <a:p>
            <a:r>
              <a:rPr lang="vi-VN" sz="2800" dirty="0">
                <a:effectLst/>
                <a:latin typeface="Times New Roman" panose="02020603050405020304" pitchFamily="18" charset="0"/>
                <a:ea typeface="Times New Roman" panose="02020603050405020304" pitchFamily="18" charset="0"/>
              </a:rPr>
              <a:t>Vì thế em đã chọn đề tài </a:t>
            </a:r>
            <a:r>
              <a:rPr lang="en-US" sz="2800" dirty="0">
                <a:effectLst/>
                <a:latin typeface="Times New Roman" panose="02020603050405020304" pitchFamily="18" charset="0"/>
                <a:ea typeface="Times New Roman" panose="02020603050405020304" pitchFamily="18" charset="0"/>
              </a:rPr>
              <a:t>“</a:t>
            </a:r>
            <a:r>
              <a:rPr lang="en-US" sz="2800" dirty="0" err="1">
                <a:effectLst/>
                <a:latin typeface="Times New Roman" panose="02020603050405020304" pitchFamily="18" charset="0"/>
                <a:ea typeface="Times New Roman" panose="02020603050405020304" pitchFamily="18" charset="0"/>
              </a:rPr>
              <a:t>Xây</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dựng</a:t>
            </a:r>
            <a:r>
              <a:rPr lang="en-US" sz="2800" dirty="0">
                <a:effectLst/>
                <a:latin typeface="Times New Roman" panose="02020603050405020304" pitchFamily="18" charset="0"/>
                <a:ea typeface="Times New Roman" panose="02020603050405020304" pitchFamily="18" charset="0"/>
              </a:rPr>
              <a:t> API </a:t>
            </a:r>
            <a:r>
              <a:rPr lang="en-US" sz="2800" dirty="0" err="1">
                <a:effectLst/>
                <a:latin typeface="Times New Roman" panose="02020603050405020304" pitchFamily="18" charset="0"/>
                <a:ea typeface="Times New Roman" panose="02020603050405020304" pitchFamily="18" charset="0"/>
              </a:rPr>
              <a:t>và</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hệ</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thống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chấm</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điểm</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trực</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tuyến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cho</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đồ</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án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sinh</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viên</a:t>
            </a:r>
            <a:r>
              <a:rPr lang="en-US" sz="2800" dirty="0">
                <a:effectLst/>
                <a:latin typeface="Times New Roman" panose="02020603050405020304" pitchFamily="18" charset="0"/>
                <a:ea typeface="Times New Roman" panose="02020603050405020304" pitchFamily="18" charset="0"/>
              </a:rPr>
              <a:t> CNTT</a:t>
            </a:r>
            <a:r>
              <a:rPr lang="vi-VN" sz="2800" dirty="0">
                <a:effectLst/>
                <a:latin typeface="Times New Roman" panose="02020603050405020304" pitchFamily="18" charset="0"/>
                <a:ea typeface="Times New Roman" panose="02020603050405020304" pitchFamily="18" charset="0"/>
              </a:rPr>
              <a:t>”</a:t>
            </a:r>
            <a:br>
              <a:rPr lang="vi-VN" sz="1800" dirty="0"/>
            </a:br>
            <a:br>
              <a:rPr lang="vi-VN" dirty="0"/>
            </a:br>
            <a:endParaRPr lang="vi-VN" dirty="0"/>
          </a:p>
        </p:txBody>
      </p:sp>
      <p:sp>
        <p:nvSpPr>
          <p:cNvPr id="4" name="Slide Number Placeholder 3"/>
          <p:cNvSpPr>
            <a:spLocks noGrp="1"/>
          </p:cNvSpPr>
          <p:nvPr>
            <p:ph type="sldNum" sz="quarter" idx="5"/>
          </p:nvPr>
        </p:nvSpPr>
        <p:spPr/>
        <p:txBody>
          <a:bodyPr/>
          <a:lstStyle/>
          <a:p>
            <a:fld id="{8FB1DCEE-D0F6-4B78-8F00-16757C14CF65}" type="slidenum">
              <a:rPr lang="vi-VN" smtClean="0"/>
              <a:t>3</a:t>
            </a:fld>
            <a:endParaRPr lang="vi-VN"/>
          </a:p>
        </p:txBody>
      </p:sp>
    </p:spTree>
    <p:extLst>
      <p:ext uri="{BB962C8B-B14F-4D97-AF65-F5344CB8AC3E}">
        <p14:creationId xmlns:p14="http://schemas.microsoft.com/office/powerpoint/2010/main" val="2183595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solidFill>
                  <a:schemeClr val="accent1"/>
                </a:solidFill>
                <a:latin typeface="Arial" panose="020B0604020202020204" pitchFamily="34" charset="0"/>
                <a:ea typeface="Alexandria Semi Bold" pitchFamily="34" charset="-122"/>
                <a:cs typeface="Arial" panose="020B0604020202020204" pitchFamily="34" charset="0"/>
              </a:rPr>
              <a:t>Chuẩn</a:t>
            </a:r>
            <a:r>
              <a:rPr lang="en-US" sz="1200" b="1" dirty="0">
                <a:solidFill>
                  <a:schemeClr val="accent1"/>
                </a:solidFill>
                <a:latin typeface="Arial" panose="020B0604020202020204" pitchFamily="34" charset="0"/>
                <a:ea typeface="Alexandria Semi Bold" pitchFamily="34" charset="-122"/>
                <a:cs typeface="Arial" panose="020B0604020202020204" pitchFamily="34" charset="0"/>
              </a:rPr>
              <a:t> </a:t>
            </a:r>
            <a:r>
              <a:rPr lang="en-US" sz="1200" b="1" dirty="0" err="1">
                <a:solidFill>
                  <a:schemeClr val="accent1"/>
                </a:solidFill>
                <a:latin typeface="Arial" panose="020B0604020202020204" pitchFamily="34" charset="0"/>
                <a:ea typeface="Alexandria Semi Bold" pitchFamily="34" charset="-122"/>
                <a:cs typeface="Arial" panose="020B0604020202020204" pitchFamily="34" charset="0"/>
              </a:rPr>
              <a:t>Đầu</a:t>
            </a:r>
            <a:r>
              <a:rPr lang="en-US" sz="1200" b="1" dirty="0">
                <a:solidFill>
                  <a:schemeClr val="accent1"/>
                </a:solidFill>
                <a:latin typeface="Arial" panose="020B0604020202020204" pitchFamily="34" charset="0"/>
                <a:ea typeface="Alexandria Semi Bold" pitchFamily="34" charset="-122"/>
                <a:cs typeface="Arial" panose="020B0604020202020204" pitchFamily="34" charset="0"/>
              </a:rPr>
              <a:t> </a:t>
            </a:r>
            <a:r>
              <a:rPr lang="en-US" sz="1200" b="1" dirty="0" err="1">
                <a:solidFill>
                  <a:schemeClr val="accent1"/>
                </a:solidFill>
                <a:latin typeface="Arial" panose="020B0604020202020204" pitchFamily="34" charset="0"/>
                <a:ea typeface="Alexandria Semi Bold" pitchFamily="34" charset="-122"/>
                <a:cs typeface="Arial" panose="020B0604020202020204" pitchFamily="34" charset="0"/>
              </a:rPr>
              <a:t>ra</a:t>
            </a:r>
            <a:endParaRPr lang="en-US" sz="1200" dirty="0">
              <a:solidFill>
                <a:srgbClr val="3B3535"/>
              </a:solidFill>
              <a:latin typeface="Arial" panose="020B0604020202020204" pitchFamily="34" charset="0"/>
              <a:ea typeface="Sora Light" pitchFamily="34"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3B3535"/>
                </a:solidFill>
                <a:latin typeface="Arial" panose="020B0604020202020204" pitchFamily="34" charset="0"/>
                <a:ea typeface="Sora Light" pitchFamily="34" charset="-122"/>
                <a:cs typeface="Arial" panose="020B0604020202020204" pitchFamily="34" charset="0"/>
              </a:rPr>
              <a:t>Phát</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triển</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chương</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trình</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đào</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tạo</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với</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chuẩn</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đầu</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ra</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rõ</a:t>
            </a:r>
            <a:r>
              <a:rPr lang="en-US" sz="1200" dirty="0">
                <a:solidFill>
                  <a:srgbClr val="3B3535"/>
                </a:solidFill>
                <a:latin typeface="Arial" panose="020B0604020202020204" pitchFamily="34" charset="0"/>
                <a:ea typeface="Sora Light" pitchFamily="34" charset="-122"/>
                <a:cs typeface="Arial" panose="020B0604020202020204" pitchFamily="34" charset="0"/>
              </a:rPr>
              <a:t> rang.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1"/>
                </a:solidFill>
                <a:latin typeface="Arial" panose="020B0604020202020204" pitchFamily="34" charset="0"/>
                <a:ea typeface="Alexandria Semi Bold" pitchFamily="34" charset="-122"/>
                <a:cs typeface="Arial" panose="020B0604020202020204" pitchFamily="34" charset="0"/>
              </a:rPr>
              <a:t>Rubrics </a:t>
            </a:r>
            <a:r>
              <a:rPr lang="en-US" sz="1200" b="1" dirty="0" err="1">
                <a:solidFill>
                  <a:schemeClr val="accent1"/>
                </a:solidFill>
                <a:latin typeface="Arial" panose="020B0604020202020204" pitchFamily="34" charset="0"/>
                <a:ea typeface="Alexandria Semi Bold" pitchFamily="34" charset="-122"/>
                <a:cs typeface="Arial" panose="020B0604020202020204" pitchFamily="34" charset="0"/>
              </a:rPr>
              <a:t>Kết</a:t>
            </a:r>
            <a:r>
              <a:rPr lang="en-US" sz="1200" b="1" dirty="0">
                <a:solidFill>
                  <a:schemeClr val="accent1"/>
                </a:solidFill>
                <a:latin typeface="Arial" panose="020B0604020202020204" pitchFamily="34" charset="0"/>
                <a:ea typeface="Alexandria Semi Bold" pitchFamily="34" charset="-122"/>
                <a:cs typeface="Arial" panose="020B0604020202020204" pitchFamily="34" charset="0"/>
              </a:rPr>
              <a:t> </a:t>
            </a:r>
            <a:r>
              <a:rPr lang="en-US" sz="1200" b="1" dirty="0" err="1">
                <a:solidFill>
                  <a:schemeClr val="accent1"/>
                </a:solidFill>
                <a:latin typeface="Arial" panose="020B0604020202020204" pitchFamily="34" charset="0"/>
                <a:ea typeface="Alexandria Semi Bold" pitchFamily="34" charset="-122"/>
                <a:cs typeface="Arial" panose="020B0604020202020204" pitchFamily="34" charset="0"/>
              </a:rPr>
              <a:t>nối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3B3535"/>
                </a:solidFill>
                <a:latin typeface="Arial" panose="020B0604020202020204" pitchFamily="34" charset="0"/>
                <a:ea typeface="Sora Light" pitchFamily="34" charset="-122"/>
                <a:cs typeface="Arial" panose="020B0604020202020204" pitchFamily="34" charset="0"/>
              </a:rPr>
              <a:t>Xây</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dựng</a:t>
            </a:r>
            <a:r>
              <a:rPr lang="en-US" sz="1200" dirty="0">
                <a:solidFill>
                  <a:srgbClr val="3B3535"/>
                </a:solidFill>
                <a:latin typeface="Arial" panose="020B0604020202020204" pitchFamily="34" charset="0"/>
                <a:ea typeface="Sora Light" pitchFamily="34" charset="-122"/>
                <a:cs typeface="Arial" panose="020B0604020202020204" pitchFamily="34" charset="0"/>
              </a:rPr>
              <a:t> rubrics </a:t>
            </a:r>
            <a:r>
              <a:rPr lang="en-US" sz="1200" dirty="0" err="1">
                <a:solidFill>
                  <a:srgbClr val="3B3535"/>
                </a:solidFill>
                <a:latin typeface="Arial" panose="020B0604020202020204" pitchFamily="34" charset="0"/>
                <a:ea typeface="Sora Light" pitchFamily="34" charset="-122"/>
                <a:cs typeface="Arial" panose="020B0604020202020204" pitchFamily="34" charset="0"/>
              </a:rPr>
              <a:t>kết</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nối</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tiêu</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chí</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đánh</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giá</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với</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chuẩn</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đầu</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ra.</a:t>
            </a:r>
            <a:endParaRPr lang="en-US" sz="1200" dirty="0">
              <a:solidFill>
                <a:srgbClr val="3B3535"/>
              </a:solidFill>
              <a:latin typeface="Arial" panose="020B0604020202020204" pitchFamily="34" charset="0"/>
              <a:ea typeface="Sora Light" pitchFamily="34"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1"/>
                </a:solidFill>
                <a:latin typeface="Arial" panose="020B0604020202020204" pitchFamily="34" charset="0"/>
                <a:ea typeface="Alexandria Semi Bold" pitchFamily="34" charset="-122"/>
                <a:cs typeface="Arial" panose="020B0604020202020204" pitchFamily="34" charset="0"/>
              </a:rPr>
              <a:t>Giao </a:t>
            </a:r>
            <a:r>
              <a:rPr lang="en-US" sz="1200" b="1" dirty="0" err="1">
                <a:solidFill>
                  <a:schemeClr val="accent1"/>
                </a:solidFill>
                <a:latin typeface="Arial" panose="020B0604020202020204" pitchFamily="34" charset="0"/>
                <a:ea typeface="Alexandria Semi Bold" pitchFamily="34" charset="-122"/>
                <a:cs typeface="Arial" panose="020B0604020202020204" pitchFamily="34" charset="0"/>
              </a:rPr>
              <a:t>diện</a:t>
            </a:r>
            <a:r>
              <a:rPr lang="en-US" sz="1200" b="1" dirty="0">
                <a:solidFill>
                  <a:schemeClr val="accent1"/>
                </a:solidFill>
                <a:latin typeface="Arial" panose="020B0604020202020204" pitchFamily="34" charset="0"/>
                <a:ea typeface="Alexandria Semi Bold" pitchFamily="34" charset="-122"/>
                <a:cs typeface="Arial" panose="020B0604020202020204" pitchFamily="34" charset="0"/>
              </a:rPr>
              <a:t> </a:t>
            </a:r>
            <a:r>
              <a:rPr lang="en-US" sz="1200" b="1" dirty="0" err="1">
                <a:solidFill>
                  <a:schemeClr val="accent1"/>
                </a:solidFill>
                <a:latin typeface="Arial" panose="020B0604020202020204" pitchFamily="34" charset="0"/>
                <a:ea typeface="Alexandria Semi Bold" pitchFamily="34" charset="-122"/>
                <a:cs typeface="Arial" panose="020B0604020202020204" pitchFamily="34" charset="0"/>
              </a:rPr>
              <a:t>Tiện</a:t>
            </a:r>
            <a:r>
              <a:rPr lang="en-US" sz="1200" b="1" dirty="0">
                <a:solidFill>
                  <a:schemeClr val="accent1"/>
                </a:solidFill>
                <a:latin typeface="Arial" panose="020B0604020202020204" pitchFamily="34" charset="0"/>
                <a:ea typeface="Alexandria Semi Bold" pitchFamily="34" charset="-122"/>
                <a:cs typeface="Arial" panose="020B0604020202020204" pitchFamily="34" charset="0"/>
              </a:rPr>
              <a:t> </a:t>
            </a:r>
            <a:r>
              <a:rPr lang="en-US" sz="1200" b="1" dirty="0" err="1">
                <a:solidFill>
                  <a:schemeClr val="accent1"/>
                </a:solidFill>
                <a:latin typeface="Arial" panose="020B0604020202020204" pitchFamily="34" charset="0"/>
                <a:ea typeface="Alexandria Semi Bold" pitchFamily="34" charset="-122"/>
                <a:cs typeface="Arial" panose="020B0604020202020204" pitchFamily="34" charset="0"/>
              </a:rPr>
              <a:t>lợi</a:t>
            </a:r>
            <a:endParaRPr lang="en-US" sz="1200" b="1" dirty="0">
              <a:solidFill>
                <a:schemeClr val="accent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3B3535"/>
                </a:solidFill>
                <a:latin typeface="Arial" panose="020B0604020202020204" pitchFamily="34" charset="0"/>
                <a:ea typeface="Sora Light" pitchFamily="34" charset="-122"/>
                <a:cs typeface="Arial" panose="020B0604020202020204" pitchFamily="34" charset="0"/>
              </a:rPr>
              <a:t>Thiết</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kế</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vi-VN" sz="1200" dirty="0">
                <a:solidFill>
                  <a:srgbClr val="3B3535"/>
                </a:solidFill>
                <a:latin typeface="Arial" panose="020B0604020202020204" pitchFamily="34" charset="0"/>
                <a:ea typeface="Sora Light" pitchFamily="34" charset="-122"/>
                <a:cs typeface="Arial" panose="020B0604020202020204" pitchFamily="34" charset="0"/>
              </a:rPr>
              <a:t>giao diện thân thiện. Phục vụ tốt cho mobile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3B3535"/>
              </a:solidFill>
              <a:latin typeface="Arial" panose="020B0604020202020204" pitchFamily="34" charset="0"/>
              <a:ea typeface="Sora Light" pitchFamily="34"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solidFill>
                  <a:schemeClr val="accent1"/>
                </a:solidFill>
                <a:latin typeface="Arial" panose="020B0604020202020204" pitchFamily="34" charset="0"/>
                <a:ea typeface="Alexandria Semi Bold" pitchFamily="34" charset="-122"/>
                <a:cs typeface="Arial" panose="020B0604020202020204" pitchFamily="34" charset="0"/>
              </a:rPr>
              <a:t>Quản</a:t>
            </a:r>
            <a:r>
              <a:rPr lang="en-US" sz="1200" b="1" dirty="0">
                <a:solidFill>
                  <a:schemeClr val="accent1"/>
                </a:solidFill>
                <a:latin typeface="Arial" panose="020B0604020202020204" pitchFamily="34" charset="0"/>
                <a:ea typeface="Alexandria Semi Bold" pitchFamily="34" charset="-122"/>
                <a:cs typeface="Arial" panose="020B0604020202020204" pitchFamily="34" charset="0"/>
              </a:rPr>
              <a:t> </a:t>
            </a:r>
            <a:r>
              <a:rPr lang="en-US" sz="1200" b="1" dirty="0" err="1">
                <a:solidFill>
                  <a:schemeClr val="accent1"/>
                </a:solidFill>
                <a:latin typeface="Arial" panose="020B0604020202020204" pitchFamily="34" charset="0"/>
                <a:ea typeface="Alexandria Semi Bold" pitchFamily="34" charset="-122"/>
                <a:cs typeface="Arial" panose="020B0604020202020204" pitchFamily="34" charset="0"/>
              </a:rPr>
              <a:t>lý</a:t>
            </a:r>
            <a:r>
              <a:rPr lang="en-US" sz="1200" b="1" dirty="0">
                <a:solidFill>
                  <a:schemeClr val="accent1"/>
                </a:solidFill>
                <a:latin typeface="Arial" panose="020B0604020202020204" pitchFamily="34" charset="0"/>
                <a:ea typeface="Alexandria Semi Bold" pitchFamily="34" charset="-122"/>
                <a:cs typeface="Arial" panose="020B0604020202020204" pitchFamily="34" charset="0"/>
              </a:rPr>
              <a:t> </a:t>
            </a:r>
            <a:r>
              <a:rPr lang="en-US" sz="1200" b="1" dirty="0" err="1">
                <a:solidFill>
                  <a:schemeClr val="accent1"/>
                </a:solidFill>
                <a:latin typeface="Arial" panose="020B0604020202020204" pitchFamily="34" charset="0"/>
                <a:ea typeface="Alexandria Semi Bold" pitchFamily="34" charset="-122"/>
                <a:cs typeface="Arial" panose="020B0604020202020204" pitchFamily="34" charset="0"/>
              </a:rPr>
              <a:t>Kết</a:t>
            </a:r>
            <a:r>
              <a:rPr lang="en-US" sz="1200" b="1" dirty="0">
                <a:solidFill>
                  <a:schemeClr val="accent1"/>
                </a:solidFill>
                <a:latin typeface="Arial" panose="020B0604020202020204" pitchFamily="34" charset="0"/>
                <a:ea typeface="Alexandria Semi Bold" pitchFamily="34" charset="-122"/>
                <a:cs typeface="Arial" panose="020B0604020202020204" pitchFamily="34" charset="0"/>
              </a:rPr>
              <a:t> </a:t>
            </a:r>
            <a:r>
              <a:rPr lang="en-US" sz="1200" b="1" dirty="0" err="1">
                <a:solidFill>
                  <a:schemeClr val="accent1"/>
                </a:solidFill>
                <a:latin typeface="Arial" panose="020B0604020202020204" pitchFamily="34" charset="0"/>
                <a:ea typeface="Alexandria Semi Bold" pitchFamily="34" charset="-122"/>
                <a:cs typeface="Arial" panose="020B0604020202020204" pitchFamily="34" charset="0"/>
              </a:rPr>
              <a:t>quả</a:t>
            </a:r>
            <a:endParaRPr lang="en-US" sz="1200" b="1" dirty="0">
              <a:solidFill>
                <a:schemeClr val="accent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B3535"/>
                </a:solidFill>
                <a:latin typeface="Arial" panose="020B0604020202020204" pitchFamily="34" charset="0"/>
                <a:ea typeface="Sora Light" pitchFamily="34" charset="-122"/>
                <a:cs typeface="Arial" panose="020B0604020202020204" pitchFamily="34" charset="0"/>
              </a:rPr>
              <a:t>Cung </a:t>
            </a:r>
            <a:r>
              <a:rPr lang="en-US" sz="1200" dirty="0" err="1">
                <a:solidFill>
                  <a:srgbClr val="3B3535"/>
                </a:solidFill>
                <a:latin typeface="Arial" panose="020B0604020202020204" pitchFamily="34" charset="0"/>
                <a:ea typeface="Sora Light" pitchFamily="34" charset="-122"/>
                <a:cs typeface="Arial" panose="020B0604020202020204" pitchFamily="34" charset="0"/>
              </a:rPr>
              <a:t>cấp</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tính</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năng</a:t>
            </a:r>
            <a:r>
              <a:rPr lang="en-US" sz="1200" dirty="0">
                <a:solidFill>
                  <a:srgbClr val="3B3535"/>
                </a:solidFill>
                <a:latin typeface="Arial" panose="020B0604020202020204" pitchFamily="34" charset="0"/>
                <a:ea typeface="Sora Light" pitchFamily="34" charset="-122"/>
                <a:cs typeface="Arial" panose="020B0604020202020204" pitchFamily="34" charset="0"/>
              </a:rPr>
              <a:t> in </a:t>
            </a:r>
            <a:r>
              <a:rPr lang="en-US" sz="1200" dirty="0" err="1">
                <a:solidFill>
                  <a:srgbClr val="3B3535"/>
                </a:solidFill>
                <a:latin typeface="Arial" panose="020B0604020202020204" pitchFamily="34" charset="0"/>
                <a:ea typeface="Sora Light" pitchFamily="34" charset="-122"/>
                <a:cs typeface="Arial" panose="020B0604020202020204" pitchFamily="34" charset="0"/>
              </a:rPr>
              <a:t>phiếu</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chấm</a:t>
            </a:r>
            <a:r>
              <a:rPr lang="en-US" sz="1200" dirty="0">
                <a:solidFill>
                  <a:srgbClr val="3B3535"/>
                </a:solidFill>
                <a:latin typeface="Arial" panose="020B0604020202020204" pitchFamily="34" charset="0"/>
                <a:ea typeface="Sora Light" pitchFamily="34" charset="-122"/>
                <a:cs typeface="Arial" panose="020B0604020202020204" pitchFamily="34" charset="0"/>
              </a:rPr>
              <a:t> </a:t>
            </a:r>
            <a:r>
              <a:rPr lang="en-US" sz="1200" dirty="0" err="1">
                <a:solidFill>
                  <a:srgbClr val="3B3535"/>
                </a:solidFill>
                <a:latin typeface="Arial" panose="020B0604020202020204" pitchFamily="34" charset="0"/>
                <a:ea typeface="Sora Light" pitchFamily="34" charset="-122"/>
                <a:cs typeface="Arial" panose="020B0604020202020204" pitchFamily="34" charset="0"/>
              </a:rPr>
              <a:t>và</a:t>
            </a:r>
            <a:r>
              <a:rPr lang="en-US" sz="1200" dirty="0">
                <a:solidFill>
                  <a:srgbClr val="3B3535"/>
                </a:solidFill>
                <a:latin typeface="Arial" panose="020B0604020202020204" pitchFamily="34" charset="0"/>
                <a:ea typeface="Sora Light" pitchFamily="34" charset="-122"/>
                <a:cs typeface="Arial" panose="020B0604020202020204" pitchFamily="34" charset="0"/>
              </a:rPr>
              <a:t> in </a:t>
            </a:r>
            <a:r>
              <a:rPr lang="en-US" sz="1200" dirty="0" err="1">
                <a:solidFill>
                  <a:srgbClr val="3B3535"/>
                </a:solidFill>
                <a:latin typeface="Arial" panose="020B0604020202020204" pitchFamily="34" charset="0"/>
                <a:ea typeface="Sora Light" pitchFamily="34" charset="-122"/>
                <a:cs typeface="Arial" panose="020B0604020202020204" pitchFamily="34" charset="0"/>
              </a:rPr>
              <a:t>điểm</a:t>
            </a:r>
            <a:r>
              <a:rPr lang="en-US" sz="1200" dirty="0">
                <a:solidFill>
                  <a:srgbClr val="3B3535"/>
                </a:solidFill>
                <a:latin typeface="Arial" panose="020B0604020202020204" pitchFamily="34" charset="0"/>
                <a:ea typeface="Sora Light" pitchFamily="34" charset="-122"/>
                <a:cs typeface="Arial" panose="020B0604020202020204" pitchFamily="34" charset="0"/>
              </a:rPr>
              <a:t>,.</a:t>
            </a:r>
            <a:endParaRPr lang="en-US" sz="1200" dirty="0">
              <a:latin typeface="Arial" panose="020B0604020202020204" pitchFamily="34" charset="0"/>
              <a:cs typeface="Arial" panose="020B0604020202020204" pitchFamily="34" charset="0"/>
            </a:endParaRPr>
          </a:p>
          <a:p>
            <a:endParaRPr lang="vi-VN" dirty="0"/>
          </a:p>
        </p:txBody>
      </p:sp>
      <p:sp>
        <p:nvSpPr>
          <p:cNvPr id="4" name="Slide Number Placeholder 3"/>
          <p:cNvSpPr>
            <a:spLocks noGrp="1"/>
          </p:cNvSpPr>
          <p:nvPr>
            <p:ph type="sldNum" sz="quarter" idx="5"/>
          </p:nvPr>
        </p:nvSpPr>
        <p:spPr/>
        <p:txBody>
          <a:bodyPr/>
          <a:lstStyle/>
          <a:p>
            <a:fld id="{8FB1DCEE-D0F6-4B78-8F00-16757C14CF65}" type="slidenum">
              <a:rPr lang="vi-VN" smtClean="0"/>
              <a:t>4</a:t>
            </a:fld>
            <a:endParaRPr lang="vi-VN"/>
          </a:p>
        </p:txBody>
      </p:sp>
    </p:spTree>
    <p:extLst>
      <p:ext uri="{BB962C8B-B14F-4D97-AF65-F5344CB8AC3E}">
        <p14:creationId xmlns:p14="http://schemas.microsoft.com/office/powerpoint/2010/main" val="3964886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50000"/>
              </a:lnSpc>
              <a:spcBef>
                <a:spcPts val="600"/>
              </a:spcBef>
              <a:spcAft>
                <a:spcPts val="600"/>
              </a:spcAft>
              <a:buFont typeface="Times New Roman" panose="02020603050405020304" pitchFamily="18" charset="0"/>
              <a:buChar char="-"/>
            </a:pPr>
            <a:r>
              <a:rPr lang="vi-VN" sz="1800" dirty="0">
                <a:effectLst/>
                <a:latin typeface="Times New Roman" panose="02020603050405020304" pitchFamily="18" charset="0"/>
                <a:ea typeface="Times New Roman" panose="02020603050405020304" pitchFamily="18" charset="0"/>
              </a:rPr>
              <a:t>Ứng dụng web: Từ các trang web đơn giản đến các ứng dụng web phức tạp.</a:t>
            </a:r>
          </a:p>
          <a:p>
            <a:pPr marL="342900" lvl="0" indent="-342900" algn="just">
              <a:lnSpc>
                <a:spcPct val="150000"/>
              </a:lnSpc>
              <a:spcBef>
                <a:spcPts val="600"/>
              </a:spcBef>
              <a:spcAft>
                <a:spcPts val="600"/>
              </a:spcAft>
              <a:buFont typeface="Times New Roman" panose="02020603050405020304" pitchFamily="18" charset="0"/>
              <a:buChar char="-"/>
            </a:pPr>
            <a:r>
              <a:rPr lang="vi-VN" sz="1800" dirty="0">
                <a:effectLst/>
                <a:latin typeface="Times New Roman" panose="02020603050405020304" pitchFamily="18" charset="0"/>
                <a:ea typeface="Times New Roman" panose="02020603050405020304" pitchFamily="18" charset="0"/>
              </a:rPr>
              <a:t>Ứng dụng thời gian thực: Chat, thông báo và trò chơi trực tuyến.</a:t>
            </a:r>
          </a:p>
          <a:p>
            <a:pPr marL="342900" lvl="0" indent="-342900" algn="just">
              <a:lnSpc>
                <a:spcPct val="150000"/>
              </a:lnSpc>
              <a:spcBef>
                <a:spcPts val="600"/>
              </a:spcBef>
              <a:spcAft>
                <a:spcPts val="600"/>
              </a:spcAft>
              <a:buFont typeface="Times New Roman" panose="02020603050405020304" pitchFamily="18" charset="0"/>
              <a:buChar char="-"/>
            </a:pPr>
            <a:r>
              <a:rPr lang="vi-VN" sz="1800" dirty="0">
                <a:effectLst/>
                <a:latin typeface="Times New Roman" panose="02020603050405020304" pitchFamily="18" charset="0"/>
                <a:ea typeface="Times New Roman" panose="02020603050405020304" pitchFamily="18" charset="0"/>
              </a:rPr>
              <a:t>API và dịch vụ web: Xây dựng API RESTful và các dịch vụ web.</a:t>
            </a:r>
          </a:p>
          <a:p>
            <a:endParaRPr lang="vi-VN" dirty="0"/>
          </a:p>
        </p:txBody>
      </p:sp>
      <p:sp>
        <p:nvSpPr>
          <p:cNvPr id="4" name="Slide Number Placeholder 3"/>
          <p:cNvSpPr>
            <a:spLocks noGrp="1"/>
          </p:cNvSpPr>
          <p:nvPr>
            <p:ph type="sldNum" sz="quarter" idx="5"/>
          </p:nvPr>
        </p:nvSpPr>
        <p:spPr/>
        <p:txBody>
          <a:bodyPr/>
          <a:lstStyle/>
          <a:p>
            <a:fld id="{8FB1DCEE-D0F6-4B78-8F00-16757C14CF65}" type="slidenum">
              <a:rPr lang="vi-VN" smtClean="0"/>
              <a:t>5</a:t>
            </a:fld>
            <a:endParaRPr lang="vi-VN"/>
          </a:p>
        </p:txBody>
      </p:sp>
    </p:spTree>
    <p:extLst>
      <p:ext uri="{BB962C8B-B14F-4D97-AF65-F5344CB8AC3E}">
        <p14:creationId xmlns:p14="http://schemas.microsoft.com/office/powerpoint/2010/main" val="2858890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50000"/>
              </a:lnSpc>
              <a:spcBef>
                <a:spcPts val="600"/>
              </a:spcBef>
              <a:spcAft>
                <a:spcPts val="600"/>
              </a:spcAft>
              <a:buFont typeface="Times New Roman" panose="02020603050405020304" pitchFamily="18" charset="0"/>
              <a:buChar char="-"/>
            </a:pPr>
            <a:r>
              <a:rPr lang="vi-VN" sz="1800" dirty="0">
                <a:effectLst/>
                <a:latin typeface="Times New Roman" panose="02020603050405020304" pitchFamily="18" charset="0"/>
                <a:ea typeface="Times New Roman" panose="02020603050405020304" pitchFamily="18" charset="0"/>
              </a:rPr>
              <a:t>Ứng dụng web: Xây dựng các trang web và ứng dụng web động.</a:t>
            </a:r>
          </a:p>
          <a:p>
            <a:pPr marL="342900" lvl="0" indent="-342900" algn="just">
              <a:lnSpc>
                <a:spcPct val="150000"/>
              </a:lnSpc>
              <a:spcBef>
                <a:spcPts val="600"/>
              </a:spcBef>
              <a:spcAft>
                <a:spcPts val="600"/>
              </a:spcAft>
              <a:buFont typeface="Times New Roman" panose="02020603050405020304" pitchFamily="18" charset="0"/>
              <a:buChar char="-"/>
            </a:pPr>
            <a:r>
              <a:rPr lang="vi-VN" sz="1800" dirty="0">
                <a:effectLst/>
                <a:latin typeface="Times New Roman" panose="02020603050405020304" pitchFamily="18" charset="0"/>
                <a:ea typeface="Times New Roman" panose="02020603050405020304" pitchFamily="18" charset="0"/>
              </a:rPr>
              <a:t>API RESTful: Tạo và quản lý các API cho giao tiếp dữ liệu.</a:t>
            </a:r>
          </a:p>
          <a:p>
            <a:pPr marL="342900" lvl="0" indent="-342900" algn="just">
              <a:lnSpc>
                <a:spcPct val="150000"/>
              </a:lnSpc>
              <a:spcBef>
                <a:spcPts val="600"/>
              </a:spcBef>
              <a:spcAft>
                <a:spcPts val="600"/>
              </a:spcAft>
              <a:buFont typeface="Times New Roman" panose="02020603050405020304" pitchFamily="18" charset="0"/>
              <a:buChar char="-"/>
            </a:pPr>
            <a:r>
              <a:rPr lang="vi-VN" sz="1800" dirty="0">
                <a:effectLst/>
                <a:latin typeface="Times New Roman" panose="02020603050405020304" pitchFamily="18" charset="0"/>
                <a:ea typeface="Times New Roman" panose="02020603050405020304" pitchFamily="18" charset="0"/>
              </a:rPr>
              <a:t>Ứng dụng thời gian thực: Hỗ trợ các ứng dụng cần tính năng thời gian thực như chat hoặc thông báo.</a:t>
            </a:r>
          </a:p>
          <a:p>
            <a:endParaRPr lang="vi-VN" dirty="0"/>
          </a:p>
        </p:txBody>
      </p:sp>
      <p:sp>
        <p:nvSpPr>
          <p:cNvPr id="4" name="Slide Number Placeholder 3"/>
          <p:cNvSpPr>
            <a:spLocks noGrp="1"/>
          </p:cNvSpPr>
          <p:nvPr>
            <p:ph type="sldNum" sz="quarter" idx="5"/>
          </p:nvPr>
        </p:nvSpPr>
        <p:spPr/>
        <p:txBody>
          <a:bodyPr/>
          <a:lstStyle/>
          <a:p>
            <a:fld id="{8FB1DCEE-D0F6-4B78-8F00-16757C14CF65}" type="slidenum">
              <a:rPr lang="vi-VN" smtClean="0"/>
              <a:t>6</a:t>
            </a:fld>
            <a:endParaRPr lang="vi-VN"/>
          </a:p>
        </p:txBody>
      </p:sp>
    </p:spTree>
    <p:extLst>
      <p:ext uri="{BB962C8B-B14F-4D97-AF65-F5344CB8AC3E}">
        <p14:creationId xmlns:p14="http://schemas.microsoft.com/office/powerpoint/2010/main" val="96159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8FB1DCEE-D0F6-4B78-8F00-16757C14CF65}" type="slidenum">
              <a:rPr lang="vi-VN" smtClean="0"/>
              <a:t>7</a:t>
            </a:fld>
            <a:endParaRPr lang="vi-VN"/>
          </a:p>
        </p:txBody>
      </p:sp>
    </p:spTree>
    <p:extLst>
      <p:ext uri="{BB962C8B-B14F-4D97-AF65-F5344CB8AC3E}">
        <p14:creationId xmlns:p14="http://schemas.microsoft.com/office/powerpoint/2010/main" val="3453688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8FB1DCEE-D0F6-4B78-8F00-16757C14CF65}" type="slidenum">
              <a:rPr lang="vi-VN" smtClean="0"/>
              <a:t>9</a:t>
            </a:fld>
            <a:endParaRPr lang="vi-VN"/>
          </a:p>
        </p:txBody>
      </p:sp>
    </p:spTree>
    <p:extLst>
      <p:ext uri="{BB962C8B-B14F-4D97-AF65-F5344CB8AC3E}">
        <p14:creationId xmlns:p14="http://schemas.microsoft.com/office/powerpoint/2010/main" val="3236080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dirty="0">
                <a:solidFill>
                  <a:schemeClr val="tx1"/>
                </a:solidFill>
                <a:latin typeface="Arial" panose="020B0604020202020204" pitchFamily="34" charset="0"/>
                <a:ea typeface="Open Sans" pitchFamily="34" charset="-122"/>
                <a:cs typeface="Arial" panose="020B0604020202020204" pitchFamily="34" charset="0"/>
              </a:rPr>
              <a:t>Admin có quyền truy cập chức năng của giáo viên và quản lý chương trình đào tạo, bao gồm xác định và quản lý PLO và PO.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Arial" panose="020B0604020202020204" pitchFamily="34" charset="0"/>
              <a:ea typeface="Open Sans" pitchFamily="34"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dirty="0">
                <a:solidFill>
                  <a:schemeClr val="tx1"/>
                </a:solidFill>
                <a:latin typeface="Arial" panose="020B0604020202020204" pitchFamily="34" charset="0"/>
                <a:ea typeface="Open Sans" pitchFamily="34" charset="-122"/>
                <a:cs typeface="Arial" panose="020B0604020202020204" pitchFamily="34" charset="0"/>
              </a:rPr>
              <a:t>Admin có thể tạo, chỉnh sửa, xóa môn học, bao gồm CLO và các chương học. Giáo viên quản lý mối quan hệ giữa CLO, PLO và chương học.</a:t>
            </a:r>
          </a:p>
          <a:p>
            <a:endParaRPr lang="vi-VN" dirty="0"/>
          </a:p>
        </p:txBody>
      </p:sp>
      <p:sp>
        <p:nvSpPr>
          <p:cNvPr id="4" name="Slide Number Placeholder 3"/>
          <p:cNvSpPr>
            <a:spLocks noGrp="1"/>
          </p:cNvSpPr>
          <p:nvPr>
            <p:ph type="sldNum" sz="quarter" idx="5"/>
          </p:nvPr>
        </p:nvSpPr>
        <p:spPr/>
        <p:txBody>
          <a:bodyPr/>
          <a:lstStyle/>
          <a:p>
            <a:fld id="{8FB1DCEE-D0F6-4B78-8F00-16757C14CF65}" type="slidenum">
              <a:rPr lang="vi-VN" smtClean="0"/>
              <a:t>10</a:t>
            </a:fld>
            <a:endParaRPr lang="vi-VN"/>
          </a:p>
        </p:txBody>
      </p:sp>
    </p:spTree>
    <p:extLst>
      <p:ext uri="{BB962C8B-B14F-4D97-AF65-F5344CB8AC3E}">
        <p14:creationId xmlns:p14="http://schemas.microsoft.com/office/powerpoint/2010/main" val="2658963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dirty="0">
                <a:latin typeface="Arial" panose="020B0604020202020204" pitchFamily="34" charset="0"/>
                <a:cs typeface="Arial" panose="020B0604020202020204" pitchFamily="34" charset="0"/>
              </a:rPr>
              <a:t>Giáo viên tạo bảng tiêu chí (Rubric) và thêm các tiêu chí cụ thể (Rubric Items), quản lý mối quan hệ giữa CLO, chương học và PLO.</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vi-VN"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dirty="0">
                <a:latin typeface="Arial" panose="020B0604020202020204" pitchFamily="34" charset="0"/>
                <a:cs typeface="Arial" panose="020B0604020202020204" pitchFamily="34" charset="0"/>
              </a:rPr>
              <a:t>Khi đánh giá sinh viên, giáo viên chọn lớp, môn học, bảng tiêu chí và thêm mô tả chung. Giáo viên có thể mời đồng nghiệp tham gia đánh giá.</a:t>
            </a:r>
          </a:p>
          <a:p>
            <a:endParaRPr lang="vi-VN" dirty="0"/>
          </a:p>
          <a:p>
            <a:endParaRPr lang="vi-VN"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dirty="0">
                <a:latin typeface="Arial" panose="020B0604020202020204" pitchFamily="34" charset="0"/>
                <a:cs typeface="Arial" panose="020B0604020202020204" pitchFamily="34" charset="0"/>
              </a:rPr>
              <a:t>Quản lý đánh giá bao gồm theo dõi điểm số của giáo viên mời và quản lý việc mời thêm giáo viên. Giáo viên được mời nhận liên kết đến trang chấm điểm để chấm điểm, chỉnh sửa kết quả và in điểm. Giáo viên chính có thể cập nhật đề tài và xem điểm cuối cùng sau khi hoàn tất đánh giá.</a:t>
            </a:r>
          </a:p>
          <a:p>
            <a:endParaRPr lang="vi-VN" dirty="0"/>
          </a:p>
        </p:txBody>
      </p:sp>
      <p:sp>
        <p:nvSpPr>
          <p:cNvPr id="4" name="Slide Number Placeholder 3"/>
          <p:cNvSpPr>
            <a:spLocks noGrp="1"/>
          </p:cNvSpPr>
          <p:nvPr>
            <p:ph type="sldNum" sz="quarter" idx="5"/>
          </p:nvPr>
        </p:nvSpPr>
        <p:spPr/>
        <p:txBody>
          <a:bodyPr/>
          <a:lstStyle/>
          <a:p>
            <a:fld id="{8FB1DCEE-D0F6-4B78-8F00-16757C14CF65}" type="slidenum">
              <a:rPr lang="vi-VN" smtClean="0"/>
              <a:t>11</a:t>
            </a:fld>
            <a:endParaRPr lang="vi-VN"/>
          </a:p>
        </p:txBody>
      </p:sp>
    </p:spTree>
    <p:extLst>
      <p:ext uri="{BB962C8B-B14F-4D97-AF65-F5344CB8AC3E}">
        <p14:creationId xmlns:p14="http://schemas.microsoft.com/office/powerpoint/2010/main" val="1993391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3065014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3180672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175537-1E41-4B50-ABDF-740E0AD7BA5D}" type="slidenum">
              <a:rPr lang="vi-VN" smtClean="0"/>
              <a:t>‹#›</a:t>
            </a:fld>
            <a:endParaRPr lang="vi-V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51551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335021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endParaRPr lang="vi-V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175537-1E41-4B50-ABDF-740E0AD7BA5D}" type="slidenum">
              <a:rPr lang="vi-VN" smtClean="0"/>
              <a:t>‹#›</a:t>
            </a:fld>
            <a:endParaRPr lang="vi-V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7631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4225554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3647874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3690287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127431" y="71669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175537-1E41-4B50-ABDF-740E0AD7BA5D}" type="slidenum">
              <a:rPr lang="vi-VN" smtClean="0"/>
              <a:t>‹#›</a:t>
            </a:fld>
            <a:endParaRPr lang="vi-VN" dirty="0"/>
          </a:p>
        </p:txBody>
      </p:sp>
      <p:sp>
        <p:nvSpPr>
          <p:cNvPr id="7" name="Slide Number Placeholder 5">
            <a:extLst>
              <a:ext uri="{FF2B5EF4-FFF2-40B4-BE49-F238E27FC236}">
                <a16:creationId xmlns:a16="http://schemas.microsoft.com/office/drawing/2014/main" id="{0E919E92-B1CC-C308-015F-12BD82B8731B}"/>
              </a:ext>
            </a:extLst>
          </p:cNvPr>
          <p:cNvSpPr txBox="1">
            <a:spLocks/>
          </p:cNvSpPr>
          <p:nvPr userDrawn="1"/>
        </p:nvSpPr>
        <p:spPr bwMode="gray">
          <a:xfrm>
            <a:off x="11384539" y="6392394"/>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F175537-1E41-4B50-ABDF-740E0AD7BA5D}" type="slidenum">
              <a:rPr lang="vi-VN" smtClean="0"/>
              <a:pPr/>
              <a:t>‹#›</a:t>
            </a:fld>
            <a:endParaRPr lang="vi-VN" dirty="0"/>
          </a:p>
        </p:txBody>
      </p:sp>
    </p:spTree>
    <p:extLst>
      <p:ext uri="{BB962C8B-B14F-4D97-AF65-F5344CB8AC3E}">
        <p14:creationId xmlns:p14="http://schemas.microsoft.com/office/powerpoint/2010/main" val="253462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405095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endParaRPr lang="vi-V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720495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vi-VN" dirty="0"/>
          </a:p>
        </p:txBody>
      </p:sp>
      <p:sp>
        <p:nvSpPr>
          <p:cNvPr id="8" name="Footer Placeholder 7"/>
          <p:cNvSpPr>
            <a:spLocks noGrp="1"/>
          </p:cNvSpPr>
          <p:nvPr>
            <p:ph type="ftr" sz="quarter" idx="11"/>
          </p:nvPr>
        </p:nvSpPr>
        <p:spPr/>
        <p:txBody>
          <a:bodyPr/>
          <a:lstStyle/>
          <a:p>
            <a:endParaRPr lang="vi-V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59123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vi-VN"/>
          </a:p>
        </p:txBody>
      </p:sp>
      <p:sp>
        <p:nvSpPr>
          <p:cNvPr id="4" name="Footer Placeholder 3"/>
          <p:cNvSpPr>
            <a:spLocks noGrp="1"/>
          </p:cNvSpPr>
          <p:nvPr>
            <p:ph type="ftr" sz="quarter" idx="11"/>
          </p:nvPr>
        </p:nvSpPr>
        <p:spPr/>
        <p:txBody>
          <a:bodyPr/>
          <a:lstStyle/>
          <a:p>
            <a:endParaRPr lang="vi-V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F175537-1E41-4B50-ABDF-740E0AD7BA5D}" type="slidenum">
              <a:rPr lang="vi-VN" smtClean="0"/>
              <a:t>‹#›</a:t>
            </a:fld>
            <a:endParaRPr lang="vi-VN" dirty="0"/>
          </a:p>
        </p:txBody>
      </p:sp>
    </p:spTree>
    <p:extLst>
      <p:ext uri="{BB962C8B-B14F-4D97-AF65-F5344CB8AC3E}">
        <p14:creationId xmlns:p14="http://schemas.microsoft.com/office/powerpoint/2010/main" val="27891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vi-VN"/>
          </a:p>
        </p:txBody>
      </p:sp>
      <p:sp>
        <p:nvSpPr>
          <p:cNvPr id="3" name="Footer Placeholder 2"/>
          <p:cNvSpPr>
            <a:spLocks noGrp="1"/>
          </p:cNvSpPr>
          <p:nvPr>
            <p:ph type="ftr" sz="quarter" idx="11"/>
          </p:nvPr>
        </p:nvSpPr>
        <p:spPr/>
        <p:txBody>
          <a:bodyPr/>
          <a:lstStyle/>
          <a:p>
            <a:endParaRPr lang="vi-V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137724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52146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3098502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vi-V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F175537-1E41-4B50-ABDF-740E0AD7BA5D}" type="slidenum">
              <a:rPr lang="vi-VN" smtClean="0"/>
              <a:t>‹#›</a:t>
            </a:fld>
            <a:endParaRPr lang="vi-VN"/>
          </a:p>
        </p:txBody>
      </p:sp>
    </p:spTree>
    <p:extLst>
      <p:ext uri="{BB962C8B-B14F-4D97-AF65-F5344CB8AC3E}">
        <p14:creationId xmlns:p14="http://schemas.microsoft.com/office/powerpoint/2010/main" val="2834568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upload.wikimedia.org/wikipedia/commons/thumb/d/d9/Node.js_logo.svg/langfr-330px-Node.js_logo.svg.png"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res.cloudinary.com/practicaldev/image/fetch/s--KkScstnJ--/c_imagga_scale,f_auto,fl_progressive,h_420,q_auto,w_1000/https:/dev-to-uploads.s3.amazonaws.com/uploads/articles/zojuy79lo3fn3qdt7g6p.png" TargetMode="Externa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abrilliants.com/wp-content/uploads/2023/05/1631110818-logo-react-js.png"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images.ctfassets.net/sw4ojjqn6qvl/4nYfAgKuJ976LlAEkZC0s0/73330d3767e6cf6ad8153be8c39318bc/rest-api-logo.sv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8E413-9B1F-39B0-5557-69C9C93E405C}"/>
              </a:ext>
            </a:extLst>
          </p:cNvPr>
          <p:cNvSpPr>
            <a:spLocks noGrp="1"/>
          </p:cNvSpPr>
          <p:nvPr>
            <p:ph type="ctrTitle"/>
          </p:nvPr>
        </p:nvSpPr>
        <p:spPr>
          <a:xfrm>
            <a:off x="2589213" y="1883818"/>
            <a:ext cx="7944464" cy="2262781"/>
          </a:xfrm>
        </p:spPr>
        <p:txBody>
          <a:bodyPr>
            <a:normAutofit/>
          </a:bodyPr>
          <a:lstStyle/>
          <a:p>
            <a:br>
              <a:rPr lang="en-US" sz="2800" b="1"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br>
            <a:r>
              <a:rPr lang="en-US" sz="2800" b="1"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XÂY DỰNG API VÀ HỆ THỐNG CHẤM ĐIỂM TRỰC TUYẾN CHO ĐỒ ÁN SINH VIÊN CNTT</a:t>
            </a:r>
            <a:br>
              <a:rPr lang="vi-VN" sz="2800" dirty="0">
                <a:solidFill>
                  <a:srgbClr val="002060"/>
                </a:solidFill>
                <a:effectLst/>
                <a:latin typeface="Times New Roman" panose="02020603050405020304" pitchFamily="18" charset="0"/>
                <a:ea typeface="Times New Roman" panose="02020603050405020304" pitchFamily="18" charset="0"/>
              </a:rPr>
            </a:br>
            <a:endParaRPr lang="vi-VN" sz="2800" dirty="0">
              <a:solidFill>
                <a:srgbClr val="002060"/>
              </a:solidFill>
            </a:endParaRPr>
          </a:p>
        </p:txBody>
      </p:sp>
      <p:sp>
        <p:nvSpPr>
          <p:cNvPr id="3" name="Subtitle 2">
            <a:extLst>
              <a:ext uri="{FF2B5EF4-FFF2-40B4-BE49-F238E27FC236}">
                <a16:creationId xmlns:a16="http://schemas.microsoft.com/office/drawing/2014/main" id="{0207BCF5-AC9B-9970-9BD8-B6BEA4E51FE1}"/>
              </a:ext>
            </a:extLst>
          </p:cNvPr>
          <p:cNvSpPr>
            <a:spLocks noGrp="1"/>
          </p:cNvSpPr>
          <p:nvPr>
            <p:ph type="subTitle" idx="1"/>
          </p:nvPr>
        </p:nvSpPr>
        <p:spPr>
          <a:xfrm>
            <a:off x="2589213" y="3901105"/>
            <a:ext cx="8915399" cy="2652555"/>
          </a:xfrm>
        </p:spPr>
        <p:txBody>
          <a:bodyPr/>
          <a:lstStyle/>
          <a:p>
            <a:pPr marL="457200" algn="just">
              <a:lnSpc>
                <a:spcPct val="150000"/>
              </a:lnSpc>
            </a:pPr>
            <a:r>
              <a:rPr lang="en-US" sz="1800" dirty="0">
                <a:effectLst/>
                <a:latin typeface="Times New Roman" panose="02020603050405020304" pitchFamily="18" charset="0"/>
                <a:ea typeface="Times New Roman" panose="02020603050405020304" pitchFamily="18" charset="0"/>
              </a:rPr>
              <a:t> </a:t>
            </a:r>
            <a:endParaRPr lang="vi-VN"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FE15EF97-E2D5-4D0C-9BE2-13E2496DFA92}"/>
              </a:ext>
            </a:extLst>
          </p:cNvPr>
          <p:cNvSpPr txBox="1">
            <a:spLocks/>
          </p:cNvSpPr>
          <p:nvPr/>
        </p:nvSpPr>
        <p:spPr>
          <a:xfrm>
            <a:off x="93405" y="171562"/>
            <a:ext cx="12005187" cy="67946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TRƯỜNG ĐẠI HỌC TRÀ VINH</a:t>
            </a:r>
            <a:endParaRPr lang="vi-V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KHOA KỸ THUẬT VÀ CÔNG NGHỆ</a:t>
            </a:r>
            <a:endParaRPr lang="vi-V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B7704C5-122C-AD72-210C-21F12C455E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0766" y="167056"/>
            <a:ext cx="1206039" cy="1206039"/>
          </a:xfrm>
          <a:prstGeom prst="rect">
            <a:avLst/>
          </a:prstGeom>
          <a:noFill/>
        </p:spPr>
      </p:pic>
      <p:sp>
        <p:nvSpPr>
          <p:cNvPr id="6" name="Title 1">
            <a:extLst>
              <a:ext uri="{FF2B5EF4-FFF2-40B4-BE49-F238E27FC236}">
                <a16:creationId xmlns:a16="http://schemas.microsoft.com/office/drawing/2014/main" id="{61A6060A-79F5-E47B-B439-E29DF085ABF4}"/>
              </a:ext>
            </a:extLst>
          </p:cNvPr>
          <p:cNvSpPr txBox="1">
            <a:spLocks/>
          </p:cNvSpPr>
          <p:nvPr/>
        </p:nvSpPr>
        <p:spPr>
          <a:xfrm>
            <a:off x="46701" y="1047650"/>
            <a:ext cx="12098594" cy="964923"/>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en-US" sz="3200" b="1"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KHÓA LUẬN TỐT NGHIỆP</a:t>
            </a:r>
            <a:endParaRPr lang="vi-VN" sz="3200" b="1"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7" name="TextBox 6">
            <a:extLst>
              <a:ext uri="{FF2B5EF4-FFF2-40B4-BE49-F238E27FC236}">
                <a16:creationId xmlns:a16="http://schemas.microsoft.com/office/drawing/2014/main" id="{5C830B8B-B343-7C23-AAE7-7B143EEEE346}"/>
              </a:ext>
            </a:extLst>
          </p:cNvPr>
          <p:cNvSpPr txBox="1"/>
          <p:nvPr/>
        </p:nvSpPr>
        <p:spPr>
          <a:xfrm>
            <a:off x="4181997" y="4146599"/>
            <a:ext cx="3828002" cy="1883657"/>
          </a:xfrm>
          <a:prstGeom prst="rect">
            <a:avLst/>
          </a:prstGeom>
          <a:noFill/>
        </p:spPr>
        <p:txBody>
          <a:bodyPr wrap="square" rtlCol="0">
            <a:spAutoFit/>
          </a:bodyPr>
          <a:lstStyle/>
          <a:p>
            <a:pPr>
              <a:lnSpc>
                <a:spcPct val="150000"/>
              </a:lnSpc>
              <a:spcBef>
                <a:spcPct val="0"/>
              </a:spcBef>
            </a:pPr>
            <a:r>
              <a:rPr lang="en-US" sz="2000" b="1" dirty="0">
                <a:solidFill>
                  <a:schemeClr val="accent1"/>
                </a:solidFill>
                <a:latin typeface="Times New Roman" panose="02020603050405020304" pitchFamily="18" charset="0"/>
                <a:cs typeface="Times New Roman" panose="02020603050405020304" pitchFamily="18" charset="0"/>
              </a:rPr>
              <a:t>GVHD: TS. NGUYỄN BẢO ÂN</a:t>
            </a:r>
          </a:p>
          <a:p>
            <a:pPr>
              <a:lnSpc>
                <a:spcPct val="150000"/>
              </a:lnSpc>
              <a:spcBef>
                <a:spcPct val="0"/>
              </a:spcBef>
            </a:pPr>
            <a:r>
              <a:rPr lang="en-US" sz="2000" b="1" dirty="0">
                <a:solidFill>
                  <a:schemeClr val="accent1"/>
                </a:solidFill>
                <a:latin typeface="Times New Roman" panose="02020603050405020304" pitchFamily="18" charset="0"/>
                <a:cs typeface="Times New Roman" panose="02020603050405020304" pitchFamily="18" charset="0"/>
              </a:rPr>
              <a:t>SVTH: TRẦN THÁI HƯNG</a:t>
            </a:r>
            <a:endParaRPr lang="vi-VN" sz="2000" b="1" dirty="0">
              <a:solidFill>
                <a:schemeClr val="accent1"/>
              </a:solidFill>
              <a:latin typeface="Times New Roman" panose="02020603050405020304" pitchFamily="18" charset="0"/>
              <a:cs typeface="Times New Roman" panose="02020603050405020304" pitchFamily="18" charset="0"/>
            </a:endParaRPr>
          </a:p>
          <a:p>
            <a:pPr>
              <a:lnSpc>
                <a:spcPct val="150000"/>
              </a:lnSpc>
              <a:spcBef>
                <a:spcPct val="0"/>
              </a:spcBef>
            </a:pPr>
            <a:r>
              <a:rPr lang="en-US" sz="2000" b="1" dirty="0">
                <a:solidFill>
                  <a:schemeClr val="accent1"/>
                </a:solidFill>
                <a:latin typeface="Times New Roman" panose="02020603050405020304" pitchFamily="18" charset="0"/>
                <a:cs typeface="Times New Roman" panose="02020603050405020304" pitchFamily="18" charset="0"/>
              </a:rPr>
              <a:t>LỚP: DA20TTB</a:t>
            </a:r>
            <a:endParaRPr lang="vi-VN" sz="2000" b="1" dirty="0">
              <a:solidFill>
                <a:schemeClr val="accent1"/>
              </a:solidFill>
              <a:latin typeface="Times New Roman" panose="02020603050405020304" pitchFamily="18" charset="0"/>
              <a:cs typeface="Times New Roman" panose="02020603050405020304" pitchFamily="18" charset="0"/>
            </a:endParaRPr>
          </a:p>
          <a:p>
            <a:pPr>
              <a:lnSpc>
                <a:spcPct val="150000"/>
              </a:lnSpc>
              <a:spcBef>
                <a:spcPct val="0"/>
              </a:spcBef>
            </a:pPr>
            <a:r>
              <a:rPr lang="en-US" sz="2000" b="1" dirty="0">
                <a:solidFill>
                  <a:schemeClr val="accent1"/>
                </a:solidFill>
                <a:latin typeface="Times New Roman" panose="02020603050405020304" pitchFamily="18" charset="0"/>
                <a:cs typeface="Times New Roman" panose="02020603050405020304" pitchFamily="18" charset="0"/>
              </a:rPr>
              <a:t>MSSV: 110120031</a:t>
            </a:r>
            <a:endParaRPr lang="vi-VN" sz="2000" b="1" dirty="0">
              <a:solidFill>
                <a:schemeClr val="accent1"/>
              </a:solidFill>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44C2880-7A3B-5B9B-4D20-741D62614014}"/>
              </a:ext>
            </a:extLst>
          </p:cNvPr>
          <p:cNvSpPr>
            <a:spLocks noGrp="1"/>
          </p:cNvSpPr>
          <p:nvPr>
            <p:ph type="sldNum" sz="quarter" idx="12"/>
          </p:nvPr>
        </p:nvSpPr>
        <p:spPr/>
        <p:txBody>
          <a:bodyPr/>
          <a:lstStyle/>
          <a:p>
            <a:fld id="{7F175537-1E41-4B50-ABDF-740E0AD7BA5D}" type="slidenum">
              <a:rPr lang="vi-VN" smtClean="0"/>
              <a:t>1</a:t>
            </a:fld>
            <a:endParaRPr lang="vi-VN"/>
          </a:p>
        </p:txBody>
      </p:sp>
      <p:sp>
        <p:nvSpPr>
          <p:cNvPr id="9" name="TextBox 8">
            <a:extLst>
              <a:ext uri="{FF2B5EF4-FFF2-40B4-BE49-F238E27FC236}">
                <a16:creationId xmlns:a16="http://schemas.microsoft.com/office/drawing/2014/main" id="{352DD9B5-D966-7F69-8E6B-715E44D50987}"/>
              </a:ext>
            </a:extLst>
          </p:cNvPr>
          <p:cNvSpPr txBox="1"/>
          <p:nvPr/>
        </p:nvSpPr>
        <p:spPr>
          <a:xfrm>
            <a:off x="5180507" y="2209198"/>
            <a:ext cx="2761876"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KHÓA: 2020</a:t>
            </a:r>
            <a:endParaRPr lang="vi-V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3233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E48BB7-E21D-DAE4-807A-87AA53D0B1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10" name="Text 0">
            <a:extLst>
              <a:ext uri="{FF2B5EF4-FFF2-40B4-BE49-F238E27FC236}">
                <a16:creationId xmlns:a16="http://schemas.microsoft.com/office/drawing/2014/main" id="{8B3C4E61-CB83-12A4-8245-B4881D90C833}"/>
              </a:ext>
            </a:extLst>
          </p:cNvPr>
          <p:cNvSpPr/>
          <p:nvPr/>
        </p:nvSpPr>
        <p:spPr>
          <a:xfrm>
            <a:off x="899649" y="1299891"/>
            <a:ext cx="2676572" cy="771525"/>
          </a:xfrm>
          <a:prstGeom prst="rect">
            <a:avLst/>
          </a:prstGeom>
          <a:noFill/>
          <a:ln/>
        </p:spPr>
        <p:txBody>
          <a:bodyPr wrap="none" lIns="0" tIns="0" rIns="0" bIns="0" rtlCol="0" anchor="t"/>
          <a:lstStyle/>
          <a:p>
            <a:pPr marL="0" indent="0">
              <a:lnSpc>
                <a:spcPts val="6050"/>
              </a:lnSpc>
              <a:buNone/>
            </a:pPr>
            <a:r>
              <a:rPr lang="en-US" sz="2800" b="1" dirty="0">
                <a:solidFill>
                  <a:schemeClr val="accent1"/>
                </a:solidFill>
                <a:latin typeface="Arial" panose="020B0604020202020204" pitchFamily="34" charset="0"/>
                <a:ea typeface="Unbounded Bold" pitchFamily="34" charset="-122"/>
                <a:cs typeface="Arial" panose="020B0604020202020204" pitchFamily="34" charset="0"/>
              </a:rPr>
              <a:t>Vai trò của Admin</a:t>
            </a:r>
            <a:endParaRPr lang="en-US" sz="2800" dirty="0">
              <a:solidFill>
                <a:schemeClr val="accent1"/>
              </a:solidFill>
              <a:latin typeface="Arial" panose="020B0604020202020204" pitchFamily="34" charset="0"/>
              <a:cs typeface="Arial" panose="020B0604020202020204" pitchFamily="34" charset="0"/>
            </a:endParaRPr>
          </a:p>
        </p:txBody>
      </p:sp>
      <p:sp>
        <p:nvSpPr>
          <p:cNvPr id="11" name="Text 1">
            <a:extLst>
              <a:ext uri="{FF2B5EF4-FFF2-40B4-BE49-F238E27FC236}">
                <a16:creationId xmlns:a16="http://schemas.microsoft.com/office/drawing/2014/main" id="{27B3768C-47DE-A936-CBB1-3B7E2F9C73A2}"/>
              </a:ext>
            </a:extLst>
          </p:cNvPr>
          <p:cNvSpPr/>
          <p:nvPr/>
        </p:nvSpPr>
        <p:spPr>
          <a:xfrm>
            <a:off x="899649" y="2124245"/>
            <a:ext cx="4442910" cy="385763"/>
          </a:xfrm>
          <a:prstGeom prst="rect">
            <a:avLst/>
          </a:prstGeom>
          <a:noFill/>
          <a:ln/>
        </p:spPr>
        <p:txBody>
          <a:bodyPr wrap="none" lIns="0" tIns="0" rIns="0" bIns="0" rtlCol="0" anchor="t"/>
          <a:lstStyle/>
          <a:p>
            <a:pPr marL="0" indent="0">
              <a:lnSpc>
                <a:spcPts val="3000"/>
              </a:lnSpc>
              <a:buNone/>
            </a:pPr>
            <a:r>
              <a:rPr lang="en-US" sz="2400" b="1" dirty="0" err="1">
                <a:solidFill>
                  <a:srgbClr val="333F70"/>
                </a:solidFill>
                <a:latin typeface="Arial" panose="020B0604020202020204" pitchFamily="34" charset="0"/>
                <a:ea typeface="Unbounded Bold" pitchFamily="34" charset="-122"/>
                <a:cs typeface="Arial" panose="020B0604020202020204" pitchFamily="34" charset="0"/>
              </a:rPr>
              <a:t>Quản</a:t>
            </a:r>
            <a:r>
              <a:rPr lang="en-US" sz="2400" b="1" dirty="0">
                <a:solidFill>
                  <a:srgbClr val="333F70"/>
                </a:solidFill>
                <a:latin typeface="Arial" panose="020B0604020202020204" pitchFamily="34" charset="0"/>
                <a:ea typeface="Unbounded Bold" pitchFamily="34" charset="-122"/>
                <a:cs typeface="Arial" panose="020B0604020202020204" pitchFamily="34" charset="0"/>
              </a:rPr>
              <a:t> </a:t>
            </a:r>
            <a:r>
              <a:rPr lang="en-US" sz="2400" b="1" dirty="0" err="1">
                <a:solidFill>
                  <a:srgbClr val="333F70"/>
                </a:solidFill>
                <a:latin typeface="Arial" panose="020B0604020202020204" pitchFamily="34" charset="0"/>
                <a:ea typeface="Unbounded Bold" pitchFamily="34" charset="-122"/>
                <a:cs typeface="Arial" panose="020B0604020202020204" pitchFamily="34" charset="0"/>
              </a:rPr>
              <a:t>lý</a:t>
            </a:r>
            <a:r>
              <a:rPr lang="en-US" sz="2400" b="1" dirty="0">
                <a:solidFill>
                  <a:srgbClr val="333F70"/>
                </a:solidFill>
                <a:latin typeface="Arial" panose="020B0604020202020204" pitchFamily="34" charset="0"/>
                <a:ea typeface="Unbounded Bold" pitchFamily="34" charset="-122"/>
                <a:cs typeface="Arial" panose="020B0604020202020204" pitchFamily="34" charset="0"/>
              </a:rPr>
              <a:t> </a:t>
            </a:r>
            <a:r>
              <a:rPr lang="en-US" sz="2400" b="1" dirty="0" err="1">
                <a:solidFill>
                  <a:srgbClr val="333F70"/>
                </a:solidFill>
                <a:latin typeface="Arial" panose="020B0604020202020204" pitchFamily="34" charset="0"/>
                <a:ea typeface="Unbounded Bold" pitchFamily="34" charset="-122"/>
                <a:cs typeface="Arial" panose="020B0604020202020204" pitchFamily="34" charset="0"/>
              </a:rPr>
              <a:t>Chương</a:t>
            </a:r>
            <a:r>
              <a:rPr lang="en-US" sz="2400" b="1" dirty="0">
                <a:solidFill>
                  <a:srgbClr val="333F70"/>
                </a:solidFill>
                <a:latin typeface="Arial" panose="020B0604020202020204" pitchFamily="34" charset="0"/>
                <a:ea typeface="Unbounded Bold" pitchFamily="34" charset="-122"/>
                <a:cs typeface="Arial" panose="020B0604020202020204" pitchFamily="34" charset="0"/>
              </a:rPr>
              <a:t> </a:t>
            </a:r>
            <a:r>
              <a:rPr lang="en-US" sz="2400" b="1" dirty="0" err="1">
                <a:solidFill>
                  <a:srgbClr val="333F70"/>
                </a:solidFill>
                <a:latin typeface="Arial" panose="020B0604020202020204" pitchFamily="34" charset="0"/>
                <a:ea typeface="Unbounded Bold" pitchFamily="34" charset="-122"/>
                <a:cs typeface="Arial" panose="020B0604020202020204" pitchFamily="34" charset="0"/>
              </a:rPr>
              <a:t>trình</a:t>
            </a:r>
            <a:r>
              <a:rPr lang="en-US" sz="2400" b="1" dirty="0">
                <a:solidFill>
                  <a:srgbClr val="333F70"/>
                </a:solidFill>
                <a:latin typeface="Arial" panose="020B0604020202020204" pitchFamily="34" charset="0"/>
                <a:ea typeface="Unbounded Bold" pitchFamily="34" charset="-122"/>
                <a:cs typeface="Arial" panose="020B0604020202020204" pitchFamily="34" charset="0"/>
              </a:rPr>
              <a:t> </a:t>
            </a:r>
            <a:r>
              <a:rPr lang="en-US" sz="2400" b="1" dirty="0" err="1">
                <a:solidFill>
                  <a:srgbClr val="333F70"/>
                </a:solidFill>
                <a:latin typeface="Arial" panose="020B0604020202020204" pitchFamily="34" charset="0"/>
                <a:ea typeface="Unbounded Bold" pitchFamily="34" charset="-122"/>
                <a:cs typeface="Arial" panose="020B0604020202020204" pitchFamily="34" charset="0"/>
              </a:rPr>
              <a:t>Đào</a:t>
            </a:r>
            <a:r>
              <a:rPr lang="en-US" sz="2400" b="1" dirty="0">
                <a:solidFill>
                  <a:srgbClr val="333F70"/>
                </a:solidFill>
                <a:latin typeface="Arial" panose="020B0604020202020204" pitchFamily="34" charset="0"/>
                <a:ea typeface="Unbounded Bold" pitchFamily="34" charset="-122"/>
                <a:cs typeface="Arial" panose="020B0604020202020204" pitchFamily="34" charset="0"/>
              </a:rPr>
              <a:t> </a:t>
            </a:r>
            <a:r>
              <a:rPr lang="en-US" sz="2400" b="1" dirty="0" err="1">
                <a:solidFill>
                  <a:srgbClr val="333F70"/>
                </a:solidFill>
                <a:latin typeface="Arial" panose="020B0604020202020204" pitchFamily="34" charset="0"/>
                <a:ea typeface="Unbounded Bold" pitchFamily="34" charset="-122"/>
                <a:cs typeface="Arial" panose="020B0604020202020204" pitchFamily="34" charset="0"/>
              </a:rPr>
              <a:t>tạo</a:t>
            </a:r>
            <a:endParaRPr lang="en-US" sz="2400" dirty="0">
              <a:latin typeface="Arial" panose="020B0604020202020204" pitchFamily="34" charset="0"/>
              <a:cs typeface="Arial" panose="020B0604020202020204" pitchFamily="34" charset="0"/>
            </a:endParaRPr>
          </a:p>
        </p:txBody>
      </p:sp>
      <p:sp>
        <p:nvSpPr>
          <p:cNvPr id="13" name="Text 3">
            <a:extLst>
              <a:ext uri="{FF2B5EF4-FFF2-40B4-BE49-F238E27FC236}">
                <a16:creationId xmlns:a16="http://schemas.microsoft.com/office/drawing/2014/main" id="{9391CEAA-9F9A-5186-65C2-363FEFC0DB52}"/>
              </a:ext>
            </a:extLst>
          </p:cNvPr>
          <p:cNvSpPr/>
          <p:nvPr/>
        </p:nvSpPr>
        <p:spPr>
          <a:xfrm>
            <a:off x="899649" y="4468799"/>
            <a:ext cx="2414864" cy="385763"/>
          </a:xfrm>
          <a:prstGeom prst="rect">
            <a:avLst/>
          </a:prstGeom>
          <a:noFill/>
          <a:ln/>
        </p:spPr>
        <p:txBody>
          <a:bodyPr wrap="none" lIns="0" tIns="0" rIns="0" bIns="0" rtlCol="0" anchor="t"/>
          <a:lstStyle/>
          <a:p>
            <a:pPr marL="0" indent="0">
              <a:lnSpc>
                <a:spcPts val="3000"/>
              </a:lnSpc>
              <a:buNone/>
            </a:pPr>
            <a:r>
              <a:rPr lang="en-US" sz="2400" b="1" dirty="0">
                <a:solidFill>
                  <a:srgbClr val="333F70"/>
                </a:solidFill>
                <a:latin typeface="Arial" panose="020B0604020202020204" pitchFamily="34" charset="0"/>
                <a:ea typeface="Unbounded Bold" pitchFamily="34" charset="-122"/>
                <a:cs typeface="Arial" panose="020B0604020202020204" pitchFamily="34" charset="0"/>
              </a:rPr>
              <a:t>Quản lý Môn học</a:t>
            </a:r>
            <a:endParaRPr lang="en-US" sz="24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EE2B7AF8-F664-9813-0FEC-C611B348E882}"/>
              </a:ext>
            </a:extLst>
          </p:cNvPr>
          <p:cNvSpPr>
            <a:spLocks/>
          </p:cNvSpPr>
          <p:nvPr/>
        </p:nvSpPr>
        <p:spPr>
          <a:xfrm>
            <a:off x="899650" y="2675806"/>
            <a:ext cx="10722080" cy="1522275"/>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just">
              <a:lnSpc>
                <a:spcPts val="3100"/>
              </a:lnSpc>
            </a:pPr>
            <a:r>
              <a:rPr lang="vi-VN" sz="2200" dirty="0">
                <a:solidFill>
                  <a:schemeClr val="tx1"/>
                </a:solidFill>
                <a:latin typeface="Arial" panose="020B0604020202020204" pitchFamily="34" charset="0"/>
                <a:ea typeface="Open Sans" pitchFamily="34" charset="-122"/>
                <a:cs typeface="Arial" panose="020B0604020202020204" pitchFamily="34" charset="0"/>
              </a:rPr>
              <a:t>Admin có quyền quản lý chương trình đào tạo, bao gồm quản lý PLO và PO.</a:t>
            </a:r>
            <a:endParaRPr lang="en-US" sz="2200" dirty="0">
              <a:solidFill>
                <a:schemeClr val="tx1"/>
              </a:solidFill>
              <a:latin typeface="Arial" panose="020B0604020202020204" pitchFamily="34" charset="0"/>
              <a:ea typeface="Open Sans" pitchFamily="34" charset="-122"/>
              <a:cs typeface="Arial" panose="020B0604020202020204" pitchFamily="34" charset="0"/>
            </a:endParaRPr>
          </a:p>
        </p:txBody>
      </p:sp>
      <p:sp>
        <p:nvSpPr>
          <p:cNvPr id="19" name="Rectangle 18">
            <a:extLst>
              <a:ext uri="{FF2B5EF4-FFF2-40B4-BE49-F238E27FC236}">
                <a16:creationId xmlns:a16="http://schemas.microsoft.com/office/drawing/2014/main" id="{74748F40-04FD-0816-49EB-19F98C22D0ED}"/>
              </a:ext>
            </a:extLst>
          </p:cNvPr>
          <p:cNvSpPr>
            <a:spLocks/>
          </p:cNvSpPr>
          <p:nvPr/>
        </p:nvSpPr>
        <p:spPr>
          <a:xfrm>
            <a:off x="899649" y="4956890"/>
            <a:ext cx="10722080" cy="1522275"/>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marL="0" indent="0" algn="just">
              <a:lnSpc>
                <a:spcPts val="3100"/>
              </a:lnSpc>
              <a:buNone/>
            </a:pPr>
            <a:r>
              <a:rPr lang="vi-VN" sz="2200" dirty="0">
                <a:solidFill>
                  <a:schemeClr val="tx1"/>
                </a:solidFill>
                <a:latin typeface="Arial" panose="020B0604020202020204" pitchFamily="34" charset="0"/>
                <a:ea typeface="Open Sans" pitchFamily="34" charset="-122"/>
                <a:cs typeface="Arial" panose="020B0604020202020204" pitchFamily="34" charset="0"/>
              </a:rPr>
              <a:t>Admin có quyền quản lý môn học, bao gồm CLO và các chương học. Họ còn quản lý ánh xạ giữa CLO, PLO và chương học.</a:t>
            </a:r>
          </a:p>
        </p:txBody>
      </p:sp>
      <p:sp>
        <p:nvSpPr>
          <p:cNvPr id="2" name="Title 1">
            <a:extLst>
              <a:ext uri="{FF2B5EF4-FFF2-40B4-BE49-F238E27FC236}">
                <a16:creationId xmlns:a16="http://schemas.microsoft.com/office/drawing/2014/main" id="{AC8E2BB0-05F6-5797-B240-460E10A27BE6}"/>
              </a:ext>
            </a:extLst>
          </p:cNvPr>
          <p:cNvSpPr txBox="1">
            <a:spLocks/>
          </p:cNvSpPr>
          <p:nvPr/>
        </p:nvSpPr>
        <p:spPr>
          <a:xfrm>
            <a:off x="1622323" y="114601"/>
            <a:ext cx="9409471" cy="6999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002060"/>
                </a:solidFill>
                <a:latin typeface="Arial" panose="020B0604020202020204" pitchFamily="34" charset="0"/>
                <a:cs typeface="Arial" panose="020B0604020202020204" pitchFamily="34" charset="0"/>
              </a:rPr>
              <a:t>3. HIỆN THỰC HÓA NGHIÊN CỨU VÀ KẾT QUẢ</a:t>
            </a:r>
          </a:p>
          <a:p>
            <a:endParaRPr lang="vi-VN" sz="2800" b="1" dirty="0">
              <a:solidFill>
                <a:srgbClr val="002060"/>
              </a:solidFill>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2115397C-969F-E828-B47E-0C52BACF6855}"/>
              </a:ext>
            </a:extLst>
          </p:cNvPr>
          <p:cNvSpPr txBox="1">
            <a:spLocks/>
          </p:cNvSpPr>
          <p:nvPr/>
        </p:nvSpPr>
        <p:spPr>
          <a:xfrm>
            <a:off x="1622323" y="699954"/>
            <a:ext cx="4306529" cy="6999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002060"/>
                </a:solidFill>
                <a:latin typeface="Arial" panose="020B0604020202020204" pitchFamily="34" charset="0"/>
                <a:cs typeface="Arial" panose="020B0604020202020204" pitchFamily="34" charset="0"/>
              </a:rPr>
              <a:t>3.1. </a:t>
            </a:r>
            <a:r>
              <a:rPr lang="en-US" sz="2400" b="1" dirty="0" err="1">
                <a:solidFill>
                  <a:srgbClr val="002060"/>
                </a:solidFill>
                <a:latin typeface="Arial" panose="020B0604020202020204" pitchFamily="34" charset="0"/>
                <a:cs typeface="Arial" panose="020B0604020202020204" pitchFamily="34" charset="0"/>
              </a:rPr>
              <a:t>Mô</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tả</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bài</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toán</a:t>
            </a:r>
            <a:endParaRPr lang="en-US" sz="2400" b="1" dirty="0">
              <a:solidFill>
                <a:srgbClr val="002060"/>
              </a:solidFill>
              <a:latin typeface="Arial" panose="020B0604020202020204" pitchFamily="34" charset="0"/>
              <a:cs typeface="Arial" panose="020B0604020202020204" pitchFamily="34" charset="0"/>
            </a:endParaRPr>
          </a:p>
          <a:p>
            <a:endParaRPr lang="vi-VN" sz="2400" b="1" dirty="0">
              <a:solidFill>
                <a:srgbClr val="002060"/>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A252155-112E-E76D-5E8D-ABF6C192AAF8}"/>
              </a:ext>
            </a:extLst>
          </p:cNvPr>
          <p:cNvSpPr>
            <a:spLocks noGrp="1"/>
          </p:cNvSpPr>
          <p:nvPr>
            <p:ph type="sldNum" sz="quarter" idx="12"/>
          </p:nvPr>
        </p:nvSpPr>
        <p:spPr/>
        <p:txBody>
          <a:bodyPr/>
          <a:lstStyle/>
          <a:p>
            <a:fld id="{7F175537-1E41-4B50-ABDF-740E0AD7BA5D}" type="slidenum">
              <a:rPr lang="vi-VN" smtClean="0"/>
              <a:t>10</a:t>
            </a:fld>
            <a:endParaRPr lang="vi-VN"/>
          </a:p>
        </p:txBody>
      </p:sp>
    </p:spTree>
    <p:extLst>
      <p:ext uri="{BB962C8B-B14F-4D97-AF65-F5344CB8AC3E}">
        <p14:creationId xmlns:p14="http://schemas.microsoft.com/office/powerpoint/2010/main" val="209589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1000"/>
                                        <p:tgtEl>
                                          <p:spTgt spid="13">
                                            <p:txEl>
                                              <p:pRg st="0" end="0"/>
                                            </p:txEl>
                                          </p:spTgt>
                                        </p:tgtEl>
                                      </p:cBhvr>
                                    </p:animEffect>
                                    <p:anim calcmode="lin" valueType="num">
                                      <p:cBhvr>
                                        <p:cTn id="15"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E48BB7-E21D-DAE4-807A-87AA53D0B1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10" name="Text 0">
            <a:extLst>
              <a:ext uri="{FF2B5EF4-FFF2-40B4-BE49-F238E27FC236}">
                <a16:creationId xmlns:a16="http://schemas.microsoft.com/office/drawing/2014/main" id="{8B3C4E61-CB83-12A4-8245-B4881D90C833}"/>
              </a:ext>
            </a:extLst>
          </p:cNvPr>
          <p:cNvSpPr/>
          <p:nvPr/>
        </p:nvSpPr>
        <p:spPr>
          <a:xfrm>
            <a:off x="4036979" y="1325920"/>
            <a:ext cx="3665755" cy="771525"/>
          </a:xfrm>
          <a:prstGeom prst="rect">
            <a:avLst/>
          </a:prstGeom>
          <a:noFill/>
          <a:ln/>
        </p:spPr>
        <p:txBody>
          <a:bodyPr wrap="none" lIns="0" tIns="0" rIns="0" bIns="0" rtlCol="0" anchor="t"/>
          <a:lstStyle/>
          <a:p>
            <a:pPr marL="0" indent="0">
              <a:lnSpc>
                <a:spcPts val="6050"/>
              </a:lnSpc>
              <a:buNone/>
            </a:pPr>
            <a:r>
              <a:rPr lang="en-US" sz="2800" b="1" dirty="0">
                <a:solidFill>
                  <a:schemeClr val="accent1"/>
                </a:solidFill>
                <a:latin typeface="Arial" panose="020B0604020202020204" pitchFamily="34" charset="0"/>
                <a:ea typeface="Unbounded Bold" pitchFamily="34" charset="-122"/>
                <a:cs typeface="Arial" panose="020B0604020202020204" pitchFamily="34" charset="0"/>
              </a:rPr>
              <a:t>Vai trò </a:t>
            </a:r>
            <a:r>
              <a:rPr lang="en-US" sz="2800" b="1" dirty="0" err="1">
                <a:solidFill>
                  <a:schemeClr val="accent1"/>
                </a:solidFill>
                <a:latin typeface="Arial" panose="020B0604020202020204" pitchFamily="34" charset="0"/>
                <a:ea typeface="Unbounded Bold" pitchFamily="34" charset="-122"/>
                <a:cs typeface="Arial" panose="020B0604020202020204" pitchFamily="34" charset="0"/>
              </a:rPr>
              <a:t>của</a:t>
            </a:r>
            <a:r>
              <a:rPr lang="en-US" sz="2800" b="1" dirty="0">
                <a:solidFill>
                  <a:schemeClr val="accent1"/>
                </a:solidFill>
                <a:latin typeface="Arial" panose="020B0604020202020204" pitchFamily="34" charset="0"/>
                <a:ea typeface="Unbounded Bold" pitchFamily="34" charset="-122"/>
                <a:cs typeface="Arial" panose="020B0604020202020204" pitchFamily="34" charset="0"/>
              </a:rPr>
              <a:t> </a:t>
            </a:r>
            <a:r>
              <a:rPr lang="en-US" sz="2800" b="1" dirty="0" err="1">
                <a:solidFill>
                  <a:schemeClr val="accent1"/>
                </a:solidFill>
                <a:latin typeface="Arial" panose="020B0604020202020204" pitchFamily="34" charset="0"/>
                <a:ea typeface="Unbounded Bold" pitchFamily="34" charset="-122"/>
                <a:cs typeface="Arial" panose="020B0604020202020204" pitchFamily="34" charset="0"/>
              </a:rPr>
              <a:t>giáo</a:t>
            </a:r>
            <a:r>
              <a:rPr lang="en-US" sz="2800" b="1" dirty="0">
                <a:solidFill>
                  <a:schemeClr val="accent1"/>
                </a:solidFill>
                <a:latin typeface="Arial" panose="020B0604020202020204" pitchFamily="34" charset="0"/>
                <a:ea typeface="Unbounded Bold" pitchFamily="34" charset="-122"/>
                <a:cs typeface="Arial" panose="020B0604020202020204" pitchFamily="34" charset="0"/>
              </a:rPr>
              <a:t> </a:t>
            </a:r>
            <a:r>
              <a:rPr lang="en-US" sz="2800" b="1" dirty="0" err="1">
                <a:solidFill>
                  <a:schemeClr val="accent1"/>
                </a:solidFill>
                <a:latin typeface="Arial" panose="020B0604020202020204" pitchFamily="34" charset="0"/>
                <a:ea typeface="Unbounded Bold" pitchFamily="34" charset="-122"/>
                <a:cs typeface="Arial" panose="020B0604020202020204" pitchFamily="34" charset="0"/>
              </a:rPr>
              <a:t>viên</a:t>
            </a:r>
            <a:endParaRPr lang="en-US" sz="2800" dirty="0">
              <a:solidFill>
                <a:schemeClr val="accent1"/>
              </a:solidFill>
              <a:latin typeface="Arial" panose="020B0604020202020204" pitchFamily="34" charset="0"/>
              <a:cs typeface="Arial" panose="020B0604020202020204" pitchFamily="34" charset="0"/>
            </a:endParaRPr>
          </a:p>
        </p:txBody>
      </p:sp>
      <p:pic>
        <p:nvPicPr>
          <p:cNvPr id="32" name="Image 0" descr="preencoded.png">
            <a:extLst>
              <a:ext uri="{FF2B5EF4-FFF2-40B4-BE49-F238E27FC236}">
                <a16:creationId xmlns:a16="http://schemas.microsoft.com/office/drawing/2014/main" id="{838BD4EF-3E5C-AF34-621E-893E8BD594E7}"/>
              </a:ext>
            </a:extLst>
          </p:cNvPr>
          <p:cNvPicPr>
            <a:picLocks noChangeAspect="1"/>
          </p:cNvPicPr>
          <p:nvPr/>
        </p:nvPicPr>
        <p:blipFill>
          <a:blip r:embed="rId4"/>
          <a:stretch>
            <a:fillRect/>
          </a:stretch>
        </p:blipFill>
        <p:spPr>
          <a:xfrm>
            <a:off x="1622322" y="2149367"/>
            <a:ext cx="885776" cy="1252390"/>
          </a:xfrm>
          <a:prstGeom prst="rect">
            <a:avLst/>
          </a:prstGeom>
        </p:spPr>
      </p:pic>
      <p:sp>
        <p:nvSpPr>
          <p:cNvPr id="33" name="Text 1">
            <a:extLst>
              <a:ext uri="{FF2B5EF4-FFF2-40B4-BE49-F238E27FC236}">
                <a16:creationId xmlns:a16="http://schemas.microsoft.com/office/drawing/2014/main" id="{6A34FD3B-E33F-826C-A33E-9DBEEF5E2DCE}"/>
              </a:ext>
            </a:extLst>
          </p:cNvPr>
          <p:cNvSpPr/>
          <p:nvPr/>
        </p:nvSpPr>
        <p:spPr>
          <a:xfrm>
            <a:off x="2807442" y="2211016"/>
            <a:ext cx="2804398" cy="323374"/>
          </a:xfrm>
          <a:prstGeom prst="rect">
            <a:avLst/>
          </a:prstGeom>
          <a:noFill/>
          <a:ln/>
        </p:spPr>
        <p:txBody>
          <a:bodyPr wrap="none" lIns="0" tIns="0" rIns="0" bIns="0" rtlCol="0" anchor="t"/>
          <a:lstStyle/>
          <a:p>
            <a:pPr marL="0" indent="0" algn="l">
              <a:lnSpc>
                <a:spcPts val="2500"/>
              </a:lnSpc>
              <a:buNone/>
            </a:pPr>
            <a:r>
              <a:rPr lang="en-US" sz="2400" b="1" dirty="0">
                <a:solidFill>
                  <a:srgbClr val="333F70"/>
                </a:solidFill>
                <a:latin typeface="Arial" panose="020B0604020202020204" pitchFamily="34" charset="0"/>
                <a:ea typeface="Unbounded Bold" pitchFamily="34" charset="-122"/>
                <a:cs typeface="Arial" panose="020B0604020202020204" pitchFamily="34" charset="0"/>
              </a:rPr>
              <a:t>Tạo Bảng Tiêu chí</a:t>
            </a:r>
            <a:endParaRPr lang="en-US" sz="2400" dirty="0">
              <a:latin typeface="Arial" panose="020B0604020202020204" pitchFamily="34" charset="0"/>
              <a:cs typeface="Arial" panose="020B0604020202020204" pitchFamily="34" charset="0"/>
            </a:endParaRPr>
          </a:p>
        </p:txBody>
      </p:sp>
      <p:pic>
        <p:nvPicPr>
          <p:cNvPr id="35" name="Image 1" descr="preencoded.png">
            <a:extLst>
              <a:ext uri="{FF2B5EF4-FFF2-40B4-BE49-F238E27FC236}">
                <a16:creationId xmlns:a16="http://schemas.microsoft.com/office/drawing/2014/main" id="{B2BF7476-350D-9999-3C2B-FEA4D9BB97D5}"/>
              </a:ext>
            </a:extLst>
          </p:cNvPr>
          <p:cNvPicPr>
            <a:picLocks noChangeAspect="1"/>
          </p:cNvPicPr>
          <p:nvPr/>
        </p:nvPicPr>
        <p:blipFill>
          <a:blip r:embed="rId5"/>
          <a:stretch>
            <a:fillRect/>
          </a:stretch>
        </p:blipFill>
        <p:spPr>
          <a:xfrm>
            <a:off x="1624691" y="3478410"/>
            <a:ext cx="885776" cy="1417364"/>
          </a:xfrm>
          <a:prstGeom prst="rect">
            <a:avLst/>
          </a:prstGeom>
        </p:spPr>
      </p:pic>
      <p:sp>
        <p:nvSpPr>
          <p:cNvPr id="36" name="Text 3">
            <a:extLst>
              <a:ext uri="{FF2B5EF4-FFF2-40B4-BE49-F238E27FC236}">
                <a16:creationId xmlns:a16="http://schemas.microsoft.com/office/drawing/2014/main" id="{B5E8FD47-4EA5-C0F0-CC8F-43F919F9A64C}"/>
              </a:ext>
            </a:extLst>
          </p:cNvPr>
          <p:cNvSpPr/>
          <p:nvPr/>
        </p:nvSpPr>
        <p:spPr>
          <a:xfrm>
            <a:off x="2807442" y="3555064"/>
            <a:ext cx="3067526" cy="323374"/>
          </a:xfrm>
          <a:prstGeom prst="rect">
            <a:avLst/>
          </a:prstGeom>
          <a:noFill/>
          <a:ln/>
        </p:spPr>
        <p:txBody>
          <a:bodyPr wrap="none" lIns="0" tIns="0" rIns="0" bIns="0" rtlCol="0" anchor="t"/>
          <a:lstStyle/>
          <a:p>
            <a:pPr marL="0" indent="0" algn="l">
              <a:lnSpc>
                <a:spcPts val="2500"/>
              </a:lnSpc>
              <a:buNone/>
            </a:pPr>
            <a:r>
              <a:rPr lang="en-US" sz="2400" b="1" dirty="0">
                <a:solidFill>
                  <a:srgbClr val="333F70"/>
                </a:solidFill>
                <a:latin typeface="Arial" panose="020B0604020202020204" pitchFamily="34" charset="0"/>
                <a:ea typeface="Unbounded Bold" pitchFamily="34" charset="-122"/>
                <a:cs typeface="Arial" panose="020B0604020202020204" pitchFamily="34" charset="0"/>
              </a:rPr>
              <a:t>Thực hiện Đánh giá</a:t>
            </a:r>
            <a:endParaRPr lang="en-US" sz="2400" dirty="0">
              <a:latin typeface="Arial" panose="020B0604020202020204" pitchFamily="34" charset="0"/>
              <a:cs typeface="Arial" panose="020B0604020202020204" pitchFamily="34" charset="0"/>
            </a:endParaRPr>
          </a:p>
        </p:txBody>
      </p:sp>
      <p:pic>
        <p:nvPicPr>
          <p:cNvPr id="38" name="Image 2" descr="preencoded.png">
            <a:extLst>
              <a:ext uri="{FF2B5EF4-FFF2-40B4-BE49-F238E27FC236}">
                <a16:creationId xmlns:a16="http://schemas.microsoft.com/office/drawing/2014/main" id="{DBB945FE-C493-144C-A71F-63EB4863198B}"/>
              </a:ext>
            </a:extLst>
          </p:cNvPr>
          <p:cNvPicPr>
            <a:picLocks noChangeAspect="1"/>
          </p:cNvPicPr>
          <p:nvPr/>
        </p:nvPicPr>
        <p:blipFill>
          <a:blip r:embed="rId6"/>
          <a:stretch>
            <a:fillRect/>
          </a:stretch>
        </p:blipFill>
        <p:spPr>
          <a:xfrm>
            <a:off x="1622322" y="4972427"/>
            <a:ext cx="885776" cy="1548261"/>
          </a:xfrm>
          <a:prstGeom prst="rect">
            <a:avLst/>
          </a:prstGeom>
        </p:spPr>
      </p:pic>
      <p:sp>
        <p:nvSpPr>
          <p:cNvPr id="39" name="Text 5">
            <a:extLst>
              <a:ext uri="{FF2B5EF4-FFF2-40B4-BE49-F238E27FC236}">
                <a16:creationId xmlns:a16="http://schemas.microsoft.com/office/drawing/2014/main" id="{3E2CFF25-FCA5-C857-65DC-1DD85965F25A}"/>
              </a:ext>
            </a:extLst>
          </p:cNvPr>
          <p:cNvSpPr/>
          <p:nvPr/>
        </p:nvSpPr>
        <p:spPr>
          <a:xfrm>
            <a:off x="2807442" y="4972428"/>
            <a:ext cx="2705576" cy="323374"/>
          </a:xfrm>
          <a:prstGeom prst="rect">
            <a:avLst/>
          </a:prstGeom>
          <a:noFill/>
          <a:ln/>
        </p:spPr>
        <p:txBody>
          <a:bodyPr wrap="none" lIns="0" tIns="0" rIns="0" bIns="0" rtlCol="0" anchor="t"/>
          <a:lstStyle/>
          <a:p>
            <a:pPr marL="0" indent="0" algn="l">
              <a:lnSpc>
                <a:spcPts val="2500"/>
              </a:lnSpc>
              <a:buNone/>
            </a:pPr>
            <a:r>
              <a:rPr lang="en-US" sz="2400" b="1" dirty="0">
                <a:solidFill>
                  <a:srgbClr val="333F70"/>
                </a:solidFill>
                <a:latin typeface="Arial" panose="020B0604020202020204" pitchFamily="34" charset="0"/>
                <a:ea typeface="Unbounded Bold" pitchFamily="34" charset="-122"/>
                <a:cs typeface="Arial" panose="020B0604020202020204" pitchFamily="34" charset="0"/>
              </a:rPr>
              <a:t>Quản lý Đánh giá</a:t>
            </a:r>
            <a:endParaRPr lang="en-US" sz="2400"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E0498C31-8A70-2460-A4E9-64ADF0B33FB6}"/>
              </a:ext>
            </a:extLst>
          </p:cNvPr>
          <p:cNvSpPr txBox="1"/>
          <p:nvPr/>
        </p:nvSpPr>
        <p:spPr>
          <a:xfrm>
            <a:off x="2728784" y="2558482"/>
            <a:ext cx="9256738" cy="769441"/>
          </a:xfrm>
          <a:prstGeom prst="rect">
            <a:avLst/>
          </a:prstGeom>
          <a:noFill/>
        </p:spPr>
        <p:txBody>
          <a:bodyPr wrap="square" rtlCol="0">
            <a:spAutoFit/>
          </a:bodyPr>
          <a:lstStyle/>
          <a:p>
            <a:pPr algn="just"/>
            <a:r>
              <a:rPr lang="vi-VN" sz="2200" dirty="0">
                <a:latin typeface="Arial" panose="020B0604020202020204" pitchFamily="34" charset="0"/>
                <a:cs typeface="Arial" panose="020B0604020202020204" pitchFamily="34" charset="0"/>
              </a:rPr>
              <a:t>Giáo viên tạo bảng tiêu chí (Rubric) và thêm các tiêu chí cụ thể (Rubric Items), quản lý ánh xạ giữa CLO, chương học và PLO.</a:t>
            </a:r>
          </a:p>
        </p:txBody>
      </p:sp>
      <p:sp>
        <p:nvSpPr>
          <p:cNvPr id="44" name="TextBox 43">
            <a:extLst>
              <a:ext uri="{FF2B5EF4-FFF2-40B4-BE49-F238E27FC236}">
                <a16:creationId xmlns:a16="http://schemas.microsoft.com/office/drawing/2014/main" id="{1F4E6CFB-DA18-F8E4-F9B3-B67DB4899D6B}"/>
              </a:ext>
            </a:extLst>
          </p:cNvPr>
          <p:cNvSpPr txBox="1"/>
          <p:nvPr/>
        </p:nvSpPr>
        <p:spPr>
          <a:xfrm>
            <a:off x="2728783" y="3940305"/>
            <a:ext cx="9256739" cy="769441"/>
          </a:xfrm>
          <a:prstGeom prst="rect">
            <a:avLst/>
          </a:prstGeom>
          <a:noFill/>
        </p:spPr>
        <p:txBody>
          <a:bodyPr wrap="square" rtlCol="0">
            <a:spAutoFit/>
          </a:bodyPr>
          <a:lstStyle/>
          <a:p>
            <a:pPr algn="just"/>
            <a:r>
              <a:rPr lang="vi-VN" sz="2200" dirty="0">
                <a:latin typeface="Arial" panose="020B0604020202020204" pitchFamily="34" charset="0"/>
                <a:cs typeface="Arial" panose="020B0604020202020204" pitchFamily="34" charset="0"/>
              </a:rPr>
              <a:t>Khi đánh giá sinh viên, giáo viên chọn lớp, môn học, bảng tiêu chí và thêm mô tả chung. Giáo viên có thể mời đồng nghiệp tham gia đánh giá.</a:t>
            </a:r>
          </a:p>
        </p:txBody>
      </p:sp>
      <p:sp>
        <p:nvSpPr>
          <p:cNvPr id="45" name="TextBox 44">
            <a:extLst>
              <a:ext uri="{FF2B5EF4-FFF2-40B4-BE49-F238E27FC236}">
                <a16:creationId xmlns:a16="http://schemas.microsoft.com/office/drawing/2014/main" id="{C99C048F-C0AE-E50F-A737-7E6E0C82797C}"/>
              </a:ext>
            </a:extLst>
          </p:cNvPr>
          <p:cNvSpPr txBox="1"/>
          <p:nvPr/>
        </p:nvSpPr>
        <p:spPr>
          <a:xfrm>
            <a:off x="2728784" y="5295802"/>
            <a:ext cx="9256738" cy="1446550"/>
          </a:xfrm>
          <a:prstGeom prst="rect">
            <a:avLst/>
          </a:prstGeom>
          <a:noFill/>
        </p:spPr>
        <p:txBody>
          <a:bodyPr wrap="square" rtlCol="0">
            <a:spAutoFit/>
          </a:bodyPr>
          <a:lstStyle/>
          <a:p>
            <a:pPr algn="just"/>
            <a:r>
              <a:rPr lang="vi-VN" sz="2200" dirty="0">
                <a:latin typeface="Arial" panose="020B0604020202020204" pitchFamily="34" charset="0"/>
                <a:cs typeface="Arial" panose="020B0604020202020204" pitchFamily="34" charset="0"/>
              </a:rPr>
              <a:t>Quản lý đánh giá bao gồm theo dõi điểm số của giáo viên mời. Giáo viên được mời nhận liên kết đến trang chấm điểm để chấm điểm, chỉnh sửa kết quả và in điểm. Giáo viên chính có thể cập nhật đề tài và xem điểm cuối cùng sau khi hoàn tất đánh giá.</a:t>
            </a:r>
          </a:p>
        </p:txBody>
      </p:sp>
      <p:sp>
        <p:nvSpPr>
          <p:cNvPr id="6" name="Title 1">
            <a:extLst>
              <a:ext uri="{FF2B5EF4-FFF2-40B4-BE49-F238E27FC236}">
                <a16:creationId xmlns:a16="http://schemas.microsoft.com/office/drawing/2014/main" id="{1AA2BD71-28D9-B3F4-D353-A9472B31B972}"/>
              </a:ext>
            </a:extLst>
          </p:cNvPr>
          <p:cNvSpPr txBox="1">
            <a:spLocks/>
          </p:cNvSpPr>
          <p:nvPr/>
        </p:nvSpPr>
        <p:spPr>
          <a:xfrm>
            <a:off x="1622322" y="79844"/>
            <a:ext cx="8495071" cy="6999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002060"/>
                </a:solidFill>
                <a:latin typeface="Arial" panose="020B0604020202020204" pitchFamily="34" charset="0"/>
                <a:cs typeface="Arial" panose="020B0604020202020204" pitchFamily="34" charset="0"/>
              </a:rPr>
              <a:t>3. HIỆN THỰC HÓA NGHIÊN CỨU VÀ KẾT QUẢ</a:t>
            </a:r>
          </a:p>
          <a:p>
            <a:endParaRPr lang="vi-VN" sz="2800" b="1" dirty="0">
              <a:solidFill>
                <a:srgbClr val="002060"/>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25E76285-65D4-0CA4-4DDF-8DBC85453B70}"/>
              </a:ext>
            </a:extLst>
          </p:cNvPr>
          <p:cNvSpPr txBox="1">
            <a:spLocks/>
          </p:cNvSpPr>
          <p:nvPr/>
        </p:nvSpPr>
        <p:spPr>
          <a:xfrm>
            <a:off x="1622323" y="699954"/>
            <a:ext cx="4306529" cy="6999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002060"/>
                </a:solidFill>
                <a:latin typeface="Arial" panose="020B0604020202020204" pitchFamily="34" charset="0"/>
                <a:cs typeface="Arial" panose="020B0604020202020204" pitchFamily="34" charset="0"/>
              </a:rPr>
              <a:t>3.1. </a:t>
            </a:r>
            <a:r>
              <a:rPr lang="en-US" sz="2400" b="1" dirty="0" err="1">
                <a:solidFill>
                  <a:srgbClr val="002060"/>
                </a:solidFill>
                <a:latin typeface="Arial" panose="020B0604020202020204" pitchFamily="34" charset="0"/>
                <a:cs typeface="Arial" panose="020B0604020202020204" pitchFamily="34" charset="0"/>
              </a:rPr>
              <a:t>Mô</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tả</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bài</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toán</a:t>
            </a:r>
            <a:endParaRPr lang="en-US" sz="2400" b="1" dirty="0">
              <a:solidFill>
                <a:srgbClr val="002060"/>
              </a:solidFill>
              <a:latin typeface="Arial" panose="020B0604020202020204" pitchFamily="34" charset="0"/>
              <a:cs typeface="Arial" panose="020B0604020202020204" pitchFamily="34" charset="0"/>
            </a:endParaRPr>
          </a:p>
          <a:p>
            <a:endParaRPr lang="vi-VN" sz="2400" b="1" dirty="0">
              <a:solidFill>
                <a:srgbClr val="002060"/>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E2316B7-2DE8-9AB1-53DB-02EFCC7C1708}"/>
              </a:ext>
            </a:extLst>
          </p:cNvPr>
          <p:cNvSpPr>
            <a:spLocks noGrp="1"/>
          </p:cNvSpPr>
          <p:nvPr>
            <p:ph type="sldNum" sz="quarter" idx="12"/>
          </p:nvPr>
        </p:nvSpPr>
        <p:spPr/>
        <p:txBody>
          <a:bodyPr/>
          <a:lstStyle/>
          <a:p>
            <a:fld id="{7F175537-1E41-4B50-ABDF-740E0AD7BA5D}" type="slidenum">
              <a:rPr lang="vi-VN" smtClean="0"/>
              <a:t>11</a:t>
            </a:fld>
            <a:endParaRPr lang="vi-VN"/>
          </a:p>
        </p:txBody>
      </p:sp>
    </p:spTree>
    <p:extLst>
      <p:ext uri="{BB962C8B-B14F-4D97-AF65-F5344CB8AC3E}">
        <p14:creationId xmlns:p14="http://schemas.microsoft.com/office/powerpoint/2010/main" val="132607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1000"/>
                                        <p:tgtEl>
                                          <p:spTgt spid="43">
                                            <p:txEl>
                                              <p:pRg st="0" end="0"/>
                                            </p:txEl>
                                          </p:spTgt>
                                        </p:tgtEl>
                                      </p:cBhvr>
                                    </p:animEffect>
                                    <p:anim calcmode="lin" valueType="num">
                                      <p:cBhvr>
                                        <p:cTn id="8" dur="10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4">
                                            <p:txEl>
                                              <p:pRg st="0" end="0"/>
                                            </p:txEl>
                                          </p:spTgt>
                                        </p:tgtEl>
                                        <p:attrNameLst>
                                          <p:attrName>style.visibility</p:attrName>
                                        </p:attrNameLst>
                                      </p:cBhvr>
                                      <p:to>
                                        <p:strVal val="visible"/>
                                      </p:to>
                                    </p:set>
                                    <p:animEffect transition="in" filter="fade">
                                      <p:cBhvr>
                                        <p:cTn id="14" dur="1000"/>
                                        <p:tgtEl>
                                          <p:spTgt spid="44">
                                            <p:txEl>
                                              <p:pRg st="0" end="0"/>
                                            </p:txEl>
                                          </p:spTgt>
                                        </p:tgtEl>
                                      </p:cBhvr>
                                    </p:animEffect>
                                    <p:anim calcmode="lin" valueType="num">
                                      <p:cBhvr>
                                        <p:cTn id="15"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5">
                                            <p:txEl>
                                              <p:pRg st="0" end="0"/>
                                            </p:txEl>
                                          </p:spTgt>
                                        </p:tgtEl>
                                        <p:attrNameLst>
                                          <p:attrName>style.visibility</p:attrName>
                                        </p:attrNameLst>
                                      </p:cBhvr>
                                      <p:to>
                                        <p:strVal val="visible"/>
                                      </p:to>
                                    </p:set>
                                    <p:animEffect transition="in" filter="fade">
                                      <p:cBhvr>
                                        <p:cTn id="21" dur="1000"/>
                                        <p:tgtEl>
                                          <p:spTgt spid="45">
                                            <p:txEl>
                                              <p:pRg st="0" end="0"/>
                                            </p:txEl>
                                          </p:spTgt>
                                        </p:tgtEl>
                                      </p:cBhvr>
                                    </p:animEffect>
                                    <p:anim calcmode="lin" valueType="num">
                                      <p:cBhvr>
                                        <p:cTn id="22" dur="1000" fill="hold"/>
                                        <p:tgtEl>
                                          <p:spTgt spid="4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screen&#10;&#10;Description automatically generated">
            <a:extLst>
              <a:ext uri="{FF2B5EF4-FFF2-40B4-BE49-F238E27FC236}">
                <a16:creationId xmlns:a16="http://schemas.microsoft.com/office/drawing/2014/main" id="{EAB4CDD1-9838-5559-48F4-6153EB1C0A8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8812" y="0"/>
            <a:ext cx="6518787" cy="6804485"/>
          </a:xfrm>
          <a:prstGeom prst="rect">
            <a:avLst/>
          </a:prstGeom>
          <a:noFill/>
          <a:ln>
            <a:noFill/>
          </a:ln>
        </p:spPr>
      </p:pic>
      <p:pic>
        <p:nvPicPr>
          <p:cNvPr id="7" name="Picture 6">
            <a:extLst>
              <a:ext uri="{FF2B5EF4-FFF2-40B4-BE49-F238E27FC236}">
                <a16:creationId xmlns:a16="http://schemas.microsoft.com/office/drawing/2014/main" id="{8D4E7752-A0D7-F1BE-EAFB-5CC29C0170A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2" name="Title 1">
            <a:extLst>
              <a:ext uri="{FF2B5EF4-FFF2-40B4-BE49-F238E27FC236}">
                <a16:creationId xmlns:a16="http://schemas.microsoft.com/office/drawing/2014/main" id="{4DF8FE40-0E15-CC3E-C99B-98DD8E073657}"/>
              </a:ext>
            </a:extLst>
          </p:cNvPr>
          <p:cNvSpPr txBox="1">
            <a:spLocks/>
          </p:cNvSpPr>
          <p:nvPr/>
        </p:nvSpPr>
        <p:spPr>
          <a:xfrm>
            <a:off x="1720646" y="148373"/>
            <a:ext cx="3038167" cy="6999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002060"/>
                </a:solidFill>
                <a:latin typeface="Arial" panose="020B0604020202020204" pitchFamily="34" charset="0"/>
                <a:cs typeface="Arial" panose="020B0604020202020204" pitchFamily="34" charset="0"/>
              </a:rPr>
              <a:t>3. HIỆN THỰC HÓA NGHIÊN CỨU VÀ KẾT QUẢ</a:t>
            </a:r>
          </a:p>
          <a:p>
            <a:endParaRPr lang="vi-VN" sz="2800" b="1" dirty="0">
              <a:solidFill>
                <a:srgbClr val="002060"/>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78B09BCC-204F-5B97-99C5-8DCC8879C559}"/>
              </a:ext>
            </a:extLst>
          </p:cNvPr>
          <p:cNvSpPr txBox="1">
            <a:spLocks/>
          </p:cNvSpPr>
          <p:nvPr/>
        </p:nvSpPr>
        <p:spPr>
          <a:xfrm>
            <a:off x="1720646" y="1889319"/>
            <a:ext cx="2635044" cy="108985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002060"/>
                </a:solidFill>
                <a:latin typeface="Arial" panose="020B0604020202020204" pitchFamily="34" charset="0"/>
                <a:cs typeface="Arial" panose="020B0604020202020204" pitchFamily="34" charset="0"/>
              </a:rPr>
              <a:t>3.2. </a:t>
            </a:r>
            <a:r>
              <a:rPr lang="en-US" sz="2400" b="1" dirty="0" err="1">
                <a:solidFill>
                  <a:srgbClr val="002060"/>
                </a:solidFill>
                <a:latin typeface="Arial" panose="020B0604020202020204" pitchFamily="34" charset="0"/>
                <a:cs typeface="Arial" panose="020B0604020202020204" pitchFamily="34" charset="0"/>
              </a:rPr>
              <a:t>Lược</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đồ</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cơ</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sở</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dữ</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liệu</a:t>
            </a:r>
            <a:endParaRPr lang="en-US" sz="2400" b="1" dirty="0">
              <a:solidFill>
                <a:srgbClr val="002060"/>
              </a:solidFill>
              <a:latin typeface="Arial" panose="020B0604020202020204" pitchFamily="34" charset="0"/>
              <a:cs typeface="Arial" panose="020B0604020202020204" pitchFamily="34" charset="0"/>
            </a:endParaRPr>
          </a:p>
          <a:p>
            <a:endParaRPr lang="vi-VN" sz="2400" b="1" dirty="0">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5B223FB-D285-12EE-527E-D542DC7899BC}"/>
              </a:ext>
            </a:extLst>
          </p:cNvPr>
          <p:cNvSpPr txBox="1"/>
          <p:nvPr/>
        </p:nvSpPr>
        <p:spPr>
          <a:xfrm>
            <a:off x="8751644" y="6349333"/>
            <a:ext cx="4699322" cy="369332"/>
          </a:xfrm>
          <a:prstGeom prst="rect">
            <a:avLst/>
          </a:prstGeom>
          <a:noFill/>
        </p:spPr>
        <p:txBody>
          <a:bodyPr wrap="square" rtlCol="0">
            <a:spAutoFit/>
          </a:bodyPr>
          <a:lstStyle/>
          <a:p>
            <a:r>
              <a:rPr lang="en-US" i="1" dirty="0" err="1">
                <a:latin typeface="Arial" panose="020B0604020202020204" pitchFamily="34" charset="0"/>
                <a:cs typeface="Arial" panose="020B0604020202020204" pitchFamily="34" charset="0"/>
              </a:rPr>
              <a:t>Hình</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ảnh</a:t>
            </a:r>
            <a:r>
              <a:rPr lang="en-US" i="1" dirty="0">
                <a:latin typeface="Arial" panose="020B0604020202020204" pitchFamily="34" charset="0"/>
                <a:cs typeface="Arial" panose="020B0604020202020204" pitchFamily="34" charset="0"/>
              </a:rPr>
              <a:t> 5. CSDL.</a:t>
            </a:r>
            <a:endParaRPr lang="vi-VN" i="1"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0C67B50E-DA5C-61B7-AA67-0D04D0E88062}"/>
              </a:ext>
            </a:extLst>
          </p:cNvPr>
          <p:cNvSpPr>
            <a:spLocks noGrp="1"/>
          </p:cNvSpPr>
          <p:nvPr>
            <p:ph type="sldNum" sz="quarter" idx="12"/>
          </p:nvPr>
        </p:nvSpPr>
        <p:spPr/>
        <p:txBody>
          <a:bodyPr/>
          <a:lstStyle/>
          <a:p>
            <a:fld id="{7F175537-1E41-4B50-ABDF-740E0AD7BA5D}" type="slidenum">
              <a:rPr lang="vi-VN" smtClean="0"/>
              <a:t>12</a:t>
            </a:fld>
            <a:endParaRPr lang="vi-VN"/>
          </a:p>
        </p:txBody>
      </p:sp>
    </p:spTree>
    <p:extLst>
      <p:ext uri="{BB962C8B-B14F-4D97-AF65-F5344CB8AC3E}">
        <p14:creationId xmlns:p14="http://schemas.microsoft.com/office/powerpoint/2010/main" val="2636318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omputer&#10;&#10;Description automatically generated">
            <a:extLst>
              <a:ext uri="{FF2B5EF4-FFF2-40B4-BE49-F238E27FC236}">
                <a16:creationId xmlns:a16="http://schemas.microsoft.com/office/drawing/2014/main" id="{F6D1D8CC-0D00-4D08-E946-2B2B560C17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3117" y="1520238"/>
            <a:ext cx="9016894" cy="4325796"/>
          </a:xfrm>
          <a:prstGeom prst="rect">
            <a:avLst/>
          </a:prstGeom>
        </p:spPr>
      </p:pic>
      <p:pic>
        <p:nvPicPr>
          <p:cNvPr id="2" name="Picture 1">
            <a:extLst>
              <a:ext uri="{FF2B5EF4-FFF2-40B4-BE49-F238E27FC236}">
                <a16:creationId xmlns:a16="http://schemas.microsoft.com/office/drawing/2014/main" id="{E4F28356-03A6-8EE4-D5E4-C551C99C977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6" name="Title 1">
            <a:extLst>
              <a:ext uri="{FF2B5EF4-FFF2-40B4-BE49-F238E27FC236}">
                <a16:creationId xmlns:a16="http://schemas.microsoft.com/office/drawing/2014/main" id="{EC7FCF8E-40C9-5F6A-8012-795D216D2E0F}"/>
              </a:ext>
            </a:extLst>
          </p:cNvPr>
          <p:cNvSpPr txBox="1">
            <a:spLocks/>
          </p:cNvSpPr>
          <p:nvPr/>
        </p:nvSpPr>
        <p:spPr>
          <a:xfrm>
            <a:off x="1622323" y="75011"/>
            <a:ext cx="9311148" cy="6999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002060"/>
                </a:solidFill>
                <a:latin typeface="Arial" panose="020B0604020202020204" pitchFamily="34" charset="0"/>
                <a:cs typeface="Arial" panose="020B0604020202020204" pitchFamily="34" charset="0"/>
              </a:rPr>
              <a:t>3. HIỆN THỰC HÓA NGHIÊN CỨU VÀ KẾT QUẢ</a:t>
            </a:r>
          </a:p>
        </p:txBody>
      </p:sp>
      <p:sp>
        <p:nvSpPr>
          <p:cNvPr id="7" name="Title 1">
            <a:extLst>
              <a:ext uri="{FF2B5EF4-FFF2-40B4-BE49-F238E27FC236}">
                <a16:creationId xmlns:a16="http://schemas.microsoft.com/office/drawing/2014/main" id="{ADDB3953-A45E-3D02-A034-522D4671B079}"/>
              </a:ext>
            </a:extLst>
          </p:cNvPr>
          <p:cNvSpPr txBox="1">
            <a:spLocks/>
          </p:cNvSpPr>
          <p:nvPr/>
        </p:nvSpPr>
        <p:spPr>
          <a:xfrm>
            <a:off x="1622323" y="699954"/>
            <a:ext cx="4306529" cy="6999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002060"/>
                </a:solidFill>
                <a:latin typeface="Arial" panose="020B0604020202020204" pitchFamily="34" charset="0"/>
                <a:cs typeface="Arial" panose="020B0604020202020204" pitchFamily="34" charset="0"/>
              </a:rPr>
              <a:t>3.3. </a:t>
            </a:r>
            <a:r>
              <a:rPr lang="en-US" sz="2400" b="1" dirty="0" err="1">
                <a:solidFill>
                  <a:srgbClr val="002060"/>
                </a:solidFill>
                <a:latin typeface="Arial" panose="020B0604020202020204" pitchFamily="34" charset="0"/>
                <a:cs typeface="Arial" panose="020B0604020202020204" pitchFamily="34" charset="0"/>
              </a:rPr>
              <a:t>Kiến</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trúc</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hệ</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thống</a:t>
            </a:r>
            <a:endParaRPr lang="en-US" sz="2400" b="1" dirty="0">
              <a:solidFill>
                <a:srgbClr val="002060"/>
              </a:solidFill>
              <a:latin typeface="Arial" panose="020B0604020202020204" pitchFamily="34" charset="0"/>
              <a:cs typeface="Arial" panose="020B0604020202020204" pitchFamily="34" charset="0"/>
            </a:endParaRPr>
          </a:p>
          <a:p>
            <a:endParaRPr lang="vi-V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5A3DD0D-00D4-CC3C-E007-4088B92C13FD}"/>
              </a:ext>
            </a:extLst>
          </p:cNvPr>
          <p:cNvSpPr txBox="1"/>
          <p:nvPr/>
        </p:nvSpPr>
        <p:spPr>
          <a:xfrm>
            <a:off x="4330115" y="6018065"/>
            <a:ext cx="4699322" cy="369332"/>
          </a:xfrm>
          <a:prstGeom prst="rect">
            <a:avLst/>
          </a:prstGeom>
          <a:noFill/>
        </p:spPr>
        <p:txBody>
          <a:bodyPr wrap="square" rtlCol="0">
            <a:spAutoFit/>
          </a:bodyPr>
          <a:lstStyle/>
          <a:p>
            <a:r>
              <a:rPr lang="en-US" i="1" dirty="0" err="1">
                <a:latin typeface="Arial" panose="020B0604020202020204" pitchFamily="34" charset="0"/>
                <a:cs typeface="Arial" panose="020B0604020202020204" pitchFamily="34" charset="0"/>
              </a:rPr>
              <a:t>Hình</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ảnh</a:t>
            </a:r>
            <a:r>
              <a:rPr lang="en-US" i="1" dirty="0">
                <a:latin typeface="Arial" panose="020B0604020202020204" pitchFamily="34" charset="0"/>
                <a:cs typeface="Arial" panose="020B0604020202020204" pitchFamily="34" charset="0"/>
              </a:rPr>
              <a:t> 6. </a:t>
            </a:r>
            <a:r>
              <a:rPr lang="en-US" i="1" dirty="0" err="1">
                <a:latin typeface="Arial" panose="020B0604020202020204" pitchFamily="34" charset="0"/>
                <a:cs typeface="Arial" panose="020B0604020202020204" pitchFamily="34" charset="0"/>
              </a:rPr>
              <a:t>Kiến</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trúc</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hệ</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thống</a:t>
            </a:r>
            <a:r>
              <a:rPr lang="en-US" i="1" dirty="0">
                <a:latin typeface="Arial" panose="020B0604020202020204" pitchFamily="34" charset="0"/>
                <a:cs typeface="Arial" panose="020B0604020202020204" pitchFamily="34" charset="0"/>
              </a:rPr>
              <a:t>.</a:t>
            </a:r>
            <a:endParaRPr lang="vi-VN"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3C988B5-BBD9-DE50-53E6-3A8FFDC74D47}"/>
              </a:ext>
            </a:extLst>
          </p:cNvPr>
          <p:cNvSpPr>
            <a:spLocks noGrp="1"/>
          </p:cNvSpPr>
          <p:nvPr>
            <p:ph type="sldNum" sz="quarter" idx="12"/>
          </p:nvPr>
        </p:nvSpPr>
        <p:spPr/>
        <p:txBody>
          <a:bodyPr/>
          <a:lstStyle/>
          <a:p>
            <a:fld id="{7F175537-1E41-4B50-ABDF-740E0AD7BA5D}" type="slidenum">
              <a:rPr lang="vi-VN" smtClean="0"/>
              <a:t>13</a:t>
            </a:fld>
            <a:endParaRPr lang="vi-VN"/>
          </a:p>
        </p:txBody>
      </p:sp>
    </p:spTree>
    <p:extLst>
      <p:ext uri="{BB962C8B-B14F-4D97-AF65-F5344CB8AC3E}">
        <p14:creationId xmlns:p14="http://schemas.microsoft.com/office/powerpoint/2010/main" val="1963676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F28356-03A6-8EE4-D5E4-C551C99C97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6" name="Title 1">
            <a:extLst>
              <a:ext uri="{FF2B5EF4-FFF2-40B4-BE49-F238E27FC236}">
                <a16:creationId xmlns:a16="http://schemas.microsoft.com/office/drawing/2014/main" id="{EC7FCF8E-40C9-5F6A-8012-795D216D2E0F}"/>
              </a:ext>
            </a:extLst>
          </p:cNvPr>
          <p:cNvSpPr txBox="1">
            <a:spLocks/>
          </p:cNvSpPr>
          <p:nvPr/>
        </p:nvSpPr>
        <p:spPr>
          <a:xfrm>
            <a:off x="1622323" y="75011"/>
            <a:ext cx="9311148" cy="6999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002060"/>
                </a:solidFill>
                <a:latin typeface="Arial" panose="020B0604020202020204" pitchFamily="34" charset="0"/>
                <a:cs typeface="Arial" panose="020B0604020202020204" pitchFamily="34" charset="0"/>
              </a:rPr>
              <a:t>3. HIỆN THỰC HÓA NGHIÊN CỨU VÀ KẾT QUẢ</a:t>
            </a:r>
          </a:p>
        </p:txBody>
      </p:sp>
      <p:sp>
        <p:nvSpPr>
          <p:cNvPr id="7" name="Title 1">
            <a:extLst>
              <a:ext uri="{FF2B5EF4-FFF2-40B4-BE49-F238E27FC236}">
                <a16:creationId xmlns:a16="http://schemas.microsoft.com/office/drawing/2014/main" id="{ADDB3953-A45E-3D02-A034-522D4671B079}"/>
              </a:ext>
            </a:extLst>
          </p:cNvPr>
          <p:cNvSpPr txBox="1">
            <a:spLocks/>
          </p:cNvSpPr>
          <p:nvPr/>
        </p:nvSpPr>
        <p:spPr>
          <a:xfrm>
            <a:off x="1622323" y="699954"/>
            <a:ext cx="4306529" cy="6999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002060"/>
                </a:solidFill>
                <a:latin typeface="Arial" panose="020B0604020202020204" pitchFamily="34" charset="0"/>
                <a:cs typeface="Arial" panose="020B0604020202020204" pitchFamily="34" charset="0"/>
              </a:rPr>
              <a:t>3.4. </a:t>
            </a:r>
            <a:r>
              <a:rPr lang="en-US" sz="2400" b="1" dirty="0" err="1">
                <a:solidFill>
                  <a:srgbClr val="002060"/>
                </a:solidFill>
                <a:latin typeface="Arial" panose="020B0604020202020204" pitchFamily="34" charset="0"/>
                <a:cs typeface="Arial" panose="020B0604020202020204" pitchFamily="34" charset="0"/>
              </a:rPr>
              <a:t>Thuyết</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kế</a:t>
            </a:r>
            <a:r>
              <a:rPr lang="en-US" sz="2400" b="1" dirty="0">
                <a:solidFill>
                  <a:srgbClr val="002060"/>
                </a:solidFill>
                <a:latin typeface="Arial" panose="020B0604020202020204" pitchFamily="34" charset="0"/>
                <a:cs typeface="Arial" panose="020B0604020202020204" pitchFamily="34" charset="0"/>
              </a:rPr>
              <a:t> API</a:t>
            </a:r>
            <a:endParaRPr lang="vi-VN" sz="2400" b="1" dirty="0">
              <a:solidFill>
                <a:srgbClr val="002060"/>
              </a:solidFill>
              <a:latin typeface="Arial" panose="020B0604020202020204" pitchFamily="34" charset="0"/>
              <a:cs typeface="Arial" panose="020B0604020202020204" pitchFamily="34" charset="0"/>
            </a:endParaRPr>
          </a:p>
        </p:txBody>
      </p:sp>
      <p:pic>
        <p:nvPicPr>
          <p:cNvPr id="3" name="Picture 2" descr="A computer screen shot of a computer code&#10;&#10;Description automatically generated">
            <a:extLst>
              <a:ext uri="{FF2B5EF4-FFF2-40B4-BE49-F238E27FC236}">
                <a16:creationId xmlns:a16="http://schemas.microsoft.com/office/drawing/2014/main" id="{B1BD6035-E4D2-C460-9155-76C185002F61}"/>
              </a:ext>
            </a:extLst>
          </p:cNvPr>
          <p:cNvPicPr>
            <a:picLocks noChangeAspect="1"/>
          </p:cNvPicPr>
          <p:nvPr/>
        </p:nvPicPr>
        <p:blipFill rotWithShape="1">
          <a:blip r:embed="rId4">
            <a:extLst>
              <a:ext uri="{28A0092B-C50C-407E-A947-70E740481C1C}">
                <a14:useLocalDpi xmlns:a14="http://schemas.microsoft.com/office/drawing/2010/main" val="0"/>
              </a:ext>
            </a:extLst>
          </a:blip>
          <a:srcRect l="4215" t="7944" r="4894" b="7792"/>
          <a:stretch/>
        </p:blipFill>
        <p:spPr bwMode="auto">
          <a:xfrm>
            <a:off x="2492641" y="1399908"/>
            <a:ext cx="6872421" cy="3380436"/>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69F737D4-627F-EB25-E805-610C3E416540}"/>
              </a:ext>
            </a:extLst>
          </p:cNvPr>
          <p:cNvSpPr txBox="1"/>
          <p:nvPr/>
        </p:nvSpPr>
        <p:spPr>
          <a:xfrm>
            <a:off x="3928236" y="5000792"/>
            <a:ext cx="4699322" cy="369332"/>
          </a:xfrm>
          <a:prstGeom prst="rect">
            <a:avLst/>
          </a:prstGeom>
          <a:noFill/>
        </p:spPr>
        <p:txBody>
          <a:bodyPr wrap="square" rtlCol="0">
            <a:spAutoFit/>
          </a:bodyPr>
          <a:lstStyle/>
          <a:p>
            <a:r>
              <a:rPr lang="en-US" i="1" dirty="0" err="1">
                <a:latin typeface="Arial" panose="020B0604020202020204" pitchFamily="34" charset="0"/>
                <a:cs typeface="Arial" panose="020B0604020202020204" pitchFamily="34" charset="0"/>
              </a:rPr>
              <a:t>Hình</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ảnh</a:t>
            </a:r>
            <a:r>
              <a:rPr lang="en-US" i="1" dirty="0">
                <a:latin typeface="Arial" panose="020B0604020202020204" pitchFamily="34" charset="0"/>
                <a:cs typeface="Arial" panose="020B0604020202020204" pitchFamily="34" charset="0"/>
              </a:rPr>
              <a:t> 7. Router </a:t>
            </a:r>
            <a:r>
              <a:rPr lang="en-US" i="1" dirty="0" err="1">
                <a:latin typeface="Arial" panose="020B0604020202020204" pitchFamily="34" charset="0"/>
                <a:cs typeface="Arial" panose="020B0604020202020204" pitchFamily="34" charset="0"/>
              </a:rPr>
              <a:t>trong</a:t>
            </a:r>
            <a:r>
              <a:rPr lang="en-US" i="1" dirty="0">
                <a:latin typeface="Arial" panose="020B0604020202020204" pitchFamily="34" charset="0"/>
                <a:cs typeface="Arial" panose="020B0604020202020204" pitchFamily="34" charset="0"/>
              </a:rPr>
              <a:t> Express.js</a:t>
            </a:r>
            <a:endParaRPr lang="vi-VN"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99ADA66-5DA7-23C2-831F-B6021E3C23F3}"/>
              </a:ext>
            </a:extLst>
          </p:cNvPr>
          <p:cNvSpPr>
            <a:spLocks noGrp="1"/>
          </p:cNvSpPr>
          <p:nvPr>
            <p:ph type="sldNum" sz="quarter" idx="12"/>
          </p:nvPr>
        </p:nvSpPr>
        <p:spPr/>
        <p:txBody>
          <a:bodyPr/>
          <a:lstStyle/>
          <a:p>
            <a:fld id="{7F175537-1E41-4B50-ABDF-740E0AD7BA5D}" type="slidenum">
              <a:rPr lang="vi-VN" smtClean="0"/>
              <a:t>14</a:t>
            </a:fld>
            <a:endParaRPr lang="vi-VN"/>
          </a:p>
        </p:txBody>
      </p:sp>
    </p:spTree>
    <p:extLst>
      <p:ext uri="{BB962C8B-B14F-4D97-AF65-F5344CB8AC3E}">
        <p14:creationId xmlns:p14="http://schemas.microsoft.com/office/powerpoint/2010/main" val="1964618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53135-B905-969F-168B-A52033891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pic>
        <p:nvPicPr>
          <p:cNvPr id="2" name="Picture 1" descr="A screenshot of a chat&#10;&#10;Description automatically generated">
            <a:extLst>
              <a:ext uri="{FF2B5EF4-FFF2-40B4-BE49-F238E27FC236}">
                <a16:creationId xmlns:a16="http://schemas.microsoft.com/office/drawing/2014/main" id="{66586D70-02AA-FCF8-18F4-B9FEE2E84F58}"/>
              </a:ext>
            </a:extLst>
          </p:cNvPr>
          <p:cNvPicPr>
            <a:picLocks noChangeAspect="1"/>
          </p:cNvPicPr>
          <p:nvPr/>
        </p:nvPicPr>
        <p:blipFill rotWithShape="1">
          <a:blip r:embed="rId3"/>
          <a:srcRect b="16340"/>
          <a:stretch/>
        </p:blipFill>
        <p:spPr bwMode="auto">
          <a:xfrm>
            <a:off x="2139350" y="1399907"/>
            <a:ext cx="3073706" cy="4628275"/>
          </a:xfrm>
          <a:prstGeom prst="rect">
            <a:avLst/>
          </a:prstGeom>
          <a:ln>
            <a:noFill/>
          </a:ln>
          <a:extLst>
            <a:ext uri="{53640926-AAD7-44D8-BBD7-CCE9431645EC}">
              <a14:shadowObscured xmlns:a14="http://schemas.microsoft.com/office/drawing/2010/main"/>
            </a:ext>
          </a:extLst>
        </p:spPr>
      </p:pic>
      <p:pic>
        <p:nvPicPr>
          <p:cNvPr id="6" name="Picture 5" descr="A screenshot of a phone&#10;&#10;Description automatically generated">
            <a:extLst>
              <a:ext uri="{FF2B5EF4-FFF2-40B4-BE49-F238E27FC236}">
                <a16:creationId xmlns:a16="http://schemas.microsoft.com/office/drawing/2014/main" id="{F136E6F7-FF47-A40E-B08E-958357FE64B2}"/>
              </a:ext>
            </a:extLst>
          </p:cNvPr>
          <p:cNvPicPr>
            <a:picLocks noChangeAspect="1"/>
          </p:cNvPicPr>
          <p:nvPr/>
        </p:nvPicPr>
        <p:blipFill rotWithShape="1">
          <a:blip r:embed="rId4"/>
          <a:srcRect b="20340"/>
          <a:stretch/>
        </p:blipFill>
        <p:spPr bwMode="auto">
          <a:xfrm>
            <a:off x="6978945" y="1399908"/>
            <a:ext cx="3239792" cy="4628275"/>
          </a:xfrm>
          <a:prstGeom prst="rect">
            <a:avLst/>
          </a:prstGeom>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178FA182-78F7-514F-378B-08BFD778307F}"/>
              </a:ext>
            </a:extLst>
          </p:cNvPr>
          <p:cNvSpPr txBox="1">
            <a:spLocks/>
          </p:cNvSpPr>
          <p:nvPr/>
        </p:nvSpPr>
        <p:spPr>
          <a:xfrm>
            <a:off x="1622323" y="75011"/>
            <a:ext cx="9311148" cy="6999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002060"/>
                </a:solidFill>
                <a:latin typeface="Arial" panose="020B0604020202020204" pitchFamily="34" charset="0"/>
                <a:cs typeface="Arial" panose="020B0604020202020204" pitchFamily="34" charset="0"/>
              </a:rPr>
              <a:t>3. HIỆN THỰC HÓA NGHIÊN CỨU VÀ KẾT QUẢ</a:t>
            </a:r>
          </a:p>
        </p:txBody>
      </p:sp>
      <p:sp>
        <p:nvSpPr>
          <p:cNvPr id="7" name="Title 1">
            <a:extLst>
              <a:ext uri="{FF2B5EF4-FFF2-40B4-BE49-F238E27FC236}">
                <a16:creationId xmlns:a16="http://schemas.microsoft.com/office/drawing/2014/main" id="{F4334FB6-41FE-E2E1-45B2-3EF94F2DF19F}"/>
              </a:ext>
            </a:extLst>
          </p:cNvPr>
          <p:cNvSpPr txBox="1">
            <a:spLocks/>
          </p:cNvSpPr>
          <p:nvPr/>
        </p:nvSpPr>
        <p:spPr>
          <a:xfrm>
            <a:off x="1622323" y="699954"/>
            <a:ext cx="4306529" cy="6999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002060"/>
                </a:solidFill>
                <a:latin typeface="Arial" panose="020B0604020202020204" pitchFamily="34" charset="0"/>
                <a:cs typeface="Arial" panose="020B0604020202020204" pitchFamily="34" charset="0"/>
              </a:rPr>
              <a:t>3.5. </a:t>
            </a:r>
            <a:r>
              <a:rPr lang="en-US" sz="2400" b="1" dirty="0" err="1">
                <a:solidFill>
                  <a:srgbClr val="002060"/>
                </a:solidFill>
                <a:latin typeface="Arial" panose="020B0604020202020204" pitchFamily="34" charset="0"/>
                <a:cs typeface="Arial" panose="020B0604020202020204" pitchFamily="34" charset="0"/>
              </a:rPr>
              <a:t>Một</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số</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kết</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quả</a:t>
            </a:r>
            <a:endParaRPr lang="en-US" sz="2400" b="1" dirty="0">
              <a:solidFill>
                <a:srgbClr val="002060"/>
              </a:solidFill>
              <a:latin typeface="Arial" panose="020B0604020202020204" pitchFamily="34" charset="0"/>
              <a:cs typeface="Arial" panose="020B0604020202020204" pitchFamily="34" charset="0"/>
            </a:endParaRPr>
          </a:p>
          <a:p>
            <a:endParaRPr lang="vi-VN" sz="2400" b="1" dirty="0">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172A905-3B0B-67D8-0E79-C44B261B3BC8}"/>
              </a:ext>
            </a:extLst>
          </p:cNvPr>
          <p:cNvSpPr txBox="1"/>
          <p:nvPr/>
        </p:nvSpPr>
        <p:spPr>
          <a:xfrm>
            <a:off x="2038328" y="6272218"/>
            <a:ext cx="4699322" cy="369332"/>
          </a:xfrm>
          <a:prstGeom prst="rect">
            <a:avLst/>
          </a:prstGeom>
          <a:noFill/>
        </p:spPr>
        <p:txBody>
          <a:bodyPr wrap="square" rtlCol="0">
            <a:spAutoFit/>
          </a:bodyPr>
          <a:lstStyle/>
          <a:p>
            <a:r>
              <a:rPr lang="en-US" i="1" dirty="0" err="1">
                <a:latin typeface="Arial" panose="020B0604020202020204" pitchFamily="34" charset="0"/>
                <a:cs typeface="Arial" panose="020B0604020202020204" pitchFamily="34" charset="0"/>
              </a:rPr>
              <a:t>Hình</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ảnh</a:t>
            </a:r>
            <a:r>
              <a:rPr lang="en-US" i="1" dirty="0">
                <a:latin typeface="Arial" panose="020B0604020202020204" pitchFamily="34" charset="0"/>
                <a:cs typeface="Arial" panose="020B0604020202020204" pitchFamily="34" charset="0"/>
              </a:rPr>
              <a:t> 8. Giao </a:t>
            </a:r>
            <a:r>
              <a:rPr lang="en-US" i="1" dirty="0" err="1">
                <a:latin typeface="Arial" panose="020B0604020202020204" pitchFamily="34" charset="0"/>
                <a:cs typeface="Arial" panose="020B0604020202020204" pitchFamily="34" charset="0"/>
              </a:rPr>
              <a:t>diện</a:t>
            </a:r>
            <a:r>
              <a:rPr lang="en-US" i="1" dirty="0">
                <a:latin typeface="Arial" panose="020B0604020202020204" pitchFamily="34" charset="0"/>
                <a:cs typeface="Arial" panose="020B0604020202020204" pitchFamily="34" charset="0"/>
              </a:rPr>
              <a:t> Mobile.</a:t>
            </a:r>
            <a:endParaRPr lang="vi-VN" i="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8AB68B3-355B-F802-3123-9B64C87A67CA}"/>
              </a:ext>
            </a:extLst>
          </p:cNvPr>
          <p:cNvSpPr txBox="1"/>
          <p:nvPr/>
        </p:nvSpPr>
        <p:spPr>
          <a:xfrm>
            <a:off x="6978945" y="6272218"/>
            <a:ext cx="4699322" cy="369332"/>
          </a:xfrm>
          <a:prstGeom prst="rect">
            <a:avLst/>
          </a:prstGeom>
          <a:noFill/>
        </p:spPr>
        <p:txBody>
          <a:bodyPr wrap="square" rtlCol="0">
            <a:spAutoFit/>
          </a:bodyPr>
          <a:lstStyle/>
          <a:p>
            <a:r>
              <a:rPr lang="en-US" i="1" dirty="0" err="1">
                <a:latin typeface="Arial" panose="020B0604020202020204" pitchFamily="34" charset="0"/>
                <a:cs typeface="Arial" panose="020B0604020202020204" pitchFamily="34" charset="0"/>
              </a:rPr>
              <a:t>Hình</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ảnh</a:t>
            </a:r>
            <a:r>
              <a:rPr lang="en-US" i="1" dirty="0">
                <a:latin typeface="Arial" panose="020B0604020202020204" pitchFamily="34" charset="0"/>
                <a:cs typeface="Arial" panose="020B0604020202020204" pitchFamily="34" charset="0"/>
              </a:rPr>
              <a:t> 9. </a:t>
            </a:r>
            <a:r>
              <a:rPr lang="en-US" i="1" dirty="0" err="1">
                <a:latin typeface="Arial" panose="020B0604020202020204" pitchFamily="34" charset="0"/>
                <a:cs typeface="Arial" panose="020B0604020202020204" pitchFamily="34" charset="0"/>
              </a:rPr>
              <a:t>Chấm</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điểm</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nhóm</a:t>
            </a:r>
            <a:r>
              <a:rPr lang="en-US" i="1" dirty="0">
                <a:latin typeface="Arial" panose="020B0604020202020204" pitchFamily="34" charset="0"/>
                <a:cs typeface="Arial" panose="020B0604020202020204" pitchFamily="34" charset="0"/>
              </a:rPr>
              <a:t>.</a:t>
            </a:r>
            <a:endParaRPr lang="vi-VN" i="1" dirty="0">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19CF2CC5-F5ED-A717-9B88-E41D3C779C00}"/>
              </a:ext>
            </a:extLst>
          </p:cNvPr>
          <p:cNvSpPr>
            <a:spLocks noGrp="1"/>
          </p:cNvSpPr>
          <p:nvPr>
            <p:ph type="sldNum" sz="quarter" idx="12"/>
          </p:nvPr>
        </p:nvSpPr>
        <p:spPr/>
        <p:txBody>
          <a:bodyPr/>
          <a:lstStyle/>
          <a:p>
            <a:fld id="{7F175537-1E41-4B50-ABDF-740E0AD7BA5D}" type="slidenum">
              <a:rPr lang="vi-VN" smtClean="0"/>
              <a:t>15</a:t>
            </a:fld>
            <a:endParaRPr lang="vi-VN"/>
          </a:p>
        </p:txBody>
      </p:sp>
    </p:spTree>
    <p:extLst>
      <p:ext uri="{BB962C8B-B14F-4D97-AF65-F5344CB8AC3E}">
        <p14:creationId xmlns:p14="http://schemas.microsoft.com/office/powerpoint/2010/main" val="2352820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53135-B905-969F-168B-A52033891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5" name="Title 1">
            <a:extLst>
              <a:ext uri="{FF2B5EF4-FFF2-40B4-BE49-F238E27FC236}">
                <a16:creationId xmlns:a16="http://schemas.microsoft.com/office/drawing/2014/main" id="{BFF304D7-93F1-754E-F466-3F27E4161FBB}"/>
              </a:ext>
            </a:extLst>
          </p:cNvPr>
          <p:cNvSpPr txBox="1">
            <a:spLocks/>
          </p:cNvSpPr>
          <p:nvPr/>
        </p:nvSpPr>
        <p:spPr>
          <a:xfrm>
            <a:off x="1717609" y="101945"/>
            <a:ext cx="4442910" cy="7701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vi-VN" b="1" dirty="0">
              <a:solidFill>
                <a:srgbClr val="002060"/>
              </a:solidFill>
              <a:latin typeface="Arial" panose="020B0604020202020204" pitchFamily="34" charset="0"/>
              <a:cs typeface="Arial" panose="020B0604020202020204" pitchFamily="34" charset="0"/>
            </a:endParaRPr>
          </a:p>
        </p:txBody>
      </p:sp>
      <p:pic>
        <p:nvPicPr>
          <p:cNvPr id="3" name="Picture 2" descr="A white sheet of paper with black text&#10;&#10;Description automatically generated">
            <a:extLst>
              <a:ext uri="{FF2B5EF4-FFF2-40B4-BE49-F238E27FC236}">
                <a16:creationId xmlns:a16="http://schemas.microsoft.com/office/drawing/2014/main" id="{3ADC16B9-0971-68FE-4444-4F6B7C8129D8}"/>
              </a:ext>
            </a:extLst>
          </p:cNvPr>
          <p:cNvPicPr>
            <a:picLocks noChangeAspect="1"/>
          </p:cNvPicPr>
          <p:nvPr/>
        </p:nvPicPr>
        <p:blipFill>
          <a:blip r:embed="rId3"/>
          <a:stretch>
            <a:fillRect/>
          </a:stretch>
        </p:blipFill>
        <p:spPr>
          <a:xfrm>
            <a:off x="3564546" y="1399908"/>
            <a:ext cx="5397207" cy="4884478"/>
          </a:xfrm>
          <a:prstGeom prst="rect">
            <a:avLst/>
          </a:prstGeom>
        </p:spPr>
      </p:pic>
      <p:sp>
        <p:nvSpPr>
          <p:cNvPr id="2" name="Title 1">
            <a:extLst>
              <a:ext uri="{FF2B5EF4-FFF2-40B4-BE49-F238E27FC236}">
                <a16:creationId xmlns:a16="http://schemas.microsoft.com/office/drawing/2014/main" id="{1431D0AA-066A-3492-1BBC-67108DD25340}"/>
              </a:ext>
            </a:extLst>
          </p:cNvPr>
          <p:cNvSpPr txBox="1">
            <a:spLocks/>
          </p:cNvSpPr>
          <p:nvPr/>
        </p:nvSpPr>
        <p:spPr>
          <a:xfrm>
            <a:off x="1622323" y="75011"/>
            <a:ext cx="9311148" cy="6999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002060"/>
                </a:solidFill>
                <a:latin typeface="Arial" panose="020B0604020202020204" pitchFamily="34" charset="0"/>
                <a:cs typeface="Arial" panose="020B0604020202020204" pitchFamily="34" charset="0"/>
              </a:rPr>
              <a:t>3. HIỆN THỰC HÓA NGHIÊN CỨU VÀ KẾT QUẢ</a:t>
            </a:r>
          </a:p>
        </p:txBody>
      </p:sp>
      <p:sp>
        <p:nvSpPr>
          <p:cNvPr id="6" name="Title 1">
            <a:extLst>
              <a:ext uri="{FF2B5EF4-FFF2-40B4-BE49-F238E27FC236}">
                <a16:creationId xmlns:a16="http://schemas.microsoft.com/office/drawing/2014/main" id="{4D1120DD-176E-4C9C-E40E-4B753D6D3F88}"/>
              </a:ext>
            </a:extLst>
          </p:cNvPr>
          <p:cNvSpPr txBox="1">
            <a:spLocks/>
          </p:cNvSpPr>
          <p:nvPr/>
        </p:nvSpPr>
        <p:spPr>
          <a:xfrm>
            <a:off x="1622323" y="699954"/>
            <a:ext cx="4306529" cy="6999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002060"/>
                </a:solidFill>
                <a:latin typeface="Arial" panose="020B0604020202020204" pitchFamily="34" charset="0"/>
                <a:cs typeface="Arial" panose="020B0604020202020204" pitchFamily="34" charset="0"/>
              </a:rPr>
              <a:t>3.6. </a:t>
            </a:r>
            <a:r>
              <a:rPr lang="en-US" sz="2400" b="1" dirty="0" err="1">
                <a:solidFill>
                  <a:srgbClr val="002060"/>
                </a:solidFill>
                <a:latin typeface="Arial" panose="020B0604020202020204" pitchFamily="34" charset="0"/>
                <a:cs typeface="Arial" panose="020B0604020202020204" pitchFamily="34" charset="0"/>
              </a:rPr>
              <a:t>Một</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số</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kết</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quả</a:t>
            </a:r>
            <a:endParaRPr lang="en-US" sz="2400" b="1" dirty="0">
              <a:solidFill>
                <a:srgbClr val="002060"/>
              </a:solidFill>
              <a:latin typeface="Arial" panose="020B0604020202020204" pitchFamily="34" charset="0"/>
              <a:cs typeface="Arial" panose="020B0604020202020204" pitchFamily="34" charset="0"/>
            </a:endParaRPr>
          </a:p>
          <a:p>
            <a:endParaRPr lang="vi-VN" sz="2400" b="1" dirty="0">
              <a:solidFill>
                <a:srgbClr val="00206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A97BB38-550A-101B-B7FD-F805FAF2314C}"/>
              </a:ext>
            </a:extLst>
          </p:cNvPr>
          <p:cNvSpPr txBox="1"/>
          <p:nvPr/>
        </p:nvSpPr>
        <p:spPr>
          <a:xfrm>
            <a:off x="4262431" y="6397631"/>
            <a:ext cx="4699322" cy="369332"/>
          </a:xfrm>
          <a:prstGeom prst="rect">
            <a:avLst/>
          </a:prstGeom>
          <a:noFill/>
        </p:spPr>
        <p:txBody>
          <a:bodyPr wrap="square" rtlCol="0">
            <a:spAutoFit/>
          </a:bodyPr>
          <a:lstStyle/>
          <a:p>
            <a:r>
              <a:rPr lang="en-US" i="1" dirty="0" err="1">
                <a:latin typeface="Arial" panose="020B0604020202020204" pitchFamily="34" charset="0"/>
                <a:cs typeface="Arial" panose="020B0604020202020204" pitchFamily="34" charset="0"/>
              </a:rPr>
              <a:t>Hình</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ảnh</a:t>
            </a:r>
            <a:r>
              <a:rPr lang="en-US" i="1" dirty="0">
                <a:latin typeface="Arial" panose="020B0604020202020204" pitchFamily="34" charset="0"/>
                <a:cs typeface="Arial" panose="020B0604020202020204" pitchFamily="34" charset="0"/>
              </a:rPr>
              <a:t> 10. </a:t>
            </a:r>
            <a:r>
              <a:rPr lang="en-US" i="1" dirty="0" err="1">
                <a:latin typeface="Arial" panose="020B0604020202020204" pitchFamily="34" charset="0"/>
                <a:cs typeface="Arial" panose="020B0604020202020204" pitchFamily="34" charset="0"/>
              </a:rPr>
              <a:t>Xuất</a:t>
            </a:r>
            <a:r>
              <a:rPr lang="en-US" i="1" dirty="0">
                <a:latin typeface="Arial" panose="020B0604020202020204" pitchFamily="34" charset="0"/>
                <a:cs typeface="Arial" panose="020B0604020202020204" pitchFamily="34" charset="0"/>
              </a:rPr>
              <a:t> PDF </a:t>
            </a:r>
            <a:r>
              <a:rPr lang="en-US" i="1" dirty="0" err="1">
                <a:latin typeface="Arial" panose="020B0604020202020204" pitchFamily="34" charset="0"/>
                <a:cs typeface="Arial" panose="020B0604020202020204" pitchFamily="34" charset="0"/>
              </a:rPr>
              <a:t>kết</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quả</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chấm</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nhóm</a:t>
            </a:r>
            <a:r>
              <a:rPr lang="en-US" i="1" dirty="0">
                <a:latin typeface="Arial" panose="020B0604020202020204" pitchFamily="34" charset="0"/>
                <a:cs typeface="Arial" panose="020B0604020202020204" pitchFamily="34" charset="0"/>
              </a:rPr>
              <a:t>.</a:t>
            </a:r>
            <a:endParaRPr lang="vi-VN" i="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95E82912-DE95-AF2A-C794-13D6FAD8A3EE}"/>
              </a:ext>
            </a:extLst>
          </p:cNvPr>
          <p:cNvSpPr>
            <a:spLocks noGrp="1"/>
          </p:cNvSpPr>
          <p:nvPr>
            <p:ph type="sldNum" sz="quarter" idx="12"/>
          </p:nvPr>
        </p:nvSpPr>
        <p:spPr/>
        <p:txBody>
          <a:bodyPr/>
          <a:lstStyle/>
          <a:p>
            <a:fld id="{7F175537-1E41-4B50-ABDF-740E0AD7BA5D}" type="slidenum">
              <a:rPr lang="vi-VN" smtClean="0"/>
              <a:t>16</a:t>
            </a:fld>
            <a:endParaRPr lang="vi-VN"/>
          </a:p>
        </p:txBody>
      </p:sp>
    </p:spTree>
    <p:extLst>
      <p:ext uri="{BB962C8B-B14F-4D97-AF65-F5344CB8AC3E}">
        <p14:creationId xmlns:p14="http://schemas.microsoft.com/office/powerpoint/2010/main" val="828104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53135-B905-969F-168B-A52033891A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5" name="Title 1">
            <a:extLst>
              <a:ext uri="{FF2B5EF4-FFF2-40B4-BE49-F238E27FC236}">
                <a16:creationId xmlns:a16="http://schemas.microsoft.com/office/drawing/2014/main" id="{BFF304D7-93F1-754E-F466-3F27E4161FBB}"/>
              </a:ext>
            </a:extLst>
          </p:cNvPr>
          <p:cNvSpPr txBox="1">
            <a:spLocks/>
          </p:cNvSpPr>
          <p:nvPr/>
        </p:nvSpPr>
        <p:spPr>
          <a:xfrm>
            <a:off x="1622323" y="97761"/>
            <a:ext cx="7406726" cy="77011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002060"/>
                </a:solidFill>
                <a:latin typeface="Arial" panose="020B0604020202020204" pitchFamily="34" charset="0"/>
                <a:cs typeface="Arial" panose="020B0604020202020204" pitchFamily="34" charset="0"/>
              </a:rPr>
              <a:t>4. KẾT LUẬN VÀ HƯỚNG PHÁT TRIỂN</a:t>
            </a:r>
            <a:endParaRPr lang="vi-VN" sz="2800" b="1" dirty="0">
              <a:solidFill>
                <a:srgbClr val="00206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D15313F-603C-EA5C-FBBB-D14974E7DF27}"/>
              </a:ext>
            </a:extLst>
          </p:cNvPr>
          <p:cNvSpPr txBox="1"/>
          <p:nvPr/>
        </p:nvSpPr>
        <p:spPr>
          <a:xfrm>
            <a:off x="1837430" y="1458525"/>
            <a:ext cx="6402002" cy="738664"/>
          </a:xfrm>
          <a:prstGeom prst="rect">
            <a:avLst/>
          </a:prstGeom>
          <a:noFill/>
        </p:spPr>
        <p:txBody>
          <a:bodyPr wrap="square" rtlCol="0">
            <a:spAutoFit/>
          </a:bodyPr>
          <a:lstStyle/>
          <a:p>
            <a:r>
              <a:rPr lang="vi-VN" sz="2400" dirty="0">
                <a:latin typeface="Arial" panose="020B0604020202020204" pitchFamily="34" charset="0"/>
                <a:cs typeface="Arial" panose="020B0604020202020204" pitchFamily="34" charset="0"/>
              </a:rPr>
              <a:t>Đã làm quen với các công cụ hiện đại như:</a:t>
            </a:r>
          </a:p>
          <a:p>
            <a:endParaRPr lang="vi-V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4160817-9C79-C63B-7FD8-9E3AF59D52C8}"/>
              </a:ext>
            </a:extLst>
          </p:cNvPr>
          <p:cNvSpPr txBox="1"/>
          <p:nvPr/>
        </p:nvSpPr>
        <p:spPr>
          <a:xfrm>
            <a:off x="1956122" y="1965960"/>
            <a:ext cx="8711878" cy="168584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vi-VN" sz="2400" dirty="0">
                <a:latin typeface="Arial" panose="020B0604020202020204" pitchFamily="34" charset="0"/>
                <a:cs typeface="Arial" panose="020B0604020202020204" pitchFamily="34" charset="0"/>
              </a:rPr>
              <a:t>GitHub. </a:t>
            </a:r>
          </a:p>
          <a:p>
            <a:pPr marL="285750" indent="-285750" algn="just">
              <a:lnSpc>
                <a:spcPct val="150000"/>
              </a:lnSpc>
              <a:buFont typeface="Wingdings" panose="05000000000000000000" pitchFamily="2" charset="2"/>
              <a:buChar char="§"/>
            </a:pPr>
            <a:r>
              <a:rPr lang="vi-VN" sz="2400" dirty="0">
                <a:latin typeface="Arial" panose="020B0604020202020204" pitchFamily="34" charset="0"/>
                <a:cs typeface="Arial" panose="020B0604020202020204" pitchFamily="34" charset="0"/>
              </a:rPr>
              <a:t>Docker. </a:t>
            </a:r>
          </a:p>
          <a:p>
            <a:pPr marL="285750" indent="-285750" algn="just">
              <a:lnSpc>
                <a:spcPct val="150000"/>
              </a:lnSpc>
              <a:buFont typeface="Wingdings" panose="05000000000000000000" pitchFamily="2" charset="2"/>
              <a:buChar char="§"/>
            </a:pPr>
            <a:r>
              <a:rPr lang="vi-VN" sz="2400" dirty="0">
                <a:latin typeface="Arial" panose="020B0604020202020204" pitchFamily="34" charset="0"/>
                <a:cs typeface="Arial" panose="020B0604020202020204" pitchFamily="34" charset="0"/>
              </a:rPr>
              <a:t>VPS</a:t>
            </a:r>
            <a:r>
              <a:rPr lang="vi-VN" sz="2000" dirty="0">
                <a:latin typeface="Arial" panose="020B0604020202020204" pitchFamily="34" charset="0"/>
                <a:cs typeface="Arial" panose="020B0604020202020204" pitchFamily="34" charset="0"/>
              </a:rPr>
              <a:t>.</a:t>
            </a:r>
          </a:p>
        </p:txBody>
      </p:sp>
      <p:sp>
        <p:nvSpPr>
          <p:cNvPr id="16" name="TextBox 15">
            <a:extLst>
              <a:ext uri="{FF2B5EF4-FFF2-40B4-BE49-F238E27FC236}">
                <a16:creationId xmlns:a16="http://schemas.microsoft.com/office/drawing/2014/main" id="{51A895D6-6E52-1004-E29B-8E9C1CFE2CFC}"/>
              </a:ext>
            </a:extLst>
          </p:cNvPr>
          <p:cNvSpPr txBox="1"/>
          <p:nvPr/>
        </p:nvSpPr>
        <p:spPr>
          <a:xfrm>
            <a:off x="1837430" y="3829815"/>
            <a:ext cx="9366864" cy="830997"/>
          </a:xfrm>
          <a:prstGeom prst="rect">
            <a:avLst/>
          </a:prstGeom>
          <a:noFill/>
        </p:spPr>
        <p:txBody>
          <a:bodyPr wrap="square" rtlCol="0">
            <a:spAutoFit/>
          </a:bodyPr>
          <a:lstStyle/>
          <a:p>
            <a:pPr algn="just"/>
            <a:r>
              <a:rPr lang="vi-VN" sz="2400" dirty="0">
                <a:latin typeface="Arial" panose="020B0604020202020204" pitchFamily="34" charset="0"/>
                <a:cs typeface="Arial" panose="020B0604020202020204" pitchFamily="34" charset="0"/>
              </a:rPr>
              <a:t>Hiểu rõ hơn về quy trình chấm điểm tại trường, giúp xây dựng hệ thống đánh giá phù hợp và tối ưu.</a:t>
            </a:r>
          </a:p>
        </p:txBody>
      </p:sp>
      <p:sp>
        <p:nvSpPr>
          <p:cNvPr id="3" name="Title 1">
            <a:extLst>
              <a:ext uri="{FF2B5EF4-FFF2-40B4-BE49-F238E27FC236}">
                <a16:creationId xmlns:a16="http://schemas.microsoft.com/office/drawing/2014/main" id="{62BF1A5A-28A1-4347-93B2-69D86611D0A6}"/>
              </a:ext>
            </a:extLst>
          </p:cNvPr>
          <p:cNvSpPr txBox="1">
            <a:spLocks/>
          </p:cNvSpPr>
          <p:nvPr/>
        </p:nvSpPr>
        <p:spPr>
          <a:xfrm>
            <a:off x="1622323" y="699954"/>
            <a:ext cx="4306529" cy="6999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002060"/>
                </a:solidFill>
                <a:latin typeface="Arial" panose="020B0604020202020204" pitchFamily="34" charset="0"/>
                <a:cs typeface="Arial" panose="020B0604020202020204" pitchFamily="34" charset="0"/>
              </a:rPr>
              <a:t>4.1. Thành </a:t>
            </a:r>
            <a:r>
              <a:rPr lang="en-US" sz="2400" b="1" dirty="0" err="1">
                <a:solidFill>
                  <a:srgbClr val="002060"/>
                </a:solidFill>
                <a:latin typeface="Arial" panose="020B0604020202020204" pitchFamily="34" charset="0"/>
                <a:cs typeface="Arial" panose="020B0604020202020204" pitchFamily="34" charset="0"/>
              </a:rPr>
              <a:t>tựu</a:t>
            </a:r>
            <a:endParaRPr lang="en-US" sz="2400" b="1" dirty="0">
              <a:solidFill>
                <a:srgbClr val="002060"/>
              </a:solidFill>
              <a:latin typeface="Arial" panose="020B0604020202020204" pitchFamily="34" charset="0"/>
              <a:cs typeface="Arial" panose="020B0604020202020204" pitchFamily="34" charset="0"/>
            </a:endParaRPr>
          </a:p>
          <a:p>
            <a:endParaRPr lang="vi-VN" sz="2400" b="1" dirty="0">
              <a:solidFill>
                <a:srgbClr val="002060"/>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DC8C88E0-4BC3-E50A-17E2-151C4844F9D7}"/>
              </a:ext>
            </a:extLst>
          </p:cNvPr>
          <p:cNvSpPr>
            <a:spLocks noGrp="1"/>
          </p:cNvSpPr>
          <p:nvPr>
            <p:ph type="sldNum" sz="quarter" idx="12"/>
          </p:nvPr>
        </p:nvSpPr>
        <p:spPr/>
        <p:txBody>
          <a:bodyPr/>
          <a:lstStyle/>
          <a:p>
            <a:fld id="{7F175537-1E41-4B50-ABDF-740E0AD7BA5D}" type="slidenum">
              <a:rPr lang="vi-VN" smtClean="0"/>
              <a:t>17</a:t>
            </a:fld>
            <a:endParaRPr lang="vi-VN"/>
          </a:p>
        </p:txBody>
      </p:sp>
    </p:spTree>
    <p:extLst>
      <p:ext uri="{BB962C8B-B14F-4D97-AF65-F5344CB8AC3E}">
        <p14:creationId xmlns:p14="http://schemas.microsoft.com/office/powerpoint/2010/main" val="511460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53135-B905-969F-168B-A52033891A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5" name="Title 1">
            <a:extLst>
              <a:ext uri="{FF2B5EF4-FFF2-40B4-BE49-F238E27FC236}">
                <a16:creationId xmlns:a16="http://schemas.microsoft.com/office/drawing/2014/main" id="{BFF304D7-93F1-754E-F466-3F27E4161FBB}"/>
              </a:ext>
            </a:extLst>
          </p:cNvPr>
          <p:cNvSpPr txBox="1">
            <a:spLocks/>
          </p:cNvSpPr>
          <p:nvPr/>
        </p:nvSpPr>
        <p:spPr>
          <a:xfrm>
            <a:off x="1717609" y="101945"/>
            <a:ext cx="5643890" cy="7701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vi-VN" b="1" dirty="0">
              <a:solidFill>
                <a:srgbClr val="002060"/>
              </a:solidFill>
              <a:latin typeface="Arial" panose="020B0604020202020204" pitchFamily="34" charset="0"/>
              <a:cs typeface="Arial" panose="020B0604020202020204" pitchFamily="34" charset="0"/>
            </a:endParaRPr>
          </a:p>
        </p:txBody>
      </p:sp>
      <p:sp>
        <p:nvSpPr>
          <p:cNvPr id="8" name="Text 0">
            <a:extLst>
              <a:ext uri="{FF2B5EF4-FFF2-40B4-BE49-F238E27FC236}">
                <a16:creationId xmlns:a16="http://schemas.microsoft.com/office/drawing/2014/main" id="{48D2DB69-C0F5-752E-658C-B68B220897C1}"/>
              </a:ext>
            </a:extLst>
          </p:cNvPr>
          <p:cNvSpPr/>
          <p:nvPr/>
        </p:nvSpPr>
        <p:spPr>
          <a:xfrm>
            <a:off x="1837430" y="609702"/>
            <a:ext cx="4323089" cy="771525"/>
          </a:xfrm>
          <a:prstGeom prst="rect">
            <a:avLst/>
          </a:prstGeom>
          <a:noFill/>
          <a:ln/>
        </p:spPr>
        <p:txBody>
          <a:bodyPr wrap="none" lIns="0" tIns="0" rIns="0" bIns="0" rtlCol="0" anchor="t"/>
          <a:lstStyle/>
          <a:p>
            <a:pPr marL="0" indent="0">
              <a:lnSpc>
                <a:spcPts val="6050"/>
              </a:lnSpc>
              <a:buNone/>
            </a:pPr>
            <a:endParaRPr lang="en-US" sz="2800" dirty="0">
              <a:solidFill>
                <a:schemeClr val="accent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D15313F-603C-EA5C-FBBB-D14974E7DF27}"/>
              </a:ext>
            </a:extLst>
          </p:cNvPr>
          <p:cNvSpPr txBox="1"/>
          <p:nvPr/>
        </p:nvSpPr>
        <p:spPr>
          <a:xfrm>
            <a:off x="1837429" y="1458525"/>
            <a:ext cx="8260299" cy="461665"/>
          </a:xfrm>
          <a:prstGeom prst="rect">
            <a:avLst/>
          </a:prstGeom>
          <a:noFill/>
        </p:spPr>
        <p:txBody>
          <a:bodyPr wrap="square" rtlCol="0">
            <a:spAutoFit/>
          </a:bodyPr>
          <a:lstStyle/>
          <a:p>
            <a:pPr algn="just"/>
            <a:r>
              <a:rPr lang="vi-VN" sz="2400" dirty="0">
                <a:latin typeface="Arial" panose="020B0604020202020204" pitchFamily="34" charset="0"/>
                <a:cs typeface="Arial" panose="020B0604020202020204" pitchFamily="34" charset="0"/>
              </a:rPr>
              <a:t>Nhận thấy hạn chế trong việc sử dụng phương thức HTTP:</a:t>
            </a:r>
          </a:p>
        </p:txBody>
      </p:sp>
      <p:sp>
        <p:nvSpPr>
          <p:cNvPr id="14" name="TextBox 13">
            <a:extLst>
              <a:ext uri="{FF2B5EF4-FFF2-40B4-BE49-F238E27FC236}">
                <a16:creationId xmlns:a16="http://schemas.microsoft.com/office/drawing/2014/main" id="{A4160817-9C79-C63B-7FD8-9E3AF59D52C8}"/>
              </a:ext>
            </a:extLst>
          </p:cNvPr>
          <p:cNvSpPr txBox="1"/>
          <p:nvPr/>
        </p:nvSpPr>
        <p:spPr>
          <a:xfrm>
            <a:off x="1956122" y="1965960"/>
            <a:ext cx="9366864" cy="113184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vi-VN" sz="2400" dirty="0">
                <a:latin typeface="Arial" panose="020B0604020202020204" pitchFamily="34" charset="0"/>
                <a:cs typeface="Arial" panose="020B0604020202020204" pitchFamily="34" charset="0"/>
              </a:rPr>
              <a:t>Sử dụng phương thức PUT thay cho PATCH. </a:t>
            </a:r>
          </a:p>
          <a:p>
            <a:pPr marL="285750" indent="-285750" algn="just">
              <a:lnSpc>
                <a:spcPct val="150000"/>
              </a:lnSpc>
              <a:buFont typeface="Wingdings" panose="05000000000000000000" pitchFamily="2" charset="2"/>
              <a:buChar char="§"/>
            </a:pPr>
            <a:r>
              <a:rPr lang="vi-VN" sz="2400" dirty="0">
                <a:latin typeface="Arial" panose="020B0604020202020204" pitchFamily="34" charset="0"/>
                <a:cs typeface="Arial" panose="020B0604020202020204" pitchFamily="34" charset="0"/>
              </a:rPr>
              <a:t>Một số API yêu cầu tham số đơn giản nhưng xử lý phức tạp.</a:t>
            </a:r>
          </a:p>
        </p:txBody>
      </p:sp>
      <p:sp>
        <p:nvSpPr>
          <p:cNvPr id="16" name="TextBox 15">
            <a:extLst>
              <a:ext uri="{FF2B5EF4-FFF2-40B4-BE49-F238E27FC236}">
                <a16:creationId xmlns:a16="http://schemas.microsoft.com/office/drawing/2014/main" id="{51A895D6-6E52-1004-E29B-8E9C1CFE2CFC}"/>
              </a:ext>
            </a:extLst>
          </p:cNvPr>
          <p:cNvSpPr txBox="1"/>
          <p:nvPr/>
        </p:nvSpPr>
        <p:spPr>
          <a:xfrm>
            <a:off x="1956122" y="3176723"/>
            <a:ext cx="9366864" cy="830997"/>
          </a:xfrm>
          <a:prstGeom prst="rect">
            <a:avLst/>
          </a:prstGeom>
          <a:noFill/>
        </p:spPr>
        <p:txBody>
          <a:bodyPr wrap="square" rtlCol="0">
            <a:spAutoFit/>
          </a:bodyPr>
          <a:lstStyle/>
          <a:p>
            <a:pPr algn="just"/>
            <a:r>
              <a:rPr lang="vi-VN" sz="2400" dirty="0">
                <a:latin typeface="Arial" panose="020B0604020202020204" pitchFamily="34" charset="0"/>
                <a:cs typeface="Arial" panose="020B0604020202020204" pitchFamily="34" charset="0"/>
              </a:rPr>
              <a:t>Tích hợp các thư viện UI lớn đã làm tăng dung lượng bộ nhớ của dự án.</a:t>
            </a:r>
          </a:p>
        </p:txBody>
      </p:sp>
      <p:sp>
        <p:nvSpPr>
          <p:cNvPr id="2" name="Title 1">
            <a:extLst>
              <a:ext uri="{FF2B5EF4-FFF2-40B4-BE49-F238E27FC236}">
                <a16:creationId xmlns:a16="http://schemas.microsoft.com/office/drawing/2014/main" id="{AA4D2F4B-7B64-81AE-1B37-A4B53A87C9ED}"/>
              </a:ext>
            </a:extLst>
          </p:cNvPr>
          <p:cNvSpPr txBox="1">
            <a:spLocks/>
          </p:cNvSpPr>
          <p:nvPr/>
        </p:nvSpPr>
        <p:spPr>
          <a:xfrm>
            <a:off x="1622323" y="97761"/>
            <a:ext cx="7406726" cy="77011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002060"/>
                </a:solidFill>
                <a:latin typeface="Arial" panose="020B0604020202020204" pitchFamily="34" charset="0"/>
                <a:cs typeface="Arial" panose="020B0604020202020204" pitchFamily="34" charset="0"/>
              </a:rPr>
              <a:t>4. KẾT LUẬN VÀ HƯỚNG PHÁT TRIỂN</a:t>
            </a:r>
            <a:endParaRPr lang="vi-VN" sz="2800" b="1" dirty="0">
              <a:solidFill>
                <a:srgbClr val="002060"/>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53722CCF-914E-B4E9-CD77-358710E24F74}"/>
              </a:ext>
            </a:extLst>
          </p:cNvPr>
          <p:cNvSpPr txBox="1">
            <a:spLocks/>
          </p:cNvSpPr>
          <p:nvPr/>
        </p:nvSpPr>
        <p:spPr>
          <a:xfrm>
            <a:off x="1622323" y="699954"/>
            <a:ext cx="4306529" cy="6999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002060"/>
                </a:solidFill>
                <a:latin typeface="Arial" panose="020B0604020202020204" pitchFamily="34" charset="0"/>
                <a:cs typeface="Arial" panose="020B0604020202020204" pitchFamily="34" charset="0"/>
              </a:rPr>
              <a:t>4.2. </a:t>
            </a:r>
            <a:r>
              <a:rPr lang="en-US" sz="2400" b="1" dirty="0" err="1">
                <a:solidFill>
                  <a:srgbClr val="002060"/>
                </a:solidFill>
                <a:latin typeface="Arial" panose="020B0604020202020204" pitchFamily="34" charset="0"/>
                <a:cs typeface="Arial" panose="020B0604020202020204" pitchFamily="34" charset="0"/>
              </a:rPr>
              <a:t>Hạn</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chế</a:t>
            </a:r>
            <a:endParaRPr lang="en-US" sz="2400" b="1" dirty="0">
              <a:solidFill>
                <a:srgbClr val="002060"/>
              </a:solidFill>
              <a:latin typeface="Arial" panose="020B0604020202020204" pitchFamily="34" charset="0"/>
              <a:cs typeface="Arial" panose="020B0604020202020204" pitchFamily="34" charset="0"/>
            </a:endParaRPr>
          </a:p>
          <a:p>
            <a:endParaRPr lang="vi-VN" sz="2400" b="1" dirty="0">
              <a:solidFill>
                <a:srgbClr val="00206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E263A26C-84CD-D2BC-8119-A8B62FDD1392}"/>
              </a:ext>
            </a:extLst>
          </p:cNvPr>
          <p:cNvSpPr>
            <a:spLocks noGrp="1"/>
          </p:cNvSpPr>
          <p:nvPr>
            <p:ph type="sldNum" sz="quarter" idx="12"/>
          </p:nvPr>
        </p:nvSpPr>
        <p:spPr/>
        <p:txBody>
          <a:bodyPr/>
          <a:lstStyle/>
          <a:p>
            <a:fld id="{7F175537-1E41-4B50-ABDF-740E0AD7BA5D}" type="slidenum">
              <a:rPr lang="vi-VN" smtClean="0"/>
              <a:t>18</a:t>
            </a:fld>
            <a:endParaRPr lang="vi-VN"/>
          </a:p>
        </p:txBody>
      </p:sp>
    </p:spTree>
    <p:extLst>
      <p:ext uri="{BB962C8B-B14F-4D97-AF65-F5344CB8AC3E}">
        <p14:creationId xmlns:p14="http://schemas.microsoft.com/office/powerpoint/2010/main" val="1901227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53135-B905-969F-168B-A52033891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13" name="TextBox 12">
            <a:extLst>
              <a:ext uri="{FF2B5EF4-FFF2-40B4-BE49-F238E27FC236}">
                <a16:creationId xmlns:a16="http://schemas.microsoft.com/office/drawing/2014/main" id="{5D15313F-603C-EA5C-FBBB-D14974E7DF27}"/>
              </a:ext>
            </a:extLst>
          </p:cNvPr>
          <p:cNvSpPr txBox="1"/>
          <p:nvPr/>
        </p:nvSpPr>
        <p:spPr>
          <a:xfrm>
            <a:off x="1837430" y="1458525"/>
            <a:ext cx="7954752" cy="461665"/>
          </a:xfrm>
          <a:prstGeom prst="rect">
            <a:avLst/>
          </a:prstGeom>
          <a:noFill/>
        </p:spPr>
        <p:txBody>
          <a:bodyPr wrap="square" rtlCol="0">
            <a:spAutoFit/>
          </a:bodyPr>
          <a:lstStyle/>
          <a:p>
            <a:r>
              <a:rPr lang="vi-VN" sz="2400" dirty="0">
                <a:latin typeface="Arial" panose="020B0604020202020204" pitchFamily="34" charset="0"/>
                <a:cs typeface="Arial" panose="020B0604020202020204" pitchFamily="34" charset="0"/>
              </a:rPr>
              <a:t>Tối ưu hóa trải nghiệm người dùng:</a:t>
            </a:r>
          </a:p>
        </p:txBody>
      </p:sp>
      <p:sp>
        <p:nvSpPr>
          <p:cNvPr id="14" name="TextBox 13">
            <a:extLst>
              <a:ext uri="{FF2B5EF4-FFF2-40B4-BE49-F238E27FC236}">
                <a16:creationId xmlns:a16="http://schemas.microsoft.com/office/drawing/2014/main" id="{A4160817-9C79-C63B-7FD8-9E3AF59D52C8}"/>
              </a:ext>
            </a:extLst>
          </p:cNvPr>
          <p:cNvSpPr txBox="1"/>
          <p:nvPr/>
        </p:nvSpPr>
        <p:spPr>
          <a:xfrm>
            <a:off x="1956122" y="1965960"/>
            <a:ext cx="9459130" cy="57785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vi-VN" sz="2400" dirty="0">
                <a:latin typeface="Arial" panose="020B0604020202020204" pitchFamily="34" charset="0"/>
                <a:cs typeface="Arial" panose="020B0604020202020204" pitchFamily="34" charset="0"/>
              </a:rPr>
              <a:t>Nâng cao trải nghiệm trên thiết bị di động.</a:t>
            </a:r>
          </a:p>
        </p:txBody>
      </p:sp>
      <p:sp>
        <p:nvSpPr>
          <p:cNvPr id="6" name="Title 1">
            <a:extLst>
              <a:ext uri="{FF2B5EF4-FFF2-40B4-BE49-F238E27FC236}">
                <a16:creationId xmlns:a16="http://schemas.microsoft.com/office/drawing/2014/main" id="{1B8D2D59-4AA0-8C05-DCC0-6A6E9AF7EF12}"/>
              </a:ext>
            </a:extLst>
          </p:cNvPr>
          <p:cNvSpPr txBox="1">
            <a:spLocks/>
          </p:cNvSpPr>
          <p:nvPr/>
        </p:nvSpPr>
        <p:spPr>
          <a:xfrm>
            <a:off x="1622323" y="97761"/>
            <a:ext cx="7406726" cy="77011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002060"/>
                </a:solidFill>
                <a:latin typeface="Arial" panose="020B0604020202020204" pitchFamily="34" charset="0"/>
                <a:cs typeface="Arial" panose="020B0604020202020204" pitchFamily="34" charset="0"/>
              </a:rPr>
              <a:t>4. KẾT LUẬN VÀ HƯỚNG PHÁT TRIỂN</a:t>
            </a:r>
            <a:endParaRPr lang="vi-VN" sz="2800" b="1" dirty="0">
              <a:solidFill>
                <a:srgbClr val="002060"/>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7D05232F-D924-753C-97A7-8B0D7429BC91}"/>
              </a:ext>
            </a:extLst>
          </p:cNvPr>
          <p:cNvSpPr txBox="1">
            <a:spLocks/>
          </p:cNvSpPr>
          <p:nvPr/>
        </p:nvSpPr>
        <p:spPr>
          <a:xfrm>
            <a:off x="1622323" y="699954"/>
            <a:ext cx="4306529" cy="6999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002060"/>
                </a:solidFill>
                <a:latin typeface="Arial" panose="020B0604020202020204" pitchFamily="34" charset="0"/>
                <a:cs typeface="Arial" panose="020B0604020202020204" pitchFamily="34" charset="0"/>
              </a:rPr>
              <a:t>4.3. </a:t>
            </a:r>
            <a:r>
              <a:rPr lang="en-US" sz="2400" b="1" dirty="0" err="1">
                <a:solidFill>
                  <a:srgbClr val="002060"/>
                </a:solidFill>
                <a:latin typeface="Arial" panose="020B0604020202020204" pitchFamily="34" charset="0"/>
                <a:cs typeface="Arial" panose="020B0604020202020204" pitchFamily="34" charset="0"/>
              </a:rPr>
              <a:t>Hướng</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phát</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triển</a:t>
            </a:r>
            <a:endParaRPr lang="en-US" sz="2400" b="1" dirty="0">
              <a:solidFill>
                <a:srgbClr val="002060"/>
              </a:solidFill>
              <a:latin typeface="Arial" panose="020B0604020202020204" pitchFamily="34" charset="0"/>
              <a:cs typeface="Arial" panose="020B0604020202020204" pitchFamily="34" charset="0"/>
            </a:endParaRPr>
          </a:p>
          <a:p>
            <a:endParaRPr lang="vi-VN" sz="2400" b="1" dirty="0">
              <a:solidFill>
                <a:srgbClr val="002060"/>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A1A501AD-8825-94B3-B561-9FB99DEF66A9}"/>
              </a:ext>
            </a:extLst>
          </p:cNvPr>
          <p:cNvSpPr>
            <a:spLocks noGrp="1"/>
          </p:cNvSpPr>
          <p:nvPr>
            <p:ph type="sldNum" sz="quarter" idx="12"/>
          </p:nvPr>
        </p:nvSpPr>
        <p:spPr/>
        <p:txBody>
          <a:bodyPr/>
          <a:lstStyle/>
          <a:p>
            <a:fld id="{7F175537-1E41-4B50-ABDF-740E0AD7BA5D}" type="slidenum">
              <a:rPr lang="vi-VN" smtClean="0"/>
              <a:t>19</a:t>
            </a:fld>
            <a:endParaRPr lang="vi-VN"/>
          </a:p>
        </p:txBody>
      </p:sp>
    </p:spTree>
    <p:extLst>
      <p:ext uri="{BB962C8B-B14F-4D97-AF65-F5344CB8AC3E}">
        <p14:creationId xmlns:p14="http://schemas.microsoft.com/office/powerpoint/2010/main" val="415874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5E279641-F759-CA09-5AA8-0C0958506490}"/>
              </a:ext>
            </a:extLst>
          </p:cNvPr>
          <p:cNvSpPr txBox="1">
            <a:spLocks/>
          </p:cNvSpPr>
          <p:nvPr/>
        </p:nvSpPr>
        <p:spPr>
          <a:xfrm>
            <a:off x="1671485" y="629956"/>
            <a:ext cx="4306529" cy="6999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rgbClr val="002060"/>
                </a:solidFill>
                <a:latin typeface="Arial" panose="020B0604020202020204" pitchFamily="34" charset="0"/>
                <a:cs typeface="Arial" panose="020B0604020202020204" pitchFamily="34" charset="0"/>
              </a:rPr>
              <a:t>NỘI DUNG</a:t>
            </a:r>
            <a:endParaRPr lang="vi-VN" sz="3200" b="1" dirty="0">
              <a:solidFill>
                <a:srgbClr val="002060"/>
              </a:solidFill>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575419A0-652F-8653-5B2A-C8F1CB68BE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2" name="Shape 1">
            <a:extLst>
              <a:ext uri="{FF2B5EF4-FFF2-40B4-BE49-F238E27FC236}">
                <a16:creationId xmlns:a16="http://schemas.microsoft.com/office/drawing/2014/main" id="{12CE112F-3690-1A8A-DCAD-EA5211816DE7}"/>
              </a:ext>
            </a:extLst>
          </p:cNvPr>
          <p:cNvSpPr/>
          <p:nvPr/>
        </p:nvSpPr>
        <p:spPr>
          <a:xfrm>
            <a:off x="1842656" y="1538385"/>
            <a:ext cx="453747" cy="453747"/>
          </a:xfrm>
          <a:prstGeom prst="roundRect">
            <a:avLst>
              <a:gd name="adj" fmla="val 18668"/>
            </a:avLst>
          </a:prstGeom>
          <a:solidFill>
            <a:srgbClr val="D5DCF6"/>
          </a:solidFill>
          <a:ln w="7620">
            <a:solidFill>
              <a:srgbClr val="BBC2DC"/>
            </a:solidFill>
            <a:prstDash val="solid"/>
          </a:ln>
        </p:spPr>
        <p:txBody>
          <a:bodyPr/>
          <a:lstStyle/>
          <a:p>
            <a:endParaRPr lang="vi-VN">
              <a:latin typeface="Arial" panose="020B0604020202020204" pitchFamily="34" charset="0"/>
              <a:cs typeface="Arial" panose="020B0604020202020204" pitchFamily="34" charset="0"/>
            </a:endParaRPr>
          </a:p>
        </p:txBody>
      </p:sp>
      <p:sp>
        <p:nvSpPr>
          <p:cNvPr id="3" name="Text 2">
            <a:extLst>
              <a:ext uri="{FF2B5EF4-FFF2-40B4-BE49-F238E27FC236}">
                <a16:creationId xmlns:a16="http://schemas.microsoft.com/office/drawing/2014/main" id="{6057C53A-D57A-A783-C1A1-A90F4263C2EA}"/>
              </a:ext>
            </a:extLst>
          </p:cNvPr>
          <p:cNvSpPr/>
          <p:nvPr/>
        </p:nvSpPr>
        <p:spPr>
          <a:xfrm>
            <a:off x="2006962" y="1606012"/>
            <a:ext cx="125135" cy="318492"/>
          </a:xfrm>
          <a:prstGeom prst="rect">
            <a:avLst/>
          </a:prstGeom>
          <a:noFill/>
          <a:ln/>
        </p:spPr>
        <p:txBody>
          <a:bodyPr wrap="none" lIns="0" tIns="0" rIns="0" bIns="0" rtlCol="0" anchor="t"/>
          <a:lstStyle/>
          <a:p>
            <a:pPr marL="0" indent="0" algn="ctr">
              <a:lnSpc>
                <a:spcPts val="2500"/>
              </a:lnSpc>
              <a:buNone/>
            </a:pPr>
            <a:r>
              <a:rPr lang="en-US" sz="2500" dirty="0">
                <a:solidFill>
                  <a:srgbClr val="3B3535"/>
                </a:solidFill>
                <a:latin typeface="Arial" panose="020B0604020202020204" pitchFamily="34" charset="0"/>
                <a:ea typeface="Alexandria Semi Bold" pitchFamily="34" charset="-122"/>
                <a:cs typeface="Arial" panose="020B0604020202020204" pitchFamily="34" charset="0"/>
              </a:rPr>
              <a:t>1</a:t>
            </a:r>
            <a:endParaRPr lang="en-US" sz="2500" dirty="0">
              <a:latin typeface="Arial" panose="020B0604020202020204" pitchFamily="34" charset="0"/>
              <a:cs typeface="Arial" panose="020B0604020202020204" pitchFamily="34" charset="0"/>
            </a:endParaRPr>
          </a:p>
        </p:txBody>
      </p:sp>
      <p:sp>
        <p:nvSpPr>
          <p:cNvPr id="4" name="Text 3">
            <a:extLst>
              <a:ext uri="{FF2B5EF4-FFF2-40B4-BE49-F238E27FC236}">
                <a16:creationId xmlns:a16="http://schemas.microsoft.com/office/drawing/2014/main" id="{A31A71EE-5D56-61D5-7164-859E5885F116}"/>
              </a:ext>
            </a:extLst>
          </p:cNvPr>
          <p:cNvSpPr/>
          <p:nvPr/>
        </p:nvSpPr>
        <p:spPr>
          <a:xfrm>
            <a:off x="2460709" y="1599404"/>
            <a:ext cx="2653546" cy="331708"/>
          </a:xfrm>
          <a:prstGeom prst="rect">
            <a:avLst/>
          </a:prstGeom>
          <a:noFill/>
          <a:ln/>
        </p:spPr>
        <p:txBody>
          <a:bodyPr wrap="none" lIns="0" tIns="0" rIns="0" bIns="0" rtlCol="0" anchor="t"/>
          <a:lstStyle/>
          <a:p>
            <a:pPr marL="0" indent="0">
              <a:lnSpc>
                <a:spcPts val="2600"/>
              </a:lnSpc>
              <a:buNone/>
            </a:pPr>
            <a:r>
              <a:rPr lang="en-US" sz="2400" b="1" dirty="0">
                <a:solidFill>
                  <a:schemeClr val="accent1"/>
                </a:solidFill>
                <a:latin typeface="Arial" panose="020B0604020202020204" pitchFamily="34" charset="0"/>
                <a:cs typeface="Arial" panose="020B0604020202020204" pitchFamily="34" charset="0"/>
              </a:rPr>
              <a:t>GIỚI THIỆU ĐỀ TÀI</a:t>
            </a:r>
          </a:p>
        </p:txBody>
      </p:sp>
      <p:sp>
        <p:nvSpPr>
          <p:cNvPr id="6" name="Shape 5">
            <a:extLst>
              <a:ext uri="{FF2B5EF4-FFF2-40B4-BE49-F238E27FC236}">
                <a16:creationId xmlns:a16="http://schemas.microsoft.com/office/drawing/2014/main" id="{B81BE78F-1C19-1465-8662-826B5E9B6A86}"/>
              </a:ext>
            </a:extLst>
          </p:cNvPr>
          <p:cNvSpPr/>
          <p:nvPr/>
        </p:nvSpPr>
        <p:spPr>
          <a:xfrm>
            <a:off x="1842656" y="2431570"/>
            <a:ext cx="453747" cy="453747"/>
          </a:xfrm>
          <a:prstGeom prst="roundRect">
            <a:avLst>
              <a:gd name="adj" fmla="val 18668"/>
            </a:avLst>
          </a:prstGeom>
          <a:solidFill>
            <a:srgbClr val="D5DCF6"/>
          </a:solidFill>
          <a:ln w="7620">
            <a:solidFill>
              <a:srgbClr val="BBC2DC"/>
            </a:solidFill>
            <a:prstDash val="solid"/>
          </a:ln>
        </p:spPr>
        <p:txBody>
          <a:bodyPr/>
          <a:lstStyle/>
          <a:p>
            <a:endParaRPr lang="vi-VN">
              <a:latin typeface="Arial" panose="020B0604020202020204" pitchFamily="34" charset="0"/>
              <a:cs typeface="Arial" panose="020B0604020202020204" pitchFamily="34" charset="0"/>
            </a:endParaRPr>
          </a:p>
        </p:txBody>
      </p:sp>
      <p:sp>
        <p:nvSpPr>
          <p:cNvPr id="15" name="Text 6">
            <a:extLst>
              <a:ext uri="{FF2B5EF4-FFF2-40B4-BE49-F238E27FC236}">
                <a16:creationId xmlns:a16="http://schemas.microsoft.com/office/drawing/2014/main" id="{00923829-34BE-93F5-2F4B-972D6C0875B6}"/>
              </a:ext>
            </a:extLst>
          </p:cNvPr>
          <p:cNvSpPr/>
          <p:nvPr/>
        </p:nvSpPr>
        <p:spPr>
          <a:xfrm>
            <a:off x="1974458" y="2499198"/>
            <a:ext cx="190024" cy="318492"/>
          </a:xfrm>
          <a:prstGeom prst="rect">
            <a:avLst/>
          </a:prstGeom>
          <a:noFill/>
          <a:ln/>
        </p:spPr>
        <p:txBody>
          <a:bodyPr wrap="none" lIns="0" tIns="0" rIns="0" bIns="0" rtlCol="0" anchor="t"/>
          <a:lstStyle/>
          <a:p>
            <a:pPr marL="0" indent="0" algn="ctr">
              <a:lnSpc>
                <a:spcPts val="2500"/>
              </a:lnSpc>
              <a:buNone/>
            </a:pPr>
            <a:r>
              <a:rPr lang="en-US" sz="2500" dirty="0">
                <a:solidFill>
                  <a:srgbClr val="3B3535"/>
                </a:solidFill>
                <a:latin typeface="Arial" panose="020B0604020202020204" pitchFamily="34" charset="0"/>
                <a:ea typeface="Alexandria Semi Bold" pitchFamily="34" charset="-122"/>
                <a:cs typeface="Arial" panose="020B0604020202020204" pitchFamily="34" charset="0"/>
              </a:rPr>
              <a:t>2</a:t>
            </a:r>
            <a:endParaRPr lang="en-US" sz="2500" dirty="0">
              <a:latin typeface="Arial" panose="020B0604020202020204" pitchFamily="34" charset="0"/>
              <a:cs typeface="Arial" panose="020B0604020202020204" pitchFamily="34" charset="0"/>
            </a:endParaRPr>
          </a:p>
        </p:txBody>
      </p:sp>
      <p:sp>
        <p:nvSpPr>
          <p:cNvPr id="16" name="Text 7">
            <a:extLst>
              <a:ext uri="{FF2B5EF4-FFF2-40B4-BE49-F238E27FC236}">
                <a16:creationId xmlns:a16="http://schemas.microsoft.com/office/drawing/2014/main" id="{38F0F7B8-1728-29A0-92FA-1D3F0DB63A73}"/>
              </a:ext>
            </a:extLst>
          </p:cNvPr>
          <p:cNvSpPr/>
          <p:nvPr/>
        </p:nvSpPr>
        <p:spPr>
          <a:xfrm>
            <a:off x="2428205" y="2492589"/>
            <a:ext cx="2653546" cy="331708"/>
          </a:xfrm>
          <a:prstGeom prst="rect">
            <a:avLst/>
          </a:prstGeom>
          <a:noFill/>
          <a:ln/>
        </p:spPr>
        <p:txBody>
          <a:bodyPr wrap="none" lIns="0" tIns="0" rIns="0" bIns="0" rtlCol="0" anchor="t"/>
          <a:lstStyle/>
          <a:p>
            <a:pPr marL="0" indent="0">
              <a:lnSpc>
                <a:spcPts val="2600"/>
              </a:lnSpc>
              <a:buNone/>
            </a:pPr>
            <a:r>
              <a:rPr lang="vi-VN" sz="2400" b="1" dirty="0">
                <a:solidFill>
                  <a:schemeClr val="accent1"/>
                </a:solidFill>
                <a:latin typeface="Arial" panose="020B0604020202020204" pitchFamily="34" charset="0"/>
                <a:ea typeface="Alexandria Semi Bold" pitchFamily="34" charset="-122"/>
                <a:cs typeface="Arial" panose="020B0604020202020204" pitchFamily="34" charset="0"/>
              </a:rPr>
              <a:t>CƠ SỞ LÝ THUYẾT</a:t>
            </a:r>
            <a:endParaRPr lang="en-US" sz="2400" b="1" dirty="0">
              <a:solidFill>
                <a:schemeClr val="accent1"/>
              </a:solidFill>
              <a:latin typeface="Arial" panose="020B0604020202020204" pitchFamily="34" charset="0"/>
              <a:cs typeface="Arial" panose="020B0604020202020204" pitchFamily="34" charset="0"/>
            </a:endParaRPr>
          </a:p>
        </p:txBody>
      </p:sp>
      <p:sp>
        <p:nvSpPr>
          <p:cNvPr id="18" name="Shape 9">
            <a:extLst>
              <a:ext uri="{FF2B5EF4-FFF2-40B4-BE49-F238E27FC236}">
                <a16:creationId xmlns:a16="http://schemas.microsoft.com/office/drawing/2014/main" id="{E11B4A80-452E-B485-7C79-199EE748A76E}"/>
              </a:ext>
            </a:extLst>
          </p:cNvPr>
          <p:cNvSpPr/>
          <p:nvPr/>
        </p:nvSpPr>
        <p:spPr>
          <a:xfrm>
            <a:off x="1842656" y="3324755"/>
            <a:ext cx="453747" cy="453747"/>
          </a:xfrm>
          <a:prstGeom prst="roundRect">
            <a:avLst>
              <a:gd name="adj" fmla="val 18668"/>
            </a:avLst>
          </a:prstGeom>
          <a:solidFill>
            <a:srgbClr val="D5DCF6"/>
          </a:solidFill>
          <a:ln w="7620">
            <a:solidFill>
              <a:srgbClr val="BBC2DC"/>
            </a:solidFill>
            <a:prstDash val="solid"/>
          </a:ln>
        </p:spPr>
        <p:txBody>
          <a:bodyPr/>
          <a:lstStyle/>
          <a:p>
            <a:endParaRPr lang="vi-VN">
              <a:latin typeface="Arial" panose="020B0604020202020204" pitchFamily="34" charset="0"/>
              <a:cs typeface="Arial" panose="020B0604020202020204" pitchFamily="34" charset="0"/>
            </a:endParaRPr>
          </a:p>
        </p:txBody>
      </p:sp>
      <p:sp>
        <p:nvSpPr>
          <p:cNvPr id="19" name="Text 10">
            <a:extLst>
              <a:ext uri="{FF2B5EF4-FFF2-40B4-BE49-F238E27FC236}">
                <a16:creationId xmlns:a16="http://schemas.microsoft.com/office/drawing/2014/main" id="{C85B61A2-0A30-6CBD-EEB5-E48A831FBACB}"/>
              </a:ext>
            </a:extLst>
          </p:cNvPr>
          <p:cNvSpPr/>
          <p:nvPr/>
        </p:nvSpPr>
        <p:spPr>
          <a:xfrm>
            <a:off x="1974339" y="3392383"/>
            <a:ext cx="190381" cy="318492"/>
          </a:xfrm>
          <a:prstGeom prst="rect">
            <a:avLst/>
          </a:prstGeom>
          <a:noFill/>
          <a:ln/>
        </p:spPr>
        <p:txBody>
          <a:bodyPr wrap="none" lIns="0" tIns="0" rIns="0" bIns="0" rtlCol="0" anchor="t"/>
          <a:lstStyle/>
          <a:p>
            <a:pPr marL="0" indent="0" algn="ctr">
              <a:lnSpc>
                <a:spcPts val="2500"/>
              </a:lnSpc>
              <a:buNone/>
            </a:pPr>
            <a:r>
              <a:rPr lang="en-US" sz="2500" dirty="0">
                <a:solidFill>
                  <a:srgbClr val="3B3535"/>
                </a:solidFill>
                <a:latin typeface="Arial" panose="020B0604020202020204" pitchFamily="34" charset="0"/>
                <a:ea typeface="Alexandria Semi Bold" pitchFamily="34" charset="-122"/>
                <a:cs typeface="Arial" panose="020B0604020202020204" pitchFamily="34" charset="0"/>
              </a:rPr>
              <a:t>3</a:t>
            </a:r>
            <a:endParaRPr lang="en-US" sz="2500" dirty="0">
              <a:latin typeface="Arial" panose="020B0604020202020204" pitchFamily="34" charset="0"/>
              <a:cs typeface="Arial" panose="020B0604020202020204" pitchFamily="34" charset="0"/>
            </a:endParaRPr>
          </a:p>
        </p:txBody>
      </p:sp>
      <p:sp>
        <p:nvSpPr>
          <p:cNvPr id="20" name="Text 11">
            <a:extLst>
              <a:ext uri="{FF2B5EF4-FFF2-40B4-BE49-F238E27FC236}">
                <a16:creationId xmlns:a16="http://schemas.microsoft.com/office/drawing/2014/main" id="{753C5C0F-BC16-8F41-7CD2-E9F77D726336}"/>
              </a:ext>
            </a:extLst>
          </p:cNvPr>
          <p:cNvSpPr/>
          <p:nvPr/>
        </p:nvSpPr>
        <p:spPr>
          <a:xfrm>
            <a:off x="2497976" y="3385774"/>
            <a:ext cx="2653546" cy="331708"/>
          </a:xfrm>
          <a:prstGeom prst="rect">
            <a:avLst/>
          </a:prstGeom>
          <a:noFill/>
          <a:ln/>
        </p:spPr>
        <p:txBody>
          <a:bodyPr wrap="none" lIns="0" tIns="0" rIns="0" bIns="0" rtlCol="0" anchor="t"/>
          <a:lstStyle/>
          <a:p>
            <a:pPr marL="0" indent="0">
              <a:lnSpc>
                <a:spcPts val="2600"/>
              </a:lnSpc>
              <a:buNone/>
            </a:pPr>
            <a:r>
              <a:rPr lang="vi-VN" sz="2400" b="1" dirty="0">
                <a:solidFill>
                  <a:schemeClr val="accent1"/>
                </a:solidFill>
                <a:latin typeface="Arial" panose="020B0604020202020204" pitchFamily="34" charset="0"/>
                <a:ea typeface="Alexandria Semi Bold" pitchFamily="34" charset="-122"/>
                <a:cs typeface="Arial" panose="020B0604020202020204" pitchFamily="34" charset="0"/>
              </a:rPr>
              <a:t>HIỆN THỰC HÓA NGHIÊN CỨU VÀ KẾT QUẢ</a:t>
            </a:r>
            <a:endParaRPr lang="en-US" sz="2400" b="1" dirty="0">
              <a:solidFill>
                <a:schemeClr val="accent1"/>
              </a:solidFill>
              <a:latin typeface="Arial" panose="020B0604020202020204" pitchFamily="34" charset="0"/>
              <a:cs typeface="Arial" panose="020B0604020202020204" pitchFamily="34" charset="0"/>
            </a:endParaRPr>
          </a:p>
        </p:txBody>
      </p:sp>
      <p:sp>
        <p:nvSpPr>
          <p:cNvPr id="29" name="Shape 13">
            <a:extLst>
              <a:ext uri="{FF2B5EF4-FFF2-40B4-BE49-F238E27FC236}">
                <a16:creationId xmlns:a16="http://schemas.microsoft.com/office/drawing/2014/main" id="{7B49E7E8-0D05-283F-2495-72571853DD1A}"/>
              </a:ext>
            </a:extLst>
          </p:cNvPr>
          <p:cNvSpPr/>
          <p:nvPr/>
        </p:nvSpPr>
        <p:spPr>
          <a:xfrm>
            <a:off x="1842656" y="4217940"/>
            <a:ext cx="453747" cy="453747"/>
          </a:xfrm>
          <a:prstGeom prst="roundRect">
            <a:avLst>
              <a:gd name="adj" fmla="val 18668"/>
            </a:avLst>
          </a:prstGeom>
          <a:solidFill>
            <a:srgbClr val="D5DCF6"/>
          </a:solidFill>
          <a:ln w="7620">
            <a:solidFill>
              <a:srgbClr val="BBC2DC"/>
            </a:solidFill>
            <a:prstDash val="solid"/>
          </a:ln>
        </p:spPr>
        <p:txBody>
          <a:bodyPr/>
          <a:lstStyle/>
          <a:p>
            <a:endParaRPr lang="vi-VN">
              <a:latin typeface="Arial" panose="020B0604020202020204" pitchFamily="34" charset="0"/>
              <a:cs typeface="Arial" panose="020B0604020202020204" pitchFamily="34" charset="0"/>
            </a:endParaRPr>
          </a:p>
        </p:txBody>
      </p:sp>
      <p:sp>
        <p:nvSpPr>
          <p:cNvPr id="30" name="Text 14">
            <a:extLst>
              <a:ext uri="{FF2B5EF4-FFF2-40B4-BE49-F238E27FC236}">
                <a16:creationId xmlns:a16="http://schemas.microsoft.com/office/drawing/2014/main" id="{354F89CF-6DC2-D16E-6B26-2FF3ED8FC5A0}"/>
              </a:ext>
            </a:extLst>
          </p:cNvPr>
          <p:cNvSpPr/>
          <p:nvPr/>
        </p:nvSpPr>
        <p:spPr>
          <a:xfrm>
            <a:off x="1973505" y="4285567"/>
            <a:ext cx="191929" cy="318492"/>
          </a:xfrm>
          <a:prstGeom prst="rect">
            <a:avLst/>
          </a:prstGeom>
          <a:noFill/>
          <a:ln/>
        </p:spPr>
        <p:txBody>
          <a:bodyPr wrap="none" lIns="0" tIns="0" rIns="0" bIns="0" rtlCol="0" anchor="t"/>
          <a:lstStyle/>
          <a:p>
            <a:pPr marL="0" indent="0" algn="ctr">
              <a:lnSpc>
                <a:spcPts val="2500"/>
              </a:lnSpc>
              <a:buNone/>
            </a:pPr>
            <a:r>
              <a:rPr lang="en-US" sz="2500" dirty="0">
                <a:solidFill>
                  <a:srgbClr val="3B3535"/>
                </a:solidFill>
                <a:latin typeface="Arial" panose="020B0604020202020204" pitchFamily="34" charset="0"/>
                <a:ea typeface="Alexandria Semi Bold" pitchFamily="34" charset="-122"/>
                <a:cs typeface="Arial" panose="020B0604020202020204" pitchFamily="34" charset="0"/>
              </a:rPr>
              <a:t>4</a:t>
            </a:r>
            <a:endParaRPr lang="en-US" sz="2500" dirty="0">
              <a:latin typeface="Arial" panose="020B0604020202020204" pitchFamily="34" charset="0"/>
              <a:cs typeface="Arial" panose="020B0604020202020204" pitchFamily="34" charset="0"/>
            </a:endParaRPr>
          </a:p>
        </p:txBody>
      </p:sp>
      <p:sp>
        <p:nvSpPr>
          <p:cNvPr id="31" name="Text 15">
            <a:extLst>
              <a:ext uri="{FF2B5EF4-FFF2-40B4-BE49-F238E27FC236}">
                <a16:creationId xmlns:a16="http://schemas.microsoft.com/office/drawing/2014/main" id="{91D16CAA-523E-ED5A-4E2E-08661A06DF78}"/>
              </a:ext>
            </a:extLst>
          </p:cNvPr>
          <p:cNvSpPr/>
          <p:nvPr/>
        </p:nvSpPr>
        <p:spPr>
          <a:xfrm>
            <a:off x="2497976" y="4285567"/>
            <a:ext cx="2653546" cy="331708"/>
          </a:xfrm>
          <a:prstGeom prst="rect">
            <a:avLst/>
          </a:prstGeom>
          <a:noFill/>
          <a:ln/>
        </p:spPr>
        <p:txBody>
          <a:bodyPr wrap="none" lIns="0" tIns="0" rIns="0" bIns="0" rtlCol="0" anchor="t"/>
          <a:lstStyle/>
          <a:p>
            <a:pPr marL="0" indent="0">
              <a:lnSpc>
                <a:spcPts val="2600"/>
              </a:lnSpc>
              <a:buNone/>
            </a:pPr>
            <a:r>
              <a:rPr lang="vi-VN" sz="2400" b="1" dirty="0">
                <a:solidFill>
                  <a:schemeClr val="accent1"/>
                </a:solidFill>
                <a:latin typeface="Arial" panose="020B0604020202020204" pitchFamily="34" charset="0"/>
                <a:ea typeface="Alexandria Semi Bold" pitchFamily="34" charset="-122"/>
                <a:cs typeface="Arial" panose="020B0604020202020204" pitchFamily="34" charset="0"/>
              </a:rPr>
              <a:t>KẾT LUẬN VÀ HƯỚNG PHÁT TRIỂN</a:t>
            </a:r>
            <a:endParaRPr lang="en-US" sz="2400" b="1" dirty="0">
              <a:solidFill>
                <a:schemeClr val="accent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0393343-40CB-C5CE-5BD0-DFB554B98696}"/>
              </a:ext>
            </a:extLst>
          </p:cNvPr>
          <p:cNvSpPr>
            <a:spLocks noGrp="1"/>
          </p:cNvSpPr>
          <p:nvPr>
            <p:ph type="sldNum" sz="quarter" idx="12"/>
          </p:nvPr>
        </p:nvSpPr>
        <p:spPr/>
        <p:txBody>
          <a:bodyPr/>
          <a:lstStyle/>
          <a:p>
            <a:fld id="{7F175537-1E41-4B50-ABDF-740E0AD7BA5D}" type="slidenum">
              <a:rPr lang="vi-VN" smtClean="0"/>
              <a:t>2</a:t>
            </a:fld>
            <a:endParaRPr lang="vi-VN"/>
          </a:p>
        </p:txBody>
      </p:sp>
    </p:spTree>
    <p:extLst>
      <p:ext uri="{BB962C8B-B14F-4D97-AF65-F5344CB8AC3E}">
        <p14:creationId xmlns:p14="http://schemas.microsoft.com/office/powerpoint/2010/main" val="3890468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53135-B905-969F-168B-A52033891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13" name="TextBox 12">
            <a:extLst>
              <a:ext uri="{FF2B5EF4-FFF2-40B4-BE49-F238E27FC236}">
                <a16:creationId xmlns:a16="http://schemas.microsoft.com/office/drawing/2014/main" id="{5D15313F-603C-EA5C-FBBB-D14974E7DF27}"/>
              </a:ext>
            </a:extLst>
          </p:cNvPr>
          <p:cNvSpPr txBox="1"/>
          <p:nvPr/>
        </p:nvSpPr>
        <p:spPr>
          <a:xfrm>
            <a:off x="1837430" y="1458525"/>
            <a:ext cx="7954752" cy="461665"/>
          </a:xfrm>
          <a:prstGeom prst="rect">
            <a:avLst/>
          </a:prstGeom>
          <a:noFill/>
        </p:spPr>
        <p:txBody>
          <a:bodyPr wrap="square" rtlCol="0">
            <a:spAutoFit/>
          </a:bodyPr>
          <a:lstStyle/>
          <a:p>
            <a:r>
              <a:rPr lang="vi-VN" sz="2400" dirty="0">
                <a:latin typeface="Arial" panose="020B0604020202020204" pitchFamily="34" charset="0"/>
                <a:cs typeface="Arial" panose="020B0604020202020204" pitchFamily="34" charset="0"/>
              </a:rPr>
              <a:t>Áp dụng vào thực tiễn:</a:t>
            </a:r>
          </a:p>
        </p:txBody>
      </p:sp>
      <p:sp>
        <p:nvSpPr>
          <p:cNvPr id="14" name="TextBox 13">
            <a:extLst>
              <a:ext uri="{FF2B5EF4-FFF2-40B4-BE49-F238E27FC236}">
                <a16:creationId xmlns:a16="http://schemas.microsoft.com/office/drawing/2014/main" id="{A4160817-9C79-C63B-7FD8-9E3AF59D52C8}"/>
              </a:ext>
            </a:extLst>
          </p:cNvPr>
          <p:cNvSpPr txBox="1"/>
          <p:nvPr/>
        </p:nvSpPr>
        <p:spPr>
          <a:xfrm>
            <a:off x="1956122" y="1965960"/>
            <a:ext cx="9366864" cy="223984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vi-VN" sz="2400" dirty="0">
                <a:latin typeface="Arial" panose="020B0604020202020204" pitchFamily="34" charset="0"/>
                <a:cs typeface="Arial" panose="020B0604020202020204" pitchFamily="34" charset="0"/>
              </a:rPr>
              <a:t>Sau khi hoàn thiện và thử nghiệm, hệ thống sẽ được áp dụng để hỗ trợ quá trình chấm điểm đồ án tại các trường đại học. </a:t>
            </a:r>
          </a:p>
          <a:p>
            <a:pPr marL="285750" indent="-285750" algn="just">
              <a:lnSpc>
                <a:spcPct val="150000"/>
              </a:lnSpc>
              <a:buFont typeface="Wingdings" panose="05000000000000000000" pitchFamily="2" charset="2"/>
              <a:buChar char="§"/>
            </a:pPr>
            <a:r>
              <a:rPr lang="vi-VN" sz="2400" dirty="0">
                <a:latin typeface="Arial" panose="020B0604020202020204" pitchFamily="34" charset="0"/>
                <a:cs typeface="Arial" panose="020B0604020202020204" pitchFamily="34" charset="0"/>
              </a:rPr>
              <a:t>Đánh giá hiệu quả và độ tin cậy của hệ thống trong môi trường thực tế, từ đó cải thiện và hoàn thiện hệ thống hơn nữa.</a:t>
            </a:r>
          </a:p>
        </p:txBody>
      </p:sp>
      <p:sp>
        <p:nvSpPr>
          <p:cNvPr id="2" name="Title 1">
            <a:extLst>
              <a:ext uri="{FF2B5EF4-FFF2-40B4-BE49-F238E27FC236}">
                <a16:creationId xmlns:a16="http://schemas.microsoft.com/office/drawing/2014/main" id="{F08C9628-C9E1-4CAA-B1E9-2137B3837198}"/>
              </a:ext>
            </a:extLst>
          </p:cNvPr>
          <p:cNvSpPr txBox="1">
            <a:spLocks/>
          </p:cNvSpPr>
          <p:nvPr/>
        </p:nvSpPr>
        <p:spPr>
          <a:xfrm>
            <a:off x="1622323" y="97761"/>
            <a:ext cx="7406726" cy="77011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002060"/>
                </a:solidFill>
                <a:latin typeface="Arial" panose="020B0604020202020204" pitchFamily="34" charset="0"/>
                <a:cs typeface="Arial" panose="020B0604020202020204" pitchFamily="34" charset="0"/>
              </a:rPr>
              <a:t>4. KẾT LUẬN VÀ HƯỚNG PHÁT TRIỂN</a:t>
            </a:r>
            <a:endParaRPr lang="vi-VN" sz="2800" b="1" dirty="0">
              <a:solidFill>
                <a:srgbClr val="002060"/>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118D5495-1D9B-0668-BBF3-5D51CFFC87D3}"/>
              </a:ext>
            </a:extLst>
          </p:cNvPr>
          <p:cNvSpPr txBox="1">
            <a:spLocks/>
          </p:cNvSpPr>
          <p:nvPr/>
        </p:nvSpPr>
        <p:spPr>
          <a:xfrm>
            <a:off x="1622323" y="699954"/>
            <a:ext cx="4306529" cy="6999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002060"/>
                </a:solidFill>
                <a:latin typeface="Arial" panose="020B0604020202020204" pitchFamily="34" charset="0"/>
                <a:cs typeface="Arial" panose="020B0604020202020204" pitchFamily="34" charset="0"/>
              </a:rPr>
              <a:t>4.3. </a:t>
            </a:r>
            <a:r>
              <a:rPr lang="en-US" sz="2400" b="1" dirty="0" err="1">
                <a:solidFill>
                  <a:srgbClr val="002060"/>
                </a:solidFill>
                <a:latin typeface="Arial" panose="020B0604020202020204" pitchFamily="34" charset="0"/>
                <a:cs typeface="Arial" panose="020B0604020202020204" pitchFamily="34" charset="0"/>
              </a:rPr>
              <a:t>Hướng</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phát</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triển</a:t>
            </a:r>
            <a:endParaRPr lang="en-US" sz="2400" b="1" dirty="0">
              <a:solidFill>
                <a:srgbClr val="002060"/>
              </a:solidFill>
              <a:latin typeface="Arial" panose="020B0604020202020204" pitchFamily="34" charset="0"/>
              <a:cs typeface="Arial" panose="020B0604020202020204" pitchFamily="34" charset="0"/>
            </a:endParaRPr>
          </a:p>
          <a:p>
            <a:endParaRPr lang="vi-VN" sz="2400" b="1" dirty="0">
              <a:solidFill>
                <a:srgbClr val="002060"/>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43903F3-77AD-14AD-F85F-41445F8A1CB2}"/>
              </a:ext>
            </a:extLst>
          </p:cNvPr>
          <p:cNvSpPr>
            <a:spLocks noGrp="1"/>
          </p:cNvSpPr>
          <p:nvPr>
            <p:ph type="sldNum" sz="quarter" idx="12"/>
          </p:nvPr>
        </p:nvSpPr>
        <p:spPr/>
        <p:txBody>
          <a:bodyPr/>
          <a:lstStyle/>
          <a:p>
            <a:fld id="{7F175537-1E41-4B50-ABDF-740E0AD7BA5D}" type="slidenum">
              <a:rPr lang="vi-VN" smtClean="0"/>
              <a:t>20</a:t>
            </a:fld>
            <a:endParaRPr lang="vi-VN"/>
          </a:p>
        </p:txBody>
      </p:sp>
    </p:spTree>
    <p:extLst>
      <p:ext uri="{BB962C8B-B14F-4D97-AF65-F5344CB8AC3E}">
        <p14:creationId xmlns:p14="http://schemas.microsoft.com/office/powerpoint/2010/main" val="1962210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53135-B905-969F-168B-A52033891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5" name="Title 1">
            <a:extLst>
              <a:ext uri="{FF2B5EF4-FFF2-40B4-BE49-F238E27FC236}">
                <a16:creationId xmlns:a16="http://schemas.microsoft.com/office/drawing/2014/main" id="{BFF304D7-93F1-754E-F466-3F27E4161FBB}"/>
              </a:ext>
            </a:extLst>
          </p:cNvPr>
          <p:cNvSpPr txBox="1">
            <a:spLocks/>
          </p:cNvSpPr>
          <p:nvPr/>
        </p:nvSpPr>
        <p:spPr>
          <a:xfrm>
            <a:off x="2932601" y="2658889"/>
            <a:ext cx="6326797" cy="77011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000" b="1" dirty="0" err="1">
                <a:solidFill>
                  <a:srgbClr val="002060"/>
                </a:solidFill>
                <a:latin typeface="Arial" panose="020B0604020202020204" pitchFamily="34" charset="0"/>
                <a:cs typeface="Arial" panose="020B0604020202020204" pitchFamily="34" charset="0"/>
              </a:rPr>
              <a:t>Cảm</a:t>
            </a:r>
            <a:r>
              <a:rPr lang="en-US" sz="6000" b="1" dirty="0">
                <a:solidFill>
                  <a:srgbClr val="002060"/>
                </a:solidFill>
                <a:latin typeface="Arial" panose="020B0604020202020204" pitchFamily="34" charset="0"/>
                <a:cs typeface="Arial" panose="020B0604020202020204" pitchFamily="34" charset="0"/>
              </a:rPr>
              <a:t> </a:t>
            </a:r>
            <a:r>
              <a:rPr lang="en-US" sz="6000" b="1" dirty="0" err="1">
                <a:solidFill>
                  <a:srgbClr val="002060"/>
                </a:solidFill>
                <a:latin typeface="Arial" panose="020B0604020202020204" pitchFamily="34" charset="0"/>
                <a:cs typeface="Arial" panose="020B0604020202020204" pitchFamily="34" charset="0"/>
              </a:rPr>
              <a:t>ơn</a:t>
            </a:r>
            <a:r>
              <a:rPr lang="en-US" sz="6000" b="1" dirty="0">
                <a:solidFill>
                  <a:srgbClr val="002060"/>
                </a:solidFill>
                <a:latin typeface="Arial" panose="020B0604020202020204" pitchFamily="34" charset="0"/>
                <a:cs typeface="Arial" panose="020B0604020202020204" pitchFamily="34" charset="0"/>
              </a:rPr>
              <a:t> </a:t>
            </a:r>
            <a:r>
              <a:rPr lang="en-US" sz="6000" b="1" dirty="0" err="1">
                <a:solidFill>
                  <a:srgbClr val="002060"/>
                </a:solidFill>
                <a:latin typeface="Arial" panose="020B0604020202020204" pitchFamily="34" charset="0"/>
                <a:cs typeface="Arial" panose="020B0604020202020204" pitchFamily="34" charset="0"/>
              </a:rPr>
              <a:t>thầy</a:t>
            </a:r>
            <a:r>
              <a:rPr lang="en-US" sz="6000" b="1" dirty="0">
                <a:solidFill>
                  <a:srgbClr val="002060"/>
                </a:solidFill>
                <a:latin typeface="Arial" panose="020B0604020202020204" pitchFamily="34" charset="0"/>
                <a:cs typeface="Arial" panose="020B0604020202020204" pitchFamily="34" charset="0"/>
              </a:rPr>
              <a:t> </a:t>
            </a:r>
            <a:r>
              <a:rPr lang="en-US" sz="6000" b="1" dirty="0" err="1">
                <a:solidFill>
                  <a:srgbClr val="002060"/>
                </a:solidFill>
                <a:latin typeface="Arial" panose="020B0604020202020204" pitchFamily="34" charset="0"/>
                <a:cs typeface="Arial" panose="020B0604020202020204" pitchFamily="34" charset="0"/>
              </a:rPr>
              <a:t>cô</a:t>
            </a:r>
            <a:r>
              <a:rPr lang="en-US" sz="6000" b="1" dirty="0">
                <a:solidFill>
                  <a:srgbClr val="002060"/>
                </a:solidFill>
                <a:latin typeface="Arial" panose="020B0604020202020204" pitchFamily="34" charset="0"/>
                <a:cs typeface="Arial" panose="020B0604020202020204" pitchFamily="34" charset="0"/>
              </a:rPr>
              <a:t> </a:t>
            </a:r>
            <a:r>
              <a:rPr lang="en-US" sz="6000" b="1" dirty="0" err="1">
                <a:solidFill>
                  <a:srgbClr val="002060"/>
                </a:solidFill>
                <a:latin typeface="Arial" panose="020B0604020202020204" pitchFamily="34" charset="0"/>
                <a:cs typeface="Arial" panose="020B0604020202020204" pitchFamily="34" charset="0"/>
              </a:rPr>
              <a:t>đã</a:t>
            </a:r>
            <a:r>
              <a:rPr lang="en-US" sz="6000" b="1" dirty="0">
                <a:solidFill>
                  <a:srgbClr val="002060"/>
                </a:solidFill>
                <a:latin typeface="Arial" panose="020B0604020202020204" pitchFamily="34" charset="0"/>
                <a:cs typeface="Arial" panose="020B0604020202020204" pitchFamily="34" charset="0"/>
              </a:rPr>
              <a:t> </a:t>
            </a:r>
            <a:r>
              <a:rPr lang="en-US" sz="6000" b="1" dirty="0" err="1">
                <a:solidFill>
                  <a:srgbClr val="002060"/>
                </a:solidFill>
                <a:latin typeface="Arial" panose="020B0604020202020204" pitchFamily="34" charset="0"/>
                <a:cs typeface="Arial" panose="020B0604020202020204" pitchFamily="34" charset="0"/>
              </a:rPr>
              <a:t>lắng</a:t>
            </a:r>
            <a:r>
              <a:rPr lang="en-US" sz="6000" b="1" dirty="0">
                <a:solidFill>
                  <a:srgbClr val="002060"/>
                </a:solidFill>
                <a:latin typeface="Arial" panose="020B0604020202020204" pitchFamily="34" charset="0"/>
                <a:cs typeface="Arial" panose="020B0604020202020204" pitchFamily="34" charset="0"/>
              </a:rPr>
              <a:t> </a:t>
            </a:r>
            <a:r>
              <a:rPr lang="en-US" sz="6000" b="1" dirty="0" err="1">
                <a:solidFill>
                  <a:srgbClr val="002060"/>
                </a:solidFill>
                <a:latin typeface="Arial" panose="020B0604020202020204" pitchFamily="34" charset="0"/>
                <a:cs typeface="Arial" panose="020B0604020202020204" pitchFamily="34" charset="0"/>
              </a:rPr>
              <a:t>nghe</a:t>
            </a:r>
            <a:endParaRPr lang="vi-VN" sz="6000" b="1" dirty="0">
              <a:solidFill>
                <a:srgbClr val="002060"/>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D4A00F3E-C62F-8FC6-09B1-3BD434EA3738}"/>
              </a:ext>
            </a:extLst>
          </p:cNvPr>
          <p:cNvSpPr>
            <a:spLocks noGrp="1"/>
          </p:cNvSpPr>
          <p:nvPr>
            <p:ph type="sldNum" sz="quarter" idx="12"/>
          </p:nvPr>
        </p:nvSpPr>
        <p:spPr/>
        <p:txBody>
          <a:bodyPr/>
          <a:lstStyle/>
          <a:p>
            <a:fld id="{7F175537-1E41-4B50-ABDF-740E0AD7BA5D}" type="slidenum">
              <a:rPr lang="vi-VN" smtClean="0"/>
              <a:t>21</a:t>
            </a:fld>
            <a:endParaRPr lang="vi-VN"/>
          </a:p>
        </p:txBody>
      </p:sp>
    </p:spTree>
    <p:extLst>
      <p:ext uri="{BB962C8B-B14F-4D97-AF65-F5344CB8AC3E}">
        <p14:creationId xmlns:p14="http://schemas.microsoft.com/office/powerpoint/2010/main" val="302869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5E279641-F759-CA09-5AA8-0C0958506490}"/>
              </a:ext>
            </a:extLst>
          </p:cNvPr>
          <p:cNvSpPr txBox="1">
            <a:spLocks/>
          </p:cNvSpPr>
          <p:nvPr/>
        </p:nvSpPr>
        <p:spPr>
          <a:xfrm>
            <a:off x="1622323" y="699954"/>
            <a:ext cx="4306529" cy="6999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002060"/>
                </a:solidFill>
                <a:latin typeface="Arial" panose="020B0604020202020204" pitchFamily="34" charset="0"/>
                <a:cs typeface="Arial" panose="020B0604020202020204" pitchFamily="34" charset="0"/>
              </a:rPr>
              <a:t>1.1. Lý do </a:t>
            </a:r>
            <a:r>
              <a:rPr lang="en-US" sz="2400" b="1" dirty="0" err="1">
                <a:solidFill>
                  <a:srgbClr val="002060"/>
                </a:solidFill>
                <a:latin typeface="Arial" panose="020B0604020202020204" pitchFamily="34" charset="0"/>
                <a:cs typeface="Arial" panose="020B0604020202020204" pitchFamily="34" charset="0"/>
              </a:rPr>
              <a:t>chọn</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đề</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tài</a:t>
            </a:r>
            <a:endParaRPr lang="vi-VN" sz="2400" b="1" dirty="0">
              <a:solidFill>
                <a:srgbClr val="002060"/>
              </a:solidFill>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575419A0-652F-8653-5B2A-C8F1CB68BE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2" name="Title 1">
            <a:extLst>
              <a:ext uri="{FF2B5EF4-FFF2-40B4-BE49-F238E27FC236}">
                <a16:creationId xmlns:a16="http://schemas.microsoft.com/office/drawing/2014/main" id="{A1CAB9FC-D3AB-5130-8963-8EA2B750CFA0}"/>
              </a:ext>
            </a:extLst>
          </p:cNvPr>
          <p:cNvSpPr txBox="1">
            <a:spLocks/>
          </p:cNvSpPr>
          <p:nvPr/>
        </p:nvSpPr>
        <p:spPr>
          <a:xfrm>
            <a:off x="1622323" y="96418"/>
            <a:ext cx="4635912" cy="6999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002060"/>
                </a:solidFill>
                <a:latin typeface="Arial" panose="020B0604020202020204" pitchFamily="34" charset="0"/>
                <a:cs typeface="Arial" panose="020B0604020202020204" pitchFamily="34" charset="0"/>
              </a:rPr>
              <a:t>1. GIỚI THIỆU ĐỀ TÀI</a:t>
            </a:r>
            <a:endParaRPr lang="vi-VN" sz="28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5DC89DC-D178-1DBD-839E-7EC0D9F40312}"/>
              </a:ext>
            </a:extLst>
          </p:cNvPr>
          <p:cNvSpPr txBox="1"/>
          <p:nvPr/>
        </p:nvSpPr>
        <p:spPr>
          <a:xfrm>
            <a:off x="1622323" y="2949710"/>
            <a:ext cx="9218313" cy="3570208"/>
          </a:xfrm>
          <a:prstGeom prst="rect">
            <a:avLst/>
          </a:prstGeom>
          <a:solidFill>
            <a:schemeClr val="bg1"/>
          </a:solidFill>
          <a:ln>
            <a:solidFill>
              <a:srgbClr val="002060"/>
            </a:solidFill>
          </a:ln>
        </p:spPr>
        <p:txBody>
          <a:bodyPr wrap="square" rtlCol="0">
            <a:spAutoFit/>
          </a:bodyPr>
          <a:lstStyle/>
          <a:p>
            <a:pPr algn="just">
              <a:spcBef>
                <a:spcPts val="600"/>
              </a:spcBef>
              <a:spcAft>
                <a:spcPts val="600"/>
              </a:spcAft>
            </a:pPr>
            <a:r>
              <a:rPr lang="vi-VN" sz="2400" b="1" dirty="0">
                <a:latin typeface="Arial" panose="020B0604020202020204" pitchFamily="34" charset="0"/>
                <a:cs typeface="Arial" panose="020B0604020202020204" pitchFamily="34" charset="0"/>
              </a:rPr>
              <a:t>Một số vấn của hệ thống hiện tại:</a:t>
            </a:r>
          </a:p>
          <a:p>
            <a:pPr marL="285750" indent="-285750">
              <a:spcBef>
                <a:spcPts val="600"/>
              </a:spcBef>
              <a:spcAft>
                <a:spcPts val="600"/>
              </a:spcAft>
              <a:buFont typeface="Wingdings" panose="05000000000000000000" pitchFamily="2" charset="2"/>
              <a:buChar char="§"/>
            </a:pPr>
            <a:r>
              <a:rPr lang="vi-VN" sz="2400" dirty="0">
                <a:latin typeface="Arial" panose="020B0604020202020204" pitchFamily="34" charset="0"/>
                <a:cs typeface="Arial" panose="020B0604020202020204" pitchFamily="34" charset="0"/>
              </a:rPr>
              <a:t>Hiệu suất hệ thống thấp</a:t>
            </a:r>
          </a:p>
          <a:p>
            <a:pPr marL="285750" indent="-285750">
              <a:spcBef>
                <a:spcPts val="600"/>
              </a:spcBef>
              <a:spcAft>
                <a:spcPts val="600"/>
              </a:spcAft>
              <a:buFont typeface="Wingdings" panose="05000000000000000000" pitchFamily="2" charset="2"/>
              <a:buChar char="§"/>
            </a:pPr>
            <a:r>
              <a:rPr lang="vi-VN" sz="2400" dirty="0">
                <a:latin typeface="Arial" panose="020B0604020202020204" pitchFamily="34" charset="0"/>
                <a:cs typeface="Arial" panose="020B0604020202020204" pitchFamily="34" charset="0"/>
              </a:rPr>
              <a:t>Khó khăn trong quản lý dữ liệu</a:t>
            </a:r>
          </a:p>
          <a:p>
            <a:pPr marL="285750" indent="-285750">
              <a:spcBef>
                <a:spcPts val="600"/>
              </a:spcBef>
              <a:spcAft>
                <a:spcPts val="600"/>
              </a:spcAft>
              <a:buFont typeface="Wingdings" panose="05000000000000000000" pitchFamily="2" charset="2"/>
              <a:buChar char="§"/>
            </a:pPr>
            <a:r>
              <a:rPr lang="vi-VN" sz="2400" dirty="0">
                <a:latin typeface="Arial" panose="020B0604020202020204" pitchFamily="34" charset="0"/>
                <a:cs typeface="Arial" panose="020B0604020202020204" pitchFamily="34" charset="0"/>
              </a:rPr>
              <a:t>Hạn chế trong đánh giá nhóm</a:t>
            </a:r>
          </a:p>
          <a:p>
            <a:pPr marL="285750" indent="-285750">
              <a:spcBef>
                <a:spcPts val="600"/>
              </a:spcBef>
              <a:spcAft>
                <a:spcPts val="600"/>
              </a:spcAft>
              <a:buFont typeface="Wingdings" panose="05000000000000000000" pitchFamily="2" charset="2"/>
              <a:buChar char="§"/>
            </a:pPr>
            <a:r>
              <a:rPr lang="vi-VN" sz="2400" dirty="0">
                <a:latin typeface="Arial" panose="020B0604020202020204" pitchFamily="34" charset="0"/>
                <a:cs typeface="Arial" panose="020B0604020202020204" pitchFamily="34" charset="0"/>
              </a:rPr>
              <a:t>Quy trình tổng hợp dữ liệu phức tạp</a:t>
            </a:r>
          </a:p>
          <a:p>
            <a:pPr marL="285750" indent="-285750">
              <a:spcBef>
                <a:spcPts val="600"/>
              </a:spcBef>
              <a:spcAft>
                <a:spcPts val="600"/>
              </a:spcAft>
              <a:buFont typeface="Wingdings" panose="05000000000000000000" pitchFamily="2" charset="2"/>
              <a:buChar char="§"/>
            </a:pPr>
            <a:r>
              <a:rPr lang="vi-VN" sz="2400" dirty="0">
                <a:latin typeface="Arial" panose="020B0604020202020204" pitchFamily="34" charset="0"/>
                <a:cs typeface="Arial" panose="020B0604020202020204" pitchFamily="34" charset="0"/>
              </a:rPr>
              <a:t>Chưa tối ưu cho thiết bị di động</a:t>
            </a:r>
          </a:p>
          <a:p>
            <a:pPr marL="285750" indent="-285750">
              <a:spcBef>
                <a:spcPts val="600"/>
              </a:spcBef>
              <a:spcAft>
                <a:spcPts val="600"/>
              </a:spcAft>
              <a:buFont typeface="Wingdings" panose="05000000000000000000" pitchFamily="2" charset="2"/>
              <a:buChar char="§"/>
            </a:pPr>
            <a:endParaRPr lang="vi-VN" sz="2200" dirty="0"/>
          </a:p>
        </p:txBody>
      </p:sp>
      <p:sp>
        <p:nvSpPr>
          <p:cNvPr id="4" name="TextBox 3">
            <a:extLst>
              <a:ext uri="{FF2B5EF4-FFF2-40B4-BE49-F238E27FC236}">
                <a16:creationId xmlns:a16="http://schemas.microsoft.com/office/drawing/2014/main" id="{D8F1D802-23D1-875F-0647-63176AB60B58}"/>
              </a:ext>
            </a:extLst>
          </p:cNvPr>
          <p:cNvSpPr txBox="1"/>
          <p:nvPr/>
        </p:nvSpPr>
        <p:spPr>
          <a:xfrm>
            <a:off x="1622323" y="1249391"/>
            <a:ext cx="9218313" cy="1508105"/>
          </a:xfrm>
          <a:prstGeom prst="rect">
            <a:avLst/>
          </a:prstGeom>
          <a:solidFill>
            <a:schemeClr val="bg1"/>
          </a:solidFill>
          <a:ln>
            <a:solidFill>
              <a:srgbClr val="002060"/>
            </a:solidFill>
          </a:ln>
        </p:spPr>
        <p:txBody>
          <a:bodyPr wrap="square" rtlCol="0">
            <a:spAutoFit/>
          </a:bodyPr>
          <a:lstStyle/>
          <a:p>
            <a:pPr algn="just">
              <a:spcBef>
                <a:spcPts val="600"/>
              </a:spcBef>
              <a:spcAft>
                <a:spcPts val="600"/>
              </a:spcAft>
            </a:pPr>
            <a:r>
              <a:rPr lang="vi-VN" sz="2400" b="1" dirty="0">
                <a:latin typeface="Arial" panose="020B0604020202020204" pitchFamily="34" charset="0"/>
                <a:cs typeface="Arial" panose="020B0604020202020204" pitchFamily="34" charset="0"/>
              </a:rPr>
              <a:t>Nhu cầu:</a:t>
            </a:r>
          </a:p>
          <a:p>
            <a:pPr marL="285750" indent="-285750">
              <a:spcBef>
                <a:spcPts val="600"/>
              </a:spcBef>
              <a:spcAft>
                <a:spcPts val="600"/>
              </a:spcAft>
              <a:buFont typeface="Wingdings" panose="05000000000000000000" pitchFamily="2" charset="2"/>
              <a:buChar char="§"/>
            </a:pPr>
            <a:r>
              <a:rPr lang="vi-VN" sz="2400" dirty="0">
                <a:latin typeface="Arial" panose="020B0604020202020204" pitchFamily="34" charset="0"/>
                <a:cs typeface="Arial" panose="020B0604020202020204" pitchFamily="34" charset="0"/>
              </a:rPr>
              <a:t>Cải thiện quá trình</a:t>
            </a:r>
          </a:p>
          <a:p>
            <a:pPr marL="285750" indent="-285750">
              <a:spcBef>
                <a:spcPts val="600"/>
              </a:spcBef>
              <a:spcAft>
                <a:spcPts val="600"/>
              </a:spcAft>
              <a:buFont typeface="Wingdings" panose="05000000000000000000" pitchFamily="2" charset="2"/>
              <a:buChar char="§"/>
            </a:pPr>
            <a:r>
              <a:rPr lang="vi-VN" sz="2400" dirty="0">
                <a:latin typeface="Arial" panose="020B0604020202020204" pitchFamily="34" charset="0"/>
                <a:cs typeface="Arial" panose="020B0604020202020204" pitchFamily="34" charset="0"/>
              </a:rPr>
              <a:t>MVC</a:t>
            </a:r>
          </a:p>
        </p:txBody>
      </p:sp>
      <p:sp>
        <p:nvSpPr>
          <p:cNvPr id="5" name="Slide Number Placeholder 4">
            <a:extLst>
              <a:ext uri="{FF2B5EF4-FFF2-40B4-BE49-F238E27FC236}">
                <a16:creationId xmlns:a16="http://schemas.microsoft.com/office/drawing/2014/main" id="{BA3D7308-6612-075B-FD95-26FE2DA0D5AA}"/>
              </a:ext>
            </a:extLst>
          </p:cNvPr>
          <p:cNvSpPr>
            <a:spLocks noGrp="1"/>
          </p:cNvSpPr>
          <p:nvPr>
            <p:ph type="sldNum" sz="quarter" idx="12"/>
          </p:nvPr>
        </p:nvSpPr>
        <p:spPr/>
        <p:txBody>
          <a:bodyPr/>
          <a:lstStyle/>
          <a:p>
            <a:fld id="{7F175537-1E41-4B50-ABDF-740E0AD7BA5D}" type="slidenum">
              <a:rPr lang="vi-VN" smtClean="0"/>
              <a:t>3</a:t>
            </a:fld>
            <a:endParaRPr lang="vi-VN"/>
          </a:p>
        </p:txBody>
      </p:sp>
    </p:spTree>
    <p:extLst>
      <p:ext uri="{BB962C8B-B14F-4D97-AF65-F5344CB8AC3E}">
        <p14:creationId xmlns:p14="http://schemas.microsoft.com/office/powerpoint/2010/main" val="349420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
            <a:extLst>
              <a:ext uri="{FF2B5EF4-FFF2-40B4-BE49-F238E27FC236}">
                <a16:creationId xmlns:a16="http://schemas.microsoft.com/office/drawing/2014/main" id="{F829577A-00AD-BE02-44F3-F1823EB68A1A}"/>
              </a:ext>
            </a:extLst>
          </p:cNvPr>
          <p:cNvSpPr/>
          <p:nvPr/>
        </p:nvSpPr>
        <p:spPr>
          <a:xfrm>
            <a:off x="1714254" y="1399908"/>
            <a:ext cx="453747" cy="453747"/>
          </a:xfrm>
          <a:prstGeom prst="roundRect">
            <a:avLst>
              <a:gd name="adj" fmla="val 18668"/>
            </a:avLst>
          </a:prstGeom>
          <a:solidFill>
            <a:srgbClr val="D5DCF6"/>
          </a:solidFill>
          <a:ln w="7620">
            <a:solidFill>
              <a:srgbClr val="BBC2DC"/>
            </a:solidFill>
            <a:prstDash val="solid"/>
          </a:ln>
        </p:spPr>
        <p:txBody>
          <a:bodyPr/>
          <a:lstStyle/>
          <a:p>
            <a:endParaRPr lang="vi-VN">
              <a:latin typeface="Arial" panose="020B0604020202020204" pitchFamily="34" charset="0"/>
              <a:cs typeface="Arial" panose="020B0604020202020204" pitchFamily="34" charset="0"/>
            </a:endParaRPr>
          </a:p>
        </p:txBody>
      </p:sp>
      <p:sp>
        <p:nvSpPr>
          <p:cNvPr id="9" name="Text 2">
            <a:extLst>
              <a:ext uri="{FF2B5EF4-FFF2-40B4-BE49-F238E27FC236}">
                <a16:creationId xmlns:a16="http://schemas.microsoft.com/office/drawing/2014/main" id="{3CED2C03-93BD-C16A-1BAA-B3B15F951749}"/>
              </a:ext>
            </a:extLst>
          </p:cNvPr>
          <p:cNvSpPr/>
          <p:nvPr/>
        </p:nvSpPr>
        <p:spPr>
          <a:xfrm>
            <a:off x="1878560" y="1467535"/>
            <a:ext cx="125135" cy="318492"/>
          </a:xfrm>
          <a:prstGeom prst="rect">
            <a:avLst/>
          </a:prstGeom>
          <a:noFill/>
          <a:ln/>
        </p:spPr>
        <p:txBody>
          <a:bodyPr wrap="none" lIns="0" tIns="0" rIns="0" bIns="0" rtlCol="0" anchor="t"/>
          <a:lstStyle/>
          <a:p>
            <a:pPr marL="0" indent="0" algn="ctr">
              <a:lnSpc>
                <a:spcPts val="2500"/>
              </a:lnSpc>
              <a:buNone/>
            </a:pPr>
            <a:r>
              <a:rPr lang="en-US" sz="2500" dirty="0">
                <a:solidFill>
                  <a:srgbClr val="3B3535"/>
                </a:solidFill>
                <a:latin typeface="Arial" panose="020B0604020202020204" pitchFamily="34" charset="0"/>
                <a:ea typeface="Alexandria Semi Bold" pitchFamily="34" charset="-122"/>
                <a:cs typeface="Arial" panose="020B0604020202020204" pitchFamily="34" charset="0"/>
              </a:rPr>
              <a:t>1</a:t>
            </a:r>
            <a:endParaRPr lang="en-US" sz="2500" dirty="0">
              <a:latin typeface="Arial" panose="020B0604020202020204" pitchFamily="34" charset="0"/>
              <a:cs typeface="Arial" panose="020B0604020202020204" pitchFamily="34" charset="0"/>
            </a:endParaRPr>
          </a:p>
        </p:txBody>
      </p:sp>
      <p:sp>
        <p:nvSpPr>
          <p:cNvPr id="10" name="Text 3">
            <a:extLst>
              <a:ext uri="{FF2B5EF4-FFF2-40B4-BE49-F238E27FC236}">
                <a16:creationId xmlns:a16="http://schemas.microsoft.com/office/drawing/2014/main" id="{347A413A-D434-1BE0-2D0A-73AFE38410DE}"/>
              </a:ext>
            </a:extLst>
          </p:cNvPr>
          <p:cNvSpPr/>
          <p:nvPr/>
        </p:nvSpPr>
        <p:spPr>
          <a:xfrm>
            <a:off x="2369574" y="1399908"/>
            <a:ext cx="2653546" cy="331708"/>
          </a:xfrm>
          <a:prstGeom prst="rect">
            <a:avLst/>
          </a:prstGeom>
          <a:noFill/>
          <a:ln/>
        </p:spPr>
        <p:txBody>
          <a:bodyPr wrap="none" lIns="0" tIns="0" rIns="0" bIns="0" rtlCol="0" anchor="t"/>
          <a:lstStyle/>
          <a:p>
            <a:pPr marL="0" indent="0">
              <a:lnSpc>
                <a:spcPts val="2600"/>
              </a:lnSpc>
              <a:buNone/>
            </a:pPr>
            <a:r>
              <a:rPr lang="en-US" sz="2400" b="1" dirty="0">
                <a:solidFill>
                  <a:schemeClr val="accent1"/>
                </a:solidFill>
                <a:latin typeface="Arial" panose="020B0604020202020204" pitchFamily="34" charset="0"/>
                <a:ea typeface="Alexandria Semi Bold" pitchFamily="34" charset="-122"/>
                <a:cs typeface="Arial" panose="020B0604020202020204" pitchFamily="34" charset="0"/>
              </a:rPr>
              <a:t>Chuẩn Đầu ra</a:t>
            </a:r>
            <a:endParaRPr lang="en-US" sz="2400" b="1" dirty="0">
              <a:solidFill>
                <a:schemeClr val="accent1"/>
              </a:solidFill>
              <a:latin typeface="Arial" panose="020B0604020202020204" pitchFamily="34" charset="0"/>
              <a:cs typeface="Arial" panose="020B0604020202020204" pitchFamily="34" charset="0"/>
            </a:endParaRPr>
          </a:p>
        </p:txBody>
      </p:sp>
      <p:sp>
        <p:nvSpPr>
          <p:cNvPr id="11" name="Text 4">
            <a:extLst>
              <a:ext uri="{FF2B5EF4-FFF2-40B4-BE49-F238E27FC236}">
                <a16:creationId xmlns:a16="http://schemas.microsoft.com/office/drawing/2014/main" id="{A53DE1D6-FE85-34AA-A0E2-2B3CED421F79}"/>
              </a:ext>
            </a:extLst>
          </p:cNvPr>
          <p:cNvSpPr/>
          <p:nvPr/>
        </p:nvSpPr>
        <p:spPr>
          <a:xfrm>
            <a:off x="2369574" y="1852584"/>
            <a:ext cx="8337008" cy="645319"/>
          </a:xfrm>
          <a:prstGeom prst="rect">
            <a:avLst/>
          </a:prstGeom>
          <a:noFill/>
          <a:ln/>
        </p:spPr>
        <p:txBody>
          <a:bodyPr wrap="square" lIns="0" tIns="0" rIns="0" bIns="0" rtlCol="0" anchor="t"/>
          <a:lstStyle/>
          <a:p>
            <a:pPr marL="0" indent="0" algn="just">
              <a:lnSpc>
                <a:spcPts val="2500"/>
              </a:lnSpc>
              <a:buNone/>
            </a:pPr>
            <a:r>
              <a:rPr lang="en-US" sz="2200" dirty="0" err="1">
                <a:solidFill>
                  <a:srgbClr val="3B3535"/>
                </a:solidFill>
                <a:latin typeface="Arial" panose="020B0604020202020204" pitchFamily="34" charset="0"/>
                <a:ea typeface="Sora Light" pitchFamily="34" charset="-122"/>
                <a:cs typeface="Arial" panose="020B0604020202020204" pitchFamily="34" charset="0"/>
              </a:rPr>
              <a:t>Phát</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triển</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chương</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trình</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đào</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tạo</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với</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chuẩn</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đầu</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ra</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rõ</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ràng</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đảm</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bảo</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sinh</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viên</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đạt</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được</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các</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kỹ</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năng</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và</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kiến</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thức</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cần</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thiết</a:t>
            </a:r>
            <a:r>
              <a:rPr lang="en-US" sz="2200" dirty="0">
                <a:solidFill>
                  <a:srgbClr val="3B3535"/>
                </a:solidFill>
                <a:latin typeface="Arial" panose="020B0604020202020204" pitchFamily="34" charset="0"/>
                <a:ea typeface="Sora Light" pitchFamily="34" charset="-122"/>
                <a:cs typeface="Arial" panose="020B0604020202020204" pitchFamily="34" charset="0"/>
              </a:rPr>
              <a:t>.</a:t>
            </a:r>
            <a:endParaRPr lang="en-US" sz="2200" dirty="0">
              <a:latin typeface="Arial" panose="020B0604020202020204" pitchFamily="34" charset="0"/>
              <a:cs typeface="Arial" panose="020B0604020202020204" pitchFamily="34" charset="0"/>
            </a:endParaRPr>
          </a:p>
        </p:txBody>
      </p:sp>
      <p:sp>
        <p:nvSpPr>
          <p:cNvPr id="12" name="Shape 5">
            <a:extLst>
              <a:ext uri="{FF2B5EF4-FFF2-40B4-BE49-F238E27FC236}">
                <a16:creationId xmlns:a16="http://schemas.microsoft.com/office/drawing/2014/main" id="{7D101416-4473-75E0-AEB8-D893B14A29C9}"/>
              </a:ext>
            </a:extLst>
          </p:cNvPr>
          <p:cNvSpPr/>
          <p:nvPr/>
        </p:nvSpPr>
        <p:spPr>
          <a:xfrm>
            <a:off x="1714254" y="2618871"/>
            <a:ext cx="453747" cy="453747"/>
          </a:xfrm>
          <a:prstGeom prst="roundRect">
            <a:avLst>
              <a:gd name="adj" fmla="val 18668"/>
            </a:avLst>
          </a:prstGeom>
          <a:solidFill>
            <a:srgbClr val="D5DCF6"/>
          </a:solidFill>
          <a:ln w="7620">
            <a:solidFill>
              <a:srgbClr val="BBC2DC"/>
            </a:solidFill>
            <a:prstDash val="solid"/>
          </a:ln>
        </p:spPr>
        <p:txBody>
          <a:bodyPr/>
          <a:lstStyle/>
          <a:p>
            <a:endParaRPr lang="vi-VN">
              <a:latin typeface="Arial" panose="020B0604020202020204" pitchFamily="34" charset="0"/>
              <a:cs typeface="Arial" panose="020B0604020202020204" pitchFamily="34" charset="0"/>
            </a:endParaRPr>
          </a:p>
        </p:txBody>
      </p:sp>
      <p:sp>
        <p:nvSpPr>
          <p:cNvPr id="13" name="Text 6">
            <a:extLst>
              <a:ext uri="{FF2B5EF4-FFF2-40B4-BE49-F238E27FC236}">
                <a16:creationId xmlns:a16="http://schemas.microsoft.com/office/drawing/2014/main" id="{802E19D8-520F-1D6F-CFAF-FEC4B69E6B22}"/>
              </a:ext>
            </a:extLst>
          </p:cNvPr>
          <p:cNvSpPr/>
          <p:nvPr/>
        </p:nvSpPr>
        <p:spPr>
          <a:xfrm>
            <a:off x="1846056" y="2686499"/>
            <a:ext cx="190024" cy="318492"/>
          </a:xfrm>
          <a:prstGeom prst="rect">
            <a:avLst/>
          </a:prstGeom>
          <a:noFill/>
          <a:ln/>
        </p:spPr>
        <p:txBody>
          <a:bodyPr wrap="none" lIns="0" tIns="0" rIns="0" bIns="0" rtlCol="0" anchor="t"/>
          <a:lstStyle/>
          <a:p>
            <a:pPr marL="0" indent="0" algn="ctr">
              <a:lnSpc>
                <a:spcPts val="2500"/>
              </a:lnSpc>
              <a:buNone/>
            </a:pPr>
            <a:r>
              <a:rPr lang="en-US" sz="2500" dirty="0">
                <a:solidFill>
                  <a:srgbClr val="3B3535"/>
                </a:solidFill>
                <a:latin typeface="Arial" panose="020B0604020202020204" pitchFamily="34" charset="0"/>
                <a:ea typeface="Alexandria Semi Bold" pitchFamily="34" charset="-122"/>
                <a:cs typeface="Arial" panose="020B0604020202020204" pitchFamily="34" charset="0"/>
              </a:rPr>
              <a:t>2</a:t>
            </a:r>
            <a:endParaRPr lang="en-US" sz="2500" dirty="0">
              <a:latin typeface="Arial" panose="020B0604020202020204" pitchFamily="34" charset="0"/>
              <a:cs typeface="Arial" panose="020B0604020202020204" pitchFamily="34" charset="0"/>
            </a:endParaRPr>
          </a:p>
        </p:txBody>
      </p:sp>
      <p:sp>
        <p:nvSpPr>
          <p:cNvPr id="14" name="Text 7">
            <a:extLst>
              <a:ext uri="{FF2B5EF4-FFF2-40B4-BE49-F238E27FC236}">
                <a16:creationId xmlns:a16="http://schemas.microsoft.com/office/drawing/2014/main" id="{C819B70E-7F95-62D4-F6F3-D505FA60CC13}"/>
              </a:ext>
            </a:extLst>
          </p:cNvPr>
          <p:cNvSpPr/>
          <p:nvPr/>
        </p:nvSpPr>
        <p:spPr>
          <a:xfrm>
            <a:off x="2369574" y="2618871"/>
            <a:ext cx="2653546" cy="331708"/>
          </a:xfrm>
          <a:prstGeom prst="rect">
            <a:avLst/>
          </a:prstGeom>
          <a:noFill/>
          <a:ln/>
        </p:spPr>
        <p:txBody>
          <a:bodyPr wrap="none" lIns="0" tIns="0" rIns="0" bIns="0" rtlCol="0" anchor="t"/>
          <a:lstStyle/>
          <a:p>
            <a:pPr marL="0" indent="0">
              <a:lnSpc>
                <a:spcPts val="2600"/>
              </a:lnSpc>
              <a:buNone/>
            </a:pPr>
            <a:r>
              <a:rPr lang="en-US" sz="2400" b="1" dirty="0">
                <a:solidFill>
                  <a:schemeClr val="accent1"/>
                </a:solidFill>
                <a:latin typeface="Arial" panose="020B0604020202020204" pitchFamily="34" charset="0"/>
                <a:ea typeface="Alexandria Semi Bold" pitchFamily="34" charset="-122"/>
                <a:cs typeface="Arial" panose="020B0604020202020204" pitchFamily="34" charset="0"/>
              </a:rPr>
              <a:t>Rubrics Kết nối</a:t>
            </a:r>
            <a:endParaRPr lang="en-US" sz="2400" b="1" dirty="0">
              <a:solidFill>
                <a:schemeClr val="accent1"/>
              </a:solidFill>
              <a:latin typeface="Arial" panose="020B0604020202020204" pitchFamily="34" charset="0"/>
              <a:cs typeface="Arial" panose="020B0604020202020204" pitchFamily="34" charset="0"/>
            </a:endParaRPr>
          </a:p>
        </p:txBody>
      </p:sp>
      <p:sp>
        <p:nvSpPr>
          <p:cNvPr id="15" name="Text 8">
            <a:extLst>
              <a:ext uri="{FF2B5EF4-FFF2-40B4-BE49-F238E27FC236}">
                <a16:creationId xmlns:a16="http://schemas.microsoft.com/office/drawing/2014/main" id="{445D6FE3-7632-3705-B9FD-ED45849E9A6C}"/>
              </a:ext>
            </a:extLst>
          </p:cNvPr>
          <p:cNvSpPr/>
          <p:nvPr/>
        </p:nvSpPr>
        <p:spPr>
          <a:xfrm>
            <a:off x="2369574" y="3071547"/>
            <a:ext cx="8337008" cy="645319"/>
          </a:xfrm>
          <a:prstGeom prst="rect">
            <a:avLst/>
          </a:prstGeom>
          <a:noFill/>
          <a:ln/>
        </p:spPr>
        <p:txBody>
          <a:bodyPr wrap="square" lIns="0" tIns="0" rIns="0" bIns="0" rtlCol="0" anchor="t"/>
          <a:lstStyle/>
          <a:p>
            <a:pPr marL="0" indent="0" algn="just">
              <a:lnSpc>
                <a:spcPts val="2500"/>
              </a:lnSpc>
              <a:buNone/>
            </a:pPr>
            <a:r>
              <a:rPr lang="en-US" sz="2200" dirty="0">
                <a:solidFill>
                  <a:srgbClr val="3B3535"/>
                </a:solidFill>
                <a:latin typeface="Arial" panose="020B0604020202020204" pitchFamily="34" charset="0"/>
                <a:ea typeface="Sora Light" pitchFamily="34" charset="-122"/>
                <a:cs typeface="Arial" panose="020B0604020202020204" pitchFamily="34" charset="0"/>
              </a:rPr>
              <a:t>Xây dựng rubrics kết nối tiêu chí đánh giá với chuẩn đầu ra, đảm bảo tính chính xác và nhất quán trong quá trình chấm điểm.</a:t>
            </a:r>
            <a:endParaRPr lang="en-US" sz="2200" dirty="0">
              <a:latin typeface="Arial" panose="020B0604020202020204" pitchFamily="34" charset="0"/>
              <a:cs typeface="Arial" panose="020B0604020202020204" pitchFamily="34" charset="0"/>
            </a:endParaRPr>
          </a:p>
        </p:txBody>
      </p:sp>
      <p:sp>
        <p:nvSpPr>
          <p:cNvPr id="16" name="Shape 9">
            <a:extLst>
              <a:ext uri="{FF2B5EF4-FFF2-40B4-BE49-F238E27FC236}">
                <a16:creationId xmlns:a16="http://schemas.microsoft.com/office/drawing/2014/main" id="{8EBBB279-A08A-55E6-23D1-D2470FA3EC35}"/>
              </a:ext>
            </a:extLst>
          </p:cNvPr>
          <p:cNvSpPr/>
          <p:nvPr/>
        </p:nvSpPr>
        <p:spPr>
          <a:xfrm>
            <a:off x="1714254" y="3886232"/>
            <a:ext cx="453747" cy="453747"/>
          </a:xfrm>
          <a:prstGeom prst="roundRect">
            <a:avLst>
              <a:gd name="adj" fmla="val 18668"/>
            </a:avLst>
          </a:prstGeom>
          <a:solidFill>
            <a:srgbClr val="D5DCF6"/>
          </a:solidFill>
          <a:ln w="7620">
            <a:solidFill>
              <a:srgbClr val="BBC2DC"/>
            </a:solidFill>
            <a:prstDash val="solid"/>
          </a:ln>
        </p:spPr>
        <p:txBody>
          <a:bodyPr/>
          <a:lstStyle/>
          <a:p>
            <a:endParaRPr lang="vi-VN">
              <a:latin typeface="Arial" panose="020B0604020202020204" pitchFamily="34" charset="0"/>
              <a:cs typeface="Arial" panose="020B0604020202020204" pitchFamily="34" charset="0"/>
            </a:endParaRPr>
          </a:p>
        </p:txBody>
      </p:sp>
      <p:sp>
        <p:nvSpPr>
          <p:cNvPr id="17" name="Text 10">
            <a:extLst>
              <a:ext uri="{FF2B5EF4-FFF2-40B4-BE49-F238E27FC236}">
                <a16:creationId xmlns:a16="http://schemas.microsoft.com/office/drawing/2014/main" id="{5E33A3B5-7708-058C-31C1-AC2AF0AA0C09}"/>
              </a:ext>
            </a:extLst>
          </p:cNvPr>
          <p:cNvSpPr/>
          <p:nvPr/>
        </p:nvSpPr>
        <p:spPr>
          <a:xfrm>
            <a:off x="1845937" y="3953860"/>
            <a:ext cx="190381" cy="318492"/>
          </a:xfrm>
          <a:prstGeom prst="rect">
            <a:avLst/>
          </a:prstGeom>
          <a:noFill/>
          <a:ln/>
        </p:spPr>
        <p:txBody>
          <a:bodyPr wrap="none" lIns="0" tIns="0" rIns="0" bIns="0" rtlCol="0" anchor="t"/>
          <a:lstStyle/>
          <a:p>
            <a:pPr marL="0" indent="0" algn="ctr">
              <a:lnSpc>
                <a:spcPts val="2500"/>
              </a:lnSpc>
              <a:buNone/>
            </a:pPr>
            <a:r>
              <a:rPr lang="en-US" sz="2500" dirty="0">
                <a:solidFill>
                  <a:srgbClr val="3B3535"/>
                </a:solidFill>
                <a:latin typeface="Arial" panose="020B0604020202020204" pitchFamily="34" charset="0"/>
                <a:ea typeface="Alexandria Semi Bold" pitchFamily="34" charset="-122"/>
                <a:cs typeface="Arial" panose="020B0604020202020204" pitchFamily="34" charset="0"/>
              </a:rPr>
              <a:t>3</a:t>
            </a:r>
            <a:endParaRPr lang="en-US" sz="2500" dirty="0">
              <a:latin typeface="Arial" panose="020B0604020202020204" pitchFamily="34" charset="0"/>
              <a:cs typeface="Arial" panose="020B0604020202020204" pitchFamily="34" charset="0"/>
            </a:endParaRPr>
          </a:p>
        </p:txBody>
      </p:sp>
      <p:sp>
        <p:nvSpPr>
          <p:cNvPr id="18" name="Text 11">
            <a:extLst>
              <a:ext uri="{FF2B5EF4-FFF2-40B4-BE49-F238E27FC236}">
                <a16:creationId xmlns:a16="http://schemas.microsoft.com/office/drawing/2014/main" id="{ADEBF4AD-13B2-403A-D15E-EFD5F1CA73C5}"/>
              </a:ext>
            </a:extLst>
          </p:cNvPr>
          <p:cNvSpPr/>
          <p:nvPr/>
        </p:nvSpPr>
        <p:spPr>
          <a:xfrm>
            <a:off x="2369574" y="3886232"/>
            <a:ext cx="2653546" cy="331708"/>
          </a:xfrm>
          <a:prstGeom prst="rect">
            <a:avLst/>
          </a:prstGeom>
          <a:noFill/>
          <a:ln/>
        </p:spPr>
        <p:txBody>
          <a:bodyPr wrap="none" lIns="0" tIns="0" rIns="0" bIns="0" rtlCol="0" anchor="t"/>
          <a:lstStyle/>
          <a:p>
            <a:pPr marL="0" indent="0">
              <a:lnSpc>
                <a:spcPts val="2600"/>
              </a:lnSpc>
              <a:buNone/>
            </a:pPr>
            <a:r>
              <a:rPr lang="en-US" sz="2400" b="1" dirty="0">
                <a:solidFill>
                  <a:schemeClr val="accent1"/>
                </a:solidFill>
                <a:latin typeface="Arial" panose="020B0604020202020204" pitchFamily="34" charset="0"/>
                <a:ea typeface="Alexandria Semi Bold" pitchFamily="34" charset="-122"/>
                <a:cs typeface="Arial" panose="020B0604020202020204" pitchFamily="34" charset="0"/>
              </a:rPr>
              <a:t>Giao diện Tiện lợi</a:t>
            </a:r>
            <a:endParaRPr lang="en-US" sz="2400" b="1" dirty="0">
              <a:solidFill>
                <a:schemeClr val="accent1"/>
              </a:solidFill>
              <a:latin typeface="Arial" panose="020B0604020202020204" pitchFamily="34" charset="0"/>
              <a:cs typeface="Arial" panose="020B0604020202020204" pitchFamily="34" charset="0"/>
            </a:endParaRPr>
          </a:p>
        </p:txBody>
      </p:sp>
      <p:sp>
        <p:nvSpPr>
          <p:cNvPr id="19" name="Text 12">
            <a:extLst>
              <a:ext uri="{FF2B5EF4-FFF2-40B4-BE49-F238E27FC236}">
                <a16:creationId xmlns:a16="http://schemas.microsoft.com/office/drawing/2014/main" id="{D42EA411-A877-4207-1586-7C4D8A76DE27}"/>
              </a:ext>
            </a:extLst>
          </p:cNvPr>
          <p:cNvSpPr/>
          <p:nvPr/>
        </p:nvSpPr>
        <p:spPr>
          <a:xfrm>
            <a:off x="2369574" y="4338908"/>
            <a:ext cx="8337008" cy="645319"/>
          </a:xfrm>
          <a:prstGeom prst="rect">
            <a:avLst/>
          </a:prstGeom>
          <a:noFill/>
          <a:ln/>
        </p:spPr>
        <p:txBody>
          <a:bodyPr wrap="square" lIns="0" tIns="0" rIns="0" bIns="0" rtlCol="0" anchor="t"/>
          <a:lstStyle/>
          <a:p>
            <a:pPr algn="just">
              <a:lnSpc>
                <a:spcPts val="2500"/>
              </a:lnSpc>
            </a:pPr>
            <a:r>
              <a:rPr lang="en-US" sz="2200" dirty="0" err="1">
                <a:solidFill>
                  <a:srgbClr val="3B3535"/>
                </a:solidFill>
                <a:latin typeface="Arial" panose="020B0604020202020204" pitchFamily="34" charset="0"/>
                <a:ea typeface="Sora Light" pitchFamily="34" charset="-122"/>
                <a:cs typeface="Arial" panose="020B0604020202020204" pitchFamily="34" charset="0"/>
              </a:rPr>
              <a:t>Thiết</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en-US" sz="2200" dirty="0" err="1">
                <a:solidFill>
                  <a:srgbClr val="3B3535"/>
                </a:solidFill>
                <a:latin typeface="Arial" panose="020B0604020202020204" pitchFamily="34" charset="0"/>
                <a:ea typeface="Sora Light" pitchFamily="34" charset="-122"/>
                <a:cs typeface="Arial" panose="020B0604020202020204" pitchFamily="34" charset="0"/>
              </a:rPr>
              <a:t>kế</a:t>
            </a:r>
            <a:r>
              <a:rPr lang="en-US" sz="2200" dirty="0">
                <a:solidFill>
                  <a:srgbClr val="3B3535"/>
                </a:solidFill>
                <a:latin typeface="Arial" panose="020B0604020202020204" pitchFamily="34" charset="0"/>
                <a:ea typeface="Sora Light" pitchFamily="34" charset="-122"/>
                <a:cs typeface="Arial" panose="020B0604020202020204" pitchFamily="34" charset="0"/>
              </a:rPr>
              <a:t> </a:t>
            </a:r>
            <a:r>
              <a:rPr lang="vi-VN" sz="2200" dirty="0">
                <a:solidFill>
                  <a:srgbClr val="3B3535"/>
                </a:solidFill>
                <a:latin typeface="Arial" panose="020B0604020202020204" pitchFamily="34" charset="0"/>
                <a:ea typeface="Sora Light" pitchFamily="34" charset="-122"/>
                <a:cs typeface="Arial" panose="020B0604020202020204" pitchFamily="34" charset="0"/>
              </a:rPr>
              <a:t>giao diện thân thiện và dễ sử dụng cho giảng viên, đặc biệt là hỗ trợ trên cả nền tảng desktop và mobile.</a:t>
            </a:r>
            <a:endParaRPr lang="en-US" sz="2200" dirty="0">
              <a:solidFill>
                <a:srgbClr val="3B3535"/>
              </a:solidFill>
              <a:latin typeface="Arial" panose="020B0604020202020204" pitchFamily="34" charset="0"/>
              <a:ea typeface="Sora Light" pitchFamily="34" charset="-122"/>
              <a:cs typeface="Arial" panose="020B0604020202020204" pitchFamily="34" charset="0"/>
            </a:endParaRPr>
          </a:p>
        </p:txBody>
      </p:sp>
      <p:sp>
        <p:nvSpPr>
          <p:cNvPr id="20" name="Shape 13">
            <a:extLst>
              <a:ext uri="{FF2B5EF4-FFF2-40B4-BE49-F238E27FC236}">
                <a16:creationId xmlns:a16="http://schemas.microsoft.com/office/drawing/2014/main" id="{62A38A98-9ECD-6F9E-3ECB-829A81471CB0}"/>
              </a:ext>
            </a:extLst>
          </p:cNvPr>
          <p:cNvSpPr/>
          <p:nvPr/>
        </p:nvSpPr>
        <p:spPr>
          <a:xfrm>
            <a:off x="1714254" y="5113291"/>
            <a:ext cx="453747" cy="453747"/>
          </a:xfrm>
          <a:prstGeom prst="roundRect">
            <a:avLst>
              <a:gd name="adj" fmla="val 18668"/>
            </a:avLst>
          </a:prstGeom>
          <a:solidFill>
            <a:srgbClr val="D5DCF6"/>
          </a:solidFill>
          <a:ln w="7620">
            <a:solidFill>
              <a:srgbClr val="BBC2DC"/>
            </a:solidFill>
            <a:prstDash val="solid"/>
          </a:ln>
        </p:spPr>
        <p:txBody>
          <a:bodyPr/>
          <a:lstStyle/>
          <a:p>
            <a:endParaRPr lang="vi-VN">
              <a:latin typeface="Arial" panose="020B0604020202020204" pitchFamily="34" charset="0"/>
              <a:cs typeface="Arial" panose="020B0604020202020204" pitchFamily="34" charset="0"/>
            </a:endParaRPr>
          </a:p>
        </p:txBody>
      </p:sp>
      <p:sp>
        <p:nvSpPr>
          <p:cNvPr id="21" name="Text 14">
            <a:extLst>
              <a:ext uri="{FF2B5EF4-FFF2-40B4-BE49-F238E27FC236}">
                <a16:creationId xmlns:a16="http://schemas.microsoft.com/office/drawing/2014/main" id="{9E45B5C8-1BE9-932A-5942-573065FCFC03}"/>
              </a:ext>
            </a:extLst>
          </p:cNvPr>
          <p:cNvSpPr/>
          <p:nvPr/>
        </p:nvSpPr>
        <p:spPr>
          <a:xfrm>
            <a:off x="1845103" y="5180918"/>
            <a:ext cx="191929" cy="318492"/>
          </a:xfrm>
          <a:prstGeom prst="rect">
            <a:avLst/>
          </a:prstGeom>
          <a:noFill/>
          <a:ln/>
        </p:spPr>
        <p:txBody>
          <a:bodyPr wrap="none" lIns="0" tIns="0" rIns="0" bIns="0" rtlCol="0" anchor="t"/>
          <a:lstStyle/>
          <a:p>
            <a:pPr marL="0" indent="0" algn="ctr">
              <a:lnSpc>
                <a:spcPts val="2500"/>
              </a:lnSpc>
              <a:buNone/>
            </a:pPr>
            <a:r>
              <a:rPr lang="en-US" sz="2500" dirty="0">
                <a:solidFill>
                  <a:srgbClr val="3B3535"/>
                </a:solidFill>
                <a:latin typeface="Arial" panose="020B0604020202020204" pitchFamily="34" charset="0"/>
                <a:ea typeface="Alexandria Semi Bold" pitchFamily="34" charset="-122"/>
                <a:cs typeface="Arial" panose="020B0604020202020204" pitchFamily="34" charset="0"/>
              </a:rPr>
              <a:t>4</a:t>
            </a:r>
            <a:endParaRPr lang="en-US" sz="2500" dirty="0">
              <a:latin typeface="Arial" panose="020B0604020202020204" pitchFamily="34" charset="0"/>
              <a:cs typeface="Arial" panose="020B0604020202020204" pitchFamily="34" charset="0"/>
            </a:endParaRPr>
          </a:p>
        </p:txBody>
      </p:sp>
      <p:sp>
        <p:nvSpPr>
          <p:cNvPr id="22" name="Text 15">
            <a:extLst>
              <a:ext uri="{FF2B5EF4-FFF2-40B4-BE49-F238E27FC236}">
                <a16:creationId xmlns:a16="http://schemas.microsoft.com/office/drawing/2014/main" id="{1CF3AD77-7253-BECC-341D-7FD53CF6D28F}"/>
              </a:ext>
            </a:extLst>
          </p:cNvPr>
          <p:cNvSpPr/>
          <p:nvPr/>
        </p:nvSpPr>
        <p:spPr>
          <a:xfrm>
            <a:off x="2369574" y="5113291"/>
            <a:ext cx="2653546" cy="331708"/>
          </a:xfrm>
          <a:prstGeom prst="rect">
            <a:avLst/>
          </a:prstGeom>
          <a:noFill/>
          <a:ln/>
        </p:spPr>
        <p:txBody>
          <a:bodyPr wrap="none" lIns="0" tIns="0" rIns="0" bIns="0" rtlCol="0" anchor="t"/>
          <a:lstStyle/>
          <a:p>
            <a:pPr marL="0" indent="0">
              <a:lnSpc>
                <a:spcPts val="2600"/>
              </a:lnSpc>
              <a:buNone/>
            </a:pPr>
            <a:r>
              <a:rPr lang="en-US" sz="2400" b="1" dirty="0">
                <a:solidFill>
                  <a:schemeClr val="accent1"/>
                </a:solidFill>
                <a:latin typeface="Arial" panose="020B0604020202020204" pitchFamily="34" charset="0"/>
                <a:ea typeface="Alexandria Semi Bold" pitchFamily="34" charset="-122"/>
                <a:cs typeface="Arial" panose="020B0604020202020204" pitchFamily="34" charset="0"/>
              </a:rPr>
              <a:t>Quản lý Kết quả</a:t>
            </a:r>
            <a:endParaRPr lang="en-US" sz="2400" b="1" dirty="0">
              <a:solidFill>
                <a:schemeClr val="accent1"/>
              </a:solidFill>
              <a:latin typeface="Arial" panose="020B0604020202020204" pitchFamily="34" charset="0"/>
              <a:cs typeface="Arial" panose="020B0604020202020204" pitchFamily="34" charset="0"/>
            </a:endParaRPr>
          </a:p>
        </p:txBody>
      </p:sp>
      <p:sp>
        <p:nvSpPr>
          <p:cNvPr id="23" name="Text 16">
            <a:extLst>
              <a:ext uri="{FF2B5EF4-FFF2-40B4-BE49-F238E27FC236}">
                <a16:creationId xmlns:a16="http://schemas.microsoft.com/office/drawing/2014/main" id="{7C9B9EF3-39F7-4475-8F9D-D5265DF1FF4D}"/>
              </a:ext>
            </a:extLst>
          </p:cNvPr>
          <p:cNvSpPr/>
          <p:nvPr/>
        </p:nvSpPr>
        <p:spPr>
          <a:xfrm>
            <a:off x="2369574" y="5565966"/>
            <a:ext cx="8337008" cy="645319"/>
          </a:xfrm>
          <a:prstGeom prst="rect">
            <a:avLst/>
          </a:prstGeom>
          <a:noFill/>
          <a:ln/>
        </p:spPr>
        <p:txBody>
          <a:bodyPr wrap="square" lIns="0" tIns="0" rIns="0" bIns="0" rtlCol="0" anchor="t"/>
          <a:lstStyle/>
          <a:p>
            <a:pPr marL="0" indent="0" algn="just">
              <a:lnSpc>
                <a:spcPts val="2500"/>
              </a:lnSpc>
              <a:buNone/>
            </a:pPr>
            <a:r>
              <a:rPr lang="en-US" sz="2200" dirty="0">
                <a:solidFill>
                  <a:srgbClr val="3B3535"/>
                </a:solidFill>
                <a:latin typeface="Arial" panose="020B0604020202020204" pitchFamily="34" charset="0"/>
                <a:ea typeface="Sora Light" pitchFamily="34" charset="-122"/>
                <a:cs typeface="Arial" panose="020B0604020202020204" pitchFamily="34" charset="0"/>
              </a:rPr>
              <a:t>Cung cấp tính năng in phiếu chấm và nhập điểm, giúp giảng viên quản lý và lưu trữ kết quả một cách dễ dàng.</a:t>
            </a:r>
            <a:endParaRPr lang="en-US" sz="22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C1DF6C1A-16C3-1F3B-55F9-0DF379738A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7" name="Title 1">
            <a:extLst>
              <a:ext uri="{FF2B5EF4-FFF2-40B4-BE49-F238E27FC236}">
                <a16:creationId xmlns:a16="http://schemas.microsoft.com/office/drawing/2014/main" id="{061E3D59-B21E-02B9-06F6-AE659639F4DE}"/>
              </a:ext>
            </a:extLst>
          </p:cNvPr>
          <p:cNvSpPr txBox="1">
            <a:spLocks/>
          </p:cNvSpPr>
          <p:nvPr/>
        </p:nvSpPr>
        <p:spPr>
          <a:xfrm>
            <a:off x="1627238" y="180945"/>
            <a:ext cx="4635912" cy="6999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002060"/>
                </a:solidFill>
                <a:latin typeface="Arial" panose="020B0604020202020204" pitchFamily="34" charset="0"/>
                <a:cs typeface="Arial" panose="020B0604020202020204" pitchFamily="34" charset="0"/>
              </a:rPr>
              <a:t>1. GIỚI THIỆU ĐỀ TÀI</a:t>
            </a:r>
            <a:endParaRPr lang="vi-VN" sz="2800" b="1" dirty="0">
              <a:solidFill>
                <a:srgbClr val="002060"/>
              </a:solidFill>
              <a:latin typeface="Arial" panose="020B0604020202020204" pitchFamily="34" charset="0"/>
              <a:cs typeface="Arial" panose="020B0604020202020204" pitchFamily="34" charset="0"/>
            </a:endParaRPr>
          </a:p>
        </p:txBody>
      </p:sp>
      <p:sp>
        <p:nvSpPr>
          <p:cNvPr id="24" name="Title 1">
            <a:extLst>
              <a:ext uri="{FF2B5EF4-FFF2-40B4-BE49-F238E27FC236}">
                <a16:creationId xmlns:a16="http://schemas.microsoft.com/office/drawing/2014/main" id="{36C81CEC-BE9C-8700-2805-B7EDDF4DE785}"/>
              </a:ext>
            </a:extLst>
          </p:cNvPr>
          <p:cNvSpPr txBox="1">
            <a:spLocks/>
          </p:cNvSpPr>
          <p:nvPr/>
        </p:nvSpPr>
        <p:spPr>
          <a:xfrm>
            <a:off x="1622323" y="699954"/>
            <a:ext cx="4306529" cy="6999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002060"/>
                </a:solidFill>
                <a:latin typeface="Arial" panose="020B0604020202020204" pitchFamily="34" charset="0"/>
                <a:cs typeface="Arial" panose="020B0604020202020204" pitchFamily="34" charset="0"/>
              </a:rPr>
              <a:t>1.2. </a:t>
            </a:r>
            <a:r>
              <a:rPr lang="en-US" sz="2400" b="1" dirty="0" err="1">
                <a:solidFill>
                  <a:srgbClr val="002060"/>
                </a:solidFill>
                <a:latin typeface="Arial" panose="020B0604020202020204" pitchFamily="34" charset="0"/>
                <a:cs typeface="Arial" panose="020B0604020202020204" pitchFamily="34" charset="0"/>
              </a:rPr>
              <a:t>Mục</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tiêu</a:t>
            </a:r>
            <a:endParaRPr lang="vi-VN" sz="2400" b="1" dirty="0">
              <a:solidFill>
                <a:srgbClr val="002060"/>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97269B3D-FFC0-180D-B122-348144009995}"/>
              </a:ext>
            </a:extLst>
          </p:cNvPr>
          <p:cNvSpPr>
            <a:spLocks noGrp="1"/>
          </p:cNvSpPr>
          <p:nvPr>
            <p:ph type="sldNum" sz="quarter" idx="12"/>
          </p:nvPr>
        </p:nvSpPr>
        <p:spPr/>
        <p:txBody>
          <a:bodyPr/>
          <a:lstStyle/>
          <a:p>
            <a:fld id="{7F175537-1E41-4B50-ABDF-740E0AD7BA5D}" type="slidenum">
              <a:rPr lang="vi-VN" smtClean="0"/>
              <a:t>4</a:t>
            </a:fld>
            <a:endParaRPr lang="vi-VN"/>
          </a:p>
        </p:txBody>
      </p:sp>
    </p:spTree>
    <p:extLst>
      <p:ext uri="{BB962C8B-B14F-4D97-AF65-F5344CB8AC3E}">
        <p14:creationId xmlns:p14="http://schemas.microsoft.com/office/powerpoint/2010/main" val="404456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1000"/>
                                        <p:tgtEl>
                                          <p:spTgt spid="16"/>
                                        </p:tgtEl>
                                      </p:cBhvr>
                                    </p:animEffect>
                                    <p:anim calcmode="lin" valueType="num">
                                      <p:cBhvr>
                                        <p:cTn id="52" dur="1000" fill="hold"/>
                                        <p:tgtEl>
                                          <p:spTgt spid="16"/>
                                        </p:tgtEl>
                                        <p:attrNameLst>
                                          <p:attrName>ppt_x</p:attrName>
                                        </p:attrNameLst>
                                      </p:cBhvr>
                                      <p:tavLst>
                                        <p:tav tm="0">
                                          <p:val>
                                            <p:strVal val="#ppt_x"/>
                                          </p:val>
                                        </p:tav>
                                        <p:tav tm="100000">
                                          <p:val>
                                            <p:strVal val="#ppt_x"/>
                                          </p:val>
                                        </p:tav>
                                      </p:tavLst>
                                    </p:anim>
                                    <p:anim calcmode="lin" valueType="num">
                                      <p:cBhvr>
                                        <p:cTn id="53" dur="1000" fill="hold"/>
                                        <p:tgtEl>
                                          <p:spTgt spid="16"/>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anim calcmode="lin" valueType="num">
                                      <p:cBhvr>
                                        <p:cTn id="57" dur="1000" fill="hold"/>
                                        <p:tgtEl>
                                          <p:spTgt spid="18"/>
                                        </p:tgtEl>
                                        <p:attrNameLst>
                                          <p:attrName>ppt_x</p:attrName>
                                        </p:attrNameLst>
                                      </p:cBhvr>
                                      <p:tavLst>
                                        <p:tav tm="0">
                                          <p:val>
                                            <p:strVal val="#ppt_x"/>
                                          </p:val>
                                        </p:tav>
                                        <p:tav tm="100000">
                                          <p:val>
                                            <p:strVal val="#ppt_x"/>
                                          </p:val>
                                        </p:tav>
                                      </p:tavLst>
                                    </p:anim>
                                    <p:anim calcmode="lin" valueType="num">
                                      <p:cBhvr>
                                        <p:cTn id="58" dur="1000" fill="hold"/>
                                        <p:tgtEl>
                                          <p:spTgt spid="18"/>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1000"/>
                                        <p:tgtEl>
                                          <p:spTgt spid="19"/>
                                        </p:tgtEl>
                                      </p:cBhvr>
                                    </p:animEffect>
                                    <p:anim calcmode="lin" valueType="num">
                                      <p:cBhvr>
                                        <p:cTn id="67" dur="1000" fill="hold"/>
                                        <p:tgtEl>
                                          <p:spTgt spid="19"/>
                                        </p:tgtEl>
                                        <p:attrNameLst>
                                          <p:attrName>ppt_x</p:attrName>
                                        </p:attrNameLst>
                                      </p:cBhvr>
                                      <p:tavLst>
                                        <p:tav tm="0">
                                          <p:val>
                                            <p:strVal val="#ppt_x"/>
                                          </p:val>
                                        </p:tav>
                                        <p:tav tm="100000">
                                          <p:val>
                                            <p:strVal val="#ppt_x"/>
                                          </p:val>
                                        </p:tav>
                                      </p:tavLst>
                                    </p:anim>
                                    <p:anim calcmode="lin" valueType="num">
                                      <p:cBhvr>
                                        <p:cTn id="6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1000"/>
                                        <p:tgtEl>
                                          <p:spTgt spid="20"/>
                                        </p:tgtEl>
                                      </p:cBhvr>
                                    </p:animEffect>
                                    <p:anim calcmode="lin" valueType="num">
                                      <p:cBhvr>
                                        <p:cTn id="74" dur="1000" fill="hold"/>
                                        <p:tgtEl>
                                          <p:spTgt spid="20"/>
                                        </p:tgtEl>
                                        <p:attrNameLst>
                                          <p:attrName>ppt_x</p:attrName>
                                        </p:attrNameLst>
                                      </p:cBhvr>
                                      <p:tavLst>
                                        <p:tav tm="0">
                                          <p:val>
                                            <p:strVal val="#ppt_x"/>
                                          </p:val>
                                        </p:tav>
                                        <p:tav tm="100000">
                                          <p:val>
                                            <p:strVal val="#ppt_x"/>
                                          </p:val>
                                        </p:tav>
                                      </p:tavLst>
                                    </p:anim>
                                    <p:anim calcmode="lin" valueType="num">
                                      <p:cBhvr>
                                        <p:cTn id="75" dur="1000" fill="hold"/>
                                        <p:tgtEl>
                                          <p:spTgt spid="20"/>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1000"/>
                                        <p:tgtEl>
                                          <p:spTgt spid="21"/>
                                        </p:tgtEl>
                                      </p:cBhvr>
                                    </p:animEffect>
                                    <p:anim calcmode="lin" valueType="num">
                                      <p:cBhvr>
                                        <p:cTn id="79" dur="1000" fill="hold"/>
                                        <p:tgtEl>
                                          <p:spTgt spid="21"/>
                                        </p:tgtEl>
                                        <p:attrNameLst>
                                          <p:attrName>ppt_x</p:attrName>
                                        </p:attrNameLst>
                                      </p:cBhvr>
                                      <p:tavLst>
                                        <p:tav tm="0">
                                          <p:val>
                                            <p:strVal val="#ppt_x"/>
                                          </p:val>
                                        </p:tav>
                                        <p:tav tm="100000">
                                          <p:val>
                                            <p:strVal val="#ppt_x"/>
                                          </p:val>
                                        </p:tav>
                                      </p:tavLst>
                                    </p:anim>
                                    <p:anim calcmode="lin" valueType="num">
                                      <p:cBhvr>
                                        <p:cTn id="80" dur="1000" fill="hold"/>
                                        <p:tgtEl>
                                          <p:spTgt spid="21"/>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1000"/>
                                        <p:tgtEl>
                                          <p:spTgt spid="22"/>
                                        </p:tgtEl>
                                      </p:cBhvr>
                                    </p:animEffect>
                                    <p:anim calcmode="lin" valueType="num">
                                      <p:cBhvr>
                                        <p:cTn id="84" dur="1000" fill="hold"/>
                                        <p:tgtEl>
                                          <p:spTgt spid="22"/>
                                        </p:tgtEl>
                                        <p:attrNameLst>
                                          <p:attrName>ppt_x</p:attrName>
                                        </p:attrNameLst>
                                      </p:cBhvr>
                                      <p:tavLst>
                                        <p:tav tm="0">
                                          <p:val>
                                            <p:strVal val="#ppt_x"/>
                                          </p:val>
                                        </p:tav>
                                        <p:tav tm="100000">
                                          <p:val>
                                            <p:strVal val="#ppt_x"/>
                                          </p:val>
                                        </p:tav>
                                      </p:tavLst>
                                    </p:anim>
                                    <p:anim calcmode="lin" valueType="num">
                                      <p:cBhvr>
                                        <p:cTn id="85" dur="1000" fill="hold"/>
                                        <p:tgtEl>
                                          <p:spTgt spid="22"/>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1000"/>
                                        <p:tgtEl>
                                          <p:spTgt spid="23"/>
                                        </p:tgtEl>
                                      </p:cBhvr>
                                    </p:animEffect>
                                    <p:anim calcmode="lin" valueType="num">
                                      <p:cBhvr>
                                        <p:cTn id="89" dur="1000" fill="hold"/>
                                        <p:tgtEl>
                                          <p:spTgt spid="23"/>
                                        </p:tgtEl>
                                        <p:attrNameLst>
                                          <p:attrName>ppt_x</p:attrName>
                                        </p:attrNameLst>
                                      </p:cBhvr>
                                      <p:tavLst>
                                        <p:tav tm="0">
                                          <p:val>
                                            <p:strVal val="#ppt_x"/>
                                          </p:val>
                                        </p:tav>
                                        <p:tav tm="100000">
                                          <p:val>
                                            <p:strVal val="#ppt_x"/>
                                          </p:val>
                                        </p:tav>
                                      </p:tavLst>
                                    </p:anim>
                                    <p:anim calcmode="lin" valueType="num">
                                      <p:cBhvr>
                                        <p:cTn id="9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DF6C1A-16C3-1F3B-55F9-0DF379738A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7" name="Title 1">
            <a:extLst>
              <a:ext uri="{FF2B5EF4-FFF2-40B4-BE49-F238E27FC236}">
                <a16:creationId xmlns:a16="http://schemas.microsoft.com/office/drawing/2014/main" id="{061E3D59-B21E-02B9-06F6-AE659639F4DE}"/>
              </a:ext>
            </a:extLst>
          </p:cNvPr>
          <p:cNvSpPr txBox="1">
            <a:spLocks/>
          </p:cNvSpPr>
          <p:nvPr/>
        </p:nvSpPr>
        <p:spPr>
          <a:xfrm>
            <a:off x="1622323" y="192941"/>
            <a:ext cx="6209074" cy="6999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002060"/>
                </a:solidFill>
                <a:latin typeface="Arial" panose="020B0604020202020204" pitchFamily="34" charset="0"/>
                <a:cs typeface="Arial" panose="020B0604020202020204" pitchFamily="34" charset="0"/>
              </a:rPr>
              <a:t>2. </a:t>
            </a:r>
            <a:r>
              <a:rPr lang="vi-VN" sz="2800" b="1" dirty="0">
                <a:solidFill>
                  <a:srgbClr val="002060"/>
                </a:solidFill>
                <a:latin typeface="Arial" panose="020B0604020202020204" pitchFamily="34" charset="0"/>
                <a:cs typeface="Arial" panose="020B0604020202020204" pitchFamily="34" charset="0"/>
              </a:rPr>
              <a:t>CƠ SỞ LÝ THUYẾT</a:t>
            </a:r>
          </a:p>
          <a:p>
            <a:endParaRPr lang="vi-VN" sz="2800" b="1" dirty="0">
              <a:solidFill>
                <a:srgbClr val="002060"/>
              </a:solidFill>
              <a:latin typeface="Arial" panose="020B0604020202020204" pitchFamily="34" charset="0"/>
              <a:cs typeface="Arial" panose="020B0604020202020204" pitchFamily="34" charset="0"/>
            </a:endParaRPr>
          </a:p>
        </p:txBody>
      </p:sp>
      <p:sp>
        <p:nvSpPr>
          <p:cNvPr id="24" name="Title 1">
            <a:extLst>
              <a:ext uri="{FF2B5EF4-FFF2-40B4-BE49-F238E27FC236}">
                <a16:creationId xmlns:a16="http://schemas.microsoft.com/office/drawing/2014/main" id="{36C81CEC-BE9C-8700-2805-B7EDDF4DE785}"/>
              </a:ext>
            </a:extLst>
          </p:cNvPr>
          <p:cNvSpPr txBox="1">
            <a:spLocks/>
          </p:cNvSpPr>
          <p:nvPr/>
        </p:nvSpPr>
        <p:spPr>
          <a:xfrm>
            <a:off x="1622323" y="699954"/>
            <a:ext cx="4306529" cy="6999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002060"/>
                </a:solidFill>
                <a:latin typeface="Arial" panose="020B0604020202020204" pitchFamily="34" charset="0"/>
                <a:cs typeface="Arial" panose="020B0604020202020204" pitchFamily="34" charset="0"/>
              </a:rPr>
              <a:t>2.1. </a:t>
            </a:r>
            <a:r>
              <a:rPr lang="en-US" sz="2400" b="1" dirty="0" err="1">
                <a:solidFill>
                  <a:srgbClr val="002060"/>
                </a:solidFill>
                <a:latin typeface="Arial" panose="020B0604020202020204" pitchFamily="34" charset="0"/>
                <a:cs typeface="Arial" panose="020B0604020202020204" pitchFamily="34" charset="0"/>
              </a:rPr>
              <a:t>Tổng</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quan</a:t>
            </a:r>
            <a:r>
              <a:rPr lang="en-US" sz="2400" b="1" dirty="0">
                <a:solidFill>
                  <a:srgbClr val="002060"/>
                </a:solidFill>
                <a:latin typeface="Arial" panose="020B0604020202020204" pitchFamily="34" charset="0"/>
                <a:cs typeface="Arial" panose="020B0604020202020204" pitchFamily="34" charset="0"/>
              </a:rPr>
              <a:t> Node.js</a:t>
            </a:r>
            <a:endParaRPr lang="vi-VN" sz="2400" b="1" dirty="0">
              <a:solidFill>
                <a:srgbClr val="002060"/>
              </a:solidFill>
              <a:latin typeface="Arial" panose="020B0604020202020204" pitchFamily="34" charset="0"/>
              <a:cs typeface="Arial" panose="020B0604020202020204" pitchFamily="34" charset="0"/>
            </a:endParaRPr>
          </a:p>
        </p:txBody>
      </p:sp>
      <p:pic>
        <p:nvPicPr>
          <p:cNvPr id="3" name="Picture 2" descr="Node (Node.JS) – Logos Download">
            <a:extLst>
              <a:ext uri="{FF2B5EF4-FFF2-40B4-BE49-F238E27FC236}">
                <a16:creationId xmlns:a16="http://schemas.microsoft.com/office/drawing/2014/main" id="{28E940E8-EFDA-D33C-D7EE-BBFD5F1B87D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20893" y="1399908"/>
            <a:ext cx="4471458" cy="27373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9A6E6043-806F-89A3-DA73-F2031A4958D4}"/>
              </a:ext>
            </a:extLst>
          </p:cNvPr>
          <p:cNvSpPr txBox="1"/>
          <p:nvPr/>
        </p:nvSpPr>
        <p:spPr>
          <a:xfrm>
            <a:off x="9561873" y="4294258"/>
            <a:ext cx="1730478" cy="458074"/>
          </a:xfrm>
          <a:prstGeom prst="rect">
            <a:avLst/>
          </a:prstGeom>
          <a:noFill/>
        </p:spPr>
        <p:txBody>
          <a:bodyPr wrap="square">
            <a:spAutoFit/>
          </a:bodyPr>
          <a:lstStyle/>
          <a:p>
            <a:pPr indent="457200" algn="r">
              <a:lnSpc>
                <a:spcPct val="150000"/>
              </a:lnSpc>
              <a:spcBef>
                <a:spcPts val="600"/>
              </a:spcBef>
              <a:spcAft>
                <a:spcPts val="600"/>
              </a:spcAft>
            </a:pPr>
            <a:r>
              <a:rPr lang="vi-VN" sz="1800" i="1" dirty="0">
                <a:solidFill>
                  <a:srgbClr val="FF0000"/>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Nguồn ảnh</a:t>
            </a:r>
            <a:endParaRPr lang="vi-VN" sz="1800" i="1" dirty="0">
              <a:solidFill>
                <a:srgbClr val="FF0000"/>
              </a:solidFill>
              <a:effectLst/>
              <a:latin typeface="Times New Roman" panose="02020603050405020304" pitchFamily="18" charset="0"/>
              <a:ea typeface="Times New Roman" panose="02020603050405020304" pitchFamily="18" charset="0"/>
            </a:endParaRPr>
          </a:p>
        </p:txBody>
      </p:sp>
      <p:sp>
        <p:nvSpPr>
          <p:cNvPr id="26" name="TextBox 25">
            <a:extLst>
              <a:ext uri="{FF2B5EF4-FFF2-40B4-BE49-F238E27FC236}">
                <a16:creationId xmlns:a16="http://schemas.microsoft.com/office/drawing/2014/main" id="{4F34063F-F401-0434-31FA-D0B862F6ECC0}"/>
              </a:ext>
            </a:extLst>
          </p:cNvPr>
          <p:cNvSpPr txBox="1"/>
          <p:nvPr/>
        </p:nvSpPr>
        <p:spPr>
          <a:xfrm>
            <a:off x="899649" y="1321368"/>
            <a:ext cx="5539374" cy="4493538"/>
          </a:xfrm>
          <a:prstGeom prst="rect">
            <a:avLst/>
          </a:prstGeom>
          <a:solidFill>
            <a:schemeClr val="bg1"/>
          </a:solidFill>
          <a:ln>
            <a:solidFill>
              <a:srgbClr val="002060"/>
            </a:solidFill>
          </a:ln>
        </p:spPr>
        <p:txBody>
          <a:bodyPr wrap="square" rtlCol="0">
            <a:spAutoFit/>
          </a:bodyPr>
          <a:lstStyle/>
          <a:p>
            <a:pPr marL="285750" indent="-285750">
              <a:buFont typeface="Wingdings" panose="05000000000000000000" pitchFamily="2" charset="2"/>
              <a:buChar char="§"/>
            </a:pPr>
            <a:endParaRPr lang="vi-VN" dirty="0"/>
          </a:p>
          <a:p>
            <a:pPr marL="285750" indent="-285750">
              <a:spcBef>
                <a:spcPts val="600"/>
              </a:spcBef>
              <a:spcAft>
                <a:spcPts val="600"/>
              </a:spcAft>
              <a:buFont typeface="Wingdings" panose="05000000000000000000" pitchFamily="2" charset="2"/>
              <a:buChar char="§"/>
            </a:pPr>
            <a:r>
              <a:rPr lang="vi-VN" sz="2200" dirty="0">
                <a:latin typeface="Arial" panose="020B0604020202020204" pitchFamily="34" charset="0"/>
                <a:cs typeface="Arial" panose="020B0604020202020204" pitchFamily="34" charset="0"/>
              </a:rPr>
              <a:t>Node.js là môi trường thực thi JavaScript trên máy chủ và các thiết bị khác ngoài trình duyệt.</a:t>
            </a:r>
          </a:p>
          <a:p>
            <a:pPr marL="285750" indent="-285750">
              <a:spcBef>
                <a:spcPts val="600"/>
              </a:spcBef>
              <a:spcAft>
                <a:spcPts val="600"/>
              </a:spcAft>
              <a:buFont typeface="Wingdings" panose="05000000000000000000" pitchFamily="2" charset="2"/>
              <a:buChar char="§"/>
            </a:pPr>
            <a:r>
              <a:rPr lang="vi-VN" sz="2200" dirty="0">
                <a:latin typeface="Arial" panose="020B0604020202020204" pitchFamily="34" charset="0"/>
                <a:cs typeface="Arial" panose="020B0604020202020204" pitchFamily="34" charset="0"/>
              </a:rPr>
              <a:t>Xây dựng trên trình thực thi JavaScript V8 của Google, biên dịch mã JavaScript sang mã máy.</a:t>
            </a:r>
          </a:p>
          <a:p>
            <a:pPr marL="285750" indent="-285750">
              <a:spcBef>
                <a:spcPts val="600"/>
              </a:spcBef>
              <a:spcAft>
                <a:spcPts val="600"/>
              </a:spcAft>
              <a:buFont typeface="Wingdings" panose="05000000000000000000" pitchFamily="2" charset="2"/>
              <a:buChar char="§"/>
            </a:pPr>
            <a:r>
              <a:rPr lang="vi-VN" sz="2200" dirty="0">
                <a:latin typeface="Arial" panose="020B0604020202020204" pitchFamily="34" charset="0"/>
                <a:cs typeface="Arial" panose="020B0604020202020204" pitchFamily="34" charset="0"/>
              </a:rPr>
              <a:t>Mở rộng khả năng của JavaScript với các chức năng như quản lý hệ thống tệp và thao tác với tệp, điều mà trình duyệt không hỗ trợ.</a:t>
            </a:r>
          </a:p>
          <a:p>
            <a:pPr marL="285750" indent="-285750">
              <a:buFont typeface="Wingdings" panose="05000000000000000000" pitchFamily="2" charset="2"/>
              <a:buChar char="§"/>
            </a:pPr>
            <a:endParaRPr lang="vi-VN" dirty="0"/>
          </a:p>
        </p:txBody>
      </p:sp>
      <p:sp>
        <p:nvSpPr>
          <p:cNvPr id="4" name="TextBox 3">
            <a:extLst>
              <a:ext uri="{FF2B5EF4-FFF2-40B4-BE49-F238E27FC236}">
                <a16:creationId xmlns:a16="http://schemas.microsoft.com/office/drawing/2014/main" id="{D32A18D9-F6D4-8BD5-B35F-BC8AEE39CCB7}"/>
              </a:ext>
            </a:extLst>
          </p:cNvPr>
          <p:cNvSpPr txBox="1"/>
          <p:nvPr/>
        </p:nvSpPr>
        <p:spPr>
          <a:xfrm>
            <a:off x="7212212" y="4752332"/>
            <a:ext cx="4699322" cy="369332"/>
          </a:xfrm>
          <a:prstGeom prst="rect">
            <a:avLst/>
          </a:prstGeom>
          <a:noFill/>
        </p:spPr>
        <p:txBody>
          <a:bodyPr wrap="square" rtlCol="0">
            <a:spAutoFit/>
          </a:bodyPr>
          <a:lstStyle/>
          <a:p>
            <a:r>
              <a:rPr lang="en-US" i="1" dirty="0" err="1">
                <a:latin typeface="Arial" panose="020B0604020202020204" pitchFamily="34" charset="0"/>
                <a:cs typeface="Arial" panose="020B0604020202020204" pitchFamily="34" charset="0"/>
              </a:rPr>
              <a:t>Hình</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ảnh</a:t>
            </a:r>
            <a:r>
              <a:rPr lang="en-US" i="1" dirty="0">
                <a:latin typeface="Arial" panose="020B0604020202020204" pitchFamily="34" charset="0"/>
                <a:cs typeface="Arial" panose="020B0604020202020204" pitchFamily="34" charset="0"/>
              </a:rPr>
              <a:t> 1. </a:t>
            </a:r>
            <a:r>
              <a:rPr lang="en-US" i="1" dirty="0" err="1">
                <a:latin typeface="Arial" panose="020B0604020202020204" pitchFamily="34" charset="0"/>
                <a:cs typeface="Arial" panose="020B0604020202020204" pitchFamily="34" charset="0"/>
              </a:rPr>
              <a:t>Tổng</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quan</a:t>
            </a:r>
            <a:r>
              <a:rPr lang="en-US" i="1" dirty="0">
                <a:latin typeface="Arial" panose="020B0604020202020204" pitchFamily="34" charset="0"/>
                <a:cs typeface="Arial" panose="020B0604020202020204" pitchFamily="34" charset="0"/>
              </a:rPr>
              <a:t> Node.js.</a:t>
            </a:r>
            <a:endParaRPr lang="vi-VN" i="1"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864BA4E0-087D-AEA3-C85D-EEF5E0C60A33}"/>
              </a:ext>
            </a:extLst>
          </p:cNvPr>
          <p:cNvSpPr>
            <a:spLocks noGrp="1"/>
          </p:cNvSpPr>
          <p:nvPr>
            <p:ph type="sldNum" sz="quarter" idx="12"/>
          </p:nvPr>
        </p:nvSpPr>
        <p:spPr/>
        <p:txBody>
          <a:bodyPr/>
          <a:lstStyle/>
          <a:p>
            <a:fld id="{7F175537-1E41-4B50-ABDF-740E0AD7BA5D}" type="slidenum">
              <a:rPr lang="vi-VN" smtClean="0"/>
              <a:t>5</a:t>
            </a:fld>
            <a:endParaRPr lang="vi-VN"/>
          </a:p>
        </p:txBody>
      </p:sp>
    </p:spTree>
    <p:extLst>
      <p:ext uri="{BB962C8B-B14F-4D97-AF65-F5344CB8AC3E}">
        <p14:creationId xmlns:p14="http://schemas.microsoft.com/office/powerpoint/2010/main" val="243336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DF6C1A-16C3-1F3B-55F9-0DF379738A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7" name="Title 1">
            <a:extLst>
              <a:ext uri="{FF2B5EF4-FFF2-40B4-BE49-F238E27FC236}">
                <a16:creationId xmlns:a16="http://schemas.microsoft.com/office/drawing/2014/main" id="{061E3D59-B21E-02B9-06F6-AE659639F4DE}"/>
              </a:ext>
            </a:extLst>
          </p:cNvPr>
          <p:cNvSpPr txBox="1">
            <a:spLocks/>
          </p:cNvSpPr>
          <p:nvPr/>
        </p:nvSpPr>
        <p:spPr>
          <a:xfrm>
            <a:off x="1622323" y="232209"/>
            <a:ext cx="6209074" cy="6999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002060"/>
                </a:solidFill>
                <a:latin typeface="Arial" panose="020B0604020202020204" pitchFamily="34" charset="0"/>
                <a:cs typeface="Arial" panose="020B0604020202020204" pitchFamily="34" charset="0"/>
              </a:rPr>
              <a:t>2. </a:t>
            </a:r>
            <a:r>
              <a:rPr lang="vi-VN" sz="2800" b="1" dirty="0">
                <a:solidFill>
                  <a:srgbClr val="002060"/>
                </a:solidFill>
                <a:latin typeface="Arial" panose="020B0604020202020204" pitchFamily="34" charset="0"/>
                <a:cs typeface="Arial" panose="020B0604020202020204" pitchFamily="34" charset="0"/>
              </a:rPr>
              <a:t>CƠ SỞ LÝ THUYẾT</a:t>
            </a:r>
          </a:p>
          <a:p>
            <a:endParaRPr lang="vi-VN" sz="2800" b="1" dirty="0">
              <a:solidFill>
                <a:srgbClr val="002060"/>
              </a:solidFill>
              <a:latin typeface="Arial" panose="020B0604020202020204" pitchFamily="34" charset="0"/>
              <a:cs typeface="Arial" panose="020B0604020202020204" pitchFamily="34" charset="0"/>
            </a:endParaRPr>
          </a:p>
        </p:txBody>
      </p:sp>
      <p:sp>
        <p:nvSpPr>
          <p:cNvPr id="24" name="Title 1">
            <a:extLst>
              <a:ext uri="{FF2B5EF4-FFF2-40B4-BE49-F238E27FC236}">
                <a16:creationId xmlns:a16="http://schemas.microsoft.com/office/drawing/2014/main" id="{36C81CEC-BE9C-8700-2805-B7EDDF4DE785}"/>
              </a:ext>
            </a:extLst>
          </p:cNvPr>
          <p:cNvSpPr txBox="1">
            <a:spLocks/>
          </p:cNvSpPr>
          <p:nvPr/>
        </p:nvSpPr>
        <p:spPr>
          <a:xfrm>
            <a:off x="1622323" y="699954"/>
            <a:ext cx="4306529" cy="6999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002060"/>
                </a:solidFill>
                <a:latin typeface="Arial" panose="020B0604020202020204" pitchFamily="34" charset="0"/>
                <a:cs typeface="Arial" panose="020B0604020202020204" pitchFamily="34" charset="0"/>
              </a:rPr>
              <a:t>2.2. </a:t>
            </a:r>
            <a:r>
              <a:rPr lang="en-US" sz="2400" b="1" dirty="0" err="1">
                <a:solidFill>
                  <a:srgbClr val="002060"/>
                </a:solidFill>
                <a:latin typeface="Arial" panose="020B0604020202020204" pitchFamily="34" charset="0"/>
                <a:cs typeface="Arial" panose="020B0604020202020204" pitchFamily="34" charset="0"/>
              </a:rPr>
              <a:t>Tổng</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quan</a:t>
            </a:r>
            <a:r>
              <a:rPr lang="en-US" sz="2400" b="1" dirty="0">
                <a:solidFill>
                  <a:srgbClr val="002060"/>
                </a:solidFill>
                <a:latin typeface="Arial" panose="020B0604020202020204" pitchFamily="34" charset="0"/>
                <a:cs typeface="Arial" panose="020B0604020202020204" pitchFamily="34" charset="0"/>
              </a:rPr>
              <a:t> Express.js</a:t>
            </a:r>
            <a:endParaRPr lang="vi-VN" sz="2400" b="1" dirty="0">
              <a:solidFill>
                <a:srgbClr val="002060"/>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4F34063F-F401-0434-31FA-D0B862F6ECC0}"/>
              </a:ext>
            </a:extLst>
          </p:cNvPr>
          <p:cNvSpPr txBox="1"/>
          <p:nvPr/>
        </p:nvSpPr>
        <p:spPr>
          <a:xfrm>
            <a:off x="1097127" y="1363283"/>
            <a:ext cx="6119751" cy="4154984"/>
          </a:xfrm>
          <a:prstGeom prst="rect">
            <a:avLst/>
          </a:prstGeom>
          <a:solidFill>
            <a:schemeClr val="bg1"/>
          </a:solidFill>
          <a:ln>
            <a:solidFill>
              <a:srgbClr val="002060"/>
            </a:solidFill>
          </a:ln>
        </p:spPr>
        <p:txBody>
          <a:bodyPr wrap="square" rtlCol="0">
            <a:spAutoFit/>
          </a:bodyPr>
          <a:lstStyle/>
          <a:p>
            <a:pPr marL="285750" indent="-285750">
              <a:buFont typeface="Wingdings" panose="05000000000000000000" pitchFamily="2" charset="2"/>
              <a:buChar char="§"/>
            </a:pPr>
            <a:endParaRPr lang="vi-VN" dirty="0"/>
          </a:p>
          <a:p>
            <a:pPr marL="285750" indent="-285750">
              <a:spcBef>
                <a:spcPts val="600"/>
              </a:spcBef>
              <a:spcAft>
                <a:spcPts val="600"/>
              </a:spcAft>
              <a:buFont typeface="Wingdings" panose="05000000000000000000" pitchFamily="2" charset="2"/>
              <a:buChar char="§"/>
            </a:pPr>
            <a:r>
              <a:rPr lang="vi-VN" sz="2200" dirty="0">
                <a:latin typeface="Arial" panose="020B0604020202020204" pitchFamily="34" charset="0"/>
                <a:cs typeface="Arial" panose="020B0604020202020204" pitchFamily="34" charset="0"/>
              </a:rPr>
              <a:t>Express.js là framework cho Node.js giúp đơn giản hóa phát triển API và ứng dụng web.</a:t>
            </a:r>
          </a:p>
          <a:p>
            <a:pPr marL="285750" indent="-285750">
              <a:spcBef>
                <a:spcPts val="600"/>
              </a:spcBef>
              <a:spcAft>
                <a:spcPts val="600"/>
              </a:spcAft>
              <a:buFont typeface="Wingdings" panose="05000000000000000000" pitchFamily="2" charset="2"/>
              <a:buChar char="§"/>
            </a:pPr>
            <a:r>
              <a:rPr lang="vi-VN" sz="2200" dirty="0">
                <a:latin typeface="Arial" panose="020B0604020202020204" pitchFamily="34" charset="0"/>
                <a:cs typeface="Arial" panose="020B0604020202020204" pitchFamily="34" charset="0"/>
              </a:rPr>
              <a:t>Tổ chức ứng dụng qua Middleware và hệ thống định tuyến, tối ưu xử lý yêu cầu HTTP và hiển thị HTML động.</a:t>
            </a:r>
          </a:p>
          <a:p>
            <a:pPr marL="285750" indent="-285750">
              <a:spcBef>
                <a:spcPts val="600"/>
              </a:spcBef>
              <a:spcAft>
                <a:spcPts val="600"/>
              </a:spcAft>
              <a:buFont typeface="Wingdings" panose="05000000000000000000" pitchFamily="2" charset="2"/>
              <a:buChar char="§"/>
            </a:pPr>
            <a:r>
              <a:rPr lang="vi-VN" sz="2200" dirty="0">
                <a:latin typeface="Arial" panose="020B0604020202020204" pitchFamily="34" charset="0"/>
                <a:cs typeface="Arial" panose="020B0604020202020204" pitchFamily="34" charset="0"/>
              </a:rPr>
              <a:t>Hỗ trợ xây dựng ứng dụng trang đơn (SPA) và ứng dụng thời gian thực như WebSocket và WebRTC.</a:t>
            </a:r>
          </a:p>
          <a:p>
            <a:pPr marL="285750" indent="-285750">
              <a:buFont typeface="Wingdings" panose="05000000000000000000" pitchFamily="2" charset="2"/>
              <a:buChar char="§"/>
            </a:pPr>
            <a:endParaRPr lang="vi-VN" dirty="0"/>
          </a:p>
        </p:txBody>
      </p:sp>
      <p:pic>
        <p:nvPicPr>
          <p:cNvPr id="4" name="Picture 3" descr="3 Express.js features you need to know - JavaScript in Plain English ...">
            <a:extLst>
              <a:ext uri="{FF2B5EF4-FFF2-40B4-BE49-F238E27FC236}">
                <a16:creationId xmlns:a16="http://schemas.microsoft.com/office/drawing/2014/main" id="{78C1DB87-6590-F097-4D5C-0DEA64C2C7E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74423" y="1478566"/>
            <a:ext cx="4234119" cy="204978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TextBox 7">
            <a:extLst>
              <a:ext uri="{FF2B5EF4-FFF2-40B4-BE49-F238E27FC236}">
                <a16:creationId xmlns:a16="http://schemas.microsoft.com/office/drawing/2014/main" id="{6266A9FB-68F9-DBC3-B79F-CD0AB0E25AC8}"/>
              </a:ext>
            </a:extLst>
          </p:cNvPr>
          <p:cNvSpPr txBox="1"/>
          <p:nvPr/>
        </p:nvSpPr>
        <p:spPr>
          <a:xfrm>
            <a:off x="10229634" y="3674369"/>
            <a:ext cx="1730478" cy="458074"/>
          </a:xfrm>
          <a:prstGeom prst="rect">
            <a:avLst/>
          </a:prstGeom>
          <a:noFill/>
        </p:spPr>
        <p:txBody>
          <a:bodyPr wrap="square">
            <a:spAutoFit/>
          </a:bodyPr>
          <a:lstStyle/>
          <a:p>
            <a:pPr indent="457200" algn="r">
              <a:lnSpc>
                <a:spcPct val="150000"/>
              </a:lnSpc>
              <a:spcBef>
                <a:spcPts val="600"/>
              </a:spcBef>
              <a:spcAft>
                <a:spcPts val="600"/>
              </a:spcAft>
            </a:pPr>
            <a:r>
              <a:rPr lang="en-US" sz="1800" i="1" u="sng" dirty="0" err="1">
                <a:solidFill>
                  <a:srgbClr val="FB4A18"/>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Nguồn</a:t>
            </a:r>
            <a:r>
              <a:rPr lang="en-US" sz="1800" i="1" u="sng" dirty="0">
                <a:solidFill>
                  <a:srgbClr val="FB4A18"/>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US" sz="1800" i="1" u="sng" dirty="0" err="1">
                <a:solidFill>
                  <a:srgbClr val="FF0000"/>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ảnh</a:t>
            </a:r>
            <a:endParaRPr lang="vi-VN" sz="1800" i="1" dirty="0">
              <a:solidFill>
                <a:srgbClr val="FF0000"/>
              </a:solidFill>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7548BA06-A9E4-B15E-52A3-38BB4152B055}"/>
              </a:ext>
            </a:extLst>
          </p:cNvPr>
          <p:cNvSpPr txBox="1"/>
          <p:nvPr/>
        </p:nvSpPr>
        <p:spPr>
          <a:xfrm>
            <a:off x="7831397" y="4278466"/>
            <a:ext cx="4699322" cy="369332"/>
          </a:xfrm>
          <a:prstGeom prst="rect">
            <a:avLst/>
          </a:prstGeom>
          <a:noFill/>
        </p:spPr>
        <p:txBody>
          <a:bodyPr wrap="square" rtlCol="0">
            <a:spAutoFit/>
          </a:bodyPr>
          <a:lstStyle/>
          <a:p>
            <a:r>
              <a:rPr lang="en-US" i="1" dirty="0" err="1">
                <a:latin typeface="Arial" panose="020B0604020202020204" pitchFamily="34" charset="0"/>
                <a:cs typeface="Arial" panose="020B0604020202020204" pitchFamily="34" charset="0"/>
              </a:rPr>
              <a:t>Hình</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ảnh</a:t>
            </a:r>
            <a:r>
              <a:rPr lang="en-US" i="1" dirty="0">
                <a:latin typeface="Arial" panose="020B0604020202020204" pitchFamily="34" charset="0"/>
                <a:cs typeface="Arial" panose="020B0604020202020204" pitchFamily="34" charset="0"/>
              </a:rPr>
              <a:t> 2. </a:t>
            </a:r>
            <a:r>
              <a:rPr lang="en-US" i="1" dirty="0" err="1">
                <a:latin typeface="Arial" panose="020B0604020202020204" pitchFamily="34" charset="0"/>
                <a:cs typeface="Arial" panose="020B0604020202020204" pitchFamily="34" charset="0"/>
              </a:rPr>
              <a:t>Tổng</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quan</a:t>
            </a:r>
            <a:r>
              <a:rPr lang="en-US" i="1" dirty="0">
                <a:latin typeface="Arial" panose="020B0604020202020204" pitchFamily="34" charset="0"/>
                <a:cs typeface="Arial" panose="020B0604020202020204" pitchFamily="34" charset="0"/>
              </a:rPr>
              <a:t> Express.js.</a:t>
            </a:r>
            <a:endParaRPr lang="vi-VN"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3A5EEAE-D722-D79A-5237-33AC2E565DD7}"/>
              </a:ext>
            </a:extLst>
          </p:cNvPr>
          <p:cNvSpPr>
            <a:spLocks noGrp="1"/>
          </p:cNvSpPr>
          <p:nvPr>
            <p:ph type="sldNum" sz="quarter" idx="12"/>
          </p:nvPr>
        </p:nvSpPr>
        <p:spPr/>
        <p:txBody>
          <a:bodyPr/>
          <a:lstStyle/>
          <a:p>
            <a:fld id="{7F175537-1E41-4B50-ABDF-740E0AD7BA5D}" type="slidenum">
              <a:rPr lang="vi-VN" smtClean="0"/>
              <a:t>6</a:t>
            </a:fld>
            <a:endParaRPr lang="vi-VN"/>
          </a:p>
        </p:txBody>
      </p:sp>
    </p:spTree>
    <p:extLst>
      <p:ext uri="{BB962C8B-B14F-4D97-AF65-F5344CB8AC3E}">
        <p14:creationId xmlns:p14="http://schemas.microsoft.com/office/powerpoint/2010/main" val="37626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DF6C1A-16C3-1F3B-55F9-0DF379738A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7" name="Title 1">
            <a:extLst>
              <a:ext uri="{FF2B5EF4-FFF2-40B4-BE49-F238E27FC236}">
                <a16:creationId xmlns:a16="http://schemas.microsoft.com/office/drawing/2014/main" id="{061E3D59-B21E-02B9-06F6-AE659639F4DE}"/>
              </a:ext>
            </a:extLst>
          </p:cNvPr>
          <p:cNvSpPr txBox="1">
            <a:spLocks/>
          </p:cNvSpPr>
          <p:nvPr/>
        </p:nvSpPr>
        <p:spPr>
          <a:xfrm>
            <a:off x="1622323" y="128770"/>
            <a:ext cx="6209074" cy="6999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002060"/>
                </a:solidFill>
                <a:latin typeface="Arial" panose="020B0604020202020204" pitchFamily="34" charset="0"/>
                <a:cs typeface="Arial" panose="020B0604020202020204" pitchFamily="34" charset="0"/>
              </a:rPr>
              <a:t>2. </a:t>
            </a:r>
            <a:r>
              <a:rPr lang="vi-VN" sz="2800" b="1" dirty="0">
                <a:solidFill>
                  <a:srgbClr val="002060"/>
                </a:solidFill>
                <a:latin typeface="Arial" panose="020B0604020202020204" pitchFamily="34" charset="0"/>
                <a:cs typeface="Arial" panose="020B0604020202020204" pitchFamily="34" charset="0"/>
              </a:rPr>
              <a:t>CƠ SỞ LÝ THUYẾT</a:t>
            </a:r>
          </a:p>
          <a:p>
            <a:endParaRPr lang="vi-VN" sz="2800" b="1" dirty="0">
              <a:solidFill>
                <a:srgbClr val="002060"/>
              </a:solidFill>
              <a:latin typeface="Arial" panose="020B0604020202020204" pitchFamily="34" charset="0"/>
              <a:cs typeface="Arial" panose="020B0604020202020204" pitchFamily="34" charset="0"/>
            </a:endParaRPr>
          </a:p>
        </p:txBody>
      </p:sp>
      <p:sp>
        <p:nvSpPr>
          <p:cNvPr id="24" name="Title 1">
            <a:extLst>
              <a:ext uri="{FF2B5EF4-FFF2-40B4-BE49-F238E27FC236}">
                <a16:creationId xmlns:a16="http://schemas.microsoft.com/office/drawing/2014/main" id="{36C81CEC-BE9C-8700-2805-B7EDDF4DE785}"/>
              </a:ext>
            </a:extLst>
          </p:cNvPr>
          <p:cNvSpPr txBox="1">
            <a:spLocks/>
          </p:cNvSpPr>
          <p:nvPr/>
        </p:nvSpPr>
        <p:spPr>
          <a:xfrm>
            <a:off x="1622323" y="699954"/>
            <a:ext cx="4306529" cy="6999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002060"/>
                </a:solidFill>
                <a:latin typeface="Arial" panose="020B0604020202020204" pitchFamily="34" charset="0"/>
                <a:cs typeface="Arial" panose="020B0604020202020204" pitchFamily="34" charset="0"/>
              </a:rPr>
              <a:t>2.3. </a:t>
            </a:r>
            <a:r>
              <a:rPr lang="en-US" sz="2400" b="1" dirty="0" err="1">
                <a:solidFill>
                  <a:srgbClr val="002060"/>
                </a:solidFill>
                <a:latin typeface="Arial" panose="020B0604020202020204" pitchFamily="34" charset="0"/>
                <a:cs typeface="Arial" panose="020B0604020202020204" pitchFamily="34" charset="0"/>
              </a:rPr>
              <a:t>Tổng</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quan</a:t>
            </a:r>
            <a:r>
              <a:rPr lang="en-US" sz="2400" b="1" dirty="0">
                <a:solidFill>
                  <a:srgbClr val="002060"/>
                </a:solidFill>
                <a:latin typeface="Arial" panose="020B0604020202020204" pitchFamily="34" charset="0"/>
                <a:cs typeface="Arial" panose="020B0604020202020204" pitchFamily="34" charset="0"/>
              </a:rPr>
              <a:t> React.js</a:t>
            </a:r>
            <a:endParaRPr lang="vi-VN" sz="2400" b="1" dirty="0">
              <a:solidFill>
                <a:srgbClr val="002060"/>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4F34063F-F401-0434-31FA-D0B862F6ECC0}"/>
              </a:ext>
            </a:extLst>
          </p:cNvPr>
          <p:cNvSpPr txBox="1"/>
          <p:nvPr/>
        </p:nvSpPr>
        <p:spPr>
          <a:xfrm>
            <a:off x="1319979" y="1553691"/>
            <a:ext cx="5368414" cy="3123932"/>
          </a:xfrm>
          <a:prstGeom prst="rect">
            <a:avLst/>
          </a:prstGeom>
          <a:solidFill>
            <a:schemeClr val="bg1"/>
          </a:solidFill>
          <a:ln>
            <a:solidFill>
              <a:srgbClr val="002060"/>
            </a:solidFill>
          </a:ln>
        </p:spPr>
        <p:txBody>
          <a:bodyPr wrap="square" rtlCol="0">
            <a:spAutoFit/>
          </a:bodyPr>
          <a:lstStyle/>
          <a:p>
            <a:pPr marL="285750" indent="-285750">
              <a:buFont typeface="Wingdings" panose="05000000000000000000" pitchFamily="2" charset="2"/>
              <a:buChar char="§"/>
            </a:pPr>
            <a:endParaRPr lang="vi-VN" dirty="0">
              <a:latin typeface="Arial" panose="020B060402020202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
            </a:pPr>
            <a:r>
              <a:rPr lang="vi-VN" sz="2200" dirty="0">
                <a:latin typeface="Arial" panose="020B0604020202020204" pitchFamily="34" charset="0"/>
                <a:cs typeface="Arial" panose="020B0604020202020204" pitchFamily="34" charset="0"/>
              </a:rPr>
              <a:t>React.js là thư viện JavaScript phát triển giao diện người dùng, đặc biệt cho ứng dụng web đơn trang (SPA).</a:t>
            </a:r>
          </a:p>
          <a:p>
            <a:pPr marL="285750" indent="-285750">
              <a:spcBef>
                <a:spcPts val="600"/>
              </a:spcBef>
              <a:spcAft>
                <a:spcPts val="600"/>
              </a:spcAft>
              <a:buFont typeface="Wingdings" panose="05000000000000000000" pitchFamily="2" charset="2"/>
              <a:buChar char="§"/>
            </a:pPr>
            <a:r>
              <a:rPr lang="vi-VN" sz="2200" dirty="0">
                <a:latin typeface="Arial" panose="020B0604020202020204" pitchFamily="34" charset="0"/>
                <a:cs typeface="Arial" panose="020B0604020202020204" pitchFamily="34" charset="0"/>
              </a:rPr>
              <a:t>Được phát triển bởi Facebook, React.js nổi bật với kiến trúc thành phần (components).</a:t>
            </a:r>
            <a:endParaRPr lang="vi-VN" dirty="0"/>
          </a:p>
          <a:p>
            <a:pPr marL="285750" indent="-285750">
              <a:spcBef>
                <a:spcPts val="600"/>
              </a:spcBef>
              <a:spcAft>
                <a:spcPts val="600"/>
              </a:spcAft>
              <a:buFont typeface="Wingdings" panose="05000000000000000000" pitchFamily="2" charset="2"/>
              <a:buChar char="§"/>
            </a:pPr>
            <a:endParaRPr lang="vi-VN" sz="2200" dirty="0">
              <a:latin typeface="Arial" panose="020B0604020202020204" pitchFamily="34" charset="0"/>
              <a:cs typeface="Arial" panose="020B0604020202020204" pitchFamily="34" charset="0"/>
            </a:endParaRPr>
          </a:p>
        </p:txBody>
      </p:sp>
      <p:pic>
        <p:nvPicPr>
          <p:cNvPr id="3" name="Picture 2" descr="A blue and black logo&#10;&#10;Description automatically generated">
            <a:extLst>
              <a:ext uri="{FF2B5EF4-FFF2-40B4-BE49-F238E27FC236}">
                <a16:creationId xmlns:a16="http://schemas.microsoft.com/office/drawing/2014/main" id="{0034E815-E1DB-CF8B-02C5-A1847D300F3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44376" y="1658240"/>
            <a:ext cx="3727645" cy="24487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3DC5BF3D-61A8-7C97-FD3E-4293599B4F03}"/>
              </a:ext>
            </a:extLst>
          </p:cNvPr>
          <p:cNvSpPr txBox="1"/>
          <p:nvPr/>
        </p:nvSpPr>
        <p:spPr>
          <a:xfrm>
            <a:off x="4847303" y="4417807"/>
            <a:ext cx="6096000" cy="458074"/>
          </a:xfrm>
          <a:prstGeom prst="rect">
            <a:avLst/>
          </a:prstGeom>
          <a:noFill/>
        </p:spPr>
        <p:txBody>
          <a:bodyPr wrap="square">
            <a:spAutoFit/>
          </a:bodyPr>
          <a:lstStyle/>
          <a:p>
            <a:pPr indent="457200" algn="r">
              <a:lnSpc>
                <a:spcPct val="150000"/>
              </a:lnSpc>
            </a:pPr>
            <a:r>
              <a:rPr lang="vi-VN" sz="1800" i="1" u="sng" dirty="0">
                <a:solidFill>
                  <a:srgbClr val="FF0000"/>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Nguồn ảnh</a:t>
            </a:r>
            <a:endParaRPr lang="vi-VN" sz="1800" i="1" dirty="0">
              <a:solidFill>
                <a:srgbClr val="FF0000"/>
              </a:solidFill>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C0E53865-E233-9D83-DDDE-1FFB5E6D60B4}"/>
              </a:ext>
            </a:extLst>
          </p:cNvPr>
          <p:cNvSpPr txBox="1"/>
          <p:nvPr/>
        </p:nvSpPr>
        <p:spPr>
          <a:xfrm>
            <a:off x="7144376" y="4936504"/>
            <a:ext cx="4699322" cy="369332"/>
          </a:xfrm>
          <a:prstGeom prst="rect">
            <a:avLst/>
          </a:prstGeom>
          <a:noFill/>
        </p:spPr>
        <p:txBody>
          <a:bodyPr wrap="square" rtlCol="0">
            <a:spAutoFit/>
          </a:bodyPr>
          <a:lstStyle/>
          <a:p>
            <a:r>
              <a:rPr lang="en-US" i="1" dirty="0" err="1">
                <a:latin typeface="Arial" panose="020B0604020202020204" pitchFamily="34" charset="0"/>
                <a:cs typeface="Arial" panose="020B0604020202020204" pitchFamily="34" charset="0"/>
              </a:rPr>
              <a:t>Hình</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ảnh</a:t>
            </a:r>
            <a:r>
              <a:rPr lang="en-US" i="1" dirty="0">
                <a:latin typeface="Arial" panose="020B0604020202020204" pitchFamily="34" charset="0"/>
                <a:cs typeface="Arial" panose="020B0604020202020204" pitchFamily="34" charset="0"/>
              </a:rPr>
              <a:t> 3. </a:t>
            </a:r>
            <a:r>
              <a:rPr lang="en-US" i="1" dirty="0" err="1">
                <a:latin typeface="Arial" panose="020B0604020202020204" pitchFamily="34" charset="0"/>
                <a:cs typeface="Arial" panose="020B0604020202020204" pitchFamily="34" charset="0"/>
              </a:rPr>
              <a:t>Tổng</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quan</a:t>
            </a:r>
            <a:r>
              <a:rPr lang="en-US" i="1" dirty="0">
                <a:latin typeface="Arial" panose="020B0604020202020204" pitchFamily="34" charset="0"/>
                <a:cs typeface="Arial" panose="020B0604020202020204" pitchFamily="34" charset="0"/>
              </a:rPr>
              <a:t> React.js.</a:t>
            </a:r>
            <a:endParaRPr lang="vi-VN"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660FB9B4-F9CE-5E04-23AB-AE3F9A40DF23}"/>
              </a:ext>
            </a:extLst>
          </p:cNvPr>
          <p:cNvSpPr>
            <a:spLocks noGrp="1"/>
          </p:cNvSpPr>
          <p:nvPr>
            <p:ph type="sldNum" sz="quarter" idx="12"/>
          </p:nvPr>
        </p:nvSpPr>
        <p:spPr/>
        <p:txBody>
          <a:bodyPr/>
          <a:lstStyle/>
          <a:p>
            <a:fld id="{7F175537-1E41-4B50-ABDF-740E0AD7BA5D}" type="slidenum">
              <a:rPr lang="vi-VN" smtClean="0"/>
              <a:t>7</a:t>
            </a:fld>
            <a:endParaRPr lang="vi-VN"/>
          </a:p>
        </p:txBody>
      </p:sp>
    </p:spTree>
    <p:extLst>
      <p:ext uri="{BB962C8B-B14F-4D97-AF65-F5344CB8AC3E}">
        <p14:creationId xmlns:p14="http://schemas.microsoft.com/office/powerpoint/2010/main" val="1461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DF6C1A-16C3-1F3B-55F9-0DF379738A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7" name="Title 1">
            <a:extLst>
              <a:ext uri="{FF2B5EF4-FFF2-40B4-BE49-F238E27FC236}">
                <a16:creationId xmlns:a16="http://schemas.microsoft.com/office/drawing/2014/main" id="{061E3D59-B21E-02B9-06F6-AE659639F4DE}"/>
              </a:ext>
            </a:extLst>
          </p:cNvPr>
          <p:cNvSpPr txBox="1">
            <a:spLocks/>
          </p:cNvSpPr>
          <p:nvPr/>
        </p:nvSpPr>
        <p:spPr>
          <a:xfrm>
            <a:off x="1622323" y="80049"/>
            <a:ext cx="6209074" cy="6999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002060"/>
                </a:solidFill>
                <a:latin typeface="Arial" panose="020B0604020202020204" pitchFamily="34" charset="0"/>
                <a:cs typeface="Arial" panose="020B0604020202020204" pitchFamily="34" charset="0"/>
              </a:rPr>
              <a:t>2. </a:t>
            </a:r>
            <a:r>
              <a:rPr lang="vi-VN" sz="2800" b="1" dirty="0">
                <a:solidFill>
                  <a:srgbClr val="002060"/>
                </a:solidFill>
                <a:latin typeface="Arial" panose="020B0604020202020204" pitchFamily="34" charset="0"/>
                <a:cs typeface="Arial" panose="020B0604020202020204" pitchFamily="34" charset="0"/>
              </a:rPr>
              <a:t>CƠ SỞ LÝ THUYẾT</a:t>
            </a:r>
          </a:p>
          <a:p>
            <a:endParaRPr lang="vi-VN" sz="2800" b="1" dirty="0">
              <a:solidFill>
                <a:srgbClr val="002060"/>
              </a:solidFill>
              <a:latin typeface="Arial" panose="020B0604020202020204" pitchFamily="34" charset="0"/>
              <a:cs typeface="Arial" panose="020B0604020202020204" pitchFamily="34" charset="0"/>
            </a:endParaRPr>
          </a:p>
        </p:txBody>
      </p:sp>
      <p:sp>
        <p:nvSpPr>
          <p:cNvPr id="24" name="Title 1">
            <a:extLst>
              <a:ext uri="{FF2B5EF4-FFF2-40B4-BE49-F238E27FC236}">
                <a16:creationId xmlns:a16="http://schemas.microsoft.com/office/drawing/2014/main" id="{36C81CEC-BE9C-8700-2805-B7EDDF4DE785}"/>
              </a:ext>
            </a:extLst>
          </p:cNvPr>
          <p:cNvSpPr txBox="1">
            <a:spLocks/>
          </p:cNvSpPr>
          <p:nvPr/>
        </p:nvSpPr>
        <p:spPr>
          <a:xfrm>
            <a:off x="1622323" y="699954"/>
            <a:ext cx="4306529" cy="6999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002060"/>
                </a:solidFill>
                <a:latin typeface="Arial" panose="020B0604020202020204" pitchFamily="34" charset="0"/>
                <a:cs typeface="Arial" panose="020B0604020202020204" pitchFamily="34" charset="0"/>
              </a:rPr>
              <a:t>2.4. </a:t>
            </a:r>
            <a:r>
              <a:rPr lang="en-US" sz="2400" b="1" dirty="0" err="1">
                <a:solidFill>
                  <a:srgbClr val="002060"/>
                </a:solidFill>
                <a:latin typeface="Arial" panose="020B0604020202020204" pitchFamily="34" charset="0"/>
                <a:cs typeface="Arial" panose="020B0604020202020204" pitchFamily="34" charset="0"/>
              </a:rPr>
              <a:t>Tổng</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quan</a:t>
            </a:r>
            <a:r>
              <a:rPr lang="en-US" sz="2400" b="1" dirty="0">
                <a:solidFill>
                  <a:srgbClr val="002060"/>
                </a:solidFill>
                <a:latin typeface="Arial" panose="020B0604020202020204" pitchFamily="34" charset="0"/>
                <a:cs typeface="Arial" panose="020B0604020202020204" pitchFamily="34" charset="0"/>
              </a:rPr>
              <a:t> RESTful API </a:t>
            </a:r>
            <a:endParaRPr lang="vi-VN" sz="2400" b="1" dirty="0">
              <a:solidFill>
                <a:srgbClr val="002060"/>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4F34063F-F401-0434-31FA-D0B862F6ECC0}"/>
              </a:ext>
            </a:extLst>
          </p:cNvPr>
          <p:cNvSpPr txBox="1"/>
          <p:nvPr/>
        </p:nvSpPr>
        <p:spPr>
          <a:xfrm>
            <a:off x="1319979" y="1553691"/>
            <a:ext cx="5368414" cy="2723823"/>
          </a:xfrm>
          <a:prstGeom prst="rect">
            <a:avLst/>
          </a:prstGeom>
          <a:solidFill>
            <a:schemeClr val="bg1"/>
          </a:solidFill>
          <a:ln>
            <a:solidFill>
              <a:srgbClr val="002060"/>
            </a:solidFill>
          </a:ln>
        </p:spPr>
        <p:txBody>
          <a:bodyPr wrap="square" rtlCol="0">
            <a:spAutoFit/>
          </a:bodyPr>
          <a:lstStyle/>
          <a:p>
            <a:pPr marL="285750" indent="-285750">
              <a:buFont typeface="Wingdings" panose="05000000000000000000" pitchFamily="2" charset="2"/>
              <a:buChar char="§"/>
            </a:pPr>
            <a:endParaRPr lang="vi-VN" dirty="0">
              <a:latin typeface="Arial" panose="020B060402020202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
            </a:pPr>
            <a:r>
              <a:rPr lang="vi-VN" sz="2200" dirty="0">
                <a:latin typeface="Arial" panose="020B0604020202020204" pitchFamily="34" charset="0"/>
                <a:cs typeface="Arial" panose="020B0604020202020204" pitchFamily="34" charset="0"/>
              </a:rPr>
              <a:t>RESTful API là kiểu API dựa trên nguyên tắc kiến trúc REST.</a:t>
            </a:r>
          </a:p>
          <a:p>
            <a:pPr marL="285750" indent="-285750">
              <a:spcBef>
                <a:spcPts val="600"/>
              </a:spcBef>
              <a:spcAft>
                <a:spcPts val="600"/>
              </a:spcAft>
              <a:buFont typeface="Wingdings" panose="05000000000000000000" pitchFamily="2" charset="2"/>
              <a:buChar char="§"/>
            </a:pPr>
            <a:r>
              <a:rPr lang="vi-VN" sz="2200" dirty="0">
                <a:latin typeface="Arial" panose="020B0604020202020204" pitchFamily="34" charset="0"/>
                <a:cs typeface="Arial" panose="020B0604020202020204" pitchFamily="34" charset="0"/>
              </a:rPr>
              <a:t>Sử dụng các phương thức HTTP và tiêu chuẩn web để trao đổi dữ liệu giữa client và server.</a:t>
            </a:r>
          </a:p>
          <a:p>
            <a:pPr marL="285750" indent="-285750">
              <a:spcBef>
                <a:spcPts val="600"/>
              </a:spcBef>
              <a:spcAft>
                <a:spcPts val="600"/>
              </a:spcAft>
              <a:buFont typeface="Wingdings" panose="05000000000000000000" pitchFamily="2" charset="2"/>
              <a:buChar char="§"/>
            </a:pPr>
            <a:endParaRPr lang="vi-VN" dirty="0"/>
          </a:p>
        </p:txBody>
      </p:sp>
      <p:pic>
        <p:nvPicPr>
          <p:cNvPr id="4" name="Picture 3">
            <a:extLst>
              <a:ext uri="{FF2B5EF4-FFF2-40B4-BE49-F238E27FC236}">
                <a16:creationId xmlns:a16="http://schemas.microsoft.com/office/drawing/2014/main" id="{198EC8BF-9F38-D51B-08E4-18DFC89832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23122" y="1623488"/>
            <a:ext cx="2727325" cy="2223135"/>
          </a:xfrm>
          <a:prstGeom prst="rect">
            <a:avLst/>
          </a:prstGeom>
          <a:noFill/>
        </p:spPr>
      </p:pic>
      <p:sp>
        <p:nvSpPr>
          <p:cNvPr id="8" name="TextBox 7">
            <a:extLst>
              <a:ext uri="{FF2B5EF4-FFF2-40B4-BE49-F238E27FC236}">
                <a16:creationId xmlns:a16="http://schemas.microsoft.com/office/drawing/2014/main" id="{22648A94-6ACA-5723-91D3-4A84B27E98B2}"/>
              </a:ext>
            </a:extLst>
          </p:cNvPr>
          <p:cNvSpPr txBox="1"/>
          <p:nvPr/>
        </p:nvSpPr>
        <p:spPr>
          <a:xfrm>
            <a:off x="5576632" y="4048477"/>
            <a:ext cx="6096000" cy="458074"/>
          </a:xfrm>
          <a:prstGeom prst="rect">
            <a:avLst/>
          </a:prstGeom>
          <a:noFill/>
        </p:spPr>
        <p:txBody>
          <a:bodyPr wrap="square">
            <a:spAutoFit/>
          </a:bodyPr>
          <a:lstStyle/>
          <a:p>
            <a:pPr indent="457200" algn="r">
              <a:lnSpc>
                <a:spcPct val="150000"/>
              </a:lnSpc>
              <a:spcBef>
                <a:spcPts val="600"/>
              </a:spcBef>
              <a:spcAft>
                <a:spcPts val="600"/>
              </a:spcAft>
            </a:pPr>
            <a:r>
              <a:rPr lang="en-US" sz="1800" i="1" u="sng" dirty="0" err="1">
                <a:solidFill>
                  <a:srgbClr val="FB4A18"/>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Nguồn</a:t>
            </a:r>
            <a:r>
              <a:rPr lang="en-US" sz="1800" i="1" u="sng" dirty="0">
                <a:solidFill>
                  <a:srgbClr val="FB4A18"/>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US" sz="1800" i="1" u="sng" dirty="0" err="1">
                <a:solidFill>
                  <a:srgbClr val="FF0000"/>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ảnh</a:t>
            </a:r>
            <a:endParaRPr lang="vi-VN" sz="1800" i="1" dirty="0">
              <a:solidFill>
                <a:srgbClr val="FF0000"/>
              </a:solidFill>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B41FCAAD-6943-4CC1-18B8-294483F6227D}"/>
              </a:ext>
            </a:extLst>
          </p:cNvPr>
          <p:cNvSpPr txBox="1"/>
          <p:nvPr/>
        </p:nvSpPr>
        <p:spPr>
          <a:xfrm>
            <a:off x="7646202" y="4708405"/>
            <a:ext cx="4699322" cy="369332"/>
          </a:xfrm>
          <a:prstGeom prst="rect">
            <a:avLst/>
          </a:prstGeom>
          <a:noFill/>
        </p:spPr>
        <p:txBody>
          <a:bodyPr wrap="square" rtlCol="0">
            <a:spAutoFit/>
          </a:bodyPr>
          <a:lstStyle/>
          <a:p>
            <a:r>
              <a:rPr lang="en-US" i="1" dirty="0" err="1">
                <a:latin typeface="Arial" panose="020B0604020202020204" pitchFamily="34" charset="0"/>
                <a:cs typeface="Arial" panose="020B0604020202020204" pitchFamily="34" charset="0"/>
              </a:rPr>
              <a:t>Hình</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ảnh</a:t>
            </a:r>
            <a:r>
              <a:rPr lang="en-US" i="1" dirty="0">
                <a:latin typeface="Arial" panose="020B0604020202020204" pitchFamily="34" charset="0"/>
                <a:cs typeface="Arial" panose="020B0604020202020204" pitchFamily="34" charset="0"/>
              </a:rPr>
              <a:t> 4. </a:t>
            </a:r>
            <a:r>
              <a:rPr lang="en-US" i="1" dirty="0" err="1">
                <a:latin typeface="Arial" panose="020B0604020202020204" pitchFamily="34" charset="0"/>
                <a:cs typeface="Arial" panose="020B0604020202020204" pitchFamily="34" charset="0"/>
              </a:rPr>
              <a:t>Tổng</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quan</a:t>
            </a:r>
            <a:r>
              <a:rPr lang="en-US" i="1" dirty="0">
                <a:latin typeface="Arial" panose="020B0604020202020204" pitchFamily="34" charset="0"/>
                <a:cs typeface="Arial" panose="020B0604020202020204" pitchFamily="34" charset="0"/>
              </a:rPr>
              <a:t> RESTful API.</a:t>
            </a:r>
            <a:endParaRPr lang="vi-VN"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C55AF689-9A2B-12BC-BB94-0C99C57371F0}"/>
              </a:ext>
            </a:extLst>
          </p:cNvPr>
          <p:cNvSpPr>
            <a:spLocks noGrp="1"/>
          </p:cNvSpPr>
          <p:nvPr>
            <p:ph type="sldNum" sz="quarter" idx="12"/>
          </p:nvPr>
        </p:nvSpPr>
        <p:spPr/>
        <p:txBody>
          <a:bodyPr/>
          <a:lstStyle/>
          <a:p>
            <a:fld id="{7F175537-1E41-4B50-ABDF-740E0AD7BA5D}" type="slidenum">
              <a:rPr lang="vi-VN" smtClean="0"/>
              <a:t>8</a:t>
            </a:fld>
            <a:endParaRPr lang="vi-VN"/>
          </a:p>
        </p:txBody>
      </p:sp>
    </p:spTree>
    <p:extLst>
      <p:ext uri="{BB962C8B-B14F-4D97-AF65-F5344CB8AC3E}">
        <p14:creationId xmlns:p14="http://schemas.microsoft.com/office/powerpoint/2010/main" val="82557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75419A0-652F-8653-5B2A-C8F1CB68BE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2" name="Title 1">
            <a:extLst>
              <a:ext uri="{FF2B5EF4-FFF2-40B4-BE49-F238E27FC236}">
                <a16:creationId xmlns:a16="http://schemas.microsoft.com/office/drawing/2014/main" id="{A1CAB9FC-D3AB-5130-8963-8EA2B750CFA0}"/>
              </a:ext>
            </a:extLst>
          </p:cNvPr>
          <p:cNvSpPr txBox="1">
            <a:spLocks/>
          </p:cNvSpPr>
          <p:nvPr/>
        </p:nvSpPr>
        <p:spPr>
          <a:xfrm>
            <a:off x="1622322" y="124173"/>
            <a:ext cx="8809703" cy="6999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002060"/>
                </a:solidFill>
                <a:latin typeface="Arial" panose="020B0604020202020204" pitchFamily="34" charset="0"/>
                <a:cs typeface="Arial" panose="020B0604020202020204" pitchFamily="34" charset="0"/>
              </a:rPr>
              <a:t>3. HIỆN THỰC HÓA NGHIÊN CỨU VÀ KẾT QUẢ</a:t>
            </a:r>
            <a:endParaRPr lang="vi-VN" sz="2800" b="1" dirty="0">
              <a:solidFill>
                <a:srgbClr val="002060"/>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E7271499-6DEA-BD08-32CF-F92F375FCBA8}"/>
              </a:ext>
            </a:extLst>
          </p:cNvPr>
          <p:cNvSpPr txBox="1">
            <a:spLocks/>
          </p:cNvSpPr>
          <p:nvPr/>
        </p:nvSpPr>
        <p:spPr>
          <a:xfrm>
            <a:off x="1622323" y="699954"/>
            <a:ext cx="4306529" cy="6999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002060"/>
                </a:solidFill>
                <a:latin typeface="Arial" panose="020B0604020202020204" pitchFamily="34" charset="0"/>
                <a:cs typeface="Arial" panose="020B0604020202020204" pitchFamily="34" charset="0"/>
              </a:rPr>
              <a:t>3.1. </a:t>
            </a:r>
            <a:r>
              <a:rPr lang="en-US" sz="2400" b="1" dirty="0" err="1">
                <a:solidFill>
                  <a:srgbClr val="002060"/>
                </a:solidFill>
                <a:latin typeface="Arial" panose="020B0604020202020204" pitchFamily="34" charset="0"/>
                <a:cs typeface="Arial" panose="020B0604020202020204" pitchFamily="34" charset="0"/>
              </a:rPr>
              <a:t>Mô</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tả</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bài</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toán</a:t>
            </a:r>
            <a:endParaRPr lang="en-US" sz="2400" b="1" dirty="0">
              <a:solidFill>
                <a:srgbClr val="002060"/>
              </a:solidFill>
              <a:latin typeface="Arial" panose="020B0604020202020204" pitchFamily="34" charset="0"/>
              <a:cs typeface="Arial" panose="020B0604020202020204" pitchFamily="34" charset="0"/>
            </a:endParaRPr>
          </a:p>
          <a:p>
            <a:endParaRPr lang="vi-V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8D07355-E6B3-4345-514F-CBD44BF5A2B3}"/>
              </a:ext>
            </a:extLst>
          </p:cNvPr>
          <p:cNvSpPr txBox="1"/>
          <p:nvPr/>
        </p:nvSpPr>
        <p:spPr>
          <a:xfrm>
            <a:off x="1622323" y="1172095"/>
            <a:ext cx="7844872" cy="1685846"/>
          </a:xfrm>
          <a:prstGeom prst="rect">
            <a:avLst/>
          </a:prstGeom>
          <a:noFill/>
        </p:spPr>
        <p:txBody>
          <a:bodyPr wrap="square" rtlCol="0">
            <a:spAutoFit/>
          </a:bodyPr>
          <a:lstStyle/>
          <a:p>
            <a:pPr>
              <a:lnSpc>
                <a:spcPct val="150000"/>
              </a:lnSpc>
            </a:pP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chấm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phục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vụ</a:t>
            </a:r>
            <a:r>
              <a:rPr lang="en-US" sz="2400" dirty="0">
                <a:latin typeface="Arial" panose="020B0604020202020204" pitchFamily="34" charset="0"/>
                <a:cs typeface="Arial" panose="020B0604020202020204" pitchFamily="34" charset="0"/>
              </a:rPr>
              <a:t> 2 </a:t>
            </a:r>
            <a:r>
              <a:rPr lang="en-US" sz="2400" dirty="0" err="1">
                <a:latin typeface="Arial" panose="020B0604020202020204" pitchFamily="34" charset="0"/>
                <a:cs typeface="Arial" panose="020B0604020202020204" pitchFamily="34" charset="0"/>
              </a:rPr>
              <a:t>nhóm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chính</a:t>
            </a:r>
            <a:r>
              <a:rPr lang="en-US" sz="2400" dirty="0">
                <a:latin typeface="Arial" panose="020B0604020202020204" pitchFamily="34" charset="0"/>
                <a:cs typeface="Arial" panose="020B0604020202020204" pitchFamily="34" charset="0"/>
              </a:rPr>
              <a:t>:</a:t>
            </a:r>
          </a:p>
          <a:p>
            <a:pPr>
              <a:lnSpc>
                <a:spcPct val="150000"/>
              </a:lnSpc>
            </a:pPr>
            <a:r>
              <a:rPr lang="en-US" sz="2400" dirty="0">
                <a:latin typeface="Arial" panose="020B0604020202020204" pitchFamily="34" charset="0"/>
                <a:cs typeface="Arial" panose="020B0604020202020204" pitchFamily="34" charset="0"/>
              </a:rPr>
              <a:t>  + Admin</a:t>
            </a:r>
          </a:p>
          <a:p>
            <a:pPr>
              <a:lnSpc>
                <a:spcPct val="150000"/>
              </a:lnSpc>
            </a:pP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Giáo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viên</a:t>
            </a:r>
            <a:endParaRPr lang="vi-VN"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A231EE0-FBCC-A3ED-BAB8-0DA989766245}"/>
              </a:ext>
            </a:extLst>
          </p:cNvPr>
          <p:cNvSpPr>
            <a:spLocks noGrp="1"/>
          </p:cNvSpPr>
          <p:nvPr>
            <p:ph type="sldNum" sz="quarter" idx="12"/>
          </p:nvPr>
        </p:nvSpPr>
        <p:spPr/>
        <p:txBody>
          <a:bodyPr/>
          <a:lstStyle/>
          <a:p>
            <a:fld id="{7F175537-1E41-4B50-ABDF-740E0AD7BA5D}" type="slidenum">
              <a:rPr lang="vi-VN" smtClean="0"/>
              <a:t>9</a:t>
            </a:fld>
            <a:endParaRPr lang="vi-VN"/>
          </a:p>
        </p:txBody>
      </p:sp>
    </p:spTree>
    <p:extLst>
      <p:ext uri="{BB962C8B-B14F-4D97-AF65-F5344CB8AC3E}">
        <p14:creationId xmlns:p14="http://schemas.microsoft.com/office/powerpoint/2010/main" val="31631571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906</TotalTime>
  <Words>2131</Words>
  <Application>Microsoft Office PowerPoint</Application>
  <PresentationFormat>Widescreen</PresentationFormat>
  <Paragraphs>217</Paragraphs>
  <Slides>21</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Arial</vt:lpstr>
      <vt:lpstr>Century Gothic</vt:lpstr>
      <vt:lpstr>Tahoma</vt:lpstr>
      <vt:lpstr>Times New Roman</vt:lpstr>
      <vt:lpstr>Wingdings</vt:lpstr>
      <vt:lpstr>Wingdings 3</vt:lpstr>
      <vt:lpstr>Wisp</vt:lpstr>
      <vt:lpstr> XÂY DỰNG API VÀ HỆ THỐNG CHẤM ĐIỂM TRỰC TUYẾN CHO ĐỒ ÁN SINH VIÊN CNTT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Tran Thai Hung</dc:creator>
  <cp:lastModifiedBy>Tran Thai Hung</cp:lastModifiedBy>
  <cp:revision>11</cp:revision>
  <dcterms:created xsi:type="dcterms:W3CDTF">2024-10-12T10:09:19Z</dcterms:created>
  <dcterms:modified xsi:type="dcterms:W3CDTF">2024-10-28T08:18:33Z</dcterms:modified>
</cp:coreProperties>
</file>