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2" r:id="rId6"/>
    <p:sldId id="264" r:id="rId7"/>
    <p:sldId id="265" r:id="rId8"/>
    <p:sldId id="263" r:id="rId9"/>
    <p:sldId id="266" r:id="rId10"/>
    <p:sldId id="260" r:id="rId11"/>
    <p:sldId id="261"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7B501-C113-47F0-9886-A8C86C03B476}" type="datetimeFigureOut">
              <a:rPr lang="vi-VN" smtClean="0"/>
              <a:t>12/10/2024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1DCEE-D0F6-4B78-8F00-16757C14CF65}" type="slidenum">
              <a:rPr lang="vi-VN" smtClean="0"/>
              <a:t>‹#›</a:t>
            </a:fld>
            <a:endParaRPr lang="vi-VN"/>
          </a:p>
        </p:txBody>
      </p:sp>
    </p:spTree>
    <p:extLst>
      <p:ext uri="{BB962C8B-B14F-4D97-AF65-F5344CB8AC3E}">
        <p14:creationId xmlns:p14="http://schemas.microsoft.com/office/powerpoint/2010/main" val="397238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FB1DCEE-D0F6-4B78-8F00-16757C14CF65}" type="slidenum">
              <a:rPr lang="vi-VN" smtClean="0"/>
              <a:t>1</a:t>
            </a:fld>
            <a:endParaRPr lang="vi-VN"/>
          </a:p>
        </p:txBody>
      </p:sp>
    </p:spTree>
    <p:extLst>
      <p:ext uri="{BB962C8B-B14F-4D97-AF65-F5344CB8AC3E}">
        <p14:creationId xmlns:p14="http://schemas.microsoft.com/office/powerpoint/2010/main" val="379085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A568-3FA6-4F6E-8DD3-475260134C95}" type="datetimeFigureOut">
              <a:rPr lang="vi-VN" smtClean="0"/>
              <a:t>12/10/2024</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06501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0A568-3FA6-4F6E-8DD3-475260134C95}" type="datetimeFigureOut">
              <a:rPr lang="vi-VN" smtClean="0"/>
              <a:t>12/10/2024</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18067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0A568-3FA6-4F6E-8DD3-475260134C95}" type="datetimeFigureOut">
              <a:rPr lang="vi-VN" smtClean="0"/>
              <a:t>12/10/2024</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175537-1E41-4B50-ABDF-740E0AD7BA5D}"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155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F0A568-3FA6-4F6E-8DD3-475260134C95}" type="datetimeFigureOut">
              <a:rPr lang="vi-VN" smtClean="0"/>
              <a:t>12/10/2024</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3502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F0A568-3FA6-4F6E-8DD3-475260134C95}" type="datetimeFigureOut">
              <a:rPr lang="vi-VN" smtClean="0"/>
              <a:t>12/10/2024</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175537-1E41-4B50-ABDF-740E0AD7BA5D}"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7631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F0A568-3FA6-4F6E-8DD3-475260134C95}" type="datetimeFigureOut">
              <a:rPr lang="vi-VN" smtClean="0"/>
              <a:t>12/10/2024</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4225554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0A568-3FA6-4F6E-8DD3-475260134C95}" type="datetimeFigureOut">
              <a:rPr lang="vi-VN" smtClean="0"/>
              <a:t>12/10/2024</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647874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0A568-3FA6-4F6E-8DD3-475260134C95}" type="datetimeFigureOut">
              <a:rPr lang="vi-VN" smtClean="0"/>
              <a:t>12/10/2024</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69028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0A568-3FA6-4F6E-8DD3-475260134C95}" type="datetimeFigureOut">
              <a:rPr lang="vi-VN" smtClean="0"/>
              <a:t>12/10/2024</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25346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0A568-3FA6-4F6E-8DD3-475260134C95}" type="datetimeFigureOut">
              <a:rPr lang="vi-VN" smtClean="0"/>
              <a:t>12/10/2024</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405095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F0A568-3FA6-4F6E-8DD3-475260134C95}" type="datetimeFigureOut">
              <a:rPr lang="vi-VN" smtClean="0"/>
              <a:t>12/10/2024</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72049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F0A568-3FA6-4F6E-8DD3-475260134C95}" type="datetimeFigureOut">
              <a:rPr lang="vi-VN" smtClean="0"/>
              <a:t>12/10/2024</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59123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F0A568-3FA6-4F6E-8DD3-475260134C95}" type="datetimeFigureOut">
              <a:rPr lang="vi-VN" smtClean="0"/>
              <a:t>12/10/2024</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27891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0A568-3FA6-4F6E-8DD3-475260134C95}" type="datetimeFigureOut">
              <a:rPr lang="vi-VN" smtClean="0"/>
              <a:t>12/10/2024</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137724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F0A568-3FA6-4F6E-8DD3-475260134C95}" type="datetimeFigureOut">
              <a:rPr lang="vi-VN" smtClean="0"/>
              <a:t>12/10/2024</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52146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F0A568-3FA6-4F6E-8DD3-475260134C95}" type="datetimeFigureOut">
              <a:rPr lang="vi-VN" smtClean="0"/>
              <a:t>12/10/2024</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175537-1E41-4B50-ABDF-740E0AD7BA5D}" type="slidenum">
              <a:rPr lang="vi-VN" smtClean="0"/>
              <a:t>‹#›</a:t>
            </a:fld>
            <a:endParaRPr lang="vi-VN"/>
          </a:p>
        </p:txBody>
      </p:sp>
    </p:spTree>
    <p:extLst>
      <p:ext uri="{BB962C8B-B14F-4D97-AF65-F5344CB8AC3E}">
        <p14:creationId xmlns:p14="http://schemas.microsoft.com/office/powerpoint/2010/main" val="309850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F0A568-3FA6-4F6E-8DD3-475260134C95}" type="datetimeFigureOut">
              <a:rPr lang="vi-VN" smtClean="0"/>
              <a:t>12/10/2024</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175537-1E41-4B50-ABDF-740E0AD7BA5D}" type="slidenum">
              <a:rPr lang="vi-VN" smtClean="0"/>
              <a:t>‹#›</a:t>
            </a:fld>
            <a:endParaRPr lang="vi-VN"/>
          </a:p>
        </p:txBody>
      </p:sp>
    </p:spTree>
    <p:extLst>
      <p:ext uri="{BB962C8B-B14F-4D97-AF65-F5344CB8AC3E}">
        <p14:creationId xmlns:p14="http://schemas.microsoft.com/office/powerpoint/2010/main" val="2834568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E413-9B1F-39B0-5557-69C9C93E405C}"/>
              </a:ext>
            </a:extLst>
          </p:cNvPr>
          <p:cNvSpPr>
            <a:spLocks noGrp="1"/>
          </p:cNvSpPr>
          <p:nvPr>
            <p:ph type="ctrTitle"/>
          </p:nvPr>
        </p:nvSpPr>
        <p:spPr>
          <a:xfrm>
            <a:off x="2217174" y="2005020"/>
            <a:ext cx="7944464" cy="2262781"/>
          </a:xfrm>
        </p:spPr>
        <p:txBody>
          <a:bodyPr>
            <a:normAutofit/>
          </a:bodyPr>
          <a:lstStyle/>
          <a:p>
            <a:r>
              <a:rPr lang="en-US" sz="2800" b="1"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XÂY DỰNG API VÀ HỆ THỐNG CHẤM ĐIỂM TRỰC TUYẾN CHO ĐỒ ÁN SINH VIÊN CNTT</a:t>
            </a:r>
            <a:br>
              <a:rPr lang="vi-VN" sz="2800" dirty="0">
                <a:solidFill>
                  <a:srgbClr val="002060"/>
                </a:solidFill>
                <a:effectLst/>
                <a:latin typeface="Times New Roman" panose="02020603050405020304" pitchFamily="18" charset="0"/>
                <a:ea typeface="Times New Roman" panose="02020603050405020304" pitchFamily="18" charset="0"/>
              </a:rPr>
            </a:br>
            <a:endParaRPr lang="vi-VN" sz="2800" dirty="0">
              <a:solidFill>
                <a:srgbClr val="002060"/>
              </a:solidFill>
            </a:endParaRPr>
          </a:p>
        </p:txBody>
      </p:sp>
      <p:sp>
        <p:nvSpPr>
          <p:cNvPr id="3" name="Subtitle 2">
            <a:extLst>
              <a:ext uri="{FF2B5EF4-FFF2-40B4-BE49-F238E27FC236}">
                <a16:creationId xmlns:a16="http://schemas.microsoft.com/office/drawing/2014/main" id="{0207BCF5-AC9B-9970-9BD8-B6BEA4E51FE1}"/>
              </a:ext>
            </a:extLst>
          </p:cNvPr>
          <p:cNvSpPr>
            <a:spLocks noGrp="1"/>
          </p:cNvSpPr>
          <p:nvPr>
            <p:ph type="subTitle" idx="1"/>
          </p:nvPr>
        </p:nvSpPr>
        <p:spPr>
          <a:xfrm>
            <a:off x="2589213" y="3901105"/>
            <a:ext cx="8915399" cy="2652555"/>
          </a:xfrm>
        </p:spPr>
        <p:txBody>
          <a:bodyPr/>
          <a:lstStyle/>
          <a:p>
            <a:pPr marL="457200" algn="just">
              <a:lnSpc>
                <a:spcPct val="150000"/>
              </a:lnSpc>
            </a:pPr>
            <a:r>
              <a:rPr lang="en-US" sz="1800" dirty="0">
                <a:effectLst/>
                <a:latin typeface="Times New Roman" panose="02020603050405020304" pitchFamily="18" charset="0"/>
                <a:ea typeface="Times New Roman" panose="02020603050405020304" pitchFamily="18" charset="0"/>
              </a:rPr>
              <a:t> </a:t>
            </a:r>
            <a:endParaRPr lang="vi-VN"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FE15EF97-E2D5-4D0C-9BE2-13E2496DFA92}"/>
              </a:ext>
            </a:extLst>
          </p:cNvPr>
          <p:cNvSpPr txBox="1">
            <a:spLocks/>
          </p:cNvSpPr>
          <p:nvPr/>
        </p:nvSpPr>
        <p:spPr>
          <a:xfrm>
            <a:off x="93406" y="858564"/>
            <a:ext cx="12005187" cy="6794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TRƯỜNG ĐẠI HỌC TRÀ VINH</a:t>
            </a:r>
            <a:endParaRPr lang="vi-V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KHOA KỸ THUẬT VÀ CÔNG NGHỆ</a:t>
            </a:r>
            <a:endParaRPr lang="vi-V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7704C5-122C-AD72-210C-21F12C455E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154" y="595275"/>
            <a:ext cx="1206039" cy="1206039"/>
          </a:xfrm>
          <a:prstGeom prst="rect">
            <a:avLst/>
          </a:prstGeom>
          <a:noFill/>
        </p:spPr>
      </p:pic>
      <p:sp>
        <p:nvSpPr>
          <p:cNvPr id="6" name="Title 1">
            <a:extLst>
              <a:ext uri="{FF2B5EF4-FFF2-40B4-BE49-F238E27FC236}">
                <a16:creationId xmlns:a16="http://schemas.microsoft.com/office/drawing/2014/main" id="{61A6060A-79F5-E47B-B439-E29DF085ABF4}"/>
              </a:ext>
            </a:extLst>
          </p:cNvPr>
          <p:cNvSpPr txBox="1">
            <a:spLocks/>
          </p:cNvSpPr>
          <p:nvPr/>
        </p:nvSpPr>
        <p:spPr>
          <a:xfrm>
            <a:off x="93406" y="1638324"/>
            <a:ext cx="12005187" cy="964923"/>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en-US" sz="32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KHÓA LUẬN TỐT NGHIỆP</a:t>
            </a:r>
            <a:endParaRPr lang="vi-VN" sz="32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5C830B8B-B343-7C23-AAE7-7B143EEEE346}"/>
              </a:ext>
            </a:extLst>
          </p:cNvPr>
          <p:cNvSpPr txBox="1"/>
          <p:nvPr/>
        </p:nvSpPr>
        <p:spPr>
          <a:xfrm>
            <a:off x="4275405" y="4398526"/>
            <a:ext cx="3828002" cy="1883657"/>
          </a:xfrm>
          <a:prstGeom prst="rect">
            <a:avLst/>
          </a:prstGeom>
          <a:noFill/>
        </p:spPr>
        <p:txBody>
          <a:bodyPr wrap="square" rtlCol="0">
            <a:spAutoFit/>
          </a:bodyPr>
          <a:lstStyle/>
          <a:p>
            <a:pPr>
              <a:lnSpc>
                <a:spcPct val="150000"/>
              </a:lnSpc>
              <a:spcBef>
                <a:spcPct val="0"/>
              </a:spcBef>
            </a:pPr>
            <a:r>
              <a:rPr lang="en-US" sz="2000" b="1" dirty="0">
                <a:solidFill>
                  <a:schemeClr val="accent1"/>
                </a:solidFill>
                <a:latin typeface="Times New Roman" panose="02020603050405020304" pitchFamily="18" charset="0"/>
                <a:cs typeface="Times New Roman" panose="02020603050405020304" pitchFamily="18" charset="0"/>
              </a:rPr>
              <a:t>GVHD: TS. NGUYỄN BẢO ÂN</a:t>
            </a:r>
          </a:p>
          <a:p>
            <a:pPr>
              <a:lnSpc>
                <a:spcPct val="150000"/>
              </a:lnSpc>
              <a:spcBef>
                <a:spcPct val="0"/>
              </a:spcBef>
            </a:pPr>
            <a:r>
              <a:rPr lang="en-US" sz="2000" b="1" dirty="0">
                <a:solidFill>
                  <a:schemeClr val="accent1"/>
                </a:solidFill>
                <a:latin typeface="Times New Roman" panose="02020603050405020304" pitchFamily="18" charset="0"/>
                <a:cs typeface="Times New Roman" panose="02020603050405020304" pitchFamily="18" charset="0"/>
              </a:rPr>
              <a:t>SVTH: TRẦN THÁI HƯNG</a:t>
            </a:r>
            <a:endParaRPr lang="vi-VN" sz="2000" b="1" dirty="0">
              <a:solidFill>
                <a:schemeClr val="accent1"/>
              </a:solidFill>
              <a:latin typeface="Times New Roman" panose="02020603050405020304" pitchFamily="18" charset="0"/>
              <a:cs typeface="Times New Roman" panose="02020603050405020304" pitchFamily="18" charset="0"/>
            </a:endParaRPr>
          </a:p>
          <a:p>
            <a:pPr>
              <a:lnSpc>
                <a:spcPct val="150000"/>
              </a:lnSpc>
              <a:spcBef>
                <a:spcPct val="0"/>
              </a:spcBef>
            </a:pPr>
            <a:r>
              <a:rPr lang="en-US" sz="2000" b="1" dirty="0">
                <a:solidFill>
                  <a:schemeClr val="accent1"/>
                </a:solidFill>
                <a:latin typeface="Times New Roman" panose="02020603050405020304" pitchFamily="18" charset="0"/>
                <a:cs typeface="Times New Roman" panose="02020603050405020304" pitchFamily="18" charset="0"/>
              </a:rPr>
              <a:t>LỚP: DA20TTB</a:t>
            </a:r>
            <a:endParaRPr lang="vi-VN" sz="2000" b="1" dirty="0">
              <a:solidFill>
                <a:schemeClr val="accent1"/>
              </a:solidFill>
              <a:latin typeface="Times New Roman" panose="02020603050405020304" pitchFamily="18" charset="0"/>
              <a:cs typeface="Times New Roman" panose="02020603050405020304" pitchFamily="18" charset="0"/>
            </a:endParaRPr>
          </a:p>
          <a:p>
            <a:pPr>
              <a:lnSpc>
                <a:spcPct val="150000"/>
              </a:lnSpc>
              <a:spcBef>
                <a:spcPct val="0"/>
              </a:spcBef>
            </a:pPr>
            <a:r>
              <a:rPr lang="en-US" sz="2000" b="1" dirty="0">
                <a:solidFill>
                  <a:schemeClr val="accent1"/>
                </a:solidFill>
                <a:latin typeface="Times New Roman" panose="02020603050405020304" pitchFamily="18" charset="0"/>
                <a:cs typeface="Times New Roman" panose="02020603050405020304" pitchFamily="18" charset="0"/>
              </a:rPr>
              <a:t>MSSV: 110120031</a:t>
            </a:r>
            <a:endParaRPr lang="vi-VN" sz="2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23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EAB4CDD1-9838-5559-48F4-6153EB1C0A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5858" y="101945"/>
            <a:ext cx="6427912" cy="6709627"/>
          </a:xfrm>
          <a:prstGeom prst="rect">
            <a:avLst/>
          </a:prstGeom>
          <a:noFill/>
          <a:ln>
            <a:noFill/>
          </a:ln>
        </p:spPr>
      </p:pic>
      <p:pic>
        <p:nvPicPr>
          <p:cNvPr id="7" name="Picture 6">
            <a:extLst>
              <a:ext uri="{FF2B5EF4-FFF2-40B4-BE49-F238E27FC236}">
                <a16:creationId xmlns:a16="http://schemas.microsoft.com/office/drawing/2014/main" id="{8D4E7752-A0D7-F1BE-EAFB-5CC29C0170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8" name="Title 1">
            <a:extLst>
              <a:ext uri="{FF2B5EF4-FFF2-40B4-BE49-F238E27FC236}">
                <a16:creationId xmlns:a16="http://schemas.microsoft.com/office/drawing/2014/main" id="{968E8F24-317A-860F-837B-10F1329CF1E0}"/>
              </a:ext>
            </a:extLst>
          </p:cNvPr>
          <p:cNvSpPr txBox="1">
            <a:spLocks/>
          </p:cNvSpPr>
          <p:nvPr/>
        </p:nvSpPr>
        <p:spPr>
          <a:xfrm>
            <a:off x="1484670" y="101945"/>
            <a:ext cx="2861188" cy="7701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Lược</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đồ</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cơ</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sở</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dữ</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liệu</a:t>
            </a:r>
            <a:endParaRPr lang="vi-VN"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631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10;&#10;Description automatically generated">
            <a:extLst>
              <a:ext uri="{FF2B5EF4-FFF2-40B4-BE49-F238E27FC236}">
                <a16:creationId xmlns:a16="http://schemas.microsoft.com/office/drawing/2014/main" id="{F6D1D8CC-0D00-4D08-E946-2B2B560C17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3117" y="1520238"/>
            <a:ext cx="9016894" cy="4325796"/>
          </a:xfrm>
          <a:prstGeom prst="rect">
            <a:avLst/>
          </a:prstGeom>
        </p:spPr>
      </p:pic>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444291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Kiến</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trúc</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hệ</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thống</a:t>
            </a:r>
            <a:endParaRPr lang="vi-VN"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67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444291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Một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số</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kết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quả</a:t>
            </a:r>
            <a:r>
              <a:rPr lang="en-US" b="1" dirty="0">
                <a:solidFill>
                  <a:srgbClr val="002060"/>
                </a:solidFill>
                <a:latin typeface="Arial" panose="020B0604020202020204" pitchFamily="34" charset="0"/>
                <a:cs typeface="Arial" panose="020B0604020202020204" pitchFamily="34" charset="0"/>
              </a:rPr>
              <a:t>  </a:t>
            </a:r>
            <a:endParaRPr lang="vi-VN" b="1" dirty="0">
              <a:solidFill>
                <a:srgbClr val="002060"/>
              </a:solidFill>
              <a:latin typeface="Arial" panose="020B0604020202020204" pitchFamily="34" charset="0"/>
              <a:cs typeface="Arial" panose="020B0604020202020204" pitchFamily="34" charset="0"/>
            </a:endParaRPr>
          </a:p>
        </p:txBody>
      </p:sp>
      <p:pic>
        <p:nvPicPr>
          <p:cNvPr id="2" name="Picture 1" descr="A screenshot of a chat&#10;&#10;Description automatically generated">
            <a:extLst>
              <a:ext uri="{FF2B5EF4-FFF2-40B4-BE49-F238E27FC236}">
                <a16:creationId xmlns:a16="http://schemas.microsoft.com/office/drawing/2014/main" id="{66586D70-02AA-FCF8-18F4-B9FEE2E84F58}"/>
              </a:ext>
            </a:extLst>
          </p:cNvPr>
          <p:cNvPicPr>
            <a:picLocks noChangeAspect="1"/>
          </p:cNvPicPr>
          <p:nvPr/>
        </p:nvPicPr>
        <p:blipFill rotWithShape="1">
          <a:blip r:embed="rId3"/>
          <a:srcRect b="16340"/>
          <a:stretch/>
        </p:blipFill>
        <p:spPr bwMode="auto">
          <a:xfrm>
            <a:off x="2087998" y="1114861"/>
            <a:ext cx="3073706" cy="4628275"/>
          </a:xfrm>
          <a:prstGeom prst="rect">
            <a:avLst/>
          </a:prstGeom>
          <a:ln>
            <a:noFill/>
          </a:ln>
          <a:extLst>
            <a:ext uri="{53640926-AAD7-44D8-BBD7-CCE9431645EC}">
              <a14:shadowObscured xmlns:a14="http://schemas.microsoft.com/office/drawing/2010/main"/>
            </a:ext>
          </a:extLst>
        </p:spPr>
      </p:pic>
      <p:pic>
        <p:nvPicPr>
          <p:cNvPr id="6" name="Picture 5" descr="A screenshot of a phone&#10;&#10;Description automatically generated">
            <a:extLst>
              <a:ext uri="{FF2B5EF4-FFF2-40B4-BE49-F238E27FC236}">
                <a16:creationId xmlns:a16="http://schemas.microsoft.com/office/drawing/2014/main" id="{F136E6F7-FF47-A40E-B08E-958357FE64B2}"/>
              </a:ext>
            </a:extLst>
          </p:cNvPr>
          <p:cNvPicPr>
            <a:picLocks noChangeAspect="1"/>
          </p:cNvPicPr>
          <p:nvPr/>
        </p:nvPicPr>
        <p:blipFill rotWithShape="1">
          <a:blip r:embed="rId4"/>
          <a:srcRect b="20340"/>
          <a:stretch/>
        </p:blipFill>
        <p:spPr bwMode="auto">
          <a:xfrm>
            <a:off x="7030298" y="1114861"/>
            <a:ext cx="3239792" cy="46282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282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444291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Một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số</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kết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quả</a:t>
            </a:r>
            <a:r>
              <a:rPr lang="en-US" b="1" dirty="0">
                <a:solidFill>
                  <a:srgbClr val="002060"/>
                </a:solidFill>
                <a:latin typeface="Arial" panose="020B0604020202020204" pitchFamily="34" charset="0"/>
                <a:cs typeface="Arial" panose="020B0604020202020204" pitchFamily="34" charset="0"/>
              </a:rPr>
              <a:t>  </a:t>
            </a:r>
            <a:endParaRPr lang="vi-VN" b="1" dirty="0">
              <a:solidFill>
                <a:srgbClr val="002060"/>
              </a:solidFill>
              <a:latin typeface="Arial" panose="020B0604020202020204" pitchFamily="34" charset="0"/>
              <a:cs typeface="Arial" panose="020B0604020202020204" pitchFamily="34" charset="0"/>
            </a:endParaRPr>
          </a:p>
        </p:txBody>
      </p:sp>
      <p:pic>
        <p:nvPicPr>
          <p:cNvPr id="3" name="Picture 2" descr="A white sheet of paper with black text&#10;&#10;Description automatically generated">
            <a:extLst>
              <a:ext uri="{FF2B5EF4-FFF2-40B4-BE49-F238E27FC236}">
                <a16:creationId xmlns:a16="http://schemas.microsoft.com/office/drawing/2014/main" id="{3ADC16B9-0971-68FE-4444-4F6B7C8129D8}"/>
              </a:ext>
            </a:extLst>
          </p:cNvPr>
          <p:cNvPicPr>
            <a:picLocks noChangeAspect="1"/>
          </p:cNvPicPr>
          <p:nvPr/>
        </p:nvPicPr>
        <p:blipFill>
          <a:blip r:embed="rId3"/>
          <a:stretch>
            <a:fillRect/>
          </a:stretch>
        </p:blipFill>
        <p:spPr>
          <a:xfrm>
            <a:off x="3125787" y="793927"/>
            <a:ext cx="5940425" cy="5574030"/>
          </a:xfrm>
          <a:prstGeom prst="rect">
            <a:avLst/>
          </a:prstGeom>
        </p:spPr>
      </p:pic>
    </p:spTree>
    <p:extLst>
      <p:ext uri="{BB962C8B-B14F-4D97-AF65-F5344CB8AC3E}">
        <p14:creationId xmlns:p14="http://schemas.microsoft.com/office/powerpoint/2010/main" val="82810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444291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Một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số</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kết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quả</a:t>
            </a:r>
            <a:r>
              <a:rPr lang="en-US" b="1" dirty="0">
                <a:solidFill>
                  <a:srgbClr val="002060"/>
                </a:solidFill>
                <a:latin typeface="Arial" panose="020B0604020202020204" pitchFamily="34" charset="0"/>
                <a:cs typeface="Arial" panose="020B0604020202020204" pitchFamily="34" charset="0"/>
              </a:rPr>
              <a:t>  </a:t>
            </a:r>
            <a:endParaRPr lang="vi-VN" b="1" dirty="0">
              <a:solidFill>
                <a:srgbClr val="002060"/>
              </a:solidFill>
              <a:latin typeface="Arial" panose="020B0604020202020204" pitchFamily="34" charset="0"/>
              <a:cs typeface="Arial" panose="020B0604020202020204" pitchFamily="34" charset="0"/>
            </a:endParaRPr>
          </a:p>
        </p:txBody>
      </p:sp>
      <p:pic>
        <p:nvPicPr>
          <p:cNvPr id="3" name="Picture 2" descr="A white sheet of paper with black text&#10;&#10;Description automatically generated">
            <a:extLst>
              <a:ext uri="{FF2B5EF4-FFF2-40B4-BE49-F238E27FC236}">
                <a16:creationId xmlns:a16="http://schemas.microsoft.com/office/drawing/2014/main" id="{3ADC16B9-0971-68FE-4444-4F6B7C8129D8}"/>
              </a:ext>
            </a:extLst>
          </p:cNvPr>
          <p:cNvPicPr>
            <a:picLocks noChangeAspect="1"/>
          </p:cNvPicPr>
          <p:nvPr/>
        </p:nvPicPr>
        <p:blipFill>
          <a:blip r:embed="rId3"/>
          <a:stretch>
            <a:fillRect/>
          </a:stretch>
        </p:blipFill>
        <p:spPr>
          <a:xfrm>
            <a:off x="3125787" y="793927"/>
            <a:ext cx="5940425" cy="5574030"/>
          </a:xfrm>
          <a:prstGeom prst="rect">
            <a:avLst/>
          </a:prstGeom>
        </p:spPr>
      </p:pic>
    </p:spTree>
    <p:extLst>
      <p:ext uri="{BB962C8B-B14F-4D97-AF65-F5344CB8AC3E}">
        <p14:creationId xmlns:p14="http://schemas.microsoft.com/office/powerpoint/2010/main" val="18870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5643890" cy="770111"/>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Kết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luận</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và</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hướng</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phát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triển</a:t>
            </a:r>
            <a:endParaRPr lang="vi-VN" b="1" dirty="0">
              <a:solidFill>
                <a:srgbClr val="002060"/>
              </a:solidFill>
              <a:latin typeface="Arial" panose="020B0604020202020204" pitchFamily="34" charset="0"/>
              <a:cs typeface="Arial" panose="020B0604020202020204" pitchFamily="34" charset="0"/>
            </a:endParaRPr>
          </a:p>
        </p:txBody>
      </p:sp>
      <p:sp>
        <p:nvSpPr>
          <p:cNvPr id="8" name="Text 0">
            <a:extLst>
              <a:ext uri="{FF2B5EF4-FFF2-40B4-BE49-F238E27FC236}">
                <a16:creationId xmlns:a16="http://schemas.microsoft.com/office/drawing/2014/main" id="{48D2DB69-C0F5-752E-658C-B68B220897C1}"/>
              </a:ext>
            </a:extLst>
          </p:cNvPr>
          <p:cNvSpPr/>
          <p:nvPr/>
        </p:nvSpPr>
        <p:spPr>
          <a:xfrm>
            <a:off x="1837430" y="609702"/>
            <a:ext cx="4323089" cy="771525"/>
          </a:xfrm>
          <a:prstGeom prst="rect">
            <a:avLst/>
          </a:prstGeom>
          <a:noFill/>
          <a:ln/>
        </p:spPr>
        <p:txBody>
          <a:bodyPr wrap="none" lIns="0" tIns="0" rIns="0" bIns="0" rtlCol="0" anchor="t"/>
          <a:lstStyle/>
          <a:p>
            <a:pPr marL="0" indent="0">
              <a:lnSpc>
                <a:spcPts val="6050"/>
              </a:lnSpc>
              <a:buNone/>
            </a:pPr>
            <a:r>
              <a:rPr lang="en-US" sz="2800" b="1" dirty="0">
                <a:solidFill>
                  <a:schemeClr val="accent1"/>
                </a:solidFill>
                <a:latin typeface="Arial" panose="020B0604020202020204" pitchFamily="34" charset="0"/>
                <a:ea typeface="Unbounded Bold" pitchFamily="34" charset="-122"/>
                <a:cs typeface="Arial" panose="020B0604020202020204" pitchFamily="34" charset="0"/>
              </a:rPr>
              <a:t>Thành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tựu</a:t>
            </a:r>
            <a:endParaRPr lang="en-US" sz="2800" dirty="0">
              <a:solidFill>
                <a:schemeClr val="accent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D15313F-603C-EA5C-FBBB-D14974E7DF27}"/>
              </a:ext>
            </a:extLst>
          </p:cNvPr>
          <p:cNvSpPr txBox="1"/>
          <p:nvPr/>
        </p:nvSpPr>
        <p:spPr>
          <a:xfrm>
            <a:off x="1837430" y="1458525"/>
            <a:ext cx="5139160" cy="677108"/>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Đã làm quen với các công cụ hiện đại như:</a:t>
            </a:r>
          </a:p>
          <a:p>
            <a:endParaRPr lang="vi-V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4160817-9C79-C63B-7FD8-9E3AF59D52C8}"/>
              </a:ext>
            </a:extLst>
          </p:cNvPr>
          <p:cNvSpPr txBox="1"/>
          <p:nvPr/>
        </p:nvSpPr>
        <p:spPr>
          <a:xfrm>
            <a:off x="1956122" y="1965960"/>
            <a:ext cx="6562845" cy="142032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2000" dirty="0">
                <a:latin typeface="Arial" panose="020B0604020202020204" pitchFamily="34" charset="0"/>
                <a:cs typeface="Arial" panose="020B0604020202020204" pitchFamily="34" charset="0"/>
              </a:rPr>
              <a:t>GitHub: Quản lý mã nguồn. </a:t>
            </a:r>
          </a:p>
          <a:p>
            <a:pPr marL="285750" indent="-285750">
              <a:lnSpc>
                <a:spcPct val="150000"/>
              </a:lnSpc>
              <a:buFont typeface="Wingdings" panose="05000000000000000000" pitchFamily="2" charset="2"/>
              <a:buChar char="§"/>
            </a:pPr>
            <a:r>
              <a:rPr lang="vi-VN" sz="2000" dirty="0">
                <a:latin typeface="Arial" panose="020B0604020202020204" pitchFamily="34" charset="0"/>
                <a:cs typeface="Arial" panose="020B0604020202020204" pitchFamily="34" charset="0"/>
              </a:rPr>
              <a:t>Docker: Triển khai ứng dụng. </a:t>
            </a:r>
          </a:p>
          <a:p>
            <a:pPr marL="285750" indent="-285750">
              <a:lnSpc>
                <a:spcPct val="150000"/>
              </a:lnSpc>
              <a:buFont typeface="Wingdings" panose="05000000000000000000" pitchFamily="2" charset="2"/>
              <a:buChar char="§"/>
            </a:pPr>
            <a:r>
              <a:rPr lang="vi-VN" sz="2000" dirty="0">
                <a:latin typeface="Arial" panose="020B0604020202020204" pitchFamily="34" charset="0"/>
                <a:cs typeface="Arial" panose="020B0604020202020204" pitchFamily="34" charset="0"/>
              </a:rPr>
              <a:t>VPS: Thử nghiệm hệ thống trong môi trường thực tế.</a:t>
            </a:r>
          </a:p>
        </p:txBody>
      </p:sp>
      <p:sp>
        <p:nvSpPr>
          <p:cNvPr id="16" name="TextBox 15">
            <a:extLst>
              <a:ext uri="{FF2B5EF4-FFF2-40B4-BE49-F238E27FC236}">
                <a16:creationId xmlns:a16="http://schemas.microsoft.com/office/drawing/2014/main" id="{51A895D6-6E52-1004-E29B-8E9C1CFE2CFC}"/>
              </a:ext>
            </a:extLst>
          </p:cNvPr>
          <p:cNvSpPr txBox="1"/>
          <p:nvPr/>
        </p:nvSpPr>
        <p:spPr>
          <a:xfrm>
            <a:off x="1837430" y="3555166"/>
            <a:ext cx="9366864" cy="707886"/>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Hiểu rõ hơn về quy trình chấm điểm tại trường, giúp xây dựng hệ thống đánh giá phù hợp và tối ưu.</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1460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5643890" cy="770111"/>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Kết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luận</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và</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hướng</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phát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triển</a:t>
            </a:r>
            <a:endParaRPr lang="vi-VN" b="1" dirty="0">
              <a:solidFill>
                <a:srgbClr val="002060"/>
              </a:solidFill>
              <a:latin typeface="Arial" panose="020B0604020202020204" pitchFamily="34" charset="0"/>
              <a:cs typeface="Arial" panose="020B0604020202020204" pitchFamily="34" charset="0"/>
            </a:endParaRPr>
          </a:p>
        </p:txBody>
      </p:sp>
      <p:sp>
        <p:nvSpPr>
          <p:cNvPr id="8" name="Text 0">
            <a:extLst>
              <a:ext uri="{FF2B5EF4-FFF2-40B4-BE49-F238E27FC236}">
                <a16:creationId xmlns:a16="http://schemas.microsoft.com/office/drawing/2014/main" id="{48D2DB69-C0F5-752E-658C-B68B220897C1}"/>
              </a:ext>
            </a:extLst>
          </p:cNvPr>
          <p:cNvSpPr/>
          <p:nvPr/>
        </p:nvSpPr>
        <p:spPr>
          <a:xfrm>
            <a:off x="1837430" y="609702"/>
            <a:ext cx="4323089" cy="771525"/>
          </a:xfrm>
          <a:prstGeom prst="rect">
            <a:avLst/>
          </a:prstGeom>
          <a:noFill/>
          <a:ln/>
        </p:spPr>
        <p:txBody>
          <a:bodyPr wrap="none" lIns="0" tIns="0" rIns="0" bIns="0" rtlCol="0" anchor="t"/>
          <a:lstStyle/>
          <a:p>
            <a:pPr marL="0" indent="0">
              <a:lnSpc>
                <a:spcPts val="6050"/>
              </a:lnSpc>
              <a:buNone/>
            </a:pP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Thách</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thức</a:t>
            </a:r>
            <a:endParaRPr lang="en-US" sz="2800" dirty="0">
              <a:solidFill>
                <a:schemeClr val="accent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D15313F-603C-EA5C-FBBB-D14974E7DF27}"/>
              </a:ext>
            </a:extLst>
          </p:cNvPr>
          <p:cNvSpPr txBox="1"/>
          <p:nvPr/>
        </p:nvSpPr>
        <p:spPr>
          <a:xfrm>
            <a:off x="1837430" y="1458525"/>
            <a:ext cx="7954752" cy="400110"/>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Nhận thấy hạn chế trong việc sử dụng phương thức HTTP:</a:t>
            </a:r>
            <a:endParaRPr lang="vi-V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4160817-9C79-C63B-7FD8-9E3AF59D52C8}"/>
              </a:ext>
            </a:extLst>
          </p:cNvPr>
          <p:cNvSpPr txBox="1"/>
          <p:nvPr/>
        </p:nvSpPr>
        <p:spPr>
          <a:xfrm>
            <a:off x="1956122" y="1965960"/>
            <a:ext cx="9366864" cy="188199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2000" dirty="0">
                <a:latin typeface="Arial" panose="020B0604020202020204" pitchFamily="34" charset="0"/>
                <a:cs typeface="Arial" panose="020B0604020202020204" pitchFamily="34" charset="0"/>
              </a:rPr>
              <a:t>Sử dụng phương thức PUT thay cho PATCH khi chỉ cần cập nhật một phần dữ liệu, dẫn đến xử lý không tối ưu. </a:t>
            </a:r>
          </a:p>
          <a:p>
            <a:pPr marL="285750" indent="-285750">
              <a:lnSpc>
                <a:spcPct val="150000"/>
              </a:lnSpc>
              <a:buFont typeface="Wingdings" panose="05000000000000000000" pitchFamily="2" charset="2"/>
              <a:buChar char="§"/>
            </a:pPr>
            <a:r>
              <a:rPr lang="vi-VN" sz="2000" dirty="0">
                <a:latin typeface="Arial" panose="020B0604020202020204" pitchFamily="34" charset="0"/>
                <a:cs typeface="Arial" panose="020B0604020202020204" pitchFamily="34" charset="0"/>
              </a:rPr>
              <a:t>Một số API yêu cầu tham số đơn giản nhưng lại sử dụng phương thức phức tạp hơn, làm giảm hiệu quả hệ thống.</a:t>
            </a:r>
          </a:p>
        </p:txBody>
      </p:sp>
      <p:sp>
        <p:nvSpPr>
          <p:cNvPr id="16" name="TextBox 15">
            <a:extLst>
              <a:ext uri="{FF2B5EF4-FFF2-40B4-BE49-F238E27FC236}">
                <a16:creationId xmlns:a16="http://schemas.microsoft.com/office/drawing/2014/main" id="{51A895D6-6E52-1004-E29B-8E9C1CFE2CFC}"/>
              </a:ext>
            </a:extLst>
          </p:cNvPr>
          <p:cNvSpPr txBox="1"/>
          <p:nvPr/>
        </p:nvSpPr>
        <p:spPr>
          <a:xfrm>
            <a:off x="1956122" y="4036298"/>
            <a:ext cx="9366864" cy="707886"/>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Tích hợp các thư viện UI lớn đã làm tăng dung lượng bộ nhớ của dự án, ảnh hưởng đến hiệu suất, đặc biệt trên các hệ thống có tài nguyên giới hạn.</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1227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5643890" cy="770111"/>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Kết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luận</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và</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hướng</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phát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triển</a:t>
            </a:r>
            <a:endParaRPr lang="vi-VN" b="1" dirty="0">
              <a:solidFill>
                <a:srgbClr val="002060"/>
              </a:solidFill>
              <a:latin typeface="Arial" panose="020B0604020202020204" pitchFamily="34" charset="0"/>
              <a:cs typeface="Arial" panose="020B0604020202020204" pitchFamily="34" charset="0"/>
            </a:endParaRPr>
          </a:p>
        </p:txBody>
      </p:sp>
      <p:sp>
        <p:nvSpPr>
          <p:cNvPr id="8" name="Text 0">
            <a:extLst>
              <a:ext uri="{FF2B5EF4-FFF2-40B4-BE49-F238E27FC236}">
                <a16:creationId xmlns:a16="http://schemas.microsoft.com/office/drawing/2014/main" id="{48D2DB69-C0F5-752E-658C-B68B220897C1}"/>
              </a:ext>
            </a:extLst>
          </p:cNvPr>
          <p:cNvSpPr/>
          <p:nvPr/>
        </p:nvSpPr>
        <p:spPr>
          <a:xfrm>
            <a:off x="1837430" y="609702"/>
            <a:ext cx="4323089" cy="771525"/>
          </a:xfrm>
          <a:prstGeom prst="rect">
            <a:avLst/>
          </a:prstGeom>
          <a:noFill/>
          <a:ln/>
        </p:spPr>
        <p:txBody>
          <a:bodyPr wrap="none" lIns="0" tIns="0" rIns="0" bIns="0" rtlCol="0" anchor="t"/>
          <a:lstStyle/>
          <a:p>
            <a:pPr marL="0" indent="0">
              <a:lnSpc>
                <a:spcPts val="6050"/>
              </a:lnSpc>
              <a:buNone/>
            </a:pP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Hướng</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phát</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triển</a:t>
            </a:r>
            <a:endParaRPr lang="en-US" sz="2800" dirty="0">
              <a:solidFill>
                <a:schemeClr val="accent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D15313F-603C-EA5C-FBBB-D14974E7DF27}"/>
              </a:ext>
            </a:extLst>
          </p:cNvPr>
          <p:cNvSpPr txBox="1"/>
          <p:nvPr/>
        </p:nvSpPr>
        <p:spPr>
          <a:xfrm>
            <a:off x="1837430" y="1458525"/>
            <a:ext cx="7954752" cy="400110"/>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Tối ưu hóa trải nghiệm người dùng:</a:t>
            </a:r>
            <a:endParaRPr lang="vi-V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4160817-9C79-C63B-7FD8-9E3AF59D52C8}"/>
              </a:ext>
            </a:extLst>
          </p:cNvPr>
          <p:cNvSpPr txBox="1"/>
          <p:nvPr/>
        </p:nvSpPr>
        <p:spPr>
          <a:xfrm>
            <a:off x="1956122" y="1965960"/>
            <a:ext cx="9366864" cy="142032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2000" dirty="0">
                <a:latin typeface="Arial" panose="020B0604020202020204" pitchFamily="34" charset="0"/>
                <a:cs typeface="Arial" panose="020B0604020202020204" pitchFamily="34" charset="0"/>
              </a:rPr>
              <a:t>Nâng cao trải nghiệm trên thiết bị di động bằng cách tối ưu hóa giao diện. </a:t>
            </a:r>
          </a:p>
          <a:p>
            <a:pPr marL="285750" indent="-285750">
              <a:lnSpc>
                <a:spcPct val="150000"/>
              </a:lnSpc>
              <a:buFont typeface="Wingdings" panose="05000000000000000000" pitchFamily="2" charset="2"/>
              <a:buChar char="§"/>
            </a:pPr>
            <a:r>
              <a:rPr lang="vi-VN" sz="2000" dirty="0">
                <a:latin typeface="Arial" panose="020B0604020202020204" pitchFamily="34" charset="0"/>
                <a:cs typeface="Arial" panose="020B0604020202020204" pitchFamily="34" charset="0"/>
              </a:rPr>
              <a:t>Cải thiện tính trực quan, tốc độ phản hồi và tính tương thích của hệ thống trên các nền tảng di động.</a:t>
            </a:r>
          </a:p>
        </p:txBody>
      </p:sp>
    </p:spTree>
    <p:extLst>
      <p:ext uri="{BB962C8B-B14F-4D97-AF65-F5344CB8AC3E}">
        <p14:creationId xmlns:p14="http://schemas.microsoft.com/office/powerpoint/2010/main" val="415874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5643890" cy="770111"/>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Kết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luận</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và</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hướng</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phát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triển</a:t>
            </a:r>
            <a:endParaRPr lang="vi-VN" b="1" dirty="0">
              <a:solidFill>
                <a:srgbClr val="002060"/>
              </a:solidFill>
              <a:latin typeface="Arial" panose="020B0604020202020204" pitchFamily="34" charset="0"/>
              <a:cs typeface="Arial" panose="020B0604020202020204" pitchFamily="34" charset="0"/>
            </a:endParaRPr>
          </a:p>
        </p:txBody>
      </p:sp>
      <p:sp>
        <p:nvSpPr>
          <p:cNvPr id="8" name="Text 0">
            <a:extLst>
              <a:ext uri="{FF2B5EF4-FFF2-40B4-BE49-F238E27FC236}">
                <a16:creationId xmlns:a16="http://schemas.microsoft.com/office/drawing/2014/main" id="{48D2DB69-C0F5-752E-658C-B68B220897C1}"/>
              </a:ext>
            </a:extLst>
          </p:cNvPr>
          <p:cNvSpPr/>
          <p:nvPr/>
        </p:nvSpPr>
        <p:spPr>
          <a:xfrm>
            <a:off x="1837430" y="609702"/>
            <a:ext cx="4323089" cy="771525"/>
          </a:xfrm>
          <a:prstGeom prst="rect">
            <a:avLst/>
          </a:prstGeom>
          <a:noFill/>
          <a:ln/>
        </p:spPr>
        <p:txBody>
          <a:bodyPr wrap="none" lIns="0" tIns="0" rIns="0" bIns="0" rtlCol="0" anchor="t"/>
          <a:lstStyle/>
          <a:p>
            <a:pPr marL="0" indent="0">
              <a:lnSpc>
                <a:spcPts val="6050"/>
              </a:lnSpc>
              <a:buNone/>
            </a:pP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Hướng</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phát</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triển</a:t>
            </a:r>
            <a:endParaRPr lang="en-US" sz="2800" dirty="0">
              <a:solidFill>
                <a:schemeClr val="accent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D15313F-603C-EA5C-FBBB-D14974E7DF27}"/>
              </a:ext>
            </a:extLst>
          </p:cNvPr>
          <p:cNvSpPr txBox="1"/>
          <p:nvPr/>
        </p:nvSpPr>
        <p:spPr>
          <a:xfrm>
            <a:off x="1837430" y="1458525"/>
            <a:ext cx="7954752" cy="400110"/>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Áp dụng vào thực tiễn:</a:t>
            </a:r>
            <a:endParaRPr lang="vi-V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4160817-9C79-C63B-7FD8-9E3AF59D52C8}"/>
              </a:ext>
            </a:extLst>
          </p:cNvPr>
          <p:cNvSpPr txBox="1"/>
          <p:nvPr/>
        </p:nvSpPr>
        <p:spPr>
          <a:xfrm>
            <a:off x="1956122" y="1965960"/>
            <a:ext cx="9366864" cy="188199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2000" dirty="0">
                <a:latin typeface="Arial" panose="020B0604020202020204" pitchFamily="34" charset="0"/>
                <a:cs typeface="Arial" panose="020B0604020202020204" pitchFamily="34" charset="0"/>
              </a:rPr>
              <a:t>Sau khi hoàn thiện và thử nghiệm, hệ thống sẽ được áp dụng để hỗ trợ quá trình chấm điểm đồ án tại các trường đại học. </a:t>
            </a:r>
          </a:p>
          <a:p>
            <a:pPr marL="285750" indent="-285750">
              <a:lnSpc>
                <a:spcPct val="150000"/>
              </a:lnSpc>
              <a:buFont typeface="Wingdings" panose="05000000000000000000" pitchFamily="2" charset="2"/>
              <a:buChar char="§"/>
            </a:pPr>
            <a:r>
              <a:rPr lang="vi-VN" sz="2000" dirty="0">
                <a:latin typeface="Arial" panose="020B0604020202020204" pitchFamily="34" charset="0"/>
                <a:cs typeface="Arial" panose="020B0604020202020204" pitchFamily="34" charset="0"/>
              </a:rPr>
              <a:t>Đánh giá hiệu quả và độ tin cậy của hệ thống trong môi trường thực tế, từ đó cải thiện và hoàn thiện hệ thống hơn nữa.</a:t>
            </a:r>
          </a:p>
        </p:txBody>
      </p:sp>
    </p:spTree>
    <p:extLst>
      <p:ext uri="{BB962C8B-B14F-4D97-AF65-F5344CB8AC3E}">
        <p14:creationId xmlns:p14="http://schemas.microsoft.com/office/powerpoint/2010/main" val="1962210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1717609" y="101945"/>
            <a:ext cx="564389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2060"/>
                </a:solidFill>
                <a:latin typeface="Arial" panose="020B0604020202020204" pitchFamily="34" charset="0"/>
                <a:cs typeface="Arial" panose="020B0604020202020204" pitchFamily="34" charset="0"/>
              </a:rPr>
              <a:t>Demo</a:t>
            </a:r>
            <a:endParaRPr lang="vi-VN"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05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81ECE-1538-E10B-F848-047EF4DAC4FA}"/>
              </a:ext>
            </a:extLst>
          </p:cNvPr>
          <p:cNvSpPr>
            <a:spLocks/>
          </p:cNvSpPr>
          <p:nvPr/>
        </p:nvSpPr>
        <p:spPr>
          <a:xfrm>
            <a:off x="1120879" y="1930175"/>
            <a:ext cx="3234811" cy="4227871"/>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dirty="0">
                <a:latin typeface="Arial" panose="020B0604020202020204" pitchFamily="34" charset="0"/>
                <a:cs typeface="Arial" panose="020B0604020202020204" pitchFamily="34" charset="0"/>
              </a:rPr>
              <a:t>Hệ thống hiện tại hoạt động chậm, gây khó khăn cho giảng viên trong quá trình chấm điểm và quản lý.</a:t>
            </a:r>
          </a:p>
        </p:txBody>
      </p:sp>
      <p:sp>
        <p:nvSpPr>
          <p:cNvPr id="8" name="Rectangle 7">
            <a:extLst>
              <a:ext uri="{FF2B5EF4-FFF2-40B4-BE49-F238E27FC236}">
                <a16:creationId xmlns:a16="http://schemas.microsoft.com/office/drawing/2014/main" id="{008A7283-AF72-D236-6411-A546087BC141}"/>
              </a:ext>
            </a:extLst>
          </p:cNvPr>
          <p:cNvSpPr/>
          <p:nvPr/>
        </p:nvSpPr>
        <p:spPr>
          <a:xfrm>
            <a:off x="4645744" y="1925256"/>
            <a:ext cx="3234811" cy="4227871"/>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dirty="0">
                <a:latin typeface="Arial" panose="020B0604020202020204" pitchFamily="34" charset="0"/>
                <a:cs typeface="Arial" panose="020B0604020202020204" pitchFamily="34" charset="0"/>
              </a:rPr>
              <a:t>Sự cố mất dữ liệu khi tải trang là vấn đề thường gặp, gây ảnh hưởng đến quá trình đánh giá và lưu trữ kết quả.</a:t>
            </a:r>
          </a:p>
        </p:txBody>
      </p:sp>
      <p:sp>
        <p:nvSpPr>
          <p:cNvPr id="9" name="Rectangle 8">
            <a:extLst>
              <a:ext uri="{FF2B5EF4-FFF2-40B4-BE49-F238E27FC236}">
                <a16:creationId xmlns:a16="http://schemas.microsoft.com/office/drawing/2014/main" id="{0C5D8B78-CA0C-13C3-8944-C5ECB0C07A72}"/>
              </a:ext>
            </a:extLst>
          </p:cNvPr>
          <p:cNvSpPr/>
          <p:nvPr/>
        </p:nvSpPr>
        <p:spPr>
          <a:xfrm>
            <a:off x="8062454" y="1930173"/>
            <a:ext cx="3234811" cy="4227871"/>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dirty="0">
                <a:latin typeface="Arial" panose="020B0604020202020204" pitchFamily="34" charset="0"/>
                <a:cs typeface="Arial" panose="020B0604020202020204" pitchFamily="34" charset="0"/>
              </a:rPr>
              <a:t>Hệ thống không hỗ trợ quản lý và tổng hợp dữ liệu hiệu quả, gây khó khăn trong việc phân tích kết quả đánh giá.</a:t>
            </a:r>
          </a:p>
        </p:txBody>
      </p:sp>
      <p:sp>
        <p:nvSpPr>
          <p:cNvPr id="10" name="Rectangle 9">
            <a:extLst>
              <a:ext uri="{FF2B5EF4-FFF2-40B4-BE49-F238E27FC236}">
                <a16:creationId xmlns:a16="http://schemas.microsoft.com/office/drawing/2014/main" id="{91B94832-D242-DDC0-5802-31C794137FE7}"/>
              </a:ext>
            </a:extLst>
          </p:cNvPr>
          <p:cNvSpPr/>
          <p:nvPr/>
        </p:nvSpPr>
        <p:spPr>
          <a:xfrm>
            <a:off x="1120878" y="1930173"/>
            <a:ext cx="3234811" cy="973396"/>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2800" dirty="0">
                <a:solidFill>
                  <a:schemeClr val="accent1"/>
                </a:solidFill>
                <a:latin typeface="Arial" panose="020B0604020202020204" pitchFamily="34" charset="0"/>
                <a:cs typeface="Arial" panose="020B0604020202020204" pitchFamily="34" charset="0"/>
              </a:rPr>
              <a:t>Hiệu suất Kém</a:t>
            </a:r>
          </a:p>
        </p:txBody>
      </p:sp>
      <p:sp>
        <p:nvSpPr>
          <p:cNvPr id="11" name="Rectangle 10">
            <a:extLst>
              <a:ext uri="{FF2B5EF4-FFF2-40B4-BE49-F238E27FC236}">
                <a16:creationId xmlns:a16="http://schemas.microsoft.com/office/drawing/2014/main" id="{031A13D7-9C52-0849-AAD4-F4FA97DD43A5}"/>
              </a:ext>
            </a:extLst>
          </p:cNvPr>
          <p:cNvSpPr/>
          <p:nvPr/>
        </p:nvSpPr>
        <p:spPr>
          <a:xfrm>
            <a:off x="4645744" y="1925256"/>
            <a:ext cx="3234811" cy="973396"/>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a:solidFill>
                  <a:schemeClr val="accent1"/>
                </a:solidFill>
                <a:latin typeface="Arial" panose="020B0604020202020204" pitchFamily="34" charset="0"/>
                <a:cs typeface="Arial" panose="020B0604020202020204" pitchFamily="34" charset="0"/>
              </a:rPr>
              <a:t>Mất</a:t>
            </a:r>
            <a:r>
              <a:rPr lang="en-US" sz="2800" dirty="0">
                <a:solidFill>
                  <a:srgbClr val="1F1E1E"/>
                </a:solidFill>
                <a:latin typeface="Arial" panose="020B0604020202020204" pitchFamily="34" charset="0"/>
                <a:ea typeface="Alexandria Semi Bold" pitchFamily="34" charset="-122"/>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Dữ</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liệu</a:t>
            </a:r>
            <a:endParaRPr lang="en-US" sz="2800" dirty="0">
              <a:solidFill>
                <a:schemeClr val="accent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340A8ED3-6A21-95B2-F74A-11875160368C}"/>
              </a:ext>
            </a:extLst>
          </p:cNvPr>
          <p:cNvSpPr/>
          <p:nvPr/>
        </p:nvSpPr>
        <p:spPr>
          <a:xfrm>
            <a:off x="8062454" y="1925256"/>
            <a:ext cx="3234811" cy="973396"/>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a:solidFill>
                  <a:schemeClr val="accent1"/>
                </a:solidFill>
                <a:latin typeface="Arial" panose="020B0604020202020204" pitchFamily="34" charset="0"/>
                <a:cs typeface="Arial" panose="020B0604020202020204" pitchFamily="34" charset="0"/>
              </a:rPr>
              <a:t>Hạn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chế</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trong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Quản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lý</a:t>
            </a:r>
            <a:endParaRPr lang="en-US" sz="2800" dirty="0">
              <a:solidFill>
                <a:schemeClr val="accent1"/>
              </a:solidFill>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5E279641-F759-CA09-5AA8-0C0958506490}"/>
              </a:ext>
            </a:extLst>
          </p:cNvPr>
          <p:cNvSpPr txBox="1">
            <a:spLocks/>
          </p:cNvSpPr>
          <p:nvPr/>
        </p:nvSpPr>
        <p:spPr>
          <a:xfrm>
            <a:off x="1622323" y="699954"/>
            <a:ext cx="4306529" cy="6999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2060"/>
                </a:solidFill>
                <a:latin typeface="Arial" panose="020B0604020202020204" pitchFamily="34" charset="0"/>
                <a:cs typeface="Arial" panose="020B0604020202020204" pitchFamily="34" charset="0"/>
              </a:rPr>
              <a:t>Lý do </a:t>
            </a:r>
            <a:r>
              <a:rPr lang="en-US" b="1" dirty="0" err="1">
                <a:solidFill>
                  <a:srgbClr val="002060"/>
                </a:solidFill>
                <a:latin typeface="Arial" panose="020B0604020202020204" pitchFamily="34" charset="0"/>
                <a:cs typeface="Arial" panose="020B0604020202020204" pitchFamily="34" charset="0"/>
              </a:rPr>
              <a:t>chọn</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đề</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tài</a:t>
            </a:r>
            <a:endParaRPr lang="vi-VN" b="1" dirty="0">
              <a:solidFill>
                <a:srgbClr val="002060"/>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575419A0-652F-8653-5B2A-C8F1CB68BE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Tree>
    <p:extLst>
      <p:ext uri="{BB962C8B-B14F-4D97-AF65-F5344CB8AC3E}">
        <p14:creationId xmlns:p14="http://schemas.microsoft.com/office/powerpoint/2010/main" val="389046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3135-B905-969F-168B-A52033891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5" name="Title 1">
            <a:extLst>
              <a:ext uri="{FF2B5EF4-FFF2-40B4-BE49-F238E27FC236}">
                <a16:creationId xmlns:a16="http://schemas.microsoft.com/office/drawing/2014/main" id="{BFF304D7-93F1-754E-F466-3F27E4161FBB}"/>
              </a:ext>
            </a:extLst>
          </p:cNvPr>
          <p:cNvSpPr txBox="1">
            <a:spLocks/>
          </p:cNvSpPr>
          <p:nvPr/>
        </p:nvSpPr>
        <p:spPr>
          <a:xfrm>
            <a:off x="2932601" y="2658889"/>
            <a:ext cx="6326797" cy="7701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b="1" dirty="0" err="1">
                <a:solidFill>
                  <a:srgbClr val="002060"/>
                </a:solidFill>
                <a:latin typeface="Arial" panose="020B0604020202020204" pitchFamily="34" charset="0"/>
                <a:cs typeface="Arial" panose="020B0604020202020204" pitchFamily="34" charset="0"/>
              </a:rPr>
              <a:t>Cảm</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ơn</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thầy</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cô</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đã</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lắng</a:t>
            </a:r>
            <a:r>
              <a:rPr lang="en-US" sz="6000" b="1" dirty="0">
                <a:solidFill>
                  <a:srgbClr val="002060"/>
                </a:solidFill>
                <a:latin typeface="Arial" panose="020B0604020202020204" pitchFamily="34" charset="0"/>
                <a:cs typeface="Arial" panose="020B0604020202020204" pitchFamily="34" charset="0"/>
              </a:rPr>
              <a:t> </a:t>
            </a:r>
            <a:r>
              <a:rPr lang="en-US" sz="6000" b="1" dirty="0" err="1">
                <a:solidFill>
                  <a:srgbClr val="002060"/>
                </a:solidFill>
                <a:latin typeface="Arial" panose="020B0604020202020204" pitchFamily="34" charset="0"/>
                <a:cs typeface="Arial" panose="020B0604020202020204" pitchFamily="34" charset="0"/>
              </a:rPr>
              <a:t>nghe</a:t>
            </a:r>
            <a:endParaRPr lang="vi-VN" sz="6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869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
            <a:extLst>
              <a:ext uri="{FF2B5EF4-FFF2-40B4-BE49-F238E27FC236}">
                <a16:creationId xmlns:a16="http://schemas.microsoft.com/office/drawing/2014/main" id="{F829577A-00AD-BE02-44F3-F1823EB68A1A}"/>
              </a:ext>
            </a:extLst>
          </p:cNvPr>
          <p:cNvSpPr/>
          <p:nvPr/>
        </p:nvSpPr>
        <p:spPr>
          <a:xfrm>
            <a:off x="1763415" y="1237453"/>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9" name="Text 2">
            <a:extLst>
              <a:ext uri="{FF2B5EF4-FFF2-40B4-BE49-F238E27FC236}">
                <a16:creationId xmlns:a16="http://schemas.microsoft.com/office/drawing/2014/main" id="{3CED2C03-93BD-C16A-1BAA-B3B15F951749}"/>
              </a:ext>
            </a:extLst>
          </p:cNvPr>
          <p:cNvSpPr/>
          <p:nvPr/>
        </p:nvSpPr>
        <p:spPr>
          <a:xfrm>
            <a:off x="1927721" y="1305080"/>
            <a:ext cx="125135"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1</a:t>
            </a:r>
            <a:endParaRPr lang="en-US" sz="2500" dirty="0">
              <a:latin typeface="Arial" panose="020B0604020202020204" pitchFamily="34" charset="0"/>
              <a:cs typeface="Arial" panose="020B0604020202020204" pitchFamily="34" charset="0"/>
            </a:endParaRPr>
          </a:p>
        </p:txBody>
      </p:sp>
      <p:sp>
        <p:nvSpPr>
          <p:cNvPr id="10" name="Text 3">
            <a:extLst>
              <a:ext uri="{FF2B5EF4-FFF2-40B4-BE49-F238E27FC236}">
                <a16:creationId xmlns:a16="http://schemas.microsoft.com/office/drawing/2014/main" id="{347A413A-D434-1BE0-2D0A-73AFE38410DE}"/>
              </a:ext>
            </a:extLst>
          </p:cNvPr>
          <p:cNvSpPr/>
          <p:nvPr/>
        </p:nvSpPr>
        <p:spPr>
          <a:xfrm>
            <a:off x="2418735" y="1237453"/>
            <a:ext cx="2653546" cy="331708"/>
          </a:xfrm>
          <a:prstGeom prst="rect">
            <a:avLst/>
          </a:prstGeom>
          <a:noFill/>
          <a:ln/>
        </p:spPr>
        <p:txBody>
          <a:bodyPr wrap="none" lIns="0" tIns="0" rIns="0" bIns="0" rtlCol="0" anchor="t"/>
          <a:lstStyle/>
          <a:p>
            <a:pPr marL="0" indent="0">
              <a:lnSpc>
                <a:spcPts val="260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Chuẩn Đầu ra</a:t>
            </a:r>
            <a:endParaRPr lang="en-US" sz="2400" b="1" dirty="0">
              <a:solidFill>
                <a:schemeClr val="accent1"/>
              </a:solidFill>
              <a:latin typeface="Arial" panose="020B0604020202020204" pitchFamily="34" charset="0"/>
              <a:cs typeface="Arial" panose="020B0604020202020204" pitchFamily="34" charset="0"/>
            </a:endParaRPr>
          </a:p>
        </p:txBody>
      </p:sp>
      <p:sp>
        <p:nvSpPr>
          <p:cNvPr id="11" name="Text 4">
            <a:extLst>
              <a:ext uri="{FF2B5EF4-FFF2-40B4-BE49-F238E27FC236}">
                <a16:creationId xmlns:a16="http://schemas.microsoft.com/office/drawing/2014/main" id="{A53DE1D6-FE85-34AA-A0E2-2B3CED421F79}"/>
              </a:ext>
            </a:extLst>
          </p:cNvPr>
          <p:cNvSpPr/>
          <p:nvPr/>
        </p:nvSpPr>
        <p:spPr>
          <a:xfrm>
            <a:off x="2418735" y="1690129"/>
            <a:ext cx="7580671" cy="645319"/>
          </a:xfrm>
          <a:prstGeom prst="rect">
            <a:avLst/>
          </a:prstGeom>
          <a:noFill/>
          <a:ln/>
        </p:spPr>
        <p:txBody>
          <a:bodyPr wrap="square" lIns="0" tIns="0" rIns="0" bIns="0" rtlCol="0" anchor="t"/>
          <a:lstStyle/>
          <a:p>
            <a:pPr marL="0" indent="0" algn="just">
              <a:lnSpc>
                <a:spcPts val="2500"/>
              </a:lnSpc>
              <a:buNone/>
            </a:pPr>
            <a:r>
              <a:rPr lang="en-US" sz="2000" dirty="0">
                <a:solidFill>
                  <a:srgbClr val="3B3535"/>
                </a:solidFill>
                <a:latin typeface="Arial" panose="020B0604020202020204" pitchFamily="34" charset="0"/>
                <a:ea typeface="Sora Light" pitchFamily="34" charset="-122"/>
                <a:cs typeface="Arial" panose="020B0604020202020204" pitchFamily="34" charset="0"/>
              </a:rPr>
              <a:t>Phát triển chương trình đào tạo với chuẩn đầu ra rõ ràng, đảm bảo sinh viên đạt được các kỹ năng và kiến thức cần thiết.</a:t>
            </a:r>
            <a:endParaRPr lang="en-US" sz="2000" dirty="0">
              <a:latin typeface="Arial" panose="020B0604020202020204" pitchFamily="34" charset="0"/>
              <a:cs typeface="Arial" panose="020B0604020202020204" pitchFamily="34" charset="0"/>
            </a:endParaRPr>
          </a:p>
        </p:txBody>
      </p:sp>
      <p:sp>
        <p:nvSpPr>
          <p:cNvPr id="12" name="Shape 5">
            <a:extLst>
              <a:ext uri="{FF2B5EF4-FFF2-40B4-BE49-F238E27FC236}">
                <a16:creationId xmlns:a16="http://schemas.microsoft.com/office/drawing/2014/main" id="{7D101416-4473-75E0-AEB8-D893B14A29C9}"/>
              </a:ext>
            </a:extLst>
          </p:cNvPr>
          <p:cNvSpPr/>
          <p:nvPr/>
        </p:nvSpPr>
        <p:spPr>
          <a:xfrm>
            <a:off x="1763415" y="2456416"/>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13" name="Text 6">
            <a:extLst>
              <a:ext uri="{FF2B5EF4-FFF2-40B4-BE49-F238E27FC236}">
                <a16:creationId xmlns:a16="http://schemas.microsoft.com/office/drawing/2014/main" id="{802E19D8-520F-1D6F-CFAF-FEC4B69E6B22}"/>
              </a:ext>
            </a:extLst>
          </p:cNvPr>
          <p:cNvSpPr/>
          <p:nvPr/>
        </p:nvSpPr>
        <p:spPr>
          <a:xfrm>
            <a:off x="1895217" y="2524044"/>
            <a:ext cx="190024"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2</a:t>
            </a:r>
            <a:endParaRPr lang="en-US" sz="2500" dirty="0">
              <a:latin typeface="Arial" panose="020B0604020202020204" pitchFamily="34" charset="0"/>
              <a:cs typeface="Arial" panose="020B0604020202020204" pitchFamily="34" charset="0"/>
            </a:endParaRPr>
          </a:p>
        </p:txBody>
      </p:sp>
      <p:sp>
        <p:nvSpPr>
          <p:cNvPr id="14" name="Text 7">
            <a:extLst>
              <a:ext uri="{FF2B5EF4-FFF2-40B4-BE49-F238E27FC236}">
                <a16:creationId xmlns:a16="http://schemas.microsoft.com/office/drawing/2014/main" id="{C819B70E-7F95-62D4-F6F3-D505FA60CC13}"/>
              </a:ext>
            </a:extLst>
          </p:cNvPr>
          <p:cNvSpPr/>
          <p:nvPr/>
        </p:nvSpPr>
        <p:spPr>
          <a:xfrm>
            <a:off x="2418735" y="2456416"/>
            <a:ext cx="2653546" cy="331708"/>
          </a:xfrm>
          <a:prstGeom prst="rect">
            <a:avLst/>
          </a:prstGeom>
          <a:noFill/>
          <a:ln/>
        </p:spPr>
        <p:txBody>
          <a:bodyPr wrap="none" lIns="0" tIns="0" rIns="0" bIns="0" rtlCol="0" anchor="t"/>
          <a:lstStyle/>
          <a:p>
            <a:pPr marL="0" indent="0">
              <a:lnSpc>
                <a:spcPts val="260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Rubrics Kết nối</a:t>
            </a:r>
            <a:endParaRPr lang="en-US" sz="2400" b="1" dirty="0">
              <a:solidFill>
                <a:schemeClr val="accent1"/>
              </a:solidFill>
              <a:latin typeface="Arial" panose="020B0604020202020204" pitchFamily="34" charset="0"/>
              <a:cs typeface="Arial" panose="020B0604020202020204" pitchFamily="34" charset="0"/>
            </a:endParaRPr>
          </a:p>
        </p:txBody>
      </p:sp>
      <p:sp>
        <p:nvSpPr>
          <p:cNvPr id="15" name="Text 8">
            <a:extLst>
              <a:ext uri="{FF2B5EF4-FFF2-40B4-BE49-F238E27FC236}">
                <a16:creationId xmlns:a16="http://schemas.microsoft.com/office/drawing/2014/main" id="{445D6FE3-7632-3705-B9FD-ED45849E9A6C}"/>
              </a:ext>
            </a:extLst>
          </p:cNvPr>
          <p:cNvSpPr/>
          <p:nvPr/>
        </p:nvSpPr>
        <p:spPr>
          <a:xfrm>
            <a:off x="2418735" y="2909092"/>
            <a:ext cx="7580671" cy="645319"/>
          </a:xfrm>
          <a:prstGeom prst="rect">
            <a:avLst/>
          </a:prstGeom>
          <a:noFill/>
          <a:ln/>
        </p:spPr>
        <p:txBody>
          <a:bodyPr wrap="square" lIns="0" tIns="0" rIns="0" bIns="0" rtlCol="0" anchor="t"/>
          <a:lstStyle/>
          <a:p>
            <a:pPr marL="0" indent="0" algn="just">
              <a:lnSpc>
                <a:spcPts val="2500"/>
              </a:lnSpc>
              <a:buNone/>
            </a:pPr>
            <a:r>
              <a:rPr lang="en-US" sz="2000" dirty="0">
                <a:solidFill>
                  <a:srgbClr val="3B3535"/>
                </a:solidFill>
                <a:latin typeface="Arial" panose="020B0604020202020204" pitchFamily="34" charset="0"/>
                <a:ea typeface="Sora Light" pitchFamily="34" charset="-122"/>
                <a:cs typeface="Arial" panose="020B0604020202020204" pitchFamily="34" charset="0"/>
              </a:rPr>
              <a:t>Xây dựng rubrics kết nối tiêu chí đánh giá với chuẩn đầu ra, đảm bảo tính chính xác và nhất quán trong quá trình chấm điểm.</a:t>
            </a:r>
            <a:endParaRPr lang="en-US" sz="2000" dirty="0">
              <a:latin typeface="Arial" panose="020B0604020202020204" pitchFamily="34" charset="0"/>
              <a:cs typeface="Arial" panose="020B0604020202020204" pitchFamily="34" charset="0"/>
            </a:endParaRPr>
          </a:p>
        </p:txBody>
      </p:sp>
      <p:sp>
        <p:nvSpPr>
          <p:cNvPr id="16" name="Shape 9">
            <a:extLst>
              <a:ext uri="{FF2B5EF4-FFF2-40B4-BE49-F238E27FC236}">
                <a16:creationId xmlns:a16="http://schemas.microsoft.com/office/drawing/2014/main" id="{8EBBB279-A08A-55E6-23D1-D2470FA3EC35}"/>
              </a:ext>
            </a:extLst>
          </p:cNvPr>
          <p:cNvSpPr/>
          <p:nvPr/>
        </p:nvSpPr>
        <p:spPr>
          <a:xfrm>
            <a:off x="1763415" y="3723777"/>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17" name="Text 10">
            <a:extLst>
              <a:ext uri="{FF2B5EF4-FFF2-40B4-BE49-F238E27FC236}">
                <a16:creationId xmlns:a16="http://schemas.microsoft.com/office/drawing/2014/main" id="{5E33A3B5-7708-058C-31C1-AC2AF0AA0C09}"/>
              </a:ext>
            </a:extLst>
          </p:cNvPr>
          <p:cNvSpPr/>
          <p:nvPr/>
        </p:nvSpPr>
        <p:spPr>
          <a:xfrm>
            <a:off x="1895098" y="3791405"/>
            <a:ext cx="190381"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3</a:t>
            </a:r>
            <a:endParaRPr lang="en-US" sz="2500" dirty="0">
              <a:latin typeface="Arial" panose="020B0604020202020204" pitchFamily="34" charset="0"/>
              <a:cs typeface="Arial" panose="020B0604020202020204" pitchFamily="34" charset="0"/>
            </a:endParaRPr>
          </a:p>
        </p:txBody>
      </p:sp>
      <p:sp>
        <p:nvSpPr>
          <p:cNvPr id="18" name="Text 11">
            <a:extLst>
              <a:ext uri="{FF2B5EF4-FFF2-40B4-BE49-F238E27FC236}">
                <a16:creationId xmlns:a16="http://schemas.microsoft.com/office/drawing/2014/main" id="{ADEBF4AD-13B2-403A-D15E-EFD5F1CA73C5}"/>
              </a:ext>
            </a:extLst>
          </p:cNvPr>
          <p:cNvSpPr/>
          <p:nvPr/>
        </p:nvSpPr>
        <p:spPr>
          <a:xfrm>
            <a:off x="2418735" y="3723777"/>
            <a:ext cx="2653546" cy="331708"/>
          </a:xfrm>
          <a:prstGeom prst="rect">
            <a:avLst/>
          </a:prstGeom>
          <a:noFill/>
          <a:ln/>
        </p:spPr>
        <p:txBody>
          <a:bodyPr wrap="none" lIns="0" tIns="0" rIns="0" bIns="0" rtlCol="0" anchor="t"/>
          <a:lstStyle/>
          <a:p>
            <a:pPr marL="0" indent="0">
              <a:lnSpc>
                <a:spcPts val="260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Giao diện Tiện lợi</a:t>
            </a:r>
            <a:endParaRPr lang="en-US" sz="2400" b="1" dirty="0">
              <a:solidFill>
                <a:schemeClr val="accent1"/>
              </a:solidFill>
              <a:latin typeface="Arial" panose="020B0604020202020204" pitchFamily="34" charset="0"/>
              <a:cs typeface="Arial" panose="020B0604020202020204" pitchFamily="34" charset="0"/>
            </a:endParaRPr>
          </a:p>
        </p:txBody>
      </p:sp>
      <p:sp>
        <p:nvSpPr>
          <p:cNvPr id="19" name="Text 12">
            <a:extLst>
              <a:ext uri="{FF2B5EF4-FFF2-40B4-BE49-F238E27FC236}">
                <a16:creationId xmlns:a16="http://schemas.microsoft.com/office/drawing/2014/main" id="{D42EA411-A877-4207-1586-7C4D8A76DE27}"/>
              </a:ext>
            </a:extLst>
          </p:cNvPr>
          <p:cNvSpPr/>
          <p:nvPr/>
        </p:nvSpPr>
        <p:spPr>
          <a:xfrm>
            <a:off x="2418735" y="4176453"/>
            <a:ext cx="7580671" cy="645319"/>
          </a:xfrm>
          <a:prstGeom prst="rect">
            <a:avLst/>
          </a:prstGeom>
          <a:noFill/>
          <a:ln/>
        </p:spPr>
        <p:txBody>
          <a:bodyPr wrap="square" lIns="0" tIns="0" rIns="0" bIns="0" rtlCol="0" anchor="t"/>
          <a:lstStyle/>
          <a:p>
            <a:pPr marL="0" indent="0" algn="just">
              <a:lnSpc>
                <a:spcPts val="2500"/>
              </a:lnSpc>
              <a:buNone/>
            </a:pPr>
            <a:r>
              <a:rPr lang="en-US" sz="2000" dirty="0">
                <a:solidFill>
                  <a:srgbClr val="3B3535"/>
                </a:solidFill>
                <a:latin typeface="Arial" panose="020B0604020202020204" pitchFamily="34" charset="0"/>
                <a:ea typeface="Sora Light" pitchFamily="34" charset="-122"/>
                <a:cs typeface="Arial" panose="020B0604020202020204" pitchFamily="34" charset="0"/>
              </a:rPr>
              <a:t>Thiết kế giao diện trực tuyến thân thiện và dễ sử dụng cho giảng viên, nâng cao hiệu quả và tiện lợi trong quá trình chấm điểm.</a:t>
            </a:r>
            <a:endParaRPr lang="en-US" sz="2000" dirty="0">
              <a:latin typeface="Arial" panose="020B0604020202020204" pitchFamily="34" charset="0"/>
              <a:cs typeface="Arial" panose="020B0604020202020204" pitchFamily="34" charset="0"/>
            </a:endParaRPr>
          </a:p>
        </p:txBody>
      </p:sp>
      <p:sp>
        <p:nvSpPr>
          <p:cNvPr id="20" name="Shape 13">
            <a:extLst>
              <a:ext uri="{FF2B5EF4-FFF2-40B4-BE49-F238E27FC236}">
                <a16:creationId xmlns:a16="http://schemas.microsoft.com/office/drawing/2014/main" id="{62A38A98-9ECD-6F9E-3ECB-829A81471CB0}"/>
              </a:ext>
            </a:extLst>
          </p:cNvPr>
          <p:cNvSpPr/>
          <p:nvPr/>
        </p:nvSpPr>
        <p:spPr>
          <a:xfrm>
            <a:off x="1763415" y="4950836"/>
            <a:ext cx="453747" cy="453747"/>
          </a:xfrm>
          <a:prstGeom prst="roundRect">
            <a:avLst>
              <a:gd name="adj" fmla="val 18668"/>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21" name="Text 14">
            <a:extLst>
              <a:ext uri="{FF2B5EF4-FFF2-40B4-BE49-F238E27FC236}">
                <a16:creationId xmlns:a16="http://schemas.microsoft.com/office/drawing/2014/main" id="{9E45B5C8-1BE9-932A-5942-573065FCFC03}"/>
              </a:ext>
            </a:extLst>
          </p:cNvPr>
          <p:cNvSpPr/>
          <p:nvPr/>
        </p:nvSpPr>
        <p:spPr>
          <a:xfrm>
            <a:off x="1894264" y="5018463"/>
            <a:ext cx="191929" cy="318492"/>
          </a:xfrm>
          <a:prstGeom prst="rect">
            <a:avLst/>
          </a:prstGeom>
          <a:noFill/>
          <a:ln/>
        </p:spPr>
        <p:txBody>
          <a:bodyPr wrap="none" lIns="0" tIns="0" rIns="0" bIns="0" rtlCol="0" anchor="t"/>
          <a:lstStyle/>
          <a:p>
            <a:pPr marL="0" indent="0" algn="ctr">
              <a:lnSpc>
                <a:spcPts val="2500"/>
              </a:lnSpc>
              <a:buNone/>
            </a:pPr>
            <a:r>
              <a:rPr lang="en-US" sz="2500" dirty="0">
                <a:solidFill>
                  <a:srgbClr val="3B3535"/>
                </a:solidFill>
                <a:latin typeface="Arial" panose="020B0604020202020204" pitchFamily="34" charset="0"/>
                <a:ea typeface="Alexandria Semi Bold" pitchFamily="34" charset="-122"/>
                <a:cs typeface="Arial" panose="020B0604020202020204" pitchFamily="34" charset="0"/>
              </a:rPr>
              <a:t>4</a:t>
            </a:r>
            <a:endParaRPr lang="en-US" sz="2500" dirty="0">
              <a:latin typeface="Arial" panose="020B0604020202020204" pitchFamily="34" charset="0"/>
              <a:cs typeface="Arial" panose="020B0604020202020204" pitchFamily="34" charset="0"/>
            </a:endParaRPr>
          </a:p>
        </p:txBody>
      </p:sp>
      <p:sp>
        <p:nvSpPr>
          <p:cNvPr id="22" name="Text 15">
            <a:extLst>
              <a:ext uri="{FF2B5EF4-FFF2-40B4-BE49-F238E27FC236}">
                <a16:creationId xmlns:a16="http://schemas.microsoft.com/office/drawing/2014/main" id="{1CF3AD77-7253-BECC-341D-7FD53CF6D28F}"/>
              </a:ext>
            </a:extLst>
          </p:cNvPr>
          <p:cNvSpPr/>
          <p:nvPr/>
        </p:nvSpPr>
        <p:spPr>
          <a:xfrm>
            <a:off x="2418735" y="4950836"/>
            <a:ext cx="2653546" cy="331708"/>
          </a:xfrm>
          <a:prstGeom prst="rect">
            <a:avLst/>
          </a:prstGeom>
          <a:noFill/>
          <a:ln/>
        </p:spPr>
        <p:txBody>
          <a:bodyPr wrap="none" lIns="0" tIns="0" rIns="0" bIns="0" rtlCol="0" anchor="t"/>
          <a:lstStyle/>
          <a:p>
            <a:pPr marL="0" indent="0">
              <a:lnSpc>
                <a:spcPts val="260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Quản lý Kết quả</a:t>
            </a:r>
            <a:endParaRPr lang="en-US" sz="2400" b="1" dirty="0">
              <a:solidFill>
                <a:schemeClr val="accent1"/>
              </a:solidFill>
              <a:latin typeface="Arial" panose="020B0604020202020204" pitchFamily="34" charset="0"/>
              <a:cs typeface="Arial" panose="020B0604020202020204" pitchFamily="34" charset="0"/>
            </a:endParaRPr>
          </a:p>
        </p:txBody>
      </p:sp>
      <p:sp>
        <p:nvSpPr>
          <p:cNvPr id="23" name="Text 16">
            <a:extLst>
              <a:ext uri="{FF2B5EF4-FFF2-40B4-BE49-F238E27FC236}">
                <a16:creationId xmlns:a16="http://schemas.microsoft.com/office/drawing/2014/main" id="{7C9B9EF3-39F7-4475-8F9D-D5265DF1FF4D}"/>
              </a:ext>
            </a:extLst>
          </p:cNvPr>
          <p:cNvSpPr/>
          <p:nvPr/>
        </p:nvSpPr>
        <p:spPr>
          <a:xfrm>
            <a:off x="2418735" y="5403511"/>
            <a:ext cx="7580671" cy="645319"/>
          </a:xfrm>
          <a:prstGeom prst="rect">
            <a:avLst/>
          </a:prstGeom>
          <a:noFill/>
          <a:ln/>
        </p:spPr>
        <p:txBody>
          <a:bodyPr wrap="square" lIns="0" tIns="0" rIns="0" bIns="0" rtlCol="0" anchor="t"/>
          <a:lstStyle/>
          <a:p>
            <a:pPr marL="0" indent="0" algn="just">
              <a:lnSpc>
                <a:spcPts val="2500"/>
              </a:lnSpc>
              <a:buNone/>
            </a:pPr>
            <a:r>
              <a:rPr lang="en-US" sz="2000" dirty="0">
                <a:solidFill>
                  <a:srgbClr val="3B3535"/>
                </a:solidFill>
                <a:latin typeface="Arial" panose="020B0604020202020204" pitchFamily="34" charset="0"/>
                <a:ea typeface="Sora Light" pitchFamily="34" charset="-122"/>
                <a:cs typeface="Arial" panose="020B0604020202020204" pitchFamily="34" charset="0"/>
              </a:rPr>
              <a:t>Cung cấp tính năng in phiếu chấm và nhập điểm, giúp giảng viên quản lý và lưu trữ kết quả một cách dễ dàng.</a:t>
            </a:r>
            <a:endParaRPr lang="en-US" sz="2000" dirty="0">
              <a:latin typeface="Arial" panose="020B0604020202020204" pitchFamily="34" charset="0"/>
              <a:cs typeface="Arial" panose="020B0604020202020204" pitchFamily="34" charset="0"/>
            </a:endParaRPr>
          </a:p>
        </p:txBody>
      </p:sp>
      <p:sp>
        <p:nvSpPr>
          <p:cNvPr id="26" name="Title 1">
            <a:extLst>
              <a:ext uri="{FF2B5EF4-FFF2-40B4-BE49-F238E27FC236}">
                <a16:creationId xmlns:a16="http://schemas.microsoft.com/office/drawing/2014/main" id="{E9287603-B46B-5DCC-3CE1-F71761A9446C}"/>
              </a:ext>
            </a:extLst>
          </p:cNvPr>
          <p:cNvSpPr>
            <a:spLocks noGrp="1"/>
          </p:cNvSpPr>
          <p:nvPr>
            <p:ph type="title"/>
          </p:nvPr>
        </p:nvSpPr>
        <p:spPr>
          <a:xfrm>
            <a:off x="1763415" y="357718"/>
            <a:ext cx="2251588" cy="686753"/>
          </a:xfrm>
        </p:spPr>
        <p:txBody>
          <a:bodyPr>
            <a:normAutofit fontScale="90000"/>
          </a:bodyPr>
          <a:lstStyle/>
          <a:p>
            <a:r>
              <a:rPr lang="en-US" sz="4000" b="1" dirty="0" err="1">
                <a:solidFill>
                  <a:srgbClr val="002060"/>
                </a:solidFill>
                <a:latin typeface="Arial" panose="020B0604020202020204" pitchFamily="34" charset="0"/>
                <a:cs typeface="Arial" panose="020B0604020202020204" pitchFamily="34" charset="0"/>
              </a:rPr>
              <a:t>Mục</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tiêu</a:t>
            </a:r>
            <a:endParaRPr lang="vi-VN" sz="4000" b="1" dirty="0">
              <a:solidFill>
                <a:srgbClr val="00206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1DF6C1A-16C3-1F3B-55F9-0DF379738A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Tree>
    <p:extLst>
      <p:ext uri="{BB962C8B-B14F-4D97-AF65-F5344CB8AC3E}">
        <p14:creationId xmlns:p14="http://schemas.microsoft.com/office/powerpoint/2010/main" val="404456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C6F5F9-375F-923D-2804-6D50C50672CF}"/>
              </a:ext>
            </a:extLst>
          </p:cNvPr>
          <p:cNvSpPr>
            <a:spLocks noGrp="1"/>
          </p:cNvSpPr>
          <p:nvPr>
            <p:ph type="title"/>
          </p:nvPr>
        </p:nvSpPr>
        <p:spPr>
          <a:xfrm>
            <a:off x="1780909" y="435961"/>
            <a:ext cx="2382919" cy="770111"/>
          </a:xfrm>
        </p:spPr>
        <p:txBody>
          <a:bodyPr>
            <a:normAutofit/>
          </a:bodyPr>
          <a:lstStyle/>
          <a:p>
            <a:r>
              <a:rPr lang="en-US" b="1" dirty="0" err="1">
                <a:solidFill>
                  <a:srgbClr val="002060"/>
                </a:solidFill>
                <a:latin typeface="Arial" panose="020B0604020202020204" pitchFamily="34" charset="0"/>
                <a:cs typeface="Arial" panose="020B0604020202020204" pitchFamily="34" charset="0"/>
              </a:rPr>
              <a:t>Nội</a:t>
            </a:r>
            <a:r>
              <a:rPr lang="en-US" b="1" dirty="0">
                <a:solidFill>
                  <a:srgbClr val="002060"/>
                </a:solidFill>
                <a:latin typeface="Arial" panose="020B0604020202020204" pitchFamily="34" charset="0"/>
                <a:cs typeface="Arial" panose="020B0604020202020204" pitchFamily="34" charset="0"/>
              </a:rPr>
              <a:t> dung</a:t>
            </a:r>
            <a:endParaRPr lang="vi-VN" b="1" dirty="0">
              <a:solidFill>
                <a:srgbClr val="002060"/>
              </a:solidFill>
              <a:latin typeface="Arial" panose="020B0604020202020204" pitchFamily="34" charset="0"/>
              <a:cs typeface="Arial" panose="020B0604020202020204" pitchFamily="34" charset="0"/>
            </a:endParaRPr>
          </a:p>
        </p:txBody>
      </p:sp>
      <p:sp>
        <p:nvSpPr>
          <p:cNvPr id="48" name="Shape 1">
            <a:extLst>
              <a:ext uri="{FF2B5EF4-FFF2-40B4-BE49-F238E27FC236}">
                <a16:creationId xmlns:a16="http://schemas.microsoft.com/office/drawing/2014/main" id="{5F7D60C7-E864-FBB3-6E4D-90E12F668A0D}"/>
              </a:ext>
            </a:extLst>
          </p:cNvPr>
          <p:cNvSpPr/>
          <p:nvPr/>
        </p:nvSpPr>
        <p:spPr>
          <a:xfrm flipH="1">
            <a:off x="1900737" y="1098267"/>
            <a:ext cx="45719" cy="5323771"/>
          </a:xfrm>
          <a:prstGeom prst="roundRect">
            <a:avLst>
              <a:gd name="adj" fmla="val 307566"/>
            </a:avLst>
          </a:prstGeom>
          <a:solidFill>
            <a:srgbClr val="BBC2DC"/>
          </a:solidFill>
          <a:ln/>
        </p:spPr>
        <p:txBody>
          <a:bodyPr/>
          <a:lstStyle/>
          <a:p>
            <a:endParaRPr lang="vi-VN">
              <a:latin typeface="Arial" panose="020B0604020202020204" pitchFamily="34" charset="0"/>
              <a:cs typeface="Arial" panose="020B0604020202020204" pitchFamily="34" charset="0"/>
            </a:endParaRPr>
          </a:p>
        </p:txBody>
      </p:sp>
      <p:sp>
        <p:nvSpPr>
          <p:cNvPr id="49" name="Shape 2">
            <a:extLst>
              <a:ext uri="{FF2B5EF4-FFF2-40B4-BE49-F238E27FC236}">
                <a16:creationId xmlns:a16="http://schemas.microsoft.com/office/drawing/2014/main" id="{56930DA1-EAC3-66DD-063A-570A35740B98}"/>
              </a:ext>
            </a:extLst>
          </p:cNvPr>
          <p:cNvSpPr/>
          <p:nvPr/>
        </p:nvSpPr>
        <p:spPr>
          <a:xfrm>
            <a:off x="2123324" y="1463314"/>
            <a:ext cx="585907" cy="22860"/>
          </a:xfrm>
          <a:prstGeom prst="roundRect">
            <a:avLst>
              <a:gd name="adj" fmla="val 307566"/>
            </a:avLst>
          </a:prstGeom>
          <a:solidFill>
            <a:srgbClr val="BBC2DC"/>
          </a:solidFill>
          <a:ln/>
        </p:spPr>
        <p:txBody>
          <a:bodyPr/>
          <a:lstStyle/>
          <a:p>
            <a:endParaRPr lang="vi-VN">
              <a:latin typeface="Arial" panose="020B0604020202020204" pitchFamily="34" charset="0"/>
              <a:cs typeface="Arial" panose="020B0604020202020204" pitchFamily="34" charset="0"/>
            </a:endParaRPr>
          </a:p>
        </p:txBody>
      </p:sp>
      <p:sp>
        <p:nvSpPr>
          <p:cNvPr id="50" name="Shape 3">
            <a:extLst>
              <a:ext uri="{FF2B5EF4-FFF2-40B4-BE49-F238E27FC236}">
                <a16:creationId xmlns:a16="http://schemas.microsoft.com/office/drawing/2014/main" id="{800C18DE-6943-3153-72C9-20A524BB81F2}"/>
              </a:ext>
            </a:extLst>
          </p:cNvPr>
          <p:cNvSpPr/>
          <p:nvPr/>
        </p:nvSpPr>
        <p:spPr>
          <a:xfrm>
            <a:off x="1769589" y="1286506"/>
            <a:ext cx="376595" cy="376595"/>
          </a:xfrm>
          <a:prstGeom prst="roundRect">
            <a:avLst>
              <a:gd name="adj" fmla="val 18670"/>
            </a:avLst>
          </a:prstGeom>
          <a:solidFill>
            <a:srgbClr val="D5DCF6"/>
          </a:solidFill>
          <a:ln w="7620">
            <a:solidFill>
              <a:srgbClr val="BBC2DC"/>
            </a:solidFill>
            <a:prstDash val="solid"/>
          </a:ln>
        </p:spPr>
        <p:txBody>
          <a:bodyPr/>
          <a:lstStyle/>
          <a:p>
            <a:endParaRPr lang="vi-VN" sz="2500" dirty="0">
              <a:latin typeface="Arial" panose="020B0604020202020204" pitchFamily="34" charset="0"/>
              <a:cs typeface="Arial" panose="020B0604020202020204" pitchFamily="34" charset="0"/>
            </a:endParaRPr>
          </a:p>
        </p:txBody>
      </p:sp>
      <p:sp>
        <p:nvSpPr>
          <p:cNvPr id="51" name="Text 4">
            <a:extLst>
              <a:ext uri="{FF2B5EF4-FFF2-40B4-BE49-F238E27FC236}">
                <a16:creationId xmlns:a16="http://schemas.microsoft.com/office/drawing/2014/main" id="{C91DD8CA-D3CF-913E-297B-E048821ECDD0}"/>
              </a:ext>
            </a:extLst>
          </p:cNvPr>
          <p:cNvSpPr/>
          <p:nvPr/>
        </p:nvSpPr>
        <p:spPr>
          <a:xfrm>
            <a:off x="1905916" y="1342584"/>
            <a:ext cx="103942" cy="264319"/>
          </a:xfrm>
          <a:prstGeom prst="rect">
            <a:avLst/>
          </a:prstGeom>
          <a:noFill/>
          <a:ln/>
        </p:spPr>
        <p:txBody>
          <a:bodyPr wrap="none" lIns="0" tIns="0" rIns="0" bIns="0" rtlCol="0" anchor="t"/>
          <a:lstStyle/>
          <a:p>
            <a:pPr marL="0" indent="0" algn="ctr">
              <a:lnSpc>
                <a:spcPts val="2050"/>
              </a:lnSpc>
              <a:buNone/>
            </a:pPr>
            <a:r>
              <a:rPr lang="en-US" sz="2050" dirty="0">
                <a:solidFill>
                  <a:srgbClr val="3B3535"/>
                </a:solidFill>
                <a:latin typeface="Arial" panose="020B0604020202020204" pitchFamily="34" charset="0"/>
                <a:ea typeface="Alexandria Semi Bold" pitchFamily="34" charset="-122"/>
                <a:cs typeface="Arial" panose="020B0604020202020204" pitchFamily="34" charset="0"/>
              </a:rPr>
              <a:t>1</a:t>
            </a:r>
            <a:endParaRPr lang="en-US" sz="2050" dirty="0">
              <a:latin typeface="Arial" panose="020B0604020202020204" pitchFamily="34" charset="0"/>
              <a:cs typeface="Arial" panose="020B0604020202020204" pitchFamily="34" charset="0"/>
            </a:endParaRPr>
          </a:p>
        </p:txBody>
      </p:sp>
      <p:sp>
        <p:nvSpPr>
          <p:cNvPr id="52" name="Text 5">
            <a:extLst>
              <a:ext uri="{FF2B5EF4-FFF2-40B4-BE49-F238E27FC236}">
                <a16:creationId xmlns:a16="http://schemas.microsoft.com/office/drawing/2014/main" id="{7070CEA3-9669-03C0-3E6E-689926C5AF77}"/>
              </a:ext>
            </a:extLst>
          </p:cNvPr>
          <p:cNvSpPr/>
          <p:nvPr/>
        </p:nvSpPr>
        <p:spPr>
          <a:xfrm>
            <a:off x="2878597" y="1265670"/>
            <a:ext cx="2202656" cy="275273"/>
          </a:xfrm>
          <a:prstGeom prst="rect">
            <a:avLst/>
          </a:prstGeom>
          <a:noFill/>
          <a:ln/>
        </p:spPr>
        <p:txBody>
          <a:bodyPr wrap="none" lIns="0" tIns="0" rIns="0" bIns="0" rtlCol="0" anchor="t"/>
          <a:lstStyle/>
          <a:p>
            <a:pPr marL="0" indent="0" algn="l">
              <a:lnSpc>
                <a:spcPts val="215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Nghiên cứu</a:t>
            </a:r>
            <a:endParaRPr lang="en-US" sz="2400" b="1" dirty="0">
              <a:solidFill>
                <a:schemeClr val="accent1"/>
              </a:solidFill>
              <a:latin typeface="Arial" panose="020B0604020202020204" pitchFamily="34" charset="0"/>
              <a:cs typeface="Arial" panose="020B0604020202020204" pitchFamily="34" charset="0"/>
            </a:endParaRPr>
          </a:p>
        </p:txBody>
      </p:sp>
      <p:sp>
        <p:nvSpPr>
          <p:cNvPr id="54" name="Shape 7">
            <a:extLst>
              <a:ext uri="{FF2B5EF4-FFF2-40B4-BE49-F238E27FC236}">
                <a16:creationId xmlns:a16="http://schemas.microsoft.com/office/drawing/2014/main" id="{53597B79-D97B-4C5F-76AD-5248F0F2F859}"/>
              </a:ext>
            </a:extLst>
          </p:cNvPr>
          <p:cNvSpPr/>
          <p:nvPr/>
        </p:nvSpPr>
        <p:spPr>
          <a:xfrm>
            <a:off x="2123205" y="2893399"/>
            <a:ext cx="585907" cy="22860"/>
          </a:xfrm>
          <a:prstGeom prst="roundRect">
            <a:avLst>
              <a:gd name="adj" fmla="val 307566"/>
            </a:avLst>
          </a:prstGeom>
          <a:solidFill>
            <a:srgbClr val="BBC2DC"/>
          </a:solidFill>
          <a:ln/>
        </p:spPr>
        <p:txBody>
          <a:bodyPr/>
          <a:lstStyle/>
          <a:p>
            <a:endParaRPr lang="vi-VN">
              <a:latin typeface="Arial" panose="020B0604020202020204" pitchFamily="34" charset="0"/>
              <a:cs typeface="Arial" panose="020B0604020202020204" pitchFamily="34" charset="0"/>
            </a:endParaRPr>
          </a:p>
        </p:txBody>
      </p:sp>
      <p:sp>
        <p:nvSpPr>
          <p:cNvPr id="55" name="Shape 8">
            <a:extLst>
              <a:ext uri="{FF2B5EF4-FFF2-40B4-BE49-F238E27FC236}">
                <a16:creationId xmlns:a16="http://schemas.microsoft.com/office/drawing/2014/main" id="{24808277-2B2C-1A2B-61DD-689BDBCA73B4}"/>
              </a:ext>
            </a:extLst>
          </p:cNvPr>
          <p:cNvSpPr/>
          <p:nvPr/>
        </p:nvSpPr>
        <p:spPr>
          <a:xfrm>
            <a:off x="1769470" y="2716591"/>
            <a:ext cx="376595" cy="376595"/>
          </a:xfrm>
          <a:prstGeom prst="roundRect">
            <a:avLst>
              <a:gd name="adj" fmla="val 18670"/>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56" name="Text 9">
            <a:extLst>
              <a:ext uri="{FF2B5EF4-FFF2-40B4-BE49-F238E27FC236}">
                <a16:creationId xmlns:a16="http://schemas.microsoft.com/office/drawing/2014/main" id="{17C67C55-533D-4CAB-4B72-647625AEFC01}"/>
              </a:ext>
            </a:extLst>
          </p:cNvPr>
          <p:cNvSpPr/>
          <p:nvPr/>
        </p:nvSpPr>
        <p:spPr>
          <a:xfrm>
            <a:off x="1878888" y="2772670"/>
            <a:ext cx="157758" cy="264319"/>
          </a:xfrm>
          <a:prstGeom prst="rect">
            <a:avLst/>
          </a:prstGeom>
          <a:noFill/>
          <a:ln/>
        </p:spPr>
        <p:txBody>
          <a:bodyPr wrap="none" lIns="0" tIns="0" rIns="0" bIns="0" rtlCol="0" anchor="t"/>
          <a:lstStyle/>
          <a:p>
            <a:pPr marL="0" indent="0" algn="ctr">
              <a:lnSpc>
                <a:spcPts val="2050"/>
              </a:lnSpc>
              <a:buNone/>
            </a:pPr>
            <a:r>
              <a:rPr lang="en-US" sz="2050" dirty="0">
                <a:solidFill>
                  <a:srgbClr val="3B3535"/>
                </a:solidFill>
                <a:latin typeface="Arial" panose="020B0604020202020204" pitchFamily="34" charset="0"/>
                <a:ea typeface="Alexandria Semi Bold" pitchFamily="34" charset="-122"/>
                <a:cs typeface="Arial" panose="020B0604020202020204" pitchFamily="34" charset="0"/>
              </a:rPr>
              <a:t>2</a:t>
            </a:r>
            <a:endParaRPr lang="en-US" sz="2050" dirty="0">
              <a:latin typeface="Arial" panose="020B0604020202020204" pitchFamily="34" charset="0"/>
              <a:cs typeface="Arial" panose="020B0604020202020204" pitchFamily="34" charset="0"/>
            </a:endParaRPr>
          </a:p>
        </p:txBody>
      </p:sp>
      <p:sp>
        <p:nvSpPr>
          <p:cNvPr id="57" name="Text 10">
            <a:extLst>
              <a:ext uri="{FF2B5EF4-FFF2-40B4-BE49-F238E27FC236}">
                <a16:creationId xmlns:a16="http://schemas.microsoft.com/office/drawing/2014/main" id="{C2AAFF59-2745-C537-A15B-CD8EC7097BD6}"/>
              </a:ext>
            </a:extLst>
          </p:cNvPr>
          <p:cNvSpPr/>
          <p:nvPr/>
        </p:nvSpPr>
        <p:spPr>
          <a:xfrm>
            <a:off x="2878597" y="2716591"/>
            <a:ext cx="2850952" cy="275273"/>
          </a:xfrm>
          <a:prstGeom prst="rect">
            <a:avLst/>
          </a:prstGeom>
          <a:noFill/>
          <a:ln/>
        </p:spPr>
        <p:txBody>
          <a:bodyPr wrap="none" lIns="0" tIns="0" rIns="0" bIns="0" rtlCol="0" anchor="t"/>
          <a:lstStyle/>
          <a:p>
            <a:pPr marL="0" indent="0" algn="l">
              <a:lnSpc>
                <a:spcPts val="215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Phát triển Ứng dụng Web</a:t>
            </a:r>
            <a:endParaRPr lang="en-US" sz="2400" b="1" dirty="0">
              <a:solidFill>
                <a:schemeClr val="accent1"/>
              </a:solidFill>
              <a:latin typeface="Arial" panose="020B0604020202020204" pitchFamily="34" charset="0"/>
              <a:cs typeface="Arial" panose="020B0604020202020204" pitchFamily="34" charset="0"/>
            </a:endParaRPr>
          </a:p>
        </p:txBody>
      </p:sp>
      <p:sp>
        <p:nvSpPr>
          <p:cNvPr id="59" name="Shape 12">
            <a:extLst>
              <a:ext uri="{FF2B5EF4-FFF2-40B4-BE49-F238E27FC236}">
                <a16:creationId xmlns:a16="http://schemas.microsoft.com/office/drawing/2014/main" id="{7B3E3E73-3771-1870-B194-1973A0468C5B}"/>
              </a:ext>
            </a:extLst>
          </p:cNvPr>
          <p:cNvSpPr/>
          <p:nvPr/>
        </p:nvSpPr>
        <p:spPr>
          <a:xfrm>
            <a:off x="2126316" y="4267286"/>
            <a:ext cx="585907" cy="22860"/>
          </a:xfrm>
          <a:prstGeom prst="roundRect">
            <a:avLst>
              <a:gd name="adj" fmla="val 307566"/>
            </a:avLst>
          </a:prstGeom>
          <a:solidFill>
            <a:srgbClr val="BBC2DC"/>
          </a:solidFill>
          <a:ln/>
        </p:spPr>
        <p:txBody>
          <a:bodyPr/>
          <a:lstStyle/>
          <a:p>
            <a:endParaRPr lang="vi-VN">
              <a:latin typeface="Arial" panose="020B0604020202020204" pitchFamily="34" charset="0"/>
              <a:cs typeface="Arial" panose="020B0604020202020204" pitchFamily="34" charset="0"/>
            </a:endParaRPr>
          </a:p>
        </p:txBody>
      </p:sp>
      <p:sp>
        <p:nvSpPr>
          <p:cNvPr id="60" name="Shape 13">
            <a:extLst>
              <a:ext uri="{FF2B5EF4-FFF2-40B4-BE49-F238E27FC236}">
                <a16:creationId xmlns:a16="http://schemas.microsoft.com/office/drawing/2014/main" id="{FCBC2405-85D4-910A-BD6A-2194B0DC22DF}"/>
              </a:ext>
            </a:extLst>
          </p:cNvPr>
          <p:cNvSpPr/>
          <p:nvPr/>
        </p:nvSpPr>
        <p:spPr>
          <a:xfrm>
            <a:off x="1772581" y="4090479"/>
            <a:ext cx="376595" cy="376595"/>
          </a:xfrm>
          <a:prstGeom prst="roundRect">
            <a:avLst>
              <a:gd name="adj" fmla="val 18670"/>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61" name="Text 14">
            <a:extLst>
              <a:ext uri="{FF2B5EF4-FFF2-40B4-BE49-F238E27FC236}">
                <a16:creationId xmlns:a16="http://schemas.microsoft.com/office/drawing/2014/main" id="{8CADCECA-13EB-4DE7-4776-99F435A80FF3}"/>
              </a:ext>
            </a:extLst>
          </p:cNvPr>
          <p:cNvSpPr/>
          <p:nvPr/>
        </p:nvSpPr>
        <p:spPr>
          <a:xfrm>
            <a:off x="1881880" y="4146557"/>
            <a:ext cx="157996" cy="264319"/>
          </a:xfrm>
          <a:prstGeom prst="rect">
            <a:avLst/>
          </a:prstGeom>
          <a:noFill/>
          <a:ln/>
        </p:spPr>
        <p:txBody>
          <a:bodyPr wrap="none" lIns="0" tIns="0" rIns="0" bIns="0" rtlCol="0" anchor="t"/>
          <a:lstStyle/>
          <a:p>
            <a:pPr marL="0" indent="0" algn="ctr">
              <a:lnSpc>
                <a:spcPts val="2050"/>
              </a:lnSpc>
              <a:buNone/>
            </a:pPr>
            <a:r>
              <a:rPr lang="en-US" sz="2050" dirty="0">
                <a:solidFill>
                  <a:srgbClr val="3B3535"/>
                </a:solidFill>
                <a:latin typeface="Arial" panose="020B0604020202020204" pitchFamily="34" charset="0"/>
                <a:ea typeface="Alexandria Semi Bold" pitchFamily="34" charset="-122"/>
                <a:cs typeface="Arial" panose="020B0604020202020204" pitchFamily="34" charset="0"/>
              </a:rPr>
              <a:t>3</a:t>
            </a:r>
            <a:endParaRPr lang="en-US" sz="2050" dirty="0">
              <a:latin typeface="Arial" panose="020B0604020202020204" pitchFamily="34" charset="0"/>
              <a:cs typeface="Arial" panose="020B0604020202020204" pitchFamily="34" charset="0"/>
            </a:endParaRPr>
          </a:p>
        </p:txBody>
      </p:sp>
      <p:sp>
        <p:nvSpPr>
          <p:cNvPr id="62" name="Text 15">
            <a:extLst>
              <a:ext uri="{FF2B5EF4-FFF2-40B4-BE49-F238E27FC236}">
                <a16:creationId xmlns:a16="http://schemas.microsoft.com/office/drawing/2014/main" id="{B6E188AD-479E-74ED-33A4-EEFA08C6DEC4}"/>
              </a:ext>
            </a:extLst>
          </p:cNvPr>
          <p:cNvSpPr/>
          <p:nvPr/>
        </p:nvSpPr>
        <p:spPr>
          <a:xfrm>
            <a:off x="2795671" y="4088025"/>
            <a:ext cx="2202656" cy="275273"/>
          </a:xfrm>
          <a:prstGeom prst="rect">
            <a:avLst/>
          </a:prstGeom>
          <a:noFill/>
          <a:ln/>
        </p:spPr>
        <p:txBody>
          <a:bodyPr wrap="none" lIns="0" tIns="0" rIns="0" bIns="0" rtlCol="0" anchor="t"/>
          <a:lstStyle/>
          <a:p>
            <a:pPr marL="0" indent="0" algn="l">
              <a:lnSpc>
                <a:spcPts val="215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Giao diện Di động</a:t>
            </a:r>
            <a:endParaRPr lang="en-US" sz="2400" b="1" dirty="0">
              <a:solidFill>
                <a:schemeClr val="accent1"/>
              </a:solidFill>
              <a:latin typeface="Arial" panose="020B0604020202020204" pitchFamily="34" charset="0"/>
              <a:cs typeface="Arial" panose="020B0604020202020204" pitchFamily="34" charset="0"/>
            </a:endParaRPr>
          </a:p>
        </p:txBody>
      </p:sp>
      <p:sp>
        <p:nvSpPr>
          <p:cNvPr id="64" name="Shape 17">
            <a:extLst>
              <a:ext uri="{FF2B5EF4-FFF2-40B4-BE49-F238E27FC236}">
                <a16:creationId xmlns:a16="http://schemas.microsoft.com/office/drawing/2014/main" id="{0AA65F83-C7DC-457F-7460-D5405185B4EA}"/>
              </a:ext>
            </a:extLst>
          </p:cNvPr>
          <p:cNvSpPr/>
          <p:nvPr/>
        </p:nvSpPr>
        <p:spPr>
          <a:xfrm>
            <a:off x="2124038" y="5705706"/>
            <a:ext cx="585907" cy="22860"/>
          </a:xfrm>
          <a:prstGeom prst="roundRect">
            <a:avLst>
              <a:gd name="adj" fmla="val 307566"/>
            </a:avLst>
          </a:prstGeom>
          <a:solidFill>
            <a:srgbClr val="BBC2DC"/>
          </a:solidFill>
          <a:ln/>
        </p:spPr>
        <p:txBody>
          <a:bodyPr/>
          <a:lstStyle/>
          <a:p>
            <a:endParaRPr lang="vi-VN">
              <a:latin typeface="Arial" panose="020B0604020202020204" pitchFamily="34" charset="0"/>
              <a:cs typeface="Arial" panose="020B0604020202020204" pitchFamily="34" charset="0"/>
            </a:endParaRPr>
          </a:p>
        </p:txBody>
      </p:sp>
      <p:sp>
        <p:nvSpPr>
          <p:cNvPr id="65" name="Shape 18">
            <a:extLst>
              <a:ext uri="{FF2B5EF4-FFF2-40B4-BE49-F238E27FC236}">
                <a16:creationId xmlns:a16="http://schemas.microsoft.com/office/drawing/2014/main" id="{859D22F5-D72B-5FBA-0B82-62F82FDE852B}"/>
              </a:ext>
            </a:extLst>
          </p:cNvPr>
          <p:cNvSpPr/>
          <p:nvPr/>
        </p:nvSpPr>
        <p:spPr>
          <a:xfrm>
            <a:off x="1770303" y="5528898"/>
            <a:ext cx="376595" cy="376595"/>
          </a:xfrm>
          <a:prstGeom prst="roundRect">
            <a:avLst>
              <a:gd name="adj" fmla="val 18670"/>
            </a:avLst>
          </a:prstGeom>
          <a:solidFill>
            <a:srgbClr val="D5DCF6"/>
          </a:solidFill>
          <a:ln w="7620">
            <a:solidFill>
              <a:srgbClr val="BBC2DC"/>
            </a:solidFill>
            <a:prstDash val="solid"/>
          </a:ln>
        </p:spPr>
        <p:txBody>
          <a:bodyPr/>
          <a:lstStyle/>
          <a:p>
            <a:endParaRPr lang="vi-VN">
              <a:latin typeface="Arial" panose="020B0604020202020204" pitchFamily="34" charset="0"/>
              <a:cs typeface="Arial" panose="020B0604020202020204" pitchFamily="34" charset="0"/>
            </a:endParaRPr>
          </a:p>
        </p:txBody>
      </p:sp>
      <p:sp>
        <p:nvSpPr>
          <p:cNvPr id="66" name="Text 19">
            <a:extLst>
              <a:ext uri="{FF2B5EF4-FFF2-40B4-BE49-F238E27FC236}">
                <a16:creationId xmlns:a16="http://schemas.microsoft.com/office/drawing/2014/main" id="{40244B24-7BBA-AF52-134E-8A9770E10B4E}"/>
              </a:ext>
            </a:extLst>
          </p:cNvPr>
          <p:cNvSpPr/>
          <p:nvPr/>
        </p:nvSpPr>
        <p:spPr>
          <a:xfrm>
            <a:off x="1878888" y="5584976"/>
            <a:ext cx="159425" cy="264319"/>
          </a:xfrm>
          <a:prstGeom prst="rect">
            <a:avLst/>
          </a:prstGeom>
          <a:noFill/>
          <a:ln/>
        </p:spPr>
        <p:txBody>
          <a:bodyPr wrap="none" lIns="0" tIns="0" rIns="0" bIns="0" rtlCol="0" anchor="t"/>
          <a:lstStyle/>
          <a:p>
            <a:pPr marL="0" indent="0" algn="ctr">
              <a:lnSpc>
                <a:spcPts val="2050"/>
              </a:lnSpc>
              <a:buNone/>
            </a:pPr>
            <a:r>
              <a:rPr lang="en-US" sz="2050" dirty="0">
                <a:solidFill>
                  <a:srgbClr val="3B3535"/>
                </a:solidFill>
                <a:latin typeface="Arial" panose="020B0604020202020204" pitchFamily="34" charset="0"/>
                <a:ea typeface="Alexandria Semi Bold" pitchFamily="34" charset="-122"/>
                <a:cs typeface="Arial" panose="020B0604020202020204" pitchFamily="34" charset="0"/>
              </a:rPr>
              <a:t>4</a:t>
            </a:r>
            <a:endParaRPr lang="en-US" sz="2050" dirty="0">
              <a:latin typeface="Arial" panose="020B0604020202020204" pitchFamily="34" charset="0"/>
              <a:cs typeface="Arial" panose="020B0604020202020204" pitchFamily="34" charset="0"/>
            </a:endParaRPr>
          </a:p>
        </p:txBody>
      </p:sp>
      <p:sp>
        <p:nvSpPr>
          <p:cNvPr id="67" name="Text 20">
            <a:extLst>
              <a:ext uri="{FF2B5EF4-FFF2-40B4-BE49-F238E27FC236}">
                <a16:creationId xmlns:a16="http://schemas.microsoft.com/office/drawing/2014/main" id="{4EE5EE4A-4634-0FFF-AA1B-26856DD74592}"/>
              </a:ext>
            </a:extLst>
          </p:cNvPr>
          <p:cNvSpPr/>
          <p:nvPr/>
        </p:nvSpPr>
        <p:spPr>
          <a:xfrm>
            <a:off x="2795670" y="5532067"/>
            <a:ext cx="2202656" cy="275273"/>
          </a:xfrm>
          <a:prstGeom prst="rect">
            <a:avLst/>
          </a:prstGeom>
          <a:noFill/>
          <a:ln/>
        </p:spPr>
        <p:txBody>
          <a:bodyPr wrap="none" lIns="0" tIns="0" rIns="0" bIns="0" rtlCol="0" anchor="t"/>
          <a:lstStyle/>
          <a:p>
            <a:pPr marL="0" indent="0" algn="l">
              <a:lnSpc>
                <a:spcPts val="2150"/>
              </a:lnSpc>
              <a:buNone/>
            </a:pPr>
            <a:r>
              <a:rPr lang="en-US" sz="2400" b="1" dirty="0">
                <a:solidFill>
                  <a:schemeClr val="accent1"/>
                </a:solidFill>
                <a:latin typeface="Arial" panose="020B0604020202020204" pitchFamily="34" charset="0"/>
                <a:ea typeface="Alexandria Semi Bold" pitchFamily="34" charset="-122"/>
                <a:cs typeface="Arial" panose="020B0604020202020204" pitchFamily="34" charset="0"/>
              </a:rPr>
              <a:t>Thiết kế API</a:t>
            </a:r>
            <a:endParaRPr lang="en-US" sz="2400" b="1" dirty="0">
              <a:solidFill>
                <a:schemeClr val="accent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AF0C545D-3685-7106-8AB5-255C53FDBE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3" name="TextBox 2">
            <a:extLst>
              <a:ext uri="{FF2B5EF4-FFF2-40B4-BE49-F238E27FC236}">
                <a16:creationId xmlns:a16="http://schemas.microsoft.com/office/drawing/2014/main" id="{CF99DDC2-9D36-4FBA-748F-738F2E09E65A}"/>
              </a:ext>
            </a:extLst>
          </p:cNvPr>
          <p:cNvSpPr txBox="1"/>
          <p:nvPr/>
        </p:nvSpPr>
        <p:spPr>
          <a:xfrm>
            <a:off x="2795669" y="5816985"/>
            <a:ext cx="8705159" cy="707886"/>
          </a:xfrm>
          <a:prstGeom prst="rect">
            <a:avLst/>
          </a:prstGeom>
          <a:noFill/>
        </p:spPr>
        <p:txBody>
          <a:bodyPr wrap="square" rtlCol="0">
            <a:spAutoFit/>
          </a:bodyPr>
          <a:lstStyle/>
          <a:p>
            <a:pPr algn="just"/>
            <a:r>
              <a:rPr lang="en-US" sz="2000" dirty="0" err="1">
                <a:solidFill>
                  <a:srgbClr val="3B3535"/>
                </a:solidFill>
                <a:latin typeface="Arial" panose="020B0604020202020204" pitchFamily="34" charset="0"/>
                <a:ea typeface="Sora Light" pitchFamily="34" charset="-122"/>
                <a:cs typeface="Arial" panose="020B0604020202020204" pitchFamily="34" charset="0"/>
              </a:rPr>
              <a:t>Thiết</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kế</a:t>
            </a:r>
            <a:r>
              <a:rPr lang="en-US" sz="2000" dirty="0">
                <a:solidFill>
                  <a:srgbClr val="3B3535"/>
                </a:solidFill>
                <a:latin typeface="Arial" panose="020B0604020202020204" pitchFamily="34" charset="0"/>
                <a:ea typeface="Sora Light" pitchFamily="34" charset="-122"/>
                <a:cs typeface="Arial" panose="020B0604020202020204" pitchFamily="34" charset="0"/>
              </a:rPr>
              <a:t> RESTful API </a:t>
            </a:r>
            <a:r>
              <a:rPr lang="en-US" sz="2000" dirty="0" err="1">
                <a:solidFill>
                  <a:srgbClr val="3B3535"/>
                </a:solidFill>
                <a:latin typeface="Arial" panose="020B0604020202020204" pitchFamily="34" charset="0"/>
                <a:ea typeface="Sora Light" pitchFamily="34" charset="-122"/>
                <a:cs typeface="Arial" panose="020B0604020202020204" pitchFamily="34" charset="0"/>
              </a:rPr>
              <a:t>để</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kết</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nối</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các</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thành</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phần</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trong</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hệ</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thống</a:t>
            </a:r>
            <a:r>
              <a:rPr lang="en-US" sz="2000" dirty="0">
                <a:solidFill>
                  <a:srgbClr val="3B3535"/>
                </a:solidFill>
                <a:latin typeface="Arial" panose="020B0604020202020204" pitchFamily="34" charset="0"/>
                <a:ea typeface="Sora Light" pitchFamily="34" charset="-122"/>
                <a:cs typeface="Arial" panose="020B0604020202020204" pitchFamily="34" charset="0"/>
              </a:rPr>
              <a:t>, bao </a:t>
            </a:r>
            <a:r>
              <a:rPr lang="en-US" sz="2000" dirty="0" err="1">
                <a:solidFill>
                  <a:srgbClr val="3B3535"/>
                </a:solidFill>
                <a:latin typeface="Arial" panose="020B0604020202020204" pitchFamily="34" charset="0"/>
                <a:ea typeface="Sora Light" pitchFamily="34" charset="-122"/>
                <a:cs typeface="Arial" panose="020B0604020202020204" pitchFamily="34" charset="0"/>
              </a:rPr>
              <a:t>gồm</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ứng</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dụng</a:t>
            </a:r>
            <a:r>
              <a:rPr lang="en-US" sz="2000" dirty="0">
                <a:solidFill>
                  <a:srgbClr val="3B3535"/>
                </a:solidFill>
                <a:latin typeface="Arial" panose="020B0604020202020204" pitchFamily="34" charset="0"/>
                <a:ea typeface="Sora Light" pitchFamily="34" charset="-122"/>
                <a:cs typeface="Arial" panose="020B0604020202020204" pitchFamily="34" charset="0"/>
              </a:rPr>
              <a:t> web, </a:t>
            </a:r>
            <a:r>
              <a:rPr lang="en-US" sz="2000" dirty="0" err="1">
                <a:solidFill>
                  <a:srgbClr val="3B3535"/>
                </a:solidFill>
                <a:latin typeface="Arial" panose="020B0604020202020204" pitchFamily="34" charset="0"/>
                <a:ea typeface="Sora Light" pitchFamily="34" charset="-122"/>
                <a:cs typeface="Arial" panose="020B0604020202020204" pitchFamily="34" charset="0"/>
              </a:rPr>
              <a:t>cơ</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sở</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dữ</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liệu</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và</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giao</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diện</a:t>
            </a:r>
            <a:r>
              <a:rPr lang="en-US" sz="2000" dirty="0">
                <a:solidFill>
                  <a:srgbClr val="3B3535"/>
                </a:solidFill>
                <a:latin typeface="Arial" panose="020B0604020202020204" pitchFamily="34" charset="0"/>
                <a:ea typeface="Sora Light" pitchFamily="34" charset="-122"/>
                <a:cs typeface="Arial" panose="020B0604020202020204" pitchFamily="34" charset="0"/>
              </a:rPr>
              <a:t> di </a:t>
            </a:r>
            <a:r>
              <a:rPr lang="en-US" sz="2000" dirty="0" err="1">
                <a:solidFill>
                  <a:srgbClr val="3B3535"/>
                </a:solidFill>
                <a:latin typeface="Arial" panose="020B0604020202020204" pitchFamily="34" charset="0"/>
                <a:ea typeface="Sora Light" pitchFamily="34" charset="-122"/>
                <a:cs typeface="Arial" panose="020B0604020202020204" pitchFamily="34" charset="0"/>
              </a:rPr>
              <a:t>động</a:t>
            </a:r>
            <a:r>
              <a:rPr lang="en-US" sz="2000" dirty="0">
                <a:solidFill>
                  <a:srgbClr val="3B3535"/>
                </a:solidFill>
                <a:latin typeface="Arial" panose="020B0604020202020204" pitchFamily="34" charset="0"/>
                <a:ea typeface="Sora Light" pitchFamily="34" charset="-122"/>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FB1FECF-FB61-0933-33E1-7E4AE9DAE8B1}"/>
              </a:ext>
            </a:extLst>
          </p:cNvPr>
          <p:cNvSpPr txBox="1"/>
          <p:nvPr/>
        </p:nvSpPr>
        <p:spPr>
          <a:xfrm>
            <a:off x="2795671" y="4421159"/>
            <a:ext cx="8705159" cy="707886"/>
          </a:xfrm>
          <a:prstGeom prst="rect">
            <a:avLst/>
          </a:prstGeom>
          <a:noFill/>
        </p:spPr>
        <p:txBody>
          <a:bodyPr wrap="square" rtlCol="0">
            <a:spAutoFit/>
          </a:bodyPr>
          <a:lstStyle/>
          <a:p>
            <a:pPr marL="0" indent="0" algn="just">
              <a:buNone/>
            </a:pPr>
            <a:r>
              <a:rPr lang="en-US" sz="2000" dirty="0" err="1">
                <a:solidFill>
                  <a:srgbClr val="3B3535"/>
                </a:solidFill>
                <a:latin typeface="Arial" panose="020B0604020202020204" pitchFamily="34" charset="0"/>
                <a:ea typeface="Sora Light" pitchFamily="34" charset="-122"/>
                <a:cs typeface="Arial" panose="020B0604020202020204" pitchFamily="34" charset="0"/>
              </a:rPr>
              <a:t>Phát</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triển</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giao</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diện</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chấm</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điểm</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cho</a:t>
            </a:r>
            <a:r>
              <a:rPr lang="en-US" sz="2000" dirty="0">
                <a:solidFill>
                  <a:srgbClr val="3B3535"/>
                </a:solidFill>
                <a:latin typeface="Arial" panose="020B0604020202020204" pitchFamily="34" charset="0"/>
                <a:ea typeface="Sora Light" pitchFamily="34" charset="-122"/>
                <a:cs typeface="Arial" panose="020B0604020202020204" pitchFamily="34" charset="0"/>
              </a:rPr>
              <a:t> di </a:t>
            </a:r>
            <a:r>
              <a:rPr lang="en-US" sz="2000" dirty="0" err="1">
                <a:solidFill>
                  <a:srgbClr val="3B3535"/>
                </a:solidFill>
                <a:latin typeface="Arial" panose="020B0604020202020204" pitchFamily="34" charset="0"/>
                <a:ea typeface="Sora Light" pitchFamily="34" charset="-122"/>
                <a:cs typeface="Arial" panose="020B0604020202020204" pitchFamily="34" charset="0"/>
              </a:rPr>
              <a:t>động</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giúp</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giảng</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viên</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chấm</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điểm</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mọi</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lúc</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mọi</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nơi</a:t>
            </a:r>
            <a:r>
              <a:rPr lang="en-US" sz="2000" dirty="0">
                <a:solidFill>
                  <a:srgbClr val="3B3535"/>
                </a:solidFill>
                <a:latin typeface="Arial" panose="020B0604020202020204" pitchFamily="34" charset="0"/>
                <a:ea typeface="Sora Light" pitchFamily="34" charset="-122"/>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8D96ACA-CE94-D380-9F6F-273176D963F2}"/>
              </a:ext>
            </a:extLst>
          </p:cNvPr>
          <p:cNvSpPr txBox="1"/>
          <p:nvPr/>
        </p:nvSpPr>
        <p:spPr>
          <a:xfrm>
            <a:off x="2878597" y="3038075"/>
            <a:ext cx="8705159" cy="707886"/>
          </a:xfrm>
          <a:prstGeom prst="rect">
            <a:avLst/>
          </a:prstGeom>
          <a:noFill/>
        </p:spPr>
        <p:txBody>
          <a:bodyPr wrap="square" rtlCol="0">
            <a:spAutoFit/>
          </a:bodyPr>
          <a:lstStyle/>
          <a:p>
            <a:pPr marL="0" indent="0" algn="just">
              <a:buNone/>
            </a:pPr>
            <a:r>
              <a:rPr lang="en-US" sz="2000" dirty="0" err="1">
                <a:solidFill>
                  <a:srgbClr val="3B3535"/>
                </a:solidFill>
                <a:latin typeface="Arial" panose="020B0604020202020204" pitchFamily="34" charset="0"/>
                <a:ea typeface="Sora Light" pitchFamily="34" charset="-122"/>
                <a:cs typeface="Arial" panose="020B0604020202020204" pitchFamily="34" charset="0"/>
              </a:rPr>
              <a:t>Xây</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dựng</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ứng</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dụng</a:t>
            </a:r>
            <a:r>
              <a:rPr lang="en-US" sz="2000" dirty="0">
                <a:solidFill>
                  <a:srgbClr val="3B3535"/>
                </a:solidFill>
                <a:latin typeface="Arial" panose="020B0604020202020204" pitchFamily="34" charset="0"/>
                <a:ea typeface="Sora Light" pitchFamily="34" charset="-122"/>
                <a:cs typeface="Arial" panose="020B0604020202020204" pitchFamily="34" charset="0"/>
              </a:rPr>
              <a:t> web </a:t>
            </a:r>
            <a:r>
              <a:rPr lang="en-US" sz="2000" dirty="0" err="1">
                <a:solidFill>
                  <a:srgbClr val="3B3535"/>
                </a:solidFill>
                <a:latin typeface="Arial" panose="020B0604020202020204" pitchFamily="34" charset="0"/>
                <a:ea typeface="Sora Light" pitchFamily="34" charset="-122"/>
                <a:cs typeface="Arial" panose="020B0604020202020204" pitchFamily="34" charset="0"/>
              </a:rPr>
              <a:t>với</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các</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tính</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năng</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chấm</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điểm</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quản</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lý</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dữ</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liệu</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và</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tra</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cứu</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kết</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quả</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cho</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giảng</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viên</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và</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sinh</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viên</a:t>
            </a:r>
            <a:r>
              <a:rPr lang="en-US" sz="2000" dirty="0">
                <a:solidFill>
                  <a:srgbClr val="3B3535"/>
                </a:solidFill>
                <a:latin typeface="Arial" panose="020B0604020202020204" pitchFamily="34" charset="0"/>
                <a:ea typeface="Sora Light" pitchFamily="34" charset="-122"/>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B6C13D6-BA0E-EADC-DC07-78E976812FAC}"/>
              </a:ext>
            </a:extLst>
          </p:cNvPr>
          <p:cNvSpPr txBox="1"/>
          <p:nvPr/>
        </p:nvSpPr>
        <p:spPr>
          <a:xfrm>
            <a:off x="2878597" y="1575503"/>
            <a:ext cx="8705159" cy="707886"/>
          </a:xfrm>
          <a:prstGeom prst="rect">
            <a:avLst/>
          </a:prstGeom>
          <a:noFill/>
        </p:spPr>
        <p:txBody>
          <a:bodyPr wrap="square" rtlCol="0">
            <a:spAutoFit/>
          </a:bodyPr>
          <a:lstStyle/>
          <a:p>
            <a:pPr marL="0" indent="0" algn="just">
              <a:buNone/>
            </a:pPr>
            <a:r>
              <a:rPr lang="en-US" sz="2000" dirty="0" err="1">
                <a:solidFill>
                  <a:srgbClr val="3B3535"/>
                </a:solidFill>
                <a:latin typeface="Arial" panose="020B0604020202020204" pitchFamily="34" charset="0"/>
                <a:ea typeface="Sora Light" pitchFamily="34" charset="-122"/>
                <a:cs typeface="Arial" panose="020B0604020202020204" pitchFamily="34" charset="0"/>
              </a:rPr>
              <a:t>Nghiên</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cứu</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quy</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trình</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đánh</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giá</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hiện</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tại</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xác</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định</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điểm</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mạnh</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và</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điểm</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yếu</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của</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hệ</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thống</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hiện</a:t>
            </a:r>
            <a:r>
              <a:rPr lang="en-US" sz="2000" dirty="0">
                <a:solidFill>
                  <a:srgbClr val="3B3535"/>
                </a:solidFill>
                <a:latin typeface="Arial" panose="020B0604020202020204" pitchFamily="34" charset="0"/>
                <a:ea typeface="Sora Light" pitchFamily="34" charset="-122"/>
                <a:cs typeface="Arial" panose="020B0604020202020204" pitchFamily="34" charset="0"/>
              </a:rPr>
              <a:t> </a:t>
            </a:r>
            <a:r>
              <a:rPr lang="en-US" sz="2000" dirty="0" err="1">
                <a:solidFill>
                  <a:srgbClr val="3B3535"/>
                </a:solidFill>
                <a:latin typeface="Arial" panose="020B0604020202020204" pitchFamily="34" charset="0"/>
                <a:ea typeface="Sora Light" pitchFamily="34" charset="-122"/>
                <a:cs typeface="Arial" panose="020B0604020202020204" pitchFamily="34" charset="0"/>
              </a:rPr>
              <a:t>tại</a:t>
            </a:r>
            <a:r>
              <a:rPr lang="en-US" sz="2000" dirty="0">
                <a:solidFill>
                  <a:srgbClr val="3B3535"/>
                </a:solidFill>
                <a:latin typeface="Arial" panose="020B0604020202020204" pitchFamily="34" charset="0"/>
                <a:ea typeface="Sora Light" pitchFamily="34" charset="-122"/>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383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48BB7-E21D-DAE4-807A-87AA53D0B1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4" name="Title 1">
            <a:extLst>
              <a:ext uri="{FF2B5EF4-FFF2-40B4-BE49-F238E27FC236}">
                <a16:creationId xmlns:a16="http://schemas.microsoft.com/office/drawing/2014/main" id="{B58DDEBC-7EB9-A3CA-7843-06F2C480A4FA}"/>
              </a:ext>
            </a:extLst>
          </p:cNvPr>
          <p:cNvSpPr txBox="1">
            <a:spLocks/>
          </p:cNvSpPr>
          <p:nvPr/>
        </p:nvSpPr>
        <p:spPr>
          <a:xfrm>
            <a:off x="1780909" y="435961"/>
            <a:ext cx="444291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Mô</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tả</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bài</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toán</a:t>
            </a:r>
            <a:endParaRPr lang="vi-VN" b="1" dirty="0">
              <a:solidFill>
                <a:srgbClr val="00206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29208F0-17C7-504E-08B8-18385D758FBF}"/>
              </a:ext>
            </a:extLst>
          </p:cNvPr>
          <p:cNvSpPr txBox="1"/>
          <p:nvPr/>
        </p:nvSpPr>
        <p:spPr>
          <a:xfrm>
            <a:off x="1780909" y="1019259"/>
            <a:ext cx="7844872" cy="1685846"/>
          </a:xfrm>
          <a:prstGeom prst="rect">
            <a:avLst/>
          </a:prstGeom>
          <a:noFill/>
        </p:spPr>
        <p:txBody>
          <a:bodyPr wrap="square" rtlCol="0">
            <a:spAutoFit/>
          </a:bodyPr>
          <a:lstStyle/>
          <a:p>
            <a:pPr>
              <a:lnSpc>
                <a:spcPct val="150000"/>
              </a:lnSpc>
            </a:pP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2 </a:t>
            </a:r>
            <a:r>
              <a:rPr lang="en-US" sz="2400" dirty="0" err="1">
                <a:latin typeface="Arial" panose="020B0604020202020204" pitchFamily="34" charset="0"/>
                <a:cs typeface="Arial" panose="020B0604020202020204" pitchFamily="34" charset="0"/>
              </a:rPr>
              <a:t>nhóm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chính</a:t>
            </a:r>
            <a:r>
              <a:rPr lang="en-US" sz="2400" dirty="0">
                <a:latin typeface="Arial" panose="020B0604020202020204" pitchFamily="34" charset="0"/>
                <a:cs typeface="Arial" panose="020B0604020202020204" pitchFamily="34" charset="0"/>
              </a:rPr>
              <a:t>:</a:t>
            </a:r>
          </a:p>
          <a:p>
            <a:pPr>
              <a:lnSpc>
                <a:spcPct val="150000"/>
              </a:lnSpc>
            </a:pPr>
            <a:r>
              <a:rPr lang="en-US" sz="2400" dirty="0">
                <a:latin typeface="Arial" panose="020B0604020202020204" pitchFamily="34" charset="0"/>
                <a:cs typeface="Arial" panose="020B0604020202020204" pitchFamily="34" charset="0"/>
              </a:rPr>
              <a:t>  + Admin</a:t>
            </a:r>
          </a:p>
          <a:p>
            <a:pPr>
              <a:lnSpc>
                <a:spcPct val="150000"/>
              </a:lnSpc>
            </a:pP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Giáo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48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48BB7-E21D-DAE4-807A-87AA53D0B1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4" name="Title 1">
            <a:extLst>
              <a:ext uri="{FF2B5EF4-FFF2-40B4-BE49-F238E27FC236}">
                <a16:creationId xmlns:a16="http://schemas.microsoft.com/office/drawing/2014/main" id="{B58DDEBC-7EB9-A3CA-7843-06F2C480A4FA}"/>
              </a:ext>
            </a:extLst>
          </p:cNvPr>
          <p:cNvSpPr txBox="1">
            <a:spLocks/>
          </p:cNvSpPr>
          <p:nvPr/>
        </p:nvSpPr>
        <p:spPr>
          <a:xfrm>
            <a:off x="1717609" y="101945"/>
            <a:ext cx="444291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Mô</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tả</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bài</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toán</a:t>
            </a:r>
            <a:endParaRPr lang="vi-VN" b="1" dirty="0">
              <a:solidFill>
                <a:srgbClr val="002060"/>
              </a:solidFill>
              <a:latin typeface="Arial" panose="020B0604020202020204" pitchFamily="34" charset="0"/>
              <a:cs typeface="Arial" panose="020B0604020202020204" pitchFamily="34" charset="0"/>
            </a:endParaRPr>
          </a:p>
        </p:txBody>
      </p:sp>
      <p:sp>
        <p:nvSpPr>
          <p:cNvPr id="10" name="Text 0">
            <a:extLst>
              <a:ext uri="{FF2B5EF4-FFF2-40B4-BE49-F238E27FC236}">
                <a16:creationId xmlns:a16="http://schemas.microsoft.com/office/drawing/2014/main" id="{8B3C4E61-CB83-12A4-8245-B4881D90C833}"/>
              </a:ext>
            </a:extLst>
          </p:cNvPr>
          <p:cNvSpPr/>
          <p:nvPr/>
        </p:nvSpPr>
        <p:spPr>
          <a:xfrm>
            <a:off x="1837430" y="609702"/>
            <a:ext cx="6801207" cy="771525"/>
          </a:xfrm>
          <a:prstGeom prst="rect">
            <a:avLst/>
          </a:prstGeom>
          <a:noFill/>
          <a:ln/>
        </p:spPr>
        <p:txBody>
          <a:bodyPr wrap="none" lIns="0" tIns="0" rIns="0" bIns="0" rtlCol="0" anchor="t"/>
          <a:lstStyle/>
          <a:p>
            <a:pPr marL="0" indent="0">
              <a:lnSpc>
                <a:spcPts val="6050"/>
              </a:lnSpc>
              <a:buNone/>
            </a:pPr>
            <a:r>
              <a:rPr lang="en-US" sz="2800" b="1" dirty="0">
                <a:solidFill>
                  <a:schemeClr val="accent1"/>
                </a:solidFill>
                <a:latin typeface="Unbounded Bold" pitchFamily="34" charset="0"/>
                <a:ea typeface="Unbounded Bold" pitchFamily="34" charset="-122"/>
                <a:cs typeface="Unbounded Bold" pitchFamily="34" charset="-120"/>
              </a:rPr>
              <a:t>Vai trò của Admin</a:t>
            </a:r>
            <a:endParaRPr lang="en-US" sz="2800" dirty="0">
              <a:solidFill>
                <a:schemeClr val="accent1"/>
              </a:solidFill>
            </a:endParaRPr>
          </a:p>
        </p:txBody>
      </p:sp>
      <p:sp>
        <p:nvSpPr>
          <p:cNvPr id="11" name="Text 1">
            <a:extLst>
              <a:ext uri="{FF2B5EF4-FFF2-40B4-BE49-F238E27FC236}">
                <a16:creationId xmlns:a16="http://schemas.microsoft.com/office/drawing/2014/main" id="{27B3768C-47DE-A936-CBB1-3B7E2F9C73A2}"/>
              </a:ext>
            </a:extLst>
          </p:cNvPr>
          <p:cNvSpPr/>
          <p:nvPr/>
        </p:nvSpPr>
        <p:spPr>
          <a:xfrm>
            <a:off x="899649" y="1652297"/>
            <a:ext cx="4442910" cy="385763"/>
          </a:xfrm>
          <a:prstGeom prst="rect">
            <a:avLst/>
          </a:prstGeom>
          <a:noFill/>
          <a:ln/>
        </p:spPr>
        <p:txBody>
          <a:bodyPr wrap="none" lIns="0" tIns="0" rIns="0" bIns="0" rtlCol="0" anchor="t"/>
          <a:lstStyle/>
          <a:p>
            <a:pPr marL="0" indent="0">
              <a:lnSpc>
                <a:spcPts val="3000"/>
              </a:lnSpc>
              <a:buNone/>
            </a:pPr>
            <a:r>
              <a:rPr lang="en-US" sz="2400" b="1" dirty="0" err="1">
                <a:solidFill>
                  <a:srgbClr val="333F70"/>
                </a:solidFill>
                <a:latin typeface="Unbounded Bold" pitchFamily="34" charset="0"/>
                <a:ea typeface="Unbounded Bold" pitchFamily="34" charset="-122"/>
                <a:cs typeface="Unbounded Bold" pitchFamily="34" charset="-120"/>
              </a:rPr>
              <a:t>Quản</a:t>
            </a:r>
            <a:r>
              <a:rPr lang="en-US" sz="2400" b="1" dirty="0">
                <a:solidFill>
                  <a:srgbClr val="333F70"/>
                </a:solidFill>
                <a:latin typeface="Unbounded Bold" pitchFamily="34" charset="0"/>
                <a:ea typeface="Unbounded Bold" pitchFamily="34" charset="-122"/>
                <a:cs typeface="Unbounded Bold" pitchFamily="34" charset="-120"/>
              </a:rPr>
              <a:t> </a:t>
            </a:r>
            <a:r>
              <a:rPr lang="en-US" sz="2400" b="1" dirty="0" err="1">
                <a:solidFill>
                  <a:srgbClr val="333F70"/>
                </a:solidFill>
                <a:latin typeface="Unbounded Bold" pitchFamily="34" charset="0"/>
                <a:ea typeface="Unbounded Bold" pitchFamily="34" charset="-122"/>
                <a:cs typeface="Unbounded Bold" pitchFamily="34" charset="-120"/>
              </a:rPr>
              <a:t>lý</a:t>
            </a:r>
            <a:r>
              <a:rPr lang="en-US" sz="2400" b="1" dirty="0">
                <a:solidFill>
                  <a:srgbClr val="333F70"/>
                </a:solidFill>
                <a:latin typeface="Unbounded Bold" pitchFamily="34" charset="0"/>
                <a:ea typeface="Unbounded Bold" pitchFamily="34" charset="-122"/>
                <a:cs typeface="Unbounded Bold" pitchFamily="34" charset="-120"/>
              </a:rPr>
              <a:t> </a:t>
            </a:r>
            <a:r>
              <a:rPr lang="en-US" sz="2400" b="1" dirty="0" err="1">
                <a:solidFill>
                  <a:srgbClr val="333F70"/>
                </a:solidFill>
                <a:latin typeface="Unbounded Bold" pitchFamily="34" charset="0"/>
                <a:ea typeface="Unbounded Bold" pitchFamily="34" charset="-122"/>
                <a:cs typeface="Unbounded Bold" pitchFamily="34" charset="-120"/>
              </a:rPr>
              <a:t>Chương</a:t>
            </a:r>
            <a:r>
              <a:rPr lang="en-US" sz="2400" b="1" dirty="0">
                <a:solidFill>
                  <a:srgbClr val="333F70"/>
                </a:solidFill>
                <a:latin typeface="Unbounded Bold" pitchFamily="34" charset="0"/>
                <a:ea typeface="Unbounded Bold" pitchFamily="34" charset="-122"/>
                <a:cs typeface="Unbounded Bold" pitchFamily="34" charset="-120"/>
              </a:rPr>
              <a:t> </a:t>
            </a:r>
            <a:r>
              <a:rPr lang="en-US" sz="2400" b="1" dirty="0" err="1">
                <a:solidFill>
                  <a:srgbClr val="333F70"/>
                </a:solidFill>
                <a:latin typeface="Unbounded Bold" pitchFamily="34" charset="0"/>
                <a:ea typeface="Unbounded Bold" pitchFamily="34" charset="-122"/>
                <a:cs typeface="Unbounded Bold" pitchFamily="34" charset="-120"/>
              </a:rPr>
              <a:t>trình</a:t>
            </a:r>
            <a:r>
              <a:rPr lang="en-US" sz="2400" b="1" dirty="0">
                <a:solidFill>
                  <a:srgbClr val="333F70"/>
                </a:solidFill>
                <a:latin typeface="Unbounded Bold" pitchFamily="34" charset="0"/>
                <a:ea typeface="Unbounded Bold" pitchFamily="34" charset="-122"/>
                <a:cs typeface="Unbounded Bold" pitchFamily="34" charset="-120"/>
              </a:rPr>
              <a:t> </a:t>
            </a:r>
            <a:r>
              <a:rPr lang="en-US" sz="2400" b="1" dirty="0" err="1">
                <a:solidFill>
                  <a:srgbClr val="333F70"/>
                </a:solidFill>
                <a:latin typeface="Unbounded Bold" pitchFamily="34" charset="0"/>
                <a:ea typeface="Unbounded Bold" pitchFamily="34" charset="-122"/>
                <a:cs typeface="Unbounded Bold" pitchFamily="34" charset="-120"/>
              </a:rPr>
              <a:t>Đào</a:t>
            </a:r>
            <a:r>
              <a:rPr lang="en-US" sz="2400" b="1" dirty="0">
                <a:solidFill>
                  <a:srgbClr val="333F70"/>
                </a:solidFill>
                <a:latin typeface="Unbounded Bold" pitchFamily="34" charset="0"/>
                <a:ea typeface="Unbounded Bold" pitchFamily="34" charset="-122"/>
                <a:cs typeface="Unbounded Bold" pitchFamily="34" charset="-120"/>
              </a:rPr>
              <a:t> </a:t>
            </a:r>
            <a:r>
              <a:rPr lang="en-US" sz="2400" b="1" dirty="0" err="1">
                <a:solidFill>
                  <a:srgbClr val="333F70"/>
                </a:solidFill>
                <a:latin typeface="Unbounded Bold" pitchFamily="34" charset="0"/>
                <a:ea typeface="Unbounded Bold" pitchFamily="34" charset="-122"/>
                <a:cs typeface="Unbounded Bold" pitchFamily="34" charset="-120"/>
              </a:rPr>
              <a:t>tạo</a:t>
            </a:r>
            <a:endParaRPr lang="en-US" sz="2400" dirty="0"/>
          </a:p>
        </p:txBody>
      </p:sp>
      <p:sp>
        <p:nvSpPr>
          <p:cNvPr id="13" name="Text 3">
            <a:extLst>
              <a:ext uri="{FF2B5EF4-FFF2-40B4-BE49-F238E27FC236}">
                <a16:creationId xmlns:a16="http://schemas.microsoft.com/office/drawing/2014/main" id="{9391CEAA-9F9A-5186-65C2-363FEFC0DB52}"/>
              </a:ext>
            </a:extLst>
          </p:cNvPr>
          <p:cNvSpPr/>
          <p:nvPr/>
        </p:nvSpPr>
        <p:spPr>
          <a:xfrm>
            <a:off x="899649" y="3996851"/>
            <a:ext cx="2414864" cy="385763"/>
          </a:xfrm>
          <a:prstGeom prst="rect">
            <a:avLst/>
          </a:prstGeom>
          <a:noFill/>
          <a:ln/>
        </p:spPr>
        <p:txBody>
          <a:bodyPr wrap="none" lIns="0" tIns="0" rIns="0" bIns="0" rtlCol="0" anchor="t"/>
          <a:lstStyle/>
          <a:p>
            <a:pPr marL="0" indent="0">
              <a:lnSpc>
                <a:spcPts val="3000"/>
              </a:lnSpc>
              <a:buNone/>
            </a:pPr>
            <a:r>
              <a:rPr lang="en-US" sz="2400" b="1" dirty="0">
                <a:solidFill>
                  <a:srgbClr val="333F70"/>
                </a:solidFill>
                <a:latin typeface="Unbounded Bold" pitchFamily="34" charset="0"/>
                <a:ea typeface="Unbounded Bold" pitchFamily="34" charset="-122"/>
                <a:cs typeface="Unbounded Bold" pitchFamily="34" charset="-120"/>
              </a:rPr>
              <a:t>Quản lý Môn học</a:t>
            </a:r>
            <a:endParaRPr lang="en-US" sz="2400" dirty="0"/>
          </a:p>
        </p:txBody>
      </p:sp>
      <p:sp>
        <p:nvSpPr>
          <p:cNvPr id="15" name="Rectangle 14">
            <a:extLst>
              <a:ext uri="{FF2B5EF4-FFF2-40B4-BE49-F238E27FC236}">
                <a16:creationId xmlns:a16="http://schemas.microsoft.com/office/drawing/2014/main" id="{EE2B7AF8-F664-9813-0FEC-C611B348E882}"/>
              </a:ext>
            </a:extLst>
          </p:cNvPr>
          <p:cNvSpPr>
            <a:spLocks/>
          </p:cNvSpPr>
          <p:nvPr/>
        </p:nvSpPr>
        <p:spPr>
          <a:xfrm>
            <a:off x="899650" y="2203858"/>
            <a:ext cx="10722080" cy="1522275"/>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gn="just">
              <a:lnSpc>
                <a:spcPts val="3100"/>
              </a:lnSpc>
              <a:buNone/>
            </a:pPr>
            <a:r>
              <a:rPr lang="vi-VN" sz="2000" dirty="0">
                <a:solidFill>
                  <a:schemeClr val="tx1"/>
                </a:solidFill>
                <a:latin typeface="Arial" panose="020B0604020202020204" pitchFamily="34" charset="0"/>
                <a:ea typeface="Open Sans" pitchFamily="34" charset="-122"/>
                <a:cs typeface="Arial" panose="020B0604020202020204" pitchFamily="34" charset="0"/>
              </a:rPr>
              <a:t>Admin có quyền truy cập chức năng của giáo viên và quản lý chương trình đào tạo, bao gồm xác định và quản lý PLO và PO.</a:t>
            </a:r>
            <a:endParaRPr lang="en-US" sz="2000"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74748F40-04FD-0816-49EB-19F98C22D0ED}"/>
              </a:ext>
            </a:extLst>
          </p:cNvPr>
          <p:cNvSpPr>
            <a:spLocks/>
          </p:cNvSpPr>
          <p:nvPr/>
        </p:nvSpPr>
        <p:spPr>
          <a:xfrm>
            <a:off x="899649" y="4484942"/>
            <a:ext cx="10722080" cy="1522275"/>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gn="just">
              <a:lnSpc>
                <a:spcPts val="3100"/>
              </a:lnSpc>
              <a:buNone/>
            </a:pPr>
            <a:r>
              <a:rPr lang="vi-VN" sz="2000" dirty="0">
                <a:solidFill>
                  <a:schemeClr val="tx1"/>
                </a:solidFill>
                <a:latin typeface="Arial" panose="020B0604020202020204" pitchFamily="34" charset="0"/>
                <a:ea typeface="Open Sans" pitchFamily="34" charset="-122"/>
                <a:cs typeface="Arial" panose="020B0604020202020204" pitchFamily="34" charset="0"/>
              </a:rPr>
              <a:t>Admin có thể tạo, chỉnh sửa, xóa môn học, bao gồm CLO và các chương học. Giáo viên quản lý mối quan hệ giữa CLO, PLO và chương học.</a:t>
            </a:r>
          </a:p>
        </p:txBody>
      </p:sp>
    </p:spTree>
    <p:extLst>
      <p:ext uri="{BB962C8B-B14F-4D97-AF65-F5344CB8AC3E}">
        <p14:creationId xmlns:p14="http://schemas.microsoft.com/office/powerpoint/2010/main" val="209589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48BB7-E21D-DAE4-807A-87AA53D0B1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4" name="Title 1">
            <a:extLst>
              <a:ext uri="{FF2B5EF4-FFF2-40B4-BE49-F238E27FC236}">
                <a16:creationId xmlns:a16="http://schemas.microsoft.com/office/drawing/2014/main" id="{B58DDEBC-7EB9-A3CA-7843-06F2C480A4FA}"/>
              </a:ext>
            </a:extLst>
          </p:cNvPr>
          <p:cNvSpPr txBox="1">
            <a:spLocks/>
          </p:cNvSpPr>
          <p:nvPr/>
        </p:nvSpPr>
        <p:spPr>
          <a:xfrm>
            <a:off x="1717609" y="101945"/>
            <a:ext cx="444291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Mô</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tả</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bài</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toán</a:t>
            </a:r>
            <a:endParaRPr lang="vi-VN" b="1" dirty="0">
              <a:solidFill>
                <a:srgbClr val="002060"/>
              </a:solidFill>
              <a:latin typeface="Arial" panose="020B0604020202020204" pitchFamily="34" charset="0"/>
              <a:cs typeface="Arial" panose="020B0604020202020204" pitchFamily="34" charset="0"/>
            </a:endParaRPr>
          </a:p>
        </p:txBody>
      </p:sp>
      <p:sp>
        <p:nvSpPr>
          <p:cNvPr id="10" name="Text 0">
            <a:extLst>
              <a:ext uri="{FF2B5EF4-FFF2-40B4-BE49-F238E27FC236}">
                <a16:creationId xmlns:a16="http://schemas.microsoft.com/office/drawing/2014/main" id="{8B3C4E61-CB83-12A4-8245-B4881D90C833}"/>
              </a:ext>
            </a:extLst>
          </p:cNvPr>
          <p:cNvSpPr/>
          <p:nvPr/>
        </p:nvSpPr>
        <p:spPr>
          <a:xfrm>
            <a:off x="1837430" y="609702"/>
            <a:ext cx="3665755" cy="771525"/>
          </a:xfrm>
          <a:prstGeom prst="rect">
            <a:avLst/>
          </a:prstGeom>
          <a:noFill/>
          <a:ln/>
        </p:spPr>
        <p:txBody>
          <a:bodyPr wrap="none" lIns="0" tIns="0" rIns="0" bIns="0" rtlCol="0" anchor="t"/>
          <a:lstStyle/>
          <a:p>
            <a:pPr marL="0" indent="0">
              <a:lnSpc>
                <a:spcPts val="6050"/>
              </a:lnSpc>
              <a:buNone/>
            </a:pPr>
            <a:r>
              <a:rPr lang="en-US" sz="2800" b="1" dirty="0">
                <a:solidFill>
                  <a:schemeClr val="accent1"/>
                </a:solidFill>
                <a:latin typeface="Arial" panose="020B0604020202020204" pitchFamily="34" charset="0"/>
                <a:ea typeface="Unbounded Bold" pitchFamily="34" charset="-122"/>
                <a:cs typeface="Arial" panose="020B0604020202020204" pitchFamily="34" charset="0"/>
              </a:rPr>
              <a:t>Vai trò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của</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giáo</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viên</a:t>
            </a:r>
            <a:endParaRPr lang="en-US" sz="2800" dirty="0">
              <a:solidFill>
                <a:schemeClr val="accent1"/>
              </a:solidFill>
              <a:latin typeface="Arial" panose="020B0604020202020204" pitchFamily="34" charset="0"/>
              <a:cs typeface="Arial" panose="020B0604020202020204" pitchFamily="34" charset="0"/>
            </a:endParaRPr>
          </a:p>
        </p:txBody>
      </p:sp>
      <p:pic>
        <p:nvPicPr>
          <p:cNvPr id="32" name="Image 0" descr="preencoded.png">
            <a:extLst>
              <a:ext uri="{FF2B5EF4-FFF2-40B4-BE49-F238E27FC236}">
                <a16:creationId xmlns:a16="http://schemas.microsoft.com/office/drawing/2014/main" id="{838BD4EF-3E5C-AF34-621E-893E8BD594E7}"/>
              </a:ext>
            </a:extLst>
          </p:cNvPr>
          <p:cNvPicPr>
            <a:picLocks noChangeAspect="1"/>
          </p:cNvPicPr>
          <p:nvPr/>
        </p:nvPicPr>
        <p:blipFill>
          <a:blip r:embed="rId3"/>
          <a:stretch>
            <a:fillRect/>
          </a:stretch>
        </p:blipFill>
        <p:spPr>
          <a:xfrm>
            <a:off x="1552516" y="1505409"/>
            <a:ext cx="1035010" cy="1463392"/>
          </a:xfrm>
          <a:prstGeom prst="rect">
            <a:avLst/>
          </a:prstGeom>
        </p:spPr>
      </p:pic>
      <p:sp>
        <p:nvSpPr>
          <p:cNvPr id="33" name="Text 1">
            <a:extLst>
              <a:ext uri="{FF2B5EF4-FFF2-40B4-BE49-F238E27FC236}">
                <a16:creationId xmlns:a16="http://schemas.microsoft.com/office/drawing/2014/main" id="{6A34FD3B-E33F-826C-A33E-9DBEEF5E2DCE}"/>
              </a:ext>
            </a:extLst>
          </p:cNvPr>
          <p:cNvSpPr/>
          <p:nvPr/>
        </p:nvSpPr>
        <p:spPr>
          <a:xfrm>
            <a:off x="2797609" y="1509882"/>
            <a:ext cx="2804398" cy="323374"/>
          </a:xfrm>
          <a:prstGeom prst="rect">
            <a:avLst/>
          </a:prstGeom>
          <a:noFill/>
          <a:ln/>
        </p:spPr>
        <p:txBody>
          <a:bodyPr wrap="none" lIns="0" tIns="0" rIns="0" bIns="0" rtlCol="0" anchor="t"/>
          <a:lstStyle/>
          <a:p>
            <a:pPr marL="0" indent="0" algn="l">
              <a:lnSpc>
                <a:spcPts val="2500"/>
              </a:lnSpc>
              <a:buNone/>
            </a:pPr>
            <a:r>
              <a:rPr lang="en-US" sz="2000" b="1" dirty="0">
                <a:solidFill>
                  <a:srgbClr val="333F70"/>
                </a:solidFill>
                <a:latin typeface="Arial" panose="020B0604020202020204" pitchFamily="34" charset="0"/>
                <a:ea typeface="Unbounded Bold" pitchFamily="34" charset="-122"/>
                <a:cs typeface="Arial" panose="020B0604020202020204" pitchFamily="34" charset="0"/>
              </a:rPr>
              <a:t>Tạo Bảng Tiêu chí</a:t>
            </a:r>
            <a:endParaRPr lang="en-US" sz="2000" dirty="0">
              <a:latin typeface="Arial" panose="020B0604020202020204" pitchFamily="34" charset="0"/>
              <a:cs typeface="Arial" panose="020B0604020202020204" pitchFamily="34" charset="0"/>
            </a:endParaRPr>
          </a:p>
        </p:txBody>
      </p:sp>
      <p:pic>
        <p:nvPicPr>
          <p:cNvPr id="35" name="Image 1" descr="preencoded.png">
            <a:extLst>
              <a:ext uri="{FF2B5EF4-FFF2-40B4-BE49-F238E27FC236}">
                <a16:creationId xmlns:a16="http://schemas.microsoft.com/office/drawing/2014/main" id="{B2BF7476-350D-9999-3C2B-FEA4D9BB97D5}"/>
              </a:ext>
            </a:extLst>
          </p:cNvPr>
          <p:cNvPicPr>
            <a:picLocks noChangeAspect="1"/>
          </p:cNvPicPr>
          <p:nvPr/>
        </p:nvPicPr>
        <p:blipFill>
          <a:blip r:embed="rId4"/>
          <a:stretch>
            <a:fillRect/>
          </a:stretch>
        </p:blipFill>
        <p:spPr>
          <a:xfrm>
            <a:off x="1552516" y="2968801"/>
            <a:ext cx="1035010" cy="1656159"/>
          </a:xfrm>
          <a:prstGeom prst="rect">
            <a:avLst/>
          </a:prstGeom>
        </p:spPr>
      </p:pic>
      <p:sp>
        <p:nvSpPr>
          <p:cNvPr id="36" name="Text 3">
            <a:extLst>
              <a:ext uri="{FF2B5EF4-FFF2-40B4-BE49-F238E27FC236}">
                <a16:creationId xmlns:a16="http://schemas.microsoft.com/office/drawing/2014/main" id="{B5E8FD47-4EA5-C0F0-CC8F-43F919F9A64C}"/>
              </a:ext>
            </a:extLst>
          </p:cNvPr>
          <p:cNvSpPr/>
          <p:nvPr/>
        </p:nvSpPr>
        <p:spPr>
          <a:xfrm>
            <a:off x="2797609" y="2968801"/>
            <a:ext cx="3067526" cy="323374"/>
          </a:xfrm>
          <a:prstGeom prst="rect">
            <a:avLst/>
          </a:prstGeom>
          <a:noFill/>
          <a:ln/>
        </p:spPr>
        <p:txBody>
          <a:bodyPr wrap="none" lIns="0" tIns="0" rIns="0" bIns="0" rtlCol="0" anchor="t"/>
          <a:lstStyle/>
          <a:p>
            <a:pPr marL="0" indent="0" algn="l">
              <a:lnSpc>
                <a:spcPts val="2500"/>
              </a:lnSpc>
              <a:buNone/>
            </a:pPr>
            <a:r>
              <a:rPr lang="en-US" sz="2000" b="1" dirty="0">
                <a:solidFill>
                  <a:srgbClr val="333F70"/>
                </a:solidFill>
                <a:latin typeface="Arial" panose="020B0604020202020204" pitchFamily="34" charset="0"/>
                <a:ea typeface="Unbounded Bold" pitchFamily="34" charset="-122"/>
                <a:cs typeface="Arial" panose="020B0604020202020204" pitchFamily="34" charset="0"/>
              </a:rPr>
              <a:t>Thực hiện Đánh giá</a:t>
            </a:r>
            <a:endParaRPr lang="en-US" sz="2000" dirty="0">
              <a:latin typeface="Arial" panose="020B0604020202020204" pitchFamily="34" charset="0"/>
              <a:cs typeface="Arial" panose="020B0604020202020204" pitchFamily="34" charset="0"/>
            </a:endParaRPr>
          </a:p>
        </p:txBody>
      </p:sp>
      <p:pic>
        <p:nvPicPr>
          <p:cNvPr id="38" name="Image 2" descr="preencoded.png">
            <a:extLst>
              <a:ext uri="{FF2B5EF4-FFF2-40B4-BE49-F238E27FC236}">
                <a16:creationId xmlns:a16="http://schemas.microsoft.com/office/drawing/2014/main" id="{DBB945FE-C493-144C-A71F-63EB4863198B}"/>
              </a:ext>
            </a:extLst>
          </p:cNvPr>
          <p:cNvPicPr>
            <a:picLocks noChangeAspect="1"/>
          </p:cNvPicPr>
          <p:nvPr/>
        </p:nvPicPr>
        <p:blipFill>
          <a:blip r:embed="rId5"/>
          <a:stretch>
            <a:fillRect/>
          </a:stretch>
        </p:blipFill>
        <p:spPr>
          <a:xfrm>
            <a:off x="1552516" y="4581821"/>
            <a:ext cx="1035010" cy="1809109"/>
          </a:xfrm>
          <a:prstGeom prst="rect">
            <a:avLst/>
          </a:prstGeom>
        </p:spPr>
      </p:pic>
      <p:sp>
        <p:nvSpPr>
          <p:cNvPr id="39" name="Text 5">
            <a:extLst>
              <a:ext uri="{FF2B5EF4-FFF2-40B4-BE49-F238E27FC236}">
                <a16:creationId xmlns:a16="http://schemas.microsoft.com/office/drawing/2014/main" id="{3E2CFF25-FCA5-C857-65DC-1DD85965F25A}"/>
              </a:ext>
            </a:extLst>
          </p:cNvPr>
          <p:cNvSpPr/>
          <p:nvPr/>
        </p:nvSpPr>
        <p:spPr>
          <a:xfrm>
            <a:off x="2797609" y="4581821"/>
            <a:ext cx="2705576" cy="323374"/>
          </a:xfrm>
          <a:prstGeom prst="rect">
            <a:avLst/>
          </a:prstGeom>
          <a:noFill/>
          <a:ln/>
        </p:spPr>
        <p:txBody>
          <a:bodyPr wrap="none" lIns="0" tIns="0" rIns="0" bIns="0" rtlCol="0" anchor="t"/>
          <a:lstStyle/>
          <a:p>
            <a:pPr marL="0" indent="0" algn="l">
              <a:lnSpc>
                <a:spcPts val="2500"/>
              </a:lnSpc>
              <a:buNone/>
            </a:pPr>
            <a:r>
              <a:rPr lang="en-US" sz="2000" b="1" dirty="0">
                <a:solidFill>
                  <a:srgbClr val="333F70"/>
                </a:solidFill>
                <a:latin typeface="Arial" panose="020B0604020202020204" pitchFamily="34" charset="0"/>
                <a:ea typeface="Unbounded Bold" pitchFamily="34" charset="-122"/>
                <a:cs typeface="Arial" panose="020B0604020202020204" pitchFamily="34" charset="0"/>
              </a:rPr>
              <a:t>Quản lý Đánh giá</a:t>
            </a:r>
            <a:endParaRPr lang="en-US" sz="20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E0498C31-8A70-2460-A4E9-64ADF0B33FB6}"/>
              </a:ext>
            </a:extLst>
          </p:cNvPr>
          <p:cNvSpPr txBox="1"/>
          <p:nvPr/>
        </p:nvSpPr>
        <p:spPr>
          <a:xfrm>
            <a:off x="2718951" y="1888984"/>
            <a:ext cx="8617643" cy="707886"/>
          </a:xfrm>
          <a:prstGeom prst="rect">
            <a:avLst/>
          </a:prstGeom>
          <a:noFill/>
        </p:spPr>
        <p:txBody>
          <a:bodyPr wrap="square" rtlCol="0">
            <a:spAutoFit/>
          </a:bodyPr>
          <a:lstStyle/>
          <a:p>
            <a:pPr algn="just"/>
            <a:r>
              <a:rPr lang="vi-VN" sz="2000" dirty="0">
                <a:latin typeface="Arial" panose="020B0604020202020204" pitchFamily="34" charset="0"/>
                <a:cs typeface="Arial" panose="020B0604020202020204" pitchFamily="34" charset="0"/>
              </a:rPr>
              <a:t>Giáo viên tạo bảng tiêu chí (Rubric) và thêm các tiêu chí cụ thể (Rubric Items), quản lý mối quan hệ giữa CLO, chương học và PLO.</a:t>
            </a:r>
          </a:p>
        </p:txBody>
      </p:sp>
      <p:sp>
        <p:nvSpPr>
          <p:cNvPr id="44" name="TextBox 43">
            <a:extLst>
              <a:ext uri="{FF2B5EF4-FFF2-40B4-BE49-F238E27FC236}">
                <a16:creationId xmlns:a16="http://schemas.microsoft.com/office/drawing/2014/main" id="{1F4E6CFB-DA18-F8E4-F9B3-B67DB4899D6B}"/>
              </a:ext>
            </a:extLst>
          </p:cNvPr>
          <p:cNvSpPr txBox="1"/>
          <p:nvPr/>
        </p:nvSpPr>
        <p:spPr>
          <a:xfrm>
            <a:off x="2718951" y="3429000"/>
            <a:ext cx="8804456" cy="707886"/>
          </a:xfrm>
          <a:prstGeom prst="rect">
            <a:avLst/>
          </a:prstGeom>
          <a:noFill/>
        </p:spPr>
        <p:txBody>
          <a:bodyPr wrap="square" rtlCol="0">
            <a:spAutoFit/>
          </a:bodyPr>
          <a:lstStyle/>
          <a:p>
            <a:pPr algn="just"/>
            <a:r>
              <a:rPr lang="vi-VN" sz="2000" dirty="0">
                <a:latin typeface="Arial" panose="020B0604020202020204" pitchFamily="34" charset="0"/>
                <a:cs typeface="Arial" panose="020B0604020202020204" pitchFamily="34" charset="0"/>
              </a:rPr>
              <a:t>Khi đánh giá sinh viên, giáo viên chọn lớp, môn học, bảng tiêu chí và thêm mô tả chung. Giáo viên có thể mời đồng nghiệp tham gia đánh giá.</a:t>
            </a:r>
          </a:p>
        </p:txBody>
      </p:sp>
      <p:sp>
        <p:nvSpPr>
          <p:cNvPr id="45" name="TextBox 44">
            <a:extLst>
              <a:ext uri="{FF2B5EF4-FFF2-40B4-BE49-F238E27FC236}">
                <a16:creationId xmlns:a16="http://schemas.microsoft.com/office/drawing/2014/main" id="{C99C048F-C0AE-E50F-A737-7E6E0C82797C}"/>
              </a:ext>
            </a:extLst>
          </p:cNvPr>
          <p:cNvSpPr txBox="1"/>
          <p:nvPr/>
        </p:nvSpPr>
        <p:spPr>
          <a:xfrm>
            <a:off x="2718951" y="5056557"/>
            <a:ext cx="8804456" cy="1323439"/>
          </a:xfrm>
          <a:prstGeom prst="rect">
            <a:avLst/>
          </a:prstGeom>
          <a:noFill/>
        </p:spPr>
        <p:txBody>
          <a:bodyPr wrap="square" rtlCol="0">
            <a:spAutoFit/>
          </a:bodyPr>
          <a:lstStyle/>
          <a:p>
            <a:pPr algn="just"/>
            <a:r>
              <a:rPr lang="vi-VN" sz="2000" dirty="0">
                <a:latin typeface="Arial" panose="020B0604020202020204" pitchFamily="34" charset="0"/>
                <a:cs typeface="Arial" panose="020B0604020202020204" pitchFamily="34" charset="0"/>
              </a:rPr>
              <a:t>Quản lý đánh giá bao gồm theo dõi điểm số của giáo viên mời và quản lý việc mời thêm giáo viên. Giáo viên được mời nhận liên kết đến trang chấm điểm để chấm điểm, chỉnh sửa kết quả và in điểm. Giáo viên chính có thể cập nhật đề tài và xem điểm cuối cùng sau khi hoàn tất đánh giá.</a:t>
            </a:r>
          </a:p>
        </p:txBody>
      </p:sp>
    </p:spTree>
    <p:extLst>
      <p:ext uri="{BB962C8B-B14F-4D97-AF65-F5344CB8AC3E}">
        <p14:creationId xmlns:p14="http://schemas.microsoft.com/office/powerpoint/2010/main" val="132607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3D869507-038F-BE81-3CCD-A55CBD79EF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42" name="Title 1">
            <a:extLst>
              <a:ext uri="{FF2B5EF4-FFF2-40B4-BE49-F238E27FC236}">
                <a16:creationId xmlns:a16="http://schemas.microsoft.com/office/drawing/2014/main" id="{F298C394-7239-08A7-CBE1-F4710BCD0D2A}"/>
              </a:ext>
            </a:extLst>
          </p:cNvPr>
          <p:cNvSpPr txBox="1">
            <a:spLocks/>
          </p:cNvSpPr>
          <p:nvPr/>
        </p:nvSpPr>
        <p:spPr>
          <a:xfrm>
            <a:off x="1717609" y="101945"/>
            <a:ext cx="444291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Đặt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tả</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hệ</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thống</a:t>
            </a:r>
            <a:endParaRPr lang="vi-VN" b="1" dirty="0">
              <a:solidFill>
                <a:srgbClr val="002060"/>
              </a:solidFill>
              <a:latin typeface="Arial" panose="020B0604020202020204" pitchFamily="34" charset="0"/>
              <a:cs typeface="Arial" panose="020B0604020202020204" pitchFamily="34" charset="0"/>
            </a:endParaRPr>
          </a:p>
        </p:txBody>
      </p:sp>
      <p:sp>
        <p:nvSpPr>
          <p:cNvPr id="43" name="Text 0">
            <a:extLst>
              <a:ext uri="{FF2B5EF4-FFF2-40B4-BE49-F238E27FC236}">
                <a16:creationId xmlns:a16="http://schemas.microsoft.com/office/drawing/2014/main" id="{13DCFD96-5B54-3523-8703-E37099207D11}"/>
              </a:ext>
            </a:extLst>
          </p:cNvPr>
          <p:cNvSpPr/>
          <p:nvPr/>
        </p:nvSpPr>
        <p:spPr>
          <a:xfrm>
            <a:off x="1837430" y="609702"/>
            <a:ext cx="4323089" cy="771525"/>
          </a:xfrm>
          <a:prstGeom prst="rect">
            <a:avLst/>
          </a:prstGeom>
          <a:noFill/>
          <a:ln/>
        </p:spPr>
        <p:txBody>
          <a:bodyPr wrap="none" lIns="0" tIns="0" rIns="0" bIns="0" rtlCol="0" anchor="t"/>
          <a:lstStyle/>
          <a:p>
            <a:pPr marL="0" indent="0">
              <a:lnSpc>
                <a:spcPts val="6050"/>
              </a:lnSpc>
              <a:buNone/>
            </a:pP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Sơ</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đồ</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use case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giáo</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viên</a:t>
            </a:r>
            <a:endParaRPr lang="en-US" sz="2800" dirty="0">
              <a:solidFill>
                <a:schemeClr val="accent1"/>
              </a:solidFill>
              <a:latin typeface="Arial" panose="020B0604020202020204" pitchFamily="34" charset="0"/>
              <a:cs typeface="Arial" panose="020B0604020202020204" pitchFamily="34" charset="0"/>
            </a:endParaRPr>
          </a:p>
        </p:txBody>
      </p:sp>
      <p:pic>
        <p:nvPicPr>
          <p:cNvPr id="44" name="Picture 43" descr="A screenshot of a cell phone&#10;&#10;Description automatically generated">
            <a:extLst>
              <a:ext uri="{FF2B5EF4-FFF2-40B4-BE49-F238E27FC236}">
                <a16:creationId xmlns:a16="http://schemas.microsoft.com/office/drawing/2014/main" id="{1DABB51B-2FFC-9CBA-7CF2-6BDE9416B16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7609" y="1258682"/>
            <a:ext cx="4221075" cy="4817410"/>
          </a:xfrm>
          <a:prstGeom prst="rect">
            <a:avLst/>
          </a:prstGeom>
          <a:noFill/>
          <a:ln>
            <a:noFill/>
          </a:ln>
        </p:spPr>
      </p:pic>
    </p:spTree>
    <p:extLst>
      <p:ext uri="{BB962C8B-B14F-4D97-AF65-F5344CB8AC3E}">
        <p14:creationId xmlns:p14="http://schemas.microsoft.com/office/powerpoint/2010/main" val="247526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3D869507-038F-BE81-3CCD-A55CBD79EF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91" y="0"/>
            <a:ext cx="706258" cy="706258"/>
          </a:xfrm>
          <a:prstGeom prst="rect">
            <a:avLst/>
          </a:prstGeom>
          <a:noFill/>
        </p:spPr>
      </p:pic>
      <p:sp>
        <p:nvSpPr>
          <p:cNvPr id="42" name="Title 1">
            <a:extLst>
              <a:ext uri="{FF2B5EF4-FFF2-40B4-BE49-F238E27FC236}">
                <a16:creationId xmlns:a16="http://schemas.microsoft.com/office/drawing/2014/main" id="{F298C394-7239-08A7-CBE1-F4710BCD0D2A}"/>
              </a:ext>
            </a:extLst>
          </p:cNvPr>
          <p:cNvSpPr txBox="1">
            <a:spLocks/>
          </p:cNvSpPr>
          <p:nvPr/>
        </p:nvSpPr>
        <p:spPr>
          <a:xfrm>
            <a:off x="1717609" y="101945"/>
            <a:ext cx="4442910" cy="77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err="1">
                <a:solidFill>
                  <a:srgbClr val="002060"/>
                </a:solidFill>
                <a:latin typeface="Arial" panose="020B0604020202020204" pitchFamily="34" charset="0"/>
                <a:cs typeface="Arial" panose="020B0604020202020204" pitchFamily="34" charset="0"/>
              </a:rPr>
              <a:t>Đặt</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tả</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hệ</a:t>
            </a:r>
            <a:r>
              <a:rPr lang="en-US" b="1" dirty="0">
                <a:solidFill>
                  <a:srgbClr val="002060"/>
                </a:solidFill>
                <a:latin typeface="Arial" panose="020B0604020202020204" pitchFamily="34" charset="0"/>
                <a:cs typeface="Arial" panose="020B0604020202020204" pitchFamily="34" charset="0"/>
              </a:rPr>
              <a:t> </a:t>
            </a:r>
            <a:r>
              <a:rPr lang="en-US" b="1" dirty="0" err="1">
                <a:solidFill>
                  <a:srgbClr val="002060"/>
                </a:solidFill>
                <a:latin typeface="Arial" panose="020B0604020202020204" pitchFamily="34" charset="0"/>
                <a:cs typeface="Arial" panose="020B0604020202020204" pitchFamily="34" charset="0"/>
              </a:rPr>
              <a:t>thống</a:t>
            </a:r>
            <a:endParaRPr lang="vi-VN" b="1" dirty="0">
              <a:solidFill>
                <a:srgbClr val="002060"/>
              </a:solidFill>
              <a:latin typeface="Arial" panose="020B0604020202020204" pitchFamily="34" charset="0"/>
              <a:cs typeface="Arial" panose="020B0604020202020204" pitchFamily="34" charset="0"/>
            </a:endParaRPr>
          </a:p>
        </p:txBody>
      </p:sp>
      <p:sp>
        <p:nvSpPr>
          <p:cNvPr id="43" name="Text 0">
            <a:extLst>
              <a:ext uri="{FF2B5EF4-FFF2-40B4-BE49-F238E27FC236}">
                <a16:creationId xmlns:a16="http://schemas.microsoft.com/office/drawing/2014/main" id="{13DCFD96-5B54-3523-8703-E37099207D11}"/>
              </a:ext>
            </a:extLst>
          </p:cNvPr>
          <p:cNvSpPr/>
          <p:nvPr/>
        </p:nvSpPr>
        <p:spPr>
          <a:xfrm>
            <a:off x="1837430" y="609702"/>
            <a:ext cx="4323089" cy="771525"/>
          </a:xfrm>
          <a:prstGeom prst="rect">
            <a:avLst/>
          </a:prstGeom>
          <a:noFill/>
          <a:ln/>
        </p:spPr>
        <p:txBody>
          <a:bodyPr wrap="none" lIns="0" tIns="0" rIns="0" bIns="0" rtlCol="0" anchor="t"/>
          <a:lstStyle/>
          <a:p>
            <a:pPr marL="0" indent="0">
              <a:lnSpc>
                <a:spcPts val="6050"/>
              </a:lnSpc>
              <a:buNone/>
            </a:pP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Sơ</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a:t>
            </a:r>
            <a:r>
              <a:rPr lang="en-US" sz="2800" b="1" dirty="0" err="1">
                <a:solidFill>
                  <a:schemeClr val="accent1"/>
                </a:solidFill>
                <a:latin typeface="Arial" panose="020B0604020202020204" pitchFamily="34" charset="0"/>
                <a:ea typeface="Unbounded Bold" pitchFamily="34" charset="-122"/>
                <a:cs typeface="Arial" panose="020B0604020202020204" pitchFamily="34" charset="0"/>
              </a:rPr>
              <a:t>đồ</a:t>
            </a:r>
            <a:r>
              <a:rPr lang="en-US" sz="2800" b="1" dirty="0">
                <a:solidFill>
                  <a:schemeClr val="accent1"/>
                </a:solidFill>
                <a:latin typeface="Arial" panose="020B0604020202020204" pitchFamily="34" charset="0"/>
                <a:ea typeface="Unbounded Bold" pitchFamily="34" charset="-122"/>
                <a:cs typeface="Arial" panose="020B0604020202020204" pitchFamily="34" charset="0"/>
              </a:rPr>
              <a:t> use case admin</a:t>
            </a:r>
            <a:endParaRPr lang="en-US" sz="2800" dirty="0">
              <a:solidFill>
                <a:schemeClr val="accent1"/>
              </a:solidFill>
              <a:latin typeface="Arial" panose="020B0604020202020204" pitchFamily="34" charset="0"/>
              <a:cs typeface="Arial" panose="020B0604020202020204" pitchFamily="34" charset="0"/>
            </a:endParaRPr>
          </a:p>
        </p:txBody>
      </p:sp>
      <p:pic>
        <p:nvPicPr>
          <p:cNvPr id="2" name="Picture 1" descr="A black and white screen with white ovals&#10;&#10;Description automatically generated">
            <a:extLst>
              <a:ext uri="{FF2B5EF4-FFF2-40B4-BE49-F238E27FC236}">
                <a16:creationId xmlns:a16="http://schemas.microsoft.com/office/drawing/2014/main" id="{10E86DC2-94AC-1E5F-D7C7-75947E747D5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787" y="1767738"/>
            <a:ext cx="5940425" cy="4480560"/>
          </a:xfrm>
          <a:prstGeom prst="rect">
            <a:avLst/>
          </a:prstGeom>
          <a:noFill/>
          <a:ln>
            <a:noFill/>
          </a:ln>
        </p:spPr>
      </p:pic>
    </p:spTree>
    <p:extLst>
      <p:ext uri="{BB962C8B-B14F-4D97-AF65-F5344CB8AC3E}">
        <p14:creationId xmlns:p14="http://schemas.microsoft.com/office/powerpoint/2010/main" val="8974418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193</TotalTime>
  <Words>1014</Words>
  <Application>Microsoft Office PowerPoint</Application>
  <PresentationFormat>Widescreen</PresentationFormat>
  <Paragraphs>95</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Century Gothic</vt:lpstr>
      <vt:lpstr>Tahoma</vt:lpstr>
      <vt:lpstr>Times New Roman</vt:lpstr>
      <vt:lpstr>Unbounded Bold</vt:lpstr>
      <vt:lpstr>Wingdings</vt:lpstr>
      <vt:lpstr>Wingdings 3</vt:lpstr>
      <vt:lpstr>Wisp</vt:lpstr>
      <vt:lpstr>XÂY DỰNG API VÀ HỆ THỐNG CHẤM ĐIỂM TRỰC TUYẾN CHO ĐỒ ÁN SINH VIÊN CNTT </vt:lpstr>
      <vt:lpstr>PowerPoint Presentation</vt:lpstr>
      <vt:lpstr>Mục tiêu</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Thai Hung</dc:creator>
  <cp:lastModifiedBy>Tran Thai Hung</cp:lastModifiedBy>
  <cp:revision>2</cp:revision>
  <dcterms:created xsi:type="dcterms:W3CDTF">2024-10-12T10:09:19Z</dcterms:created>
  <dcterms:modified xsi:type="dcterms:W3CDTF">2024-10-12T15:38:28Z</dcterms:modified>
</cp:coreProperties>
</file>