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D3EDB0-6A15-4A54-A388-F37F4334E4FB}">
  <a:tblStyle styleId="{57D3EDB0-6A15-4A54-A388-F37F4334E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6c6ab5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6c6ab5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6c6ab5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6c6ab5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6c6ab5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6c6ab5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6c6ab5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6c6ab5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6c6ab5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6c6ab5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6c6ab5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6c6ab5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6c6ab5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16c6ab5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6c6ab5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6c6ab5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16c6ab5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16c6ab5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6c6ab5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16c6ab5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67804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67804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6c6ab5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16c6ab5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6c6ab5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6c6ab5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6c6ab5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16c6ab5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16c6ab5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16c6ab5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16c6ab59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16c6ab59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16c6ab59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16c6ab59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16c6ab5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16c6ab5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67804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67804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678043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678043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678043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678043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16780435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1678043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678043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1678043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6780435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6780435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678043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678043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6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9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 Parametric Analysis</a:t>
            </a:r>
            <a:endParaRPr sz="29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9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Wedding Plan</a:t>
            </a:r>
            <a:endParaRPr sz="29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9507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 Bao</a:t>
            </a:r>
            <a:endParaRPr sz="9507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9507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PRJM 524</a:t>
            </a:r>
            <a:endParaRPr sz="9507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9507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May. 3rd 2021</a:t>
            </a:r>
            <a:endParaRPr sz="9507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CN" sz="8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8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374325"/>
            <a:ext cx="8520600" cy="3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>
                <a:latin typeface="Times New Roman"/>
                <a:ea typeface="Times New Roman"/>
                <a:cs typeface="Times New Roman"/>
                <a:sym typeface="Times New Roman"/>
              </a:rPr>
              <a:t>New couple &amp; Parents: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Intrinsic, Extrinsic, Achievement (Celebration &amp; Gift Money)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>
                <a:latin typeface="Times New Roman"/>
                <a:ea typeface="Times New Roman"/>
                <a:cs typeface="Times New Roman"/>
                <a:sym typeface="Times New Roman"/>
              </a:rPr>
              <a:t>Guests: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Intrinsic, Extrinsic, Affiliation (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Celebration &amp; Meal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>
                <a:latin typeface="Times New Roman"/>
                <a:ea typeface="Times New Roman"/>
                <a:cs typeface="Times New Roman"/>
                <a:sym typeface="Times New Roman"/>
              </a:rPr>
              <a:t>Chef/Cook/Restaurant: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Extrinsic, Achievement (Payment &amp; Marketing)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>
                <a:latin typeface="Times New Roman"/>
                <a:ea typeface="Times New Roman"/>
                <a:cs typeface="Times New Roman"/>
                <a:sym typeface="Times New Roman"/>
              </a:rPr>
              <a:t>Helpers &amp; Drivers: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Intrinsic, Achievement, Affiliation (Friends)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>
                <a:latin typeface="Times New Roman"/>
                <a:ea typeface="Times New Roman"/>
                <a:cs typeface="Times New Roman"/>
                <a:sym typeface="Times New Roman"/>
              </a:rPr>
              <a:t>Leader/Manager: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Intrinsic, Achievement, Power, Affiliation (Friends, Apply what I learn to a real project)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Most Values are correct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5" y="158400"/>
            <a:ext cx="3604675" cy="13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724" y="336826"/>
            <a:ext cx="4487575" cy="1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462325"/>
            <a:ext cx="83208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Pontential problems?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My need for power with all that resources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Possible solution: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In the planning part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Go through the draft with key stakeholders (new couple and their parents)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Gather their requirements/feedbacks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Make adjustment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At all time: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reflect, reflect, reflect……...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5" y="158400"/>
            <a:ext cx="3604675" cy="13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724" y="336826"/>
            <a:ext cx="4487575" cy="1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486675"/>
            <a:ext cx="85206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Innovator: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new couple and their parents. (Let’s use this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meal plan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Target: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families and all guests (Meal)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Opinion Leader: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 couple and their parents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(This meal plan might me a good idea)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Agent: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Manager (me, help contact the restaurant for meal preparation)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Aid: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Possibly family members or friends (Use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meal plan)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The values are correct,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the wedding is all about family and I am just there to make sure the wedding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demonstrate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what they want.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No potential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50" y="167250"/>
            <a:ext cx="8881150" cy="1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422750"/>
            <a:ext cx="85206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Planning: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Advocate: the new couple and their parents (giving feedback)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Facilitator: Leader/Manager (lead the discussion, throw questions)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Execution: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Advocate: helper &amp; drivers (support the process)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Facilitator: Leader/Manager (answer questions, update current process, give directions)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The values are correct. No potential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13" y="39975"/>
            <a:ext cx="68484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430775"/>
            <a:ext cx="85206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the whole project, 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Decide how to spend resources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Correct. Focus: optimal utilization of resources, in the world of machine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the planning, L1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Making the plan and adjust the plan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according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to the families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Correct.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Making plans, negotiating with key stakeholder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the execution, L2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Communicate with helpers/drivers, give directions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Correct.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Make sure everyone knows what to do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No potential questions.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75" y="172100"/>
            <a:ext cx="4057775" cy="9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559350"/>
            <a:ext cx="8520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Times New Roman"/>
                <a:ea typeface="Times New Roman"/>
                <a:cs typeface="Times New Roman"/>
                <a:sym typeface="Times New Roman"/>
              </a:rPr>
              <a:t>Formal, Pruse String: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Leader/Manager (all authorities)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CN">
                <a:latin typeface="Times New Roman"/>
                <a:ea typeface="Times New Roman"/>
                <a:cs typeface="Times New Roman"/>
                <a:sym typeface="Times New Roman"/>
              </a:rPr>
              <a:t>Technical: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driver, Chef/cook (Only given requirement)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CN">
                <a:latin typeface="Times New Roman"/>
                <a:ea typeface="Times New Roman"/>
                <a:cs typeface="Times New Roman"/>
                <a:sym typeface="Times New Roman"/>
              </a:rPr>
              <a:t>Charismatic: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Leader/Manager (the couple &amp; parents need my “people” skills)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CN">
                <a:latin typeface="Times New Roman"/>
                <a:ea typeface="Times New Roman"/>
                <a:cs typeface="Times New Roman"/>
                <a:sym typeface="Times New Roman"/>
              </a:rPr>
              <a:t>Dominance: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Leader/Manager (16 friends willing to come as helper/driver)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Values are correct.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Potential problems: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too much authority on 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Possible solutions: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list to stakeholders feedback on my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reflect, reflect, reflect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75" y="162475"/>
            <a:ext cx="7858375" cy="11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0" y="1120400"/>
            <a:ext cx="85206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the planning phrase: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Behavioral, Q4;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Situational, Delegating, Norming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 lead the discussion, throw out questions, asking for clarification (challenge, lead)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Mark their requirements and reflect it on the plan (respective, responsive)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Dominant in Control and Warm in Sensitivity, so, Q4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Stakeholders are able and willing to discuss and provide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feedback, no instruction needed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High readiness, low task and low relationship support needed, so, Delegating &amp; Performing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/>
              <a:t>For the execution phrase: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Behavioral, Q4; Situational,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Selling, Storming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 lead the team, give them updates and help with clarifications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Dominant in Control and Warm in Sensitivity, so, Q4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 only gather them together and did not give specific requirements. They might be confused.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The helper/driver are willing to come help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Unable but willing, so, Selling, Stroming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Hold a meeting, give specific task requirements after the plan is finalized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425" y="120408"/>
            <a:ext cx="4226550" cy="81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25" y="265697"/>
            <a:ext cx="4406375" cy="8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700" y="934351"/>
            <a:ext cx="4112000" cy="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444075"/>
            <a:ext cx="85206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Clr>
                <a:srgbClr val="3D3D3D"/>
              </a:buClr>
              <a:buSzPts val="1500"/>
              <a:buFont typeface="Times New Roman"/>
              <a:buChar char="●"/>
            </a:pPr>
            <a:r>
              <a:rPr i="1" lang="zh-CN" sz="15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Planning:</a:t>
            </a:r>
            <a:r>
              <a:rPr lang="zh-CN" sz="15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Democratic: M</a:t>
            </a: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 requirements, and adjust the plan.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Modern: </a:t>
            </a: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&gt; Demand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Organic: </a:t>
            </a: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hierarchical control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part:</a:t>
            </a: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food preparation and driving,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Laissez-Faire: I only tell them what I want, and they will decide how to do it.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Execution: 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Autocratic: </a:t>
            </a: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Top-down. stick to the plan and follow directions from the leader.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Classical: Demand &gt; Supply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Mechanistic: Every worker knows their tasks and just executes.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Values are correct. No potential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50" y="85425"/>
            <a:ext cx="8434701" cy="1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026125"/>
            <a:ext cx="8520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Planning &amp; Preparation, Leader-Centric, Exploration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Gather requirements from stakeholders and make the plan on my own, Leader-Centric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Correct; I manage the whole project at higher level, decide how to spend resources.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Consistent membership, previous plan chanllenged, filter problems until clarity, Exploration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Correct; everyone’s opinion, make the plan clear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Execution, Technical, Construction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Assign the tasks based on their experience and skills, Technical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Correct: Put the helper/driver to the best-fit position (usher, driver, etc.)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Stick to the plan. Construction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Correct: Everything is clear, just execute.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No potential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0" y="200425"/>
            <a:ext cx="4475351" cy="77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800" y="229506"/>
            <a:ext cx="4119501" cy="71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440550"/>
            <a:ext cx="8520600" cy="31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No real orgnization, just teams.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planning and execution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 am the leader, the one and only.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All authorities, Resource Availability and Budget Control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In this case it might be correct.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Leader/Manager is reliable. Also part of the families.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Might not be correct for other wedding.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0" y="112400"/>
            <a:ext cx="6572510" cy="13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zh-CN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Executive summary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main project process contains parents meeting, engagement ceremony, and the final wedding ceremony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 planning part, a preparation part and an execution part for all 3 events.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The planning consists with me producing plans with the key stakeholders.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The preparation part is just me spending money on event items like alcohols and decorations.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The executions consist of me leading 16 helpers/drivers to carry out the plan on the event day.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480550"/>
            <a:ext cx="85206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It is a wedding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All about people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Organizational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(family) changes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Cannot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quantitatively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calculate the outcome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The change impact is high, and the Specificity of the outcome is low, so, Culture Intentions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Values are correct. No potential protential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62" y="193750"/>
            <a:ext cx="6023476" cy="11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440550"/>
            <a:ext cx="8520600" cy="31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the whole project, incremental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“Divide and Conquer”, different plans for all 3 major events,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have planning, preparation and execution phrase.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the planning, Evolutionary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o though it with the key stakeholders and make adjustment accordingly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 lot of changes and communications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the execution, Monolithic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Just follow the plan. “Waterfall” style.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Values are correct. No potential 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322" y="150925"/>
            <a:ext cx="5340800" cy="12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664550"/>
            <a:ext cx="85206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Large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</a:t>
            </a:r>
            <a:r>
              <a:rPr i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 months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</a:t>
            </a:r>
            <a:r>
              <a:rPr i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 people for preparation, 17 for execution plus some restaurant staff.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Stakeholders:</a:t>
            </a:r>
            <a:r>
              <a:rPr i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 couple, both families. 400 guests.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Budget:</a:t>
            </a:r>
            <a:r>
              <a:rPr i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zh-CN" sz="24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143, 000 USD</a:t>
            </a:r>
            <a:endParaRPr i="1" sz="2400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i="1" sz="2400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Structure: High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whole framework, process and most of the requirements are clear, lacking specific requirements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Technology: Low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much technology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896" y="137146"/>
            <a:ext cx="6364201" cy="12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2784550"/>
            <a:ext cx="85206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192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Integration: Medium</a:t>
            </a:r>
            <a:endParaRPr sz="20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2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lot of booking/ordering; outsource</a:t>
            </a:r>
            <a:endParaRPr sz="20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2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Integration: High</a:t>
            </a:r>
            <a:endParaRPr sz="20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2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lot of communication inside the family</a:t>
            </a:r>
            <a:endParaRPr sz="20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2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Planning: High</a:t>
            </a:r>
            <a:endParaRPr sz="20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2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lot of meetings/discussion on the planning, draft/redraft</a:t>
            </a:r>
            <a:endParaRPr sz="20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2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Control: High</a:t>
            </a:r>
            <a:endParaRPr sz="20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2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</a:t>
            </a: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Report progress after every move.</a:t>
            </a:r>
            <a:endParaRPr sz="20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2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zh-CN" sz="209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Execution: walkie-talkie head set to give instruction, update/report status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0" y="447400"/>
            <a:ext cx="4139150" cy="95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125" y="469545"/>
            <a:ext cx="3994326" cy="9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51" y="1574900"/>
            <a:ext cx="4220349" cy="9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2125" y="1560430"/>
            <a:ext cx="3994325" cy="93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2224550"/>
            <a:ext cx="8520600" cy="23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Relative/Gradable terms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aking some calls to book the hotels/restaurants and alcohol beverages are not exactly a Medium External Integration.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Asking key stakeholders to participate in only the planning phrase but not the execution phrase is not exactly a High Internal Integration.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All values are correct. No potential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843800" y="4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{57D3EDB0-6A15-4A54-A388-F37F4334E4FB}</a:tableStyleId>
              </a:tblPr>
              <a:tblGrid>
                <a:gridCol w="780575"/>
                <a:gridCol w="676575"/>
                <a:gridCol w="932825"/>
                <a:gridCol w="648875"/>
                <a:gridCol w="964325"/>
                <a:gridCol w="844975"/>
                <a:gridCol w="1305350"/>
                <a:gridCol w="13053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Structure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Tech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Ex-Integ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-Integ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Formal Plan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Formal Plan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Current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Should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Large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1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745725"/>
            <a:ext cx="8520600" cy="4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Basics</a:t>
            </a:r>
            <a:endParaRPr i="1"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important: Research. determine </a:t>
            </a: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specification and correct ways to handle the project.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Conducting an adequate and sufficient Research is difficult.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Fulfill the key Stakeholders requirements in</a:t>
            </a: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wedding project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Communicate with the key stakeholders, acquire their requirements and adjust my plan accordingly.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Stakeholders &amp; Motivation &amp; Motive Disposition &amp; Social roles &amp; Change Assumptions</a:t>
            </a:r>
            <a:endParaRPr i="1"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“What are the stakeholders, what do they want and what influence they have.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the key stakeholders, Motives are having a dream wedding.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Making my plan with the key stakeholders. Manage the project not producing “new” ideas on my own.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Leadership types &amp; Project Authority &amp; </a:t>
            </a:r>
            <a:r>
              <a:rPr i="1" lang="zh-C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Leadership (Behavioral) &amp; Organizational Style</a:t>
            </a:r>
            <a:r>
              <a:rPr i="1"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zh-C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&amp; Leadership (Situational) &amp; Organizational Context &amp; Team Structures &amp; Kind of Teams &amp; Team Formation</a:t>
            </a:r>
            <a:endParaRPr i="1"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“Teams, Team Member and Leadership”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Planning: lead the discussion. The plan comes with collective effort.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Execution: make sure the plan is strictly followed.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have a good team and my managing style as a lead is correct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1" lang="zh-C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Intentions &amp; Problem Orientation &amp; Project Aspects &amp; Internal/External Integration &amp; Formal Planning/Control</a:t>
            </a:r>
            <a:endParaRPr i="1"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“How to approach the project”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Planning: draft and adjust the plan; Execution: execute the plan </a:t>
            </a:r>
            <a:endParaRPr sz="1300">
              <a:solidFill>
                <a:srgbClr val="3D3D3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300"/>
              <a:buFont typeface="Times New Roman"/>
              <a:buChar char="●"/>
            </a:pPr>
            <a:r>
              <a:rPr lang="zh-CN" sz="1300">
                <a:solidFill>
                  <a:srgbClr val="3D3D3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Planning at the planning phrase and High Control in the execution phrase.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272550"/>
            <a:ext cx="8520600" cy="4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opinions: </a:t>
            </a: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Promising project!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slides/material/textbook of SP2021.T54.PRJM.524.01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terms and methods for identifying and evaluating parameters directly come from the slides.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Shanghai, China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 long, tiring, and complicated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bride and groom are fully occupied with their own career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 am asked to plan and manage the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Up till now, I have only conducted some general research and I, based on the research, only have a general understanding of the process, stakeholders, and their requirements.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goals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5" y="1367125"/>
            <a:ext cx="8919274" cy="21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474100" y="195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Parameters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68272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196225" y="1912700"/>
            <a:ext cx="48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>
                <a:latin typeface="Times New Roman"/>
                <a:ea typeface="Times New Roman"/>
                <a:cs typeface="Times New Roman"/>
                <a:sym typeface="Times New Roman"/>
              </a:rPr>
              <a:t>Beginning &amp; End: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April 30, 2021 - Jun 30, 2021.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00" y="2312900"/>
            <a:ext cx="60769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61600" y="3938875"/>
            <a:ext cx="40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>
                <a:latin typeface="Times New Roman"/>
                <a:ea typeface="Times New Roman"/>
                <a:cs typeface="Times New Roman"/>
                <a:sym typeface="Times New Roman"/>
              </a:rPr>
              <a:t>Money: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1,000,000 RMB (143, 000 USD).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61600" y="4232850"/>
            <a:ext cx="28602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People:</a:t>
            </a: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 helpers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Leader: Me</a:t>
            </a:r>
            <a:endParaRPr i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85900" y="3398525"/>
            <a:ext cx="8520600" cy="15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Research:</a:t>
            </a:r>
            <a:r>
              <a:rPr lang="zh-CN" sz="14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version project plan/charter is based on the experience of me, my friends, my friends’ families, and the groom’s peer siblings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Progress:</a:t>
            </a:r>
            <a:r>
              <a:rPr i="1"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the underlying preparations, I, the Lead Manager will report the progress to the group chat after every item on the Objective checklist is completed.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3 major events, all the helpers and drivers will use walkie-talkie headset to report their status and issues.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68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00" y="1877700"/>
            <a:ext cx="8772199" cy="14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6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zh-CN" sz="2120"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437950"/>
            <a:ext cx="85206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Based on my Research, the values are correct.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Potential problems?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Is my Research sufficient??????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 don’t know. no one knows…….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Possible solutions: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In the planning part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Go through the draft with key stakeholders (new couple and their parents)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Gather their requirements/feedbacks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Make adjustment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525" y="0"/>
            <a:ext cx="6936924" cy="13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725" y="3674851"/>
            <a:ext cx="3183325" cy="12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624725"/>
            <a:ext cx="85206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Based on my Research, the values are correct.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Potential problems?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Competitors?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Angry ex?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Possible solutions: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Identify the potential guest that might might hold a grudge against the couple or the family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Helpers as security guards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0" y="40675"/>
            <a:ext cx="8520600" cy="14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