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3" r:id="rId3"/>
    <p:sldId id="278" r:id="rId4"/>
    <p:sldId id="265" r:id="rId5"/>
    <p:sldId id="266" r:id="rId6"/>
    <p:sldId id="267" r:id="rId7"/>
    <p:sldId id="268" r:id="rId8"/>
    <p:sldId id="269" r:id="rId9"/>
    <p:sldId id="270" r:id="rId10"/>
    <p:sldId id="271" r:id="rId11"/>
    <p:sldId id="272" r:id="rId12"/>
    <p:sldId id="259" r:id="rId13"/>
    <p:sldId id="261" r:id="rId14"/>
    <p:sldId id="262" r:id="rId15"/>
    <p:sldId id="273" r:id="rId16"/>
    <p:sldId id="274" r:id="rId17"/>
    <p:sldId id="275" r:id="rId18"/>
    <p:sldId id="28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11D6D-7638-45D3-AF88-89B06CA03A0A}" v="5" dt="2019-11-19T06:44:40.332"/>
    <p1510:client id="{AC207885-BDFC-4CA5-B3E5-BCEA4AC52503}" v="581" dt="2019-11-19T06:54:36.591"/>
    <p1510:client id="{F78490A5-A35A-43C6-B1BF-94225294D6D7}" v="29" dt="2019-11-19T03:50:26.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Lam" userId="c594835c8ad49e8b" providerId="LiveId" clId="{A502FE70-3251-499D-BB89-516A06551B68}"/>
    <pc:docChg chg="undo addSld modSld">
      <pc:chgData name="Bao Lam" userId="c594835c8ad49e8b" providerId="LiveId" clId="{A502FE70-3251-499D-BB89-516A06551B68}" dt="2019-11-19T07:18:22.139" v="353" actId="3062"/>
      <pc:docMkLst>
        <pc:docMk/>
      </pc:docMkLst>
      <pc:sldChg chg="modSp">
        <pc:chgData name="Bao Lam" userId="c594835c8ad49e8b" providerId="LiveId" clId="{A502FE70-3251-499D-BB89-516A06551B68}" dt="2019-11-19T07:16:08.260" v="334" actId="1076"/>
        <pc:sldMkLst>
          <pc:docMk/>
          <pc:sldMk cId="1268813094" sldId="256"/>
        </pc:sldMkLst>
        <pc:spChg chg="mod">
          <ac:chgData name="Bao Lam" userId="c594835c8ad49e8b" providerId="LiveId" clId="{A502FE70-3251-499D-BB89-516A06551B68}" dt="2019-11-19T07:15:45.906" v="332" actId="115"/>
          <ac:spMkLst>
            <pc:docMk/>
            <pc:sldMk cId="1268813094" sldId="256"/>
            <ac:spMk id="12" creationId="{63B324F9-0064-4DAF-AD92-A15F9DE5C306}"/>
          </ac:spMkLst>
        </pc:spChg>
        <pc:spChg chg="mod">
          <ac:chgData name="Bao Lam" userId="c594835c8ad49e8b" providerId="LiveId" clId="{A502FE70-3251-499D-BB89-516A06551B68}" dt="2019-11-19T07:16:08.260" v="334" actId="1076"/>
          <ac:spMkLst>
            <pc:docMk/>
            <pc:sldMk cId="1268813094" sldId="256"/>
            <ac:spMk id="13" creationId="{B5BF55B7-36C5-417A-BB2D-0AAB2DA88B97}"/>
          </ac:spMkLst>
        </pc:spChg>
      </pc:sldChg>
      <pc:sldChg chg="modTransition">
        <pc:chgData name="Bao Lam" userId="c594835c8ad49e8b" providerId="LiveId" clId="{A502FE70-3251-499D-BB89-516A06551B68}" dt="2019-11-19T06:58:21.744" v="14"/>
        <pc:sldMkLst>
          <pc:docMk/>
          <pc:sldMk cId="310804741" sldId="259"/>
        </pc:sldMkLst>
      </pc:sldChg>
      <pc:sldChg chg="modTransition">
        <pc:chgData name="Bao Lam" userId="c594835c8ad49e8b" providerId="LiveId" clId="{A502FE70-3251-499D-BB89-516A06551B68}" dt="2019-11-19T06:58:24.032" v="15"/>
        <pc:sldMkLst>
          <pc:docMk/>
          <pc:sldMk cId="3580703538" sldId="261"/>
        </pc:sldMkLst>
      </pc:sldChg>
      <pc:sldChg chg="modTransition">
        <pc:chgData name="Bao Lam" userId="c594835c8ad49e8b" providerId="LiveId" clId="{A502FE70-3251-499D-BB89-516A06551B68}" dt="2019-11-19T06:58:26.906" v="16"/>
        <pc:sldMkLst>
          <pc:docMk/>
          <pc:sldMk cId="3111158408" sldId="262"/>
        </pc:sldMkLst>
      </pc:sldChg>
      <pc:sldChg chg="modSp modTransition">
        <pc:chgData name="Bao Lam" userId="c594835c8ad49e8b" providerId="LiveId" clId="{A502FE70-3251-499D-BB89-516A06551B68}" dt="2019-11-19T07:16:49.541" v="346" actId="20577"/>
        <pc:sldMkLst>
          <pc:docMk/>
          <pc:sldMk cId="3558894631" sldId="263"/>
        </pc:sldMkLst>
        <pc:graphicFrameChg chg="modGraphic">
          <ac:chgData name="Bao Lam" userId="c594835c8ad49e8b" providerId="LiveId" clId="{A502FE70-3251-499D-BB89-516A06551B68}" dt="2019-11-19T07:16:49.541" v="346" actId="20577"/>
          <ac:graphicFrameMkLst>
            <pc:docMk/>
            <pc:sldMk cId="3558894631" sldId="263"/>
            <ac:graphicFrameMk id="5" creationId="{30C9F7C4-4766-4440-8132-45F0BE0CC3AE}"/>
          </ac:graphicFrameMkLst>
        </pc:graphicFrameChg>
      </pc:sldChg>
      <pc:sldChg chg="modTransition">
        <pc:chgData name="Bao Lam" userId="c594835c8ad49e8b" providerId="LiveId" clId="{A502FE70-3251-499D-BB89-516A06551B68}" dt="2019-11-19T06:57:24.923" v="2"/>
        <pc:sldMkLst>
          <pc:docMk/>
          <pc:sldMk cId="2051328234" sldId="265"/>
        </pc:sldMkLst>
      </pc:sldChg>
      <pc:sldChg chg="modSp modTransition">
        <pc:chgData name="Bao Lam" userId="c594835c8ad49e8b" providerId="LiveId" clId="{A502FE70-3251-499D-BB89-516A06551B68}" dt="2019-11-19T06:57:35.278" v="6"/>
        <pc:sldMkLst>
          <pc:docMk/>
          <pc:sldMk cId="140833138" sldId="266"/>
        </pc:sldMkLst>
        <pc:picChg chg="mod">
          <ac:chgData name="Bao Lam" userId="c594835c8ad49e8b" providerId="LiveId" clId="{A502FE70-3251-499D-BB89-516A06551B68}" dt="2019-11-19T06:57:32.036" v="4" actId="1076"/>
          <ac:picMkLst>
            <pc:docMk/>
            <pc:sldMk cId="140833138" sldId="266"/>
            <ac:picMk id="15" creationId="{0296EFD9-4EF0-4605-BA49-7ECAECBC3DEC}"/>
          </ac:picMkLst>
        </pc:picChg>
      </pc:sldChg>
      <pc:sldChg chg="modTransition">
        <pc:chgData name="Bao Lam" userId="c594835c8ad49e8b" providerId="LiveId" clId="{A502FE70-3251-499D-BB89-516A06551B68}" dt="2019-11-19T06:57:46.293" v="8"/>
        <pc:sldMkLst>
          <pc:docMk/>
          <pc:sldMk cId="2579822678" sldId="267"/>
        </pc:sldMkLst>
      </pc:sldChg>
      <pc:sldChg chg="modTransition">
        <pc:chgData name="Bao Lam" userId="c594835c8ad49e8b" providerId="LiveId" clId="{A502FE70-3251-499D-BB89-516A06551B68}" dt="2019-11-19T06:57:51.061" v="9"/>
        <pc:sldMkLst>
          <pc:docMk/>
          <pc:sldMk cId="3541839357" sldId="268"/>
        </pc:sldMkLst>
      </pc:sldChg>
      <pc:sldChg chg="modTransition">
        <pc:chgData name="Bao Lam" userId="c594835c8ad49e8b" providerId="LiveId" clId="{A502FE70-3251-499D-BB89-516A06551B68}" dt="2019-11-19T06:58:07.666" v="10"/>
        <pc:sldMkLst>
          <pc:docMk/>
          <pc:sldMk cId="151133234" sldId="269"/>
        </pc:sldMkLst>
      </pc:sldChg>
      <pc:sldChg chg="modTransition">
        <pc:chgData name="Bao Lam" userId="c594835c8ad49e8b" providerId="LiveId" clId="{A502FE70-3251-499D-BB89-516A06551B68}" dt="2019-11-19T06:58:10.962" v="11"/>
        <pc:sldMkLst>
          <pc:docMk/>
          <pc:sldMk cId="1492928435" sldId="270"/>
        </pc:sldMkLst>
      </pc:sldChg>
      <pc:sldChg chg="modTransition">
        <pc:chgData name="Bao Lam" userId="c594835c8ad49e8b" providerId="LiveId" clId="{A502FE70-3251-499D-BB89-516A06551B68}" dt="2019-11-19T06:58:15.876" v="12"/>
        <pc:sldMkLst>
          <pc:docMk/>
          <pc:sldMk cId="99426028" sldId="271"/>
        </pc:sldMkLst>
      </pc:sldChg>
      <pc:sldChg chg="modTransition">
        <pc:chgData name="Bao Lam" userId="c594835c8ad49e8b" providerId="LiveId" clId="{A502FE70-3251-499D-BB89-516A06551B68}" dt="2019-11-19T06:58:19.211" v="13"/>
        <pc:sldMkLst>
          <pc:docMk/>
          <pc:sldMk cId="4258707140" sldId="272"/>
        </pc:sldMkLst>
      </pc:sldChg>
      <pc:sldChg chg="modTransition">
        <pc:chgData name="Bao Lam" userId="c594835c8ad49e8b" providerId="LiveId" clId="{A502FE70-3251-499D-BB89-516A06551B68}" dt="2019-11-19T06:58:29.440" v="17"/>
        <pc:sldMkLst>
          <pc:docMk/>
          <pc:sldMk cId="522221150" sldId="273"/>
        </pc:sldMkLst>
      </pc:sldChg>
      <pc:sldChg chg="modTransition">
        <pc:chgData name="Bao Lam" userId="c594835c8ad49e8b" providerId="LiveId" clId="{A502FE70-3251-499D-BB89-516A06551B68}" dt="2019-11-19T06:58:33.802" v="18"/>
        <pc:sldMkLst>
          <pc:docMk/>
          <pc:sldMk cId="1133350699" sldId="274"/>
        </pc:sldMkLst>
      </pc:sldChg>
      <pc:sldChg chg="modTransition">
        <pc:chgData name="Bao Lam" userId="c594835c8ad49e8b" providerId="LiveId" clId="{A502FE70-3251-499D-BB89-516A06551B68}" dt="2019-11-19T07:03:18.941" v="23"/>
        <pc:sldMkLst>
          <pc:docMk/>
          <pc:sldMk cId="998901886" sldId="275"/>
        </pc:sldMkLst>
      </pc:sldChg>
      <pc:sldChg chg="modSp modTransition">
        <pc:chgData name="Bao Lam" userId="c594835c8ad49e8b" providerId="LiveId" clId="{A502FE70-3251-499D-BB89-516A06551B68}" dt="2019-11-19T07:09:12.453" v="132" actId="20577"/>
        <pc:sldMkLst>
          <pc:docMk/>
          <pc:sldMk cId="1242326977" sldId="278"/>
        </pc:sldMkLst>
        <pc:spChg chg="mod">
          <ac:chgData name="Bao Lam" userId="c594835c8ad49e8b" providerId="LiveId" clId="{A502FE70-3251-499D-BB89-516A06551B68}" dt="2019-11-19T07:09:12.453" v="132" actId="20577"/>
          <ac:spMkLst>
            <pc:docMk/>
            <pc:sldMk cId="1242326977" sldId="278"/>
            <ac:spMk id="3" creationId="{043C2882-3DAC-4A8F-8592-F8FFC994D1F1}"/>
          </ac:spMkLst>
        </pc:spChg>
      </pc:sldChg>
      <pc:sldChg chg="modSp">
        <pc:chgData name="Bao Lam" userId="c594835c8ad49e8b" providerId="LiveId" clId="{A502FE70-3251-499D-BB89-516A06551B68}" dt="2019-11-19T07:18:22.139" v="353" actId="3062"/>
        <pc:sldMkLst>
          <pc:docMk/>
          <pc:sldMk cId="1810344444" sldId="279"/>
        </pc:sldMkLst>
        <pc:spChg chg="mod">
          <ac:chgData name="Bao Lam" userId="c594835c8ad49e8b" providerId="LiveId" clId="{A502FE70-3251-499D-BB89-516A06551B68}" dt="2019-11-19T07:18:22.139" v="353" actId="3062"/>
          <ac:spMkLst>
            <pc:docMk/>
            <pc:sldMk cId="1810344444" sldId="279"/>
            <ac:spMk id="4" creationId="{2D20E0C2-919F-46B7-8B64-D4F019A84825}"/>
          </ac:spMkLst>
        </pc:spChg>
      </pc:sldChg>
      <pc:sldChg chg="addSp modSp add">
        <pc:chgData name="Bao Lam" userId="c594835c8ad49e8b" providerId="LiveId" clId="{A502FE70-3251-499D-BB89-516A06551B68}" dt="2019-11-19T07:17:34.020" v="351" actId="20577"/>
        <pc:sldMkLst>
          <pc:docMk/>
          <pc:sldMk cId="3724225487" sldId="280"/>
        </pc:sldMkLst>
        <pc:spChg chg="add mod">
          <ac:chgData name="Bao Lam" userId="c594835c8ad49e8b" providerId="LiveId" clId="{A502FE70-3251-499D-BB89-516A06551B68}" dt="2019-11-19T07:13:02.544" v="324" actId="207"/>
          <ac:spMkLst>
            <pc:docMk/>
            <pc:sldMk cId="3724225487" sldId="280"/>
            <ac:spMk id="2" creationId="{BC528BEC-7E20-4FF0-801E-A7F67A5F352A}"/>
          </ac:spMkLst>
        </pc:spChg>
        <pc:spChg chg="add mod">
          <ac:chgData name="Bao Lam" userId="c594835c8ad49e8b" providerId="LiveId" clId="{A502FE70-3251-499D-BB89-516A06551B68}" dt="2019-11-19T07:12:43.360" v="313" actId="1076"/>
          <ac:spMkLst>
            <pc:docMk/>
            <pc:sldMk cId="3724225487" sldId="280"/>
            <ac:spMk id="5" creationId="{884A3AC7-C94C-418B-9919-8960D65B89F3}"/>
          </ac:spMkLst>
        </pc:spChg>
        <pc:spChg chg="add mod">
          <ac:chgData name="Bao Lam" userId="c594835c8ad49e8b" providerId="LiveId" clId="{A502FE70-3251-499D-BB89-516A06551B68}" dt="2019-11-19T07:12:51.449" v="318" actId="1076"/>
          <ac:spMkLst>
            <pc:docMk/>
            <pc:sldMk cId="3724225487" sldId="280"/>
            <ac:spMk id="6" creationId="{9F9FF29A-3903-4BB4-9F97-B0610825B77C}"/>
          </ac:spMkLst>
        </pc:spChg>
        <pc:spChg chg="add mod">
          <ac:chgData name="Bao Lam" userId="c594835c8ad49e8b" providerId="LiveId" clId="{A502FE70-3251-499D-BB89-516A06551B68}" dt="2019-11-19T07:12:35.184" v="308" actId="2711"/>
          <ac:spMkLst>
            <pc:docMk/>
            <pc:sldMk cId="3724225487" sldId="280"/>
            <ac:spMk id="8" creationId="{76C4F535-55D9-4ECA-9D95-08D2A4345925}"/>
          </ac:spMkLst>
        </pc:spChg>
        <pc:spChg chg="add mod">
          <ac:chgData name="Bao Lam" userId="c594835c8ad49e8b" providerId="LiveId" clId="{A502FE70-3251-499D-BB89-516A06551B68}" dt="2019-11-19T07:12:35.184" v="308" actId="2711"/>
          <ac:spMkLst>
            <pc:docMk/>
            <pc:sldMk cId="3724225487" sldId="280"/>
            <ac:spMk id="9" creationId="{76C0FF0F-2F72-4697-8CBC-68D460B02384}"/>
          </ac:spMkLst>
        </pc:spChg>
        <pc:spChg chg="add mod">
          <ac:chgData name="Bao Lam" userId="c594835c8ad49e8b" providerId="LiveId" clId="{A502FE70-3251-499D-BB89-516A06551B68}" dt="2019-11-19T07:17:34.020" v="351" actId="20577"/>
          <ac:spMkLst>
            <pc:docMk/>
            <pc:sldMk cId="3724225487" sldId="280"/>
            <ac:spMk id="10" creationId="{F5205782-DF1E-4B5F-8312-17A440D929DC}"/>
          </ac:spMkLst>
        </pc:spChg>
        <pc:cxnChg chg="add mod">
          <ac:chgData name="Bao Lam" userId="c594835c8ad49e8b" providerId="LiveId" clId="{A502FE70-3251-499D-BB89-516A06551B68}" dt="2019-11-19T07:11:20.216" v="274" actId="1076"/>
          <ac:cxnSpMkLst>
            <pc:docMk/>
            <pc:sldMk cId="3724225487" sldId="280"/>
            <ac:cxnSpMk id="4" creationId="{1BAA9306-6DA7-41B8-8EB0-3469C5B8149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411533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6769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419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95575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657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9347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568570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702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84545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30791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C1CFD7-2B19-4DCF-BD33-9A237203EE26}"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2756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1CFD7-2B19-4DCF-BD33-9A237203EE26}"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1525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9C1CFD7-2B19-4DCF-BD33-9A237203EE26}"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24030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1CFD7-2B19-4DCF-BD33-9A237203EE26}"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33232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1CFD7-2B19-4DCF-BD33-9A237203EE26}"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9175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C1CFD7-2B19-4DCF-BD33-9A237203EE26}"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4779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C1CFD7-2B19-4DCF-BD33-9A237203EE26}" type="datetimeFigureOut">
              <a:rPr lang="en-US" smtClean="0"/>
              <a:t>11/19/2019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23620C-3210-4EF1-8EB5-14E08CCE2A6C}" type="slidenum">
              <a:rPr lang="en-US" smtClean="0"/>
              <a:t>‹#›</a:t>
            </a:fld>
            <a:endParaRPr lang="en-US"/>
          </a:p>
        </p:txBody>
      </p:sp>
    </p:spTree>
    <p:extLst>
      <p:ext uri="{BB962C8B-B14F-4D97-AF65-F5344CB8AC3E}">
        <p14:creationId xmlns:p14="http://schemas.microsoft.com/office/powerpoint/2010/main" val="41671803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BA93-44B1-4E10-9284-83591406853F}"/>
              </a:ext>
            </a:extLst>
          </p:cNvPr>
          <p:cNvSpPr>
            <a:spLocks noGrp="1"/>
          </p:cNvSpPr>
          <p:nvPr>
            <p:ph type="ctrTitle"/>
          </p:nvPr>
        </p:nvSpPr>
        <p:spPr>
          <a:xfrm>
            <a:off x="1712885" y="213095"/>
            <a:ext cx="8474299" cy="1046421"/>
          </a:xfrm>
        </p:spPr>
        <p:txBody>
          <a:bodyPr/>
          <a:lstStyle/>
          <a:p>
            <a:pPr algn="ctr"/>
            <a:r>
              <a:rPr lang="en-US" sz="2000" b="1">
                <a:solidFill>
                  <a:srgbClr val="0070C0"/>
                </a:solidFill>
                <a:latin typeface="Arial" panose="020B0604020202020204" pitchFamily="34" charset="0"/>
                <a:cs typeface="Arial" panose="020B0604020202020204" pitchFamily="34" charset="0"/>
              </a:rPr>
              <a:t>TR</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ỜNG ĐẠI HỌC S</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 PHẠM KĨ THUẬT THÀNH PHỐ HỒ CHÍ MINH</a:t>
            </a:r>
            <a:br>
              <a:rPr lang="en-US" sz="2000" b="1">
                <a:solidFill>
                  <a:srgbClr val="0070C0"/>
                </a:solidFill>
                <a:latin typeface="Arial" panose="020B0604020202020204" pitchFamily="34" charset="0"/>
                <a:cs typeface="Arial" panose="020B0604020202020204" pitchFamily="34" charset="0"/>
              </a:rPr>
            </a:br>
            <a:r>
              <a:rPr lang="en-US" sz="2000" b="1">
                <a:solidFill>
                  <a:srgbClr val="0070C0"/>
                </a:solidFill>
                <a:latin typeface="Arial" panose="020B0604020202020204" pitchFamily="34" charset="0"/>
                <a:cs typeface="Arial" panose="020B0604020202020204" pitchFamily="34" charset="0"/>
              </a:rPr>
              <a:t>KHOA ĐÀO TẠO CHẤT L</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ỢNG CAO</a:t>
            </a:r>
            <a:br>
              <a:rPr lang="en-US" sz="2000" b="1">
                <a:solidFill>
                  <a:srgbClr val="0070C0"/>
                </a:solidFill>
                <a:latin typeface="Arial" panose="020B0604020202020204" pitchFamily="34" charset="0"/>
                <a:cs typeface="Arial" panose="020B0604020202020204" pitchFamily="34" charset="0"/>
              </a:rPr>
            </a:br>
            <a:r>
              <a:rPr lang="en-US" sz="2000">
                <a:solidFill>
                  <a:srgbClr val="0070C0"/>
                </a:solidFill>
                <a:latin typeface="Arial" panose="020B0604020202020204" pitchFamily="34" charset="0"/>
                <a:cs typeface="Arial" panose="020B0604020202020204" pitchFamily="34" charset="0"/>
                <a:sym typeface="Wingdings" panose="05000000000000000000" pitchFamily="2" charset="2"/>
              </a:rPr>
              <a:t></a:t>
            </a:r>
            <a:endParaRPr lang="en-US" sz="2000">
              <a:solidFill>
                <a:srgbClr val="0070C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E379004-3994-4D8C-9034-9E98BDAB5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6" y="213095"/>
            <a:ext cx="945361" cy="1211637"/>
          </a:xfrm>
          <a:prstGeom prst="rect">
            <a:avLst/>
          </a:prstGeom>
        </p:spPr>
      </p:pic>
      <p:pic>
        <p:nvPicPr>
          <p:cNvPr id="7" name="Picture 6">
            <a:extLst>
              <a:ext uri="{FF2B5EF4-FFF2-40B4-BE49-F238E27FC236}">
                <a16:creationId xmlns:a16="http://schemas.microsoft.com/office/drawing/2014/main" id="{BA127B94-4E4A-4E45-B5DC-40BAEF35E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687" y="272666"/>
            <a:ext cx="945361" cy="945361"/>
          </a:xfrm>
          <a:prstGeom prst="rect">
            <a:avLst/>
          </a:prstGeom>
        </p:spPr>
      </p:pic>
      <p:sp>
        <p:nvSpPr>
          <p:cNvPr id="9" name="Rectangle 8">
            <a:extLst>
              <a:ext uri="{FF2B5EF4-FFF2-40B4-BE49-F238E27FC236}">
                <a16:creationId xmlns:a16="http://schemas.microsoft.com/office/drawing/2014/main" id="{F0C5F30C-B3D6-4EC5-80B2-A9879E84B5AF}"/>
              </a:ext>
            </a:extLst>
          </p:cNvPr>
          <p:cNvSpPr/>
          <p:nvPr/>
        </p:nvSpPr>
        <p:spPr>
          <a:xfrm>
            <a:off x="6017638" y="2874154"/>
            <a:ext cx="4085039" cy="1569660"/>
          </a:xfrm>
          <a:prstGeom prst="rect">
            <a:avLst/>
          </a:prstGeom>
          <a:noFill/>
        </p:spPr>
        <p:txBody>
          <a:bodyPr wrap="square" lIns="91440" tIns="45720" rIns="91440" bIns="45720">
            <a:spAutoFit/>
          </a:bodyPr>
          <a:lstStyle/>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ADAPTER PATTERN</a:t>
            </a:r>
          </a:p>
        </p:txBody>
      </p:sp>
      <p:sp>
        <p:nvSpPr>
          <p:cNvPr id="12" name="TextBox 11">
            <a:extLst>
              <a:ext uri="{FF2B5EF4-FFF2-40B4-BE49-F238E27FC236}">
                <a16:creationId xmlns:a16="http://schemas.microsoft.com/office/drawing/2014/main" id="{63B324F9-0064-4DAF-AD92-A15F9DE5C306}"/>
              </a:ext>
            </a:extLst>
          </p:cNvPr>
          <p:cNvSpPr txBox="1"/>
          <p:nvPr/>
        </p:nvSpPr>
        <p:spPr>
          <a:xfrm>
            <a:off x="-440686" y="5259910"/>
            <a:ext cx="3937447" cy="1384995"/>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		</a:t>
            </a:r>
            <a:r>
              <a:rPr lang="en-US" sz="1400" b="1" u="sng" dirty="0" err="1">
                <a:latin typeface="Arial" panose="020B0604020202020204" pitchFamily="34" charset="0"/>
                <a:cs typeface="Arial" panose="020B0604020202020204" pitchFamily="34" charset="0"/>
              </a:rPr>
              <a:t>Nhóm</a:t>
            </a:r>
            <a:r>
              <a:rPr lang="en-US" sz="1400" b="1" u="sng" dirty="0">
                <a:latin typeface="Arial" panose="020B0604020202020204" pitchFamily="34" charset="0"/>
                <a:cs typeface="Arial" panose="020B0604020202020204" pitchFamily="34" charset="0"/>
              </a:rPr>
              <a:t> 4:</a:t>
            </a:r>
          </a:p>
          <a:p>
            <a:r>
              <a:rPr lang="en-US" sz="1400" b="1" dirty="0">
                <a:latin typeface="Arial" panose="020B0604020202020204" pitchFamily="34" charset="0"/>
                <a:cs typeface="Arial" panose="020B0604020202020204" pitchFamily="34" charset="0"/>
              </a:rPr>
              <a:t>		Lâm Ph</a:t>
            </a:r>
            <a:r>
              <a:rPr lang="vi-VN" sz="1400" b="1" dirty="0">
                <a:latin typeface="Arial" panose="020B0604020202020204" pitchFamily="34" charset="0"/>
                <a:cs typeface="Arial" panose="020B0604020202020204" pitchFamily="34" charset="0"/>
              </a:rPr>
              <a:t>ư</a:t>
            </a:r>
            <a:r>
              <a:rPr lang="en-US" sz="1400" b="1" dirty="0" err="1">
                <a:latin typeface="Arial" panose="020B0604020202020204" pitchFamily="34" charset="0"/>
                <a:cs typeface="Arial" panose="020B0604020202020204" pitchFamily="34" charset="0"/>
              </a:rPr>
              <a:t>ớc</a:t>
            </a:r>
            <a:r>
              <a:rPr lang="en-US" sz="1400" b="1" dirty="0">
                <a:latin typeface="Arial" panose="020B0604020202020204" pitchFamily="34" charset="0"/>
                <a:cs typeface="Arial" panose="020B0604020202020204" pitchFamily="34" charset="0"/>
              </a:rPr>
              <a:t> Bảo 	16110016</a:t>
            </a:r>
          </a:p>
          <a:p>
            <a:r>
              <a:rPr lang="en-US" sz="1400" b="1" dirty="0">
                <a:latin typeface="Arial" panose="020B0604020202020204" pitchFamily="34" charset="0"/>
                <a:cs typeface="Arial" panose="020B0604020202020204" pitchFamily="34" charset="0"/>
              </a:rPr>
              <a:t>		Lê </a:t>
            </a:r>
            <a:r>
              <a:rPr lang="en-US" sz="1400" b="1" dirty="0" err="1">
                <a:latin typeface="Arial" panose="020B0604020202020204" pitchFamily="34" charset="0"/>
                <a:cs typeface="Arial" panose="020B0604020202020204" pitchFamily="34" charset="0"/>
              </a:rPr>
              <a:t>Thiên</a:t>
            </a:r>
            <a:r>
              <a:rPr lang="en-US" sz="1400" b="1" dirty="0">
                <a:latin typeface="Arial" panose="020B0604020202020204" pitchFamily="34" charset="0"/>
                <a:cs typeface="Arial" panose="020B0604020202020204" pitchFamily="34" charset="0"/>
              </a:rPr>
              <a:t> Duy 		16110034</a:t>
            </a:r>
          </a:p>
          <a:p>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Bùi</a:t>
            </a:r>
            <a:r>
              <a:rPr lang="en-US" sz="1400" b="1" dirty="0">
                <a:latin typeface="Arial" panose="020B0604020202020204" pitchFamily="34" charset="0"/>
                <a:cs typeface="Arial" panose="020B0604020202020204" pitchFamily="34" charset="0"/>
              </a:rPr>
              <a:t> Quốc Thanh 	16110209</a:t>
            </a:r>
          </a:p>
          <a:p>
            <a:r>
              <a:rPr lang="en-US" sz="1400" b="1" dirty="0">
                <a:latin typeface="Arial" panose="020B0604020202020204" pitchFamily="34" charset="0"/>
                <a:cs typeface="Arial" panose="020B0604020202020204" pitchFamily="34" charset="0"/>
              </a:rPr>
              <a:t>		Nguyễn </a:t>
            </a:r>
            <a:r>
              <a:rPr lang="en-US" sz="1400" b="1" dirty="0" err="1">
                <a:latin typeface="Arial" panose="020B0604020202020204" pitchFamily="34" charset="0"/>
                <a:cs typeface="Arial" panose="020B0604020202020204" pitchFamily="34" charset="0"/>
              </a:rPr>
              <a:t>Thiên</a:t>
            </a:r>
            <a:r>
              <a:rPr lang="en-US" sz="1400" b="1" dirty="0">
                <a:latin typeface="Arial" panose="020B0604020202020204" pitchFamily="34" charset="0"/>
                <a:cs typeface="Arial" panose="020B0604020202020204" pitchFamily="34" charset="0"/>
              </a:rPr>
              <a:t> Quốc 	16110191</a:t>
            </a:r>
          </a:p>
          <a:p>
            <a:r>
              <a:rPr lang="en-US" sz="1400" b="1" dirty="0">
                <a:latin typeface="Arial" panose="020B0604020202020204" pitchFamily="34" charset="0"/>
                <a:cs typeface="Arial" panose="020B0604020202020204" pitchFamily="34" charset="0"/>
              </a:rPr>
              <a:t>		Phan Thanh Nam	16110162</a:t>
            </a:r>
          </a:p>
        </p:txBody>
      </p:sp>
      <p:sp>
        <p:nvSpPr>
          <p:cNvPr id="13" name="TextBox 12">
            <a:extLst>
              <a:ext uri="{FF2B5EF4-FFF2-40B4-BE49-F238E27FC236}">
                <a16:creationId xmlns:a16="http://schemas.microsoft.com/office/drawing/2014/main" id="{B5BF55B7-36C5-417A-BB2D-0AAB2DA88B97}"/>
              </a:ext>
            </a:extLst>
          </p:cNvPr>
          <p:cNvSpPr txBox="1"/>
          <p:nvPr/>
        </p:nvSpPr>
        <p:spPr>
          <a:xfrm>
            <a:off x="3330388" y="4609285"/>
            <a:ext cx="4983095" cy="646331"/>
          </a:xfrm>
          <a:prstGeom prst="rect">
            <a:avLst/>
          </a:prstGeom>
          <a:noFill/>
        </p:spPr>
        <p:txBody>
          <a:bodyPr wrap="none" rtlCol="0">
            <a:spAutoFit/>
          </a:bodyPr>
          <a:lstStyle/>
          <a:p>
            <a:pPr algn="ct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ợng</a:t>
            </a:r>
            <a:endParaRPr lang="en-US" dirty="0">
              <a:latin typeface="Arial" panose="020B0604020202020204" pitchFamily="34" charset="0"/>
              <a:cs typeface="Arial" panose="020B0604020202020204" pitchFamily="34" charset="0"/>
            </a:endParaRPr>
          </a:p>
          <a:p>
            <a:pPr algn="ctr"/>
            <a:r>
              <a:rPr lang="en-US" dirty="0" err="1">
                <a:latin typeface="Arial" panose="020B0604020202020204" pitchFamily="34" charset="0"/>
                <a:cs typeface="Arial" panose="020B0604020202020204" pitchFamily="34" charset="0"/>
              </a:rPr>
              <a:t>Giảng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Ths</a:t>
            </a:r>
            <a:r>
              <a:rPr lang="en-US" dirty="0">
                <a:latin typeface="Arial" panose="020B0604020202020204" pitchFamily="34" charset="0"/>
                <a:cs typeface="Arial" panose="020B0604020202020204" pitchFamily="34" charset="0"/>
              </a:rPr>
              <a:t>. Nguyễn Trần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EAB9DBA3-ADAD-4C83-B06E-54FB69BB1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540" y="1299695"/>
            <a:ext cx="2643540" cy="1724266"/>
          </a:xfrm>
          <a:prstGeom prst="rect">
            <a:avLst/>
          </a:prstGeom>
        </p:spPr>
      </p:pic>
      <p:pic>
        <p:nvPicPr>
          <p:cNvPr id="8" name="Picture 7">
            <a:extLst>
              <a:ext uri="{FF2B5EF4-FFF2-40B4-BE49-F238E27FC236}">
                <a16:creationId xmlns:a16="http://schemas.microsoft.com/office/drawing/2014/main" id="{18FD0EDC-7655-43A0-B448-9E329C45C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681" y="1218027"/>
            <a:ext cx="2706857" cy="1829055"/>
          </a:xfrm>
          <a:prstGeom prst="rect">
            <a:avLst/>
          </a:prstGeom>
        </p:spPr>
      </p:pic>
      <p:sp>
        <p:nvSpPr>
          <p:cNvPr id="14" name="Rectangle 13">
            <a:extLst>
              <a:ext uri="{FF2B5EF4-FFF2-40B4-BE49-F238E27FC236}">
                <a16:creationId xmlns:a16="http://schemas.microsoft.com/office/drawing/2014/main" id="{F6132CDB-4A72-4966-AC4A-F7210F655BB2}"/>
              </a:ext>
            </a:extLst>
          </p:cNvPr>
          <p:cNvSpPr/>
          <p:nvPr/>
        </p:nvSpPr>
        <p:spPr>
          <a:xfrm>
            <a:off x="1643171" y="2855786"/>
            <a:ext cx="4085039" cy="1569660"/>
          </a:xfrm>
          <a:prstGeom prst="rect">
            <a:avLst/>
          </a:prstGeom>
          <a:noFill/>
        </p:spPr>
        <p:txBody>
          <a:bodyPr wrap="square" lIns="91440" tIns="45720" rIns="91440" bIns="45720">
            <a:spAutoFit/>
          </a:bodyPr>
          <a:lstStyle/>
          <a:p>
            <a:pPr algn="ctr"/>
            <a:r>
              <a:rPr lang="en-US" sz="4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SINGLETON</a:t>
            </a:r>
          </a:p>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PATTERN</a:t>
            </a:r>
          </a:p>
        </p:txBody>
      </p:sp>
      <p:sp>
        <p:nvSpPr>
          <p:cNvPr id="15" name="Rectangle 14">
            <a:extLst>
              <a:ext uri="{FF2B5EF4-FFF2-40B4-BE49-F238E27FC236}">
                <a16:creationId xmlns:a16="http://schemas.microsoft.com/office/drawing/2014/main" id="{FA61150D-C180-4A60-82D5-B7769C1E3E7A}"/>
              </a:ext>
            </a:extLst>
          </p:cNvPr>
          <p:cNvSpPr/>
          <p:nvPr/>
        </p:nvSpPr>
        <p:spPr>
          <a:xfrm>
            <a:off x="3910515" y="3192135"/>
            <a:ext cx="4085039" cy="830997"/>
          </a:xfrm>
          <a:prstGeom prst="rect">
            <a:avLst/>
          </a:prstGeom>
          <a:noFill/>
        </p:spPr>
        <p:txBody>
          <a:bodyPr wrap="square" lIns="91440" tIns="45720" rIns="91440" bIns="45720">
            <a:spAutoFit/>
          </a:bodyPr>
          <a:lstStyle/>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&amp;</a:t>
            </a:r>
          </a:p>
        </p:txBody>
      </p:sp>
    </p:spTree>
    <p:extLst>
      <p:ext uri="{BB962C8B-B14F-4D97-AF65-F5344CB8AC3E}">
        <p14:creationId xmlns:p14="http://schemas.microsoft.com/office/powerpoint/2010/main" val="126881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C00F-4A34-4EFB-A666-C7C90E5A1733}"/>
              </a:ext>
            </a:extLst>
          </p:cNvPr>
          <p:cNvSpPr>
            <a:spLocks noGrp="1"/>
          </p:cNvSpPr>
          <p:nvPr/>
        </p:nvSpPr>
        <p:spPr>
          <a:xfrm>
            <a:off x="578088" y="107299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Ưu và nhược điểm</a:t>
            </a:r>
          </a:p>
        </p:txBody>
      </p:sp>
      <p:sp>
        <p:nvSpPr>
          <p:cNvPr id="3" name="Content Placeholder 2">
            <a:extLst>
              <a:ext uri="{FF2B5EF4-FFF2-40B4-BE49-F238E27FC236}">
                <a16:creationId xmlns:a16="http://schemas.microsoft.com/office/drawing/2014/main" id="{09546118-B26C-47DD-AAA9-196B67DF4B46}"/>
              </a:ext>
            </a:extLst>
          </p:cNvPr>
          <p:cNvSpPr>
            <a:spLocks noGrp="1"/>
          </p:cNvSpPr>
          <p:nvPr/>
        </p:nvSpPr>
        <p:spPr>
          <a:xfrm>
            <a:off x="531243" y="1978632"/>
            <a:ext cx="9634267" cy="4424603"/>
          </a:xfrm>
          <a:prstGeom prst="rect">
            <a:avLst/>
          </a:prstGeom>
        </p:spPr>
        <p:txBody>
          <a:bodyPr vert="horz" lIns="91440" tIns="45720" rIns="91440" bIns="45720" rtlCol="0" anchor="t">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i="1" u="sng">
                <a:latin typeface="Arial"/>
                <a:cs typeface="Arial"/>
              </a:rPr>
              <a:t>Ưu điểm: </a:t>
            </a:r>
            <a:endParaRPr lang="en-US" sz="2000" b="1" i="1" u="sng">
              <a:latin typeface="Arial" panose="020B0604020202020204" pitchFamily="34" charset="0"/>
              <a:cs typeface="Arial" panose="020B0604020202020204" pitchFamily="34" charset="0"/>
            </a:endParaRPr>
          </a:p>
          <a:p>
            <a:pPr marL="0" indent="0">
              <a:buNone/>
            </a:pPr>
            <a:r>
              <a:rPr lang="en-US" sz="2000">
                <a:latin typeface="Arial"/>
                <a:cs typeface="Arial"/>
              </a:rPr>
              <a:t>- </a:t>
            </a:r>
            <a:r>
              <a:rPr lang="vi-VN" sz="2000">
                <a:latin typeface="Arial"/>
                <a:cs typeface="Arial"/>
              </a:rPr>
              <a:t>Bạn có thể chắc chắn rằng một lớp chỉ có một thể hiện duy nhất.</a:t>
            </a:r>
            <a:endParaRPr lang="en-US" sz="2000">
              <a:latin typeface="Arial"/>
              <a:cs typeface="Arial"/>
            </a:endParaRPr>
          </a:p>
          <a:p>
            <a:pPr marL="0" indent="0">
              <a:buNone/>
            </a:pPr>
            <a:r>
              <a:rPr lang="en-US" sz="2000">
                <a:latin typeface="Arial"/>
                <a:cs typeface="Arial"/>
              </a:rPr>
              <a:t>- </a:t>
            </a:r>
            <a:r>
              <a:rPr lang="vi-VN" sz="2000">
                <a:latin typeface="Arial"/>
                <a:cs typeface="Arial"/>
              </a:rPr>
              <a:t>Bạn có được một điểm truy cập toàn cầu vào</a:t>
            </a:r>
            <a:r>
              <a:rPr lang="en-US" sz="2000">
                <a:latin typeface="Arial"/>
                <a:cs typeface="Arial"/>
              </a:rPr>
              <a:t> instance đó</a:t>
            </a:r>
          </a:p>
          <a:p>
            <a:pPr marL="0" indent="0">
              <a:buNone/>
            </a:pPr>
            <a:r>
              <a:rPr lang="en-US" sz="2000">
                <a:latin typeface="Arial"/>
                <a:cs typeface="Arial"/>
              </a:rPr>
              <a:t>- </a:t>
            </a:r>
            <a:r>
              <a:rPr lang="vi-VN" sz="2000">
                <a:latin typeface="Arial"/>
                <a:cs typeface="Arial"/>
              </a:rPr>
              <a:t>Đối tượng singleton chỉ được khởi tạo khi nó Yêu cầu lần đầu tiên.</a:t>
            </a:r>
            <a:endParaRPr lang="en-US" sz="2000">
              <a:latin typeface="Arial"/>
              <a:cs typeface="Arial"/>
            </a:endParaRPr>
          </a:p>
          <a:p>
            <a:r>
              <a:rPr lang="en-US" sz="2000" b="1" i="1" u="sng">
                <a:latin typeface="Arial"/>
                <a:cs typeface="Arial"/>
              </a:rPr>
              <a:t>Nhược điểm: </a:t>
            </a:r>
            <a:endParaRPr lang="en-US" sz="2000" b="1" i="1" u="sng">
              <a:latin typeface="Arial" panose="020B0604020202020204" pitchFamily="34" charset="0"/>
              <a:cs typeface="Arial" panose="020B0604020202020204" pitchFamily="34" charset="0"/>
            </a:endParaRPr>
          </a:p>
          <a:p>
            <a:pPr marL="0" indent="0">
              <a:buNone/>
            </a:pPr>
            <a:r>
              <a:rPr lang="en-US" sz="2000">
                <a:latin typeface="Arial"/>
                <a:cs typeface="Arial"/>
              </a:rPr>
              <a:t>-  </a:t>
            </a:r>
            <a:r>
              <a:rPr lang="vi-VN" sz="2000">
                <a:latin typeface="Arial"/>
                <a:cs typeface="Arial"/>
              </a:rPr>
              <a:t>Vi phạm nguyên tắc trách nhiệm duy nhất. Các mô hình giải quyết hai vấn đề tại thời điểm đó.</a:t>
            </a:r>
          </a:p>
          <a:p>
            <a:pPr marL="0" indent="0">
              <a:buNone/>
            </a:pPr>
            <a:r>
              <a:rPr lang="vi-VN" sz="2000">
                <a:latin typeface="Arial"/>
                <a:cs typeface="Arial"/>
              </a:rPr>
              <a:t>-</a:t>
            </a:r>
            <a:r>
              <a:rPr lang="en-US" sz="2000">
                <a:latin typeface="Arial"/>
                <a:cs typeface="Arial"/>
              </a:rPr>
              <a:t> </a:t>
            </a:r>
            <a:r>
              <a:rPr lang="vi-VN" sz="2000">
                <a:latin typeface="Arial"/>
                <a:cs typeface="Arial"/>
              </a:rPr>
              <a:t>mẫu Singleton có thể che dấu thiết kế xấu cho 1 instance , khi các thành phần của chương trình biết quá nhiều về nhau.</a:t>
            </a:r>
          </a:p>
          <a:p>
            <a:pPr marL="0" indent="0">
              <a:buNone/>
            </a:pPr>
            <a:r>
              <a:rPr lang="vi-VN" sz="2000">
                <a:latin typeface="Arial"/>
                <a:cs typeface="Arial"/>
              </a:rPr>
              <a:t>-	Mẫu này yêu cầu xử lý đặc biệt trong môi trường đa luồng để nhiều luồng giành được tạo ra một đối tượng đơn lẻ nhiều lần.</a:t>
            </a:r>
          </a:p>
          <a:p>
            <a:pPr marL="0" indent="0">
              <a:buNone/>
            </a:pPr>
            <a:r>
              <a:rPr lang="vi-VN" sz="2000">
                <a:latin typeface="Arial"/>
                <a:cs typeface="Arial"/>
              </a:rPr>
              <a:t>-	Có thể khó cho unit test, Vì hàm tạo của lớp singleton là riêng tư và việc ghi đè các phương thức tĩnh là không thể trong hầu hết các ngôn ngữ.</a:t>
            </a:r>
          </a:p>
          <a:p>
            <a:pPr marL="0" indent="0">
              <a:buNone/>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16F906C-9DAC-4059-8FD5-0701BFE55FA4}"/>
              </a:ext>
            </a:extLst>
          </p:cNvPr>
          <p:cNvSpPr txBox="1"/>
          <p:nvPr/>
        </p:nvSpPr>
        <p:spPr>
          <a:xfrm>
            <a:off x="11565924" y="444843"/>
            <a:ext cx="306494" cy="369332"/>
          </a:xfrm>
          <a:prstGeom prst="rect">
            <a:avLst/>
          </a:prstGeom>
          <a:noFill/>
        </p:spPr>
        <p:txBody>
          <a:bodyPr wrap="none" rtlCol="0">
            <a:spAutoFit/>
          </a:bodyPr>
          <a:lstStyle/>
          <a:p>
            <a:r>
              <a:rPr lang="en-US"/>
              <a:t>7</a:t>
            </a:r>
          </a:p>
        </p:txBody>
      </p:sp>
      <p:sp>
        <p:nvSpPr>
          <p:cNvPr id="6" name="Hộp Văn bản 5">
            <a:extLst>
              <a:ext uri="{FF2B5EF4-FFF2-40B4-BE49-F238E27FC236}">
                <a16:creationId xmlns:a16="http://schemas.microsoft.com/office/drawing/2014/main" id="{D9EFB84A-4718-4C8F-81F0-D035786D3969}"/>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994260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62C1-D63B-4D66-87EB-B70F968E81D3}"/>
              </a:ext>
            </a:extLst>
          </p:cNvPr>
          <p:cNvSpPr>
            <a:spLocks noGrp="1"/>
          </p:cNvSpPr>
          <p:nvPr/>
        </p:nvSpPr>
        <p:spPr>
          <a:xfrm>
            <a:off x="808515" y="1158789"/>
            <a:ext cx="8911687" cy="8085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Các mẫu thiết kế có liên quan </a:t>
            </a:r>
          </a:p>
        </p:txBody>
      </p:sp>
      <p:sp>
        <p:nvSpPr>
          <p:cNvPr id="3" name="Content Placeholder 2">
            <a:extLst>
              <a:ext uri="{FF2B5EF4-FFF2-40B4-BE49-F238E27FC236}">
                <a16:creationId xmlns:a16="http://schemas.microsoft.com/office/drawing/2014/main" id="{FC69D569-AC82-45C8-BE5E-9F013C1C508F}"/>
              </a:ext>
            </a:extLst>
          </p:cNvPr>
          <p:cNvSpPr>
            <a:spLocks noGrp="1"/>
          </p:cNvSpPr>
          <p:nvPr/>
        </p:nvSpPr>
        <p:spPr>
          <a:xfrm>
            <a:off x="758095" y="2243875"/>
            <a:ext cx="8915400"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US">
                <a:solidFill>
                  <a:schemeClr val="tx1"/>
                </a:solidFill>
                <a:latin typeface="Arial" panose="020B0604020202020204" pitchFamily="34" charset="0"/>
                <a:cs typeface="Arial" panose="020B0604020202020204" pitchFamily="34" charset="0"/>
              </a:rPr>
              <a:t>Một Facade thường có thể chuyển đổi thành Singleton vì một đối tượng Facade là đủ trong hầu hết các trường hợp.</a:t>
            </a:r>
          </a:p>
          <a:p>
            <a:pPr lvl="0"/>
            <a:r>
              <a:rPr lang="vi-VN">
                <a:solidFill>
                  <a:schemeClr val="tx1"/>
                </a:solidFill>
                <a:latin typeface="Arial"/>
                <a:cs typeface="Arial"/>
              </a:rPr>
              <a:t>Fly</a:t>
            </a:r>
            <a:r>
              <a:rPr lang="en-US">
                <a:solidFill>
                  <a:schemeClr val="tx1"/>
                </a:solidFill>
                <a:latin typeface="Arial"/>
                <a:cs typeface="Arial"/>
              </a:rPr>
              <a:t>weight</a:t>
            </a:r>
            <a:r>
              <a:rPr lang="vi-VN">
                <a:solidFill>
                  <a:schemeClr val="tx1"/>
                </a:solidFill>
                <a:latin typeface="Arial"/>
                <a:cs typeface="Arial"/>
              </a:rPr>
              <a:t> sẽ giống với Singleton nếu bằng cách nào đó quản lý để giảm tất </a:t>
            </a:r>
            <a:r>
              <a:rPr lang="vi-VN" err="1">
                <a:solidFill>
                  <a:schemeClr val="tx1"/>
                </a:solidFill>
                <a:latin typeface="Arial"/>
                <a:cs typeface="Arial"/>
              </a:rPr>
              <a:t>cả</a:t>
            </a:r>
            <a:r>
              <a:rPr lang="vi-VN">
                <a:solidFill>
                  <a:schemeClr val="tx1"/>
                </a:solidFill>
                <a:latin typeface="Arial"/>
                <a:cs typeface="Arial"/>
              </a:rPr>
              <a:t> </a:t>
            </a:r>
            <a:r>
              <a:rPr lang="vi-VN" err="1">
                <a:solidFill>
                  <a:schemeClr val="tx1"/>
                </a:solidFill>
                <a:latin typeface="Arial"/>
                <a:cs typeface="Arial"/>
              </a:rPr>
              <a:t>các</a:t>
            </a:r>
            <a:r>
              <a:rPr lang="vi-VN">
                <a:solidFill>
                  <a:schemeClr val="tx1"/>
                </a:solidFill>
                <a:latin typeface="Arial"/>
                <a:cs typeface="Arial"/>
              </a:rPr>
              <a:t> </a:t>
            </a:r>
            <a:r>
              <a:rPr lang="vi-VN" err="1">
                <a:solidFill>
                  <a:schemeClr val="tx1"/>
                </a:solidFill>
                <a:latin typeface="Arial"/>
                <a:cs typeface="Arial"/>
              </a:rPr>
              <a:t>trạng</a:t>
            </a:r>
            <a:r>
              <a:rPr lang="vi-VN">
                <a:solidFill>
                  <a:schemeClr val="tx1"/>
                </a:solidFill>
                <a:latin typeface="Arial"/>
                <a:cs typeface="Arial"/>
              </a:rPr>
              <a:t> </a:t>
            </a:r>
            <a:r>
              <a:rPr lang="vi-VN" err="1">
                <a:solidFill>
                  <a:schemeClr val="tx1"/>
                </a:solidFill>
                <a:latin typeface="Arial"/>
                <a:cs typeface="Arial"/>
              </a:rPr>
              <a:t>thái</a:t>
            </a:r>
            <a:r>
              <a:rPr lang="vi-VN">
                <a:solidFill>
                  <a:schemeClr val="tx1"/>
                </a:solidFill>
                <a:latin typeface="Arial"/>
                <a:cs typeface="Arial"/>
              </a:rPr>
              <a:t> </a:t>
            </a:r>
            <a:r>
              <a:rPr lang="vi-VN" err="1">
                <a:solidFill>
                  <a:schemeClr val="tx1"/>
                </a:solidFill>
                <a:latin typeface="Arial"/>
                <a:cs typeface="Arial"/>
              </a:rPr>
              <a:t>được</a:t>
            </a:r>
            <a:r>
              <a:rPr lang="vi-VN">
                <a:solidFill>
                  <a:schemeClr val="tx1"/>
                </a:solidFill>
                <a:latin typeface="Arial"/>
                <a:cs typeface="Arial"/>
              </a:rPr>
              <a:t> chia </a:t>
            </a:r>
            <a:r>
              <a:rPr lang="vi-VN" err="1">
                <a:solidFill>
                  <a:schemeClr val="tx1"/>
                </a:solidFill>
                <a:latin typeface="Arial"/>
                <a:cs typeface="Arial"/>
              </a:rPr>
              <a:t>sẻ</a:t>
            </a:r>
            <a:r>
              <a:rPr lang="vi-VN">
                <a:solidFill>
                  <a:schemeClr val="tx1"/>
                </a:solidFill>
                <a:latin typeface="Arial"/>
                <a:cs typeface="Arial"/>
              </a:rPr>
              <a:t> </a:t>
            </a:r>
            <a:r>
              <a:rPr lang="vi-VN" err="1">
                <a:solidFill>
                  <a:schemeClr val="tx1"/>
                </a:solidFill>
                <a:latin typeface="Arial"/>
                <a:cs typeface="Arial"/>
              </a:rPr>
              <a:t>của</a:t>
            </a:r>
            <a:r>
              <a:rPr lang="vi-VN">
                <a:solidFill>
                  <a:schemeClr val="tx1"/>
                </a:solidFill>
                <a:latin typeface="Arial"/>
                <a:cs typeface="Arial"/>
              </a:rPr>
              <a:t> </a:t>
            </a:r>
            <a:r>
              <a:rPr lang="vi-VN" err="1">
                <a:solidFill>
                  <a:schemeClr val="tx1"/>
                </a:solidFill>
                <a:latin typeface="Arial"/>
                <a:cs typeface="Arial"/>
              </a:rPr>
              <a:t>các</a:t>
            </a:r>
            <a:r>
              <a:rPr lang="vi-VN">
                <a:solidFill>
                  <a:schemeClr val="tx1"/>
                </a:solidFill>
                <a:latin typeface="Arial"/>
                <a:cs typeface="Arial"/>
              </a:rPr>
              <a:t> </a:t>
            </a:r>
            <a:r>
              <a:rPr lang="vi-VN" err="1">
                <a:solidFill>
                  <a:schemeClr val="tx1"/>
                </a:solidFill>
                <a:latin typeface="Arial"/>
                <a:cs typeface="Arial"/>
              </a:rPr>
              <a:t>đối</a:t>
            </a:r>
            <a:r>
              <a:rPr lang="vi-VN">
                <a:solidFill>
                  <a:schemeClr val="tx1"/>
                </a:solidFill>
                <a:latin typeface="Arial"/>
                <a:cs typeface="Arial"/>
              </a:rPr>
              <a:t> </a:t>
            </a:r>
            <a:r>
              <a:rPr lang="vi-VN" err="1">
                <a:solidFill>
                  <a:schemeClr val="tx1"/>
                </a:solidFill>
                <a:latin typeface="Arial"/>
                <a:cs typeface="Arial"/>
              </a:rPr>
              <a:t>tượng</a:t>
            </a:r>
            <a:r>
              <a:rPr lang="vi-VN">
                <a:solidFill>
                  <a:schemeClr val="tx1"/>
                </a:solidFill>
                <a:latin typeface="Arial"/>
                <a:cs typeface="Arial"/>
              </a:rPr>
              <a:t> </a:t>
            </a:r>
            <a:r>
              <a:rPr lang="vi-VN" err="1">
                <a:solidFill>
                  <a:schemeClr val="tx1"/>
                </a:solidFill>
                <a:latin typeface="Arial"/>
                <a:cs typeface="Arial"/>
              </a:rPr>
              <a:t>thành</a:t>
            </a:r>
            <a:r>
              <a:rPr lang="vi-VN">
                <a:solidFill>
                  <a:schemeClr val="tx1"/>
                </a:solidFill>
                <a:latin typeface="Arial"/>
                <a:cs typeface="Arial"/>
              </a:rPr>
              <a:t> </a:t>
            </a:r>
            <a:r>
              <a:rPr lang="vi-VN" err="1">
                <a:solidFill>
                  <a:schemeClr val="tx1"/>
                </a:solidFill>
                <a:latin typeface="Arial"/>
                <a:cs typeface="Arial"/>
              </a:rPr>
              <a:t>chỉ</a:t>
            </a:r>
            <a:r>
              <a:rPr lang="vi-VN">
                <a:solidFill>
                  <a:schemeClr val="tx1"/>
                </a:solidFill>
                <a:latin typeface="Arial"/>
                <a:cs typeface="Arial"/>
              </a:rPr>
              <a:t> </a:t>
            </a:r>
            <a:r>
              <a:rPr lang="vi-VN" err="1">
                <a:solidFill>
                  <a:schemeClr val="tx1"/>
                </a:solidFill>
                <a:latin typeface="Arial"/>
                <a:cs typeface="Arial"/>
              </a:rPr>
              <a:t>một</a:t>
            </a:r>
            <a:r>
              <a:rPr lang="vi-VN">
                <a:solidFill>
                  <a:schemeClr val="tx1"/>
                </a:solidFill>
                <a:latin typeface="Arial"/>
                <a:cs typeface="Arial"/>
              </a:rPr>
              <a:t> </a:t>
            </a:r>
            <a:r>
              <a:rPr lang="vi-VN" err="1">
                <a:solidFill>
                  <a:schemeClr val="tx1"/>
                </a:solidFill>
                <a:latin typeface="Arial"/>
                <a:cs typeface="Arial"/>
              </a:rPr>
              <a:t>đối</a:t>
            </a:r>
            <a:r>
              <a:rPr lang="vi-VN">
                <a:solidFill>
                  <a:schemeClr val="tx1"/>
                </a:solidFill>
                <a:latin typeface="Arial"/>
                <a:cs typeface="Arial"/>
              </a:rPr>
              <a:t> </a:t>
            </a:r>
            <a:r>
              <a:rPr lang="vi-VN" err="1">
                <a:solidFill>
                  <a:schemeClr val="tx1"/>
                </a:solidFill>
                <a:latin typeface="Arial"/>
                <a:cs typeface="Arial"/>
              </a:rPr>
              <a:t>tượng</a:t>
            </a:r>
            <a:r>
              <a:rPr lang="vi-VN">
                <a:solidFill>
                  <a:schemeClr val="tx1"/>
                </a:solidFill>
                <a:latin typeface="Arial"/>
                <a:cs typeface="Arial"/>
              </a:rPr>
              <a:t> </a:t>
            </a:r>
            <a:r>
              <a:rPr lang="vi-VN" err="1">
                <a:solidFill>
                  <a:schemeClr val="tx1"/>
                </a:solidFill>
                <a:latin typeface="Arial"/>
                <a:cs typeface="Arial"/>
              </a:rPr>
              <a:t>flyweight</a:t>
            </a:r>
            <a:r>
              <a:rPr lang="vi-VN">
                <a:solidFill>
                  <a:schemeClr val="tx1"/>
                </a:solidFill>
                <a:latin typeface="Arial"/>
                <a:cs typeface="Arial"/>
              </a:rPr>
              <a:t>.</a:t>
            </a:r>
            <a:endParaRPr lang="en-US">
              <a:solidFill>
                <a:schemeClr val="tx1"/>
              </a:solidFill>
              <a:latin typeface="Arial"/>
              <a:cs typeface="Arial"/>
            </a:endParaRPr>
          </a:p>
          <a:p>
            <a:pPr lvl="0"/>
            <a:r>
              <a:rPr lang="en-US">
                <a:solidFill>
                  <a:schemeClr val="tx1"/>
                </a:solidFill>
                <a:latin typeface="Arial" panose="020B0604020202020204" pitchFamily="34" charset="0"/>
                <a:cs typeface="Arial" panose="020B0604020202020204" pitchFamily="34" charset="0"/>
              </a:rPr>
              <a:t> Abstract Factories, Builders</a:t>
            </a:r>
            <a:r>
              <a:rPr lang="vi-VN">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và Protypes</a:t>
            </a:r>
            <a:r>
              <a:rPr lang="vi-VN">
                <a:solidFill>
                  <a:schemeClr val="tx1"/>
                </a:solidFill>
                <a:latin typeface="Arial" panose="020B0604020202020204" pitchFamily="34" charset="0"/>
                <a:cs typeface="Arial" panose="020B0604020202020204" pitchFamily="34" charset="0"/>
              </a:rPr>
              <a:t> tất cả có thể được thực hiện</a:t>
            </a:r>
            <a:r>
              <a:rPr lang="en-US">
                <a:solidFill>
                  <a:schemeClr val="tx1"/>
                </a:solidFill>
                <a:latin typeface="Arial" panose="020B0604020202020204" pitchFamily="34" charset="0"/>
                <a:cs typeface="Arial" panose="020B0604020202020204" pitchFamily="34" charset="0"/>
              </a:rPr>
              <a:t> như là một Singleton</a:t>
            </a:r>
            <a:r>
              <a:rPr lang="vi-VN">
                <a:solidFill>
                  <a:schemeClr val="tx1"/>
                </a:solidFill>
                <a:latin typeface="Arial" panose="020B0604020202020204" pitchFamily="34" charset="0"/>
                <a:cs typeface="Arial" panose="020B0604020202020204" pitchFamily="34" charset="0"/>
              </a:rPr>
              <a:t>.</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1498EC4-B434-472C-BBAD-CEF57F689E10}"/>
              </a:ext>
            </a:extLst>
          </p:cNvPr>
          <p:cNvSpPr txBox="1"/>
          <p:nvPr/>
        </p:nvSpPr>
        <p:spPr>
          <a:xfrm>
            <a:off x="11565924" y="444843"/>
            <a:ext cx="306494" cy="369332"/>
          </a:xfrm>
          <a:prstGeom prst="rect">
            <a:avLst/>
          </a:prstGeom>
          <a:noFill/>
        </p:spPr>
        <p:txBody>
          <a:bodyPr wrap="none" rtlCol="0">
            <a:spAutoFit/>
          </a:bodyPr>
          <a:lstStyle/>
          <a:p>
            <a:r>
              <a:rPr lang="en-US"/>
              <a:t>8</a:t>
            </a:r>
          </a:p>
        </p:txBody>
      </p:sp>
      <p:sp>
        <p:nvSpPr>
          <p:cNvPr id="6" name="Hộp Văn bản 5">
            <a:extLst>
              <a:ext uri="{FF2B5EF4-FFF2-40B4-BE49-F238E27FC236}">
                <a16:creationId xmlns:a16="http://schemas.microsoft.com/office/drawing/2014/main" id="{CAC7CCF4-737B-43AB-BC84-F61AE4E7B2AD}"/>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42587071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1208-BBC7-4743-BBFB-040A2B6B682C}"/>
              </a:ext>
            </a:extLst>
          </p:cNvPr>
          <p:cNvSpPr>
            <a:spLocks noGrp="1"/>
          </p:cNvSpPr>
          <p:nvPr>
            <p:ph type="title"/>
          </p:nvPr>
        </p:nvSpPr>
        <p:spPr>
          <a:xfrm>
            <a:off x="625819" y="287628"/>
            <a:ext cx="8596668" cy="742682"/>
          </a:xfrm>
        </p:spPr>
        <p:txBody>
          <a:bodyPr>
            <a:normAutofit fontScale="90000"/>
          </a:bodyPr>
          <a:lstStyle/>
          <a:p>
            <a:r>
              <a:rPr lang="en-US" b="1" err="1">
                <a:latin typeface="Arial"/>
                <a:cs typeface="Arial"/>
              </a:rPr>
              <a:t>Constuctor</a:t>
            </a:r>
            <a:r>
              <a:rPr lang="en-US" b="1"/>
              <a:t> </a:t>
            </a:r>
            <a:r>
              <a:rPr lang="en-US" b="1" err="1"/>
              <a:t>parttern</a:t>
            </a:r>
            <a:r>
              <a:rPr lang="en-US" b="1"/>
              <a:t> </a:t>
            </a:r>
            <a:r>
              <a:rPr lang="en-US" b="1" err="1"/>
              <a:t>là</a:t>
            </a:r>
            <a:r>
              <a:rPr lang="en-US" b="1"/>
              <a:t> </a:t>
            </a:r>
            <a:r>
              <a:rPr lang="en-US" b="1" err="1"/>
              <a:t>gì</a:t>
            </a:r>
            <a:r>
              <a:rPr lang="en-US" b="1"/>
              <a:t>?</a:t>
            </a:r>
            <a:br>
              <a:rPr lang="en-US" b="1"/>
            </a:br>
            <a:endParaRPr lang="en-US" b="1"/>
          </a:p>
        </p:txBody>
      </p:sp>
      <p:pic>
        <p:nvPicPr>
          <p:cNvPr id="3" name="Picture 2">
            <a:extLst>
              <a:ext uri="{FF2B5EF4-FFF2-40B4-BE49-F238E27FC236}">
                <a16:creationId xmlns:a16="http://schemas.microsoft.com/office/drawing/2014/main" id="{A6EF2214-C335-4BE3-8F80-5BCB89AC5E60}"/>
              </a:ext>
            </a:extLst>
          </p:cNvPr>
          <p:cNvPicPr/>
          <p:nvPr/>
        </p:nvPicPr>
        <p:blipFill>
          <a:blip r:embed="rId2">
            <a:extLst>
              <a:ext uri="{28A0092B-C50C-407E-A947-70E740481C1C}">
                <a14:useLocalDpi xmlns:a14="http://schemas.microsoft.com/office/drawing/2010/main" val="0"/>
              </a:ext>
            </a:extLst>
          </a:blip>
          <a:stretch>
            <a:fillRect/>
          </a:stretch>
        </p:blipFill>
        <p:spPr>
          <a:xfrm>
            <a:off x="1240610" y="2288317"/>
            <a:ext cx="4855390" cy="2652068"/>
          </a:xfrm>
          <a:prstGeom prst="rect">
            <a:avLst/>
          </a:prstGeom>
        </p:spPr>
      </p:pic>
      <p:sp>
        <p:nvSpPr>
          <p:cNvPr id="4" name="TextBox 3">
            <a:extLst>
              <a:ext uri="{FF2B5EF4-FFF2-40B4-BE49-F238E27FC236}">
                <a16:creationId xmlns:a16="http://schemas.microsoft.com/office/drawing/2014/main" id="{AD8B7C9C-F6FC-4B85-A5F9-827BABAB9825}"/>
              </a:ext>
            </a:extLst>
          </p:cNvPr>
          <p:cNvSpPr txBox="1"/>
          <p:nvPr/>
        </p:nvSpPr>
        <p:spPr>
          <a:xfrm>
            <a:off x="1099752" y="1030310"/>
            <a:ext cx="936607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Constructor pattern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đặt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biệt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nhớ</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3CA0A7C-8FDB-496A-A5D5-89B9AD6CB892}"/>
              </a:ext>
            </a:extLst>
          </p:cNvPr>
          <p:cNvPicPr/>
          <p:nvPr/>
        </p:nvPicPr>
        <p:blipFill>
          <a:blip r:embed="rId3">
            <a:extLst>
              <a:ext uri="{28A0092B-C50C-407E-A947-70E740481C1C}">
                <a14:useLocalDpi xmlns:a14="http://schemas.microsoft.com/office/drawing/2010/main" val="0"/>
              </a:ext>
            </a:extLst>
          </a:blip>
          <a:stretch>
            <a:fillRect/>
          </a:stretch>
        </p:blipFill>
        <p:spPr>
          <a:xfrm>
            <a:off x="6314302" y="2022711"/>
            <a:ext cx="5350476" cy="4245962"/>
          </a:xfrm>
          <a:prstGeom prst="rect">
            <a:avLst/>
          </a:prstGeom>
        </p:spPr>
      </p:pic>
      <p:sp>
        <p:nvSpPr>
          <p:cNvPr id="6" name="TextBox 5">
            <a:extLst>
              <a:ext uri="{FF2B5EF4-FFF2-40B4-BE49-F238E27FC236}">
                <a16:creationId xmlns:a16="http://schemas.microsoft.com/office/drawing/2014/main" id="{95BA8589-0BAF-41A4-A430-6956668AF9C4}"/>
              </a:ext>
            </a:extLst>
          </p:cNvPr>
          <p:cNvSpPr txBox="1"/>
          <p:nvPr/>
        </p:nvSpPr>
        <p:spPr>
          <a:xfrm>
            <a:off x="11565924" y="444843"/>
            <a:ext cx="306494" cy="369332"/>
          </a:xfrm>
          <a:prstGeom prst="rect">
            <a:avLst/>
          </a:prstGeom>
          <a:noFill/>
        </p:spPr>
        <p:txBody>
          <a:bodyPr wrap="none" rtlCol="0">
            <a:spAutoFit/>
          </a:bodyPr>
          <a:lstStyle/>
          <a:p>
            <a:r>
              <a:rPr lang="en-US"/>
              <a:t>9</a:t>
            </a:r>
          </a:p>
        </p:txBody>
      </p:sp>
    </p:spTree>
    <p:extLst>
      <p:ext uri="{BB962C8B-B14F-4D97-AF65-F5344CB8AC3E}">
        <p14:creationId xmlns:p14="http://schemas.microsoft.com/office/powerpoint/2010/main" val="3108047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6A91-677D-4792-B550-4A87493CDA29}"/>
              </a:ext>
            </a:extLst>
          </p:cNvPr>
          <p:cNvSpPr>
            <a:spLocks noGrp="1"/>
          </p:cNvSpPr>
          <p:nvPr>
            <p:ph type="title"/>
          </p:nvPr>
        </p:nvSpPr>
        <p:spPr>
          <a:xfrm>
            <a:off x="677334" y="609600"/>
            <a:ext cx="8596668" cy="700216"/>
          </a:xfrm>
        </p:spPr>
        <p:txBody>
          <a:bodyPr/>
          <a:lstStyle/>
          <a:p>
            <a:pPr algn="ctr"/>
            <a:r>
              <a:rPr lang="en-US">
                <a:latin typeface="Arial" panose="020B0604020202020204" pitchFamily="34" charset="0"/>
                <a:cs typeface="Arial" panose="020B0604020202020204" pitchFamily="34" charset="0"/>
              </a:rPr>
              <a:t>Design</a:t>
            </a:r>
            <a:r>
              <a:rPr lang="en-US"/>
              <a:t> pattern</a:t>
            </a:r>
          </a:p>
        </p:txBody>
      </p:sp>
      <p:pic>
        <p:nvPicPr>
          <p:cNvPr id="4" name="Picture 3">
            <a:extLst>
              <a:ext uri="{FF2B5EF4-FFF2-40B4-BE49-F238E27FC236}">
                <a16:creationId xmlns:a16="http://schemas.microsoft.com/office/drawing/2014/main" id="{E307E9E6-E5FC-4FC8-B051-68D9E40E251D}"/>
              </a:ext>
            </a:extLst>
          </p:cNvPr>
          <p:cNvPicPr/>
          <p:nvPr/>
        </p:nvPicPr>
        <p:blipFill>
          <a:blip r:embed="rId2">
            <a:extLst>
              <a:ext uri="{28A0092B-C50C-407E-A947-70E740481C1C}">
                <a14:useLocalDpi xmlns:a14="http://schemas.microsoft.com/office/drawing/2010/main" val="0"/>
              </a:ext>
            </a:extLst>
          </a:blip>
          <a:stretch>
            <a:fillRect/>
          </a:stretch>
        </p:blipFill>
        <p:spPr>
          <a:xfrm>
            <a:off x="1721224" y="1448315"/>
            <a:ext cx="8501448" cy="5026626"/>
          </a:xfrm>
          <a:prstGeom prst="rect">
            <a:avLst/>
          </a:prstGeom>
        </p:spPr>
      </p:pic>
      <p:sp>
        <p:nvSpPr>
          <p:cNvPr id="5" name="TextBox 4">
            <a:extLst>
              <a:ext uri="{FF2B5EF4-FFF2-40B4-BE49-F238E27FC236}">
                <a16:creationId xmlns:a16="http://schemas.microsoft.com/office/drawing/2014/main" id="{AD2A35F9-95E7-4474-BB98-F7AE62F5B3F3}"/>
              </a:ext>
            </a:extLst>
          </p:cNvPr>
          <p:cNvSpPr txBox="1"/>
          <p:nvPr/>
        </p:nvSpPr>
        <p:spPr>
          <a:xfrm>
            <a:off x="11565924" y="444843"/>
            <a:ext cx="428322" cy="369332"/>
          </a:xfrm>
          <a:prstGeom prst="rect">
            <a:avLst/>
          </a:prstGeom>
          <a:noFill/>
        </p:spPr>
        <p:txBody>
          <a:bodyPr wrap="none" rtlCol="0">
            <a:spAutoFit/>
          </a:bodyPr>
          <a:lstStyle/>
          <a:p>
            <a:r>
              <a:rPr lang="en-US"/>
              <a:t>10</a:t>
            </a:r>
          </a:p>
        </p:txBody>
      </p:sp>
    </p:spTree>
    <p:extLst>
      <p:ext uri="{BB962C8B-B14F-4D97-AF65-F5344CB8AC3E}">
        <p14:creationId xmlns:p14="http://schemas.microsoft.com/office/powerpoint/2010/main" val="3580703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32A0-0DA0-483E-B392-45ED9CF8FB6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Adapter pattern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gì</a:t>
            </a:r>
            <a:r>
              <a:rPr lang="en-US">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858ECA4-32DD-45CF-B1C5-54D2067711C2}"/>
              </a:ext>
            </a:extLst>
          </p:cNvPr>
          <p:cNvSpPr>
            <a:spLocks noGrp="1"/>
          </p:cNvSpPr>
          <p:nvPr>
            <p:ph idx="1"/>
          </p:nvPr>
        </p:nvSpPr>
        <p:spPr>
          <a:xfrm>
            <a:off x="1307529" y="1410043"/>
            <a:ext cx="8596668" cy="1320800"/>
          </a:xfrm>
        </p:spPr>
        <p:txBody>
          <a:bodyPr>
            <a:normAutofit/>
          </a:bodyPr>
          <a:lstStyle/>
          <a:p>
            <a:pPr marL="0" indent="0">
              <a:buNone/>
            </a:pPr>
            <a:r>
              <a:rPr lang="en-US">
                <a:latin typeface="Arial" panose="020B0604020202020204" pitchFamily="34" charset="0"/>
                <a:cs typeface="Arial" panose="020B0604020202020204" pitchFamily="34" charset="0"/>
              </a:rPr>
              <a:t>	Adapter Pattern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chuyển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đổi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Pattern </a:t>
            </a:r>
            <a:r>
              <a:rPr lang="en-US" err="1">
                <a:latin typeface="Arial" panose="020B0604020202020204" pitchFamily="34" charset="0"/>
                <a:cs typeface="Arial" panose="020B0604020202020204" pitchFamily="34" charset="0"/>
              </a:rPr>
              <a:t>thuộc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trúc</a:t>
            </a:r>
            <a:r>
              <a:rPr lang="en-US">
                <a:latin typeface="Arial" panose="020B0604020202020204" pitchFamily="34" charset="0"/>
                <a:cs typeface="Arial" panose="020B0604020202020204" pitchFamily="34" charset="0"/>
              </a:rPr>
              <a:t> (Structural Pattern). Adapter Pattern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phép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inteface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giúp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interface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Adapter.</a:t>
            </a:r>
          </a:p>
        </p:txBody>
      </p:sp>
      <p:pic>
        <p:nvPicPr>
          <p:cNvPr id="4" name="Picture 3">
            <a:extLst>
              <a:ext uri="{FF2B5EF4-FFF2-40B4-BE49-F238E27FC236}">
                <a16:creationId xmlns:a16="http://schemas.microsoft.com/office/drawing/2014/main" id="{5716D7BB-C998-40E2-9CEC-D6F1BA9361AE}"/>
              </a:ext>
            </a:extLst>
          </p:cNvPr>
          <p:cNvPicPr/>
          <p:nvPr/>
        </p:nvPicPr>
        <p:blipFill>
          <a:blip r:embed="rId2">
            <a:extLst>
              <a:ext uri="{28A0092B-C50C-407E-A947-70E740481C1C}">
                <a14:useLocalDpi xmlns:a14="http://schemas.microsoft.com/office/drawing/2010/main" val="0"/>
              </a:ext>
            </a:extLst>
          </a:blip>
          <a:stretch>
            <a:fillRect/>
          </a:stretch>
        </p:blipFill>
        <p:spPr>
          <a:xfrm>
            <a:off x="1307529" y="3336324"/>
            <a:ext cx="5086350" cy="2200275"/>
          </a:xfrm>
          <a:prstGeom prst="rect">
            <a:avLst/>
          </a:prstGeom>
        </p:spPr>
      </p:pic>
      <p:pic>
        <p:nvPicPr>
          <p:cNvPr id="5" name="Picture 4">
            <a:extLst>
              <a:ext uri="{FF2B5EF4-FFF2-40B4-BE49-F238E27FC236}">
                <a16:creationId xmlns:a16="http://schemas.microsoft.com/office/drawing/2014/main" id="{ABBD54E4-DC67-4F45-978A-A95EC1A631C5}"/>
              </a:ext>
            </a:extLst>
          </p:cNvPr>
          <p:cNvPicPr/>
          <p:nvPr/>
        </p:nvPicPr>
        <p:blipFill>
          <a:blip r:embed="rId3">
            <a:extLst>
              <a:ext uri="{28A0092B-C50C-407E-A947-70E740481C1C}">
                <a14:useLocalDpi xmlns:a14="http://schemas.microsoft.com/office/drawing/2010/main" val="0"/>
              </a:ext>
            </a:extLst>
          </a:blip>
          <a:stretch>
            <a:fillRect/>
          </a:stretch>
        </p:blipFill>
        <p:spPr>
          <a:xfrm>
            <a:off x="6574824" y="3555398"/>
            <a:ext cx="4800600" cy="1762125"/>
          </a:xfrm>
          <a:prstGeom prst="rect">
            <a:avLst/>
          </a:prstGeom>
        </p:spPr>
      </p:pic>
      <p:sp>
        <p:nvSpPr>
          <p:cNvPr id="6" name="TextBox 5">
            <a:extLst>
              <a:ext uri="{FF2B5EF4-FFF2-40B4-BE49-F238E27FC236}">
                <a16:creationId xmlns:a16="http://schemas.microsoft.com/office/drawing/2014/main" id="{9547C16D-A154-45BE-8B77-8C2257C47637}"/>
              </a:ext>
            </a:extLst>
          </p:cNvPr>
          <p:cNvSpPr txBox="1"/>
          <p:nvPr/>
        </p:nvSpPr>
        <p:spPr>
          <a:xfrm>
            <a:off x="11565924" y="444843"/>
            <a:ext cx="428322" cy="369332"/>
          </a:xfrm>
          <a:prstGeom prst="rect">
            <a:avLst/>
          </a:prstGeom>
          <a:noFill/>
        </p:spPr>
        <p:txBody>
          <a:bodyPr wrap="none" rtlCol="0">
            <a:spAutoFit/>
          </a:bodyPr>
          <a:lstStyle/>
          <a:p>
            <a:r>
              <a:rPr lang="en-US"/>
              <a:t>11</a:t>
            </a:r>
          </a:p>
        </p:txBody>
      </p:sp>
      <p:sp>
        <p:nvSpPr>
          <p:cNvPr id="8" name="Hộp Văn bản 7">
            <a:extLst>
              <a:ext uri="{FF2B5EF4-FFF2-40B4-BE49-F238E27FC236}">
                <a16:creationId xmlns:a16="http://schemas.microsoft.com/office/drawing/2014/main" id="{E48AE97C-9384-41D4-BAEC-D5599C9B8B2E}"/>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31111584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6876FC-3D09-47D6-BC34-FAB9B6FB7C7C}"/>
              </a:ext>
            </a:extLst>
          </p:cNvPr>
          <p:cNvSpPr txBox="1">
            <a:spLocks/>
          </p:cNvSpPr>
          <p:nvPr/>
        </p:nvSpPr>
        <p:spPr>
          <a:xfrm>
            <a:off x="677334" y="609600"/>
            <a:ext cx="8596668" cy="71257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t>Phân</a:t>
            </a:r>
            <a:r>
              <a:rPr lang="en-US"/>
              <a:t> </a:t>
            </a:r>
            <a:r>
              <a:rPr lang="en-US" err="1"/>
              <a:t>loại</a:t>
            </a:r>
            <a:r>
              <a:rPr lang="en-US"/>
              <a:t>:</a:t>
            </a:r>
          </a:p>
        </p:txBody>
      </p:sp>
      <p:sp>
        <p:nvSpPr>
          <p:cNvPr id="6" name="TextBox 5">
            <a:extLst>
              <a:ext uri="{FF2B5EF4-FFF2-40B4-BE49-F238E27FC236}">
                <a16:creationId xmlns:a16="http://schemas.microsoft.com/office/drawing/2014/main" id="{43E702D1-D11A-4AE6-BDA8-9129DD64223D}"/>
              </a:ext>
            </a:extLst>
          </p:cNvPr>
          <p:cNvSpPr txBox="1"/>
          <p:nvPr/>
        </p:nvSpPr>
        <p:spPr>
          <a:xfrm>
            <a:off x="1099752" y="1322173"/>
            <a:ext cx="9675341" cy="646331"/>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Adapter Pattern </a:t>
            </a:r>
            <a:r>
              <a:rPr lang="en-US" err="1">
                <a:latin typeface="Arial" panose="020B0604020202020204" pitchFamily="34" charset="0"/>
                <a:cs typeface="Arial" panose="020B0604020202020204" pitchFamily="34" charset="0"/>
              </a:rPr>
              <a:t>dựa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đặt</a:t>
            </a:r>
            <a:r>
              <a:rPr lang="en-US">
                <a:latin typeface="Arial" panose="020B0604020202020204" pitchFamily="34" charset="0"/>
                <a:cs typeface="Arial" panose="020B0604020202020204" pitchFamily="34" charset="0"/>
              </a:rPr>
              <a:t> (implement)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Object Adapter – Composition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Class Adapter – Inheritance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thừa</a:t>
            </a:r>
            <a:r>
              <a:rPr lang="en-US">
                <a:latin typeface="Arial" panose="020B0604020202020204" pitchFamily="34" charset="0"/>
                <a:cs typeface="Arial" panose="020B0604020202020204" pitchFamily="34" charset="0"/>
              </a:rPr>
              <a:t>) </a:t>
            </a:r>
          </a:p>
        </p:txBody>
      </p:sp>
      <p:graphicFrame>
        <p:nvGraphicFramePr>
          <p:cNvPr id="7" name="Table 6">
            <a:extLst>
              <a:ext uri="{FF2B5EF4-FFF2-40B4-BE49-F238E27FC236}">
                <a16:creationId xmlns:a16="http://schemas.microsoft.com/office/drawing/2014/main" id="{88FBA9A4-E33A-4E07-9C2E-048CBBD6A19C}"/>
              </a:ext>
            </a:extLst>
          </p:cNvPr>
          <p:cNvGraphicFramePr>
            <a:graphicFrameLocks noGrp="1"/>
          </p:cNvGraphicFramePr>
          <p:nvPr>
            <p:extLst>
              <p:ext uri="{D42A27DB-BD31-4B8C-83A1-F6EECF244321}">
                <p14:modId xmlns:p14="http://schemas.microsoft.com/office/powerpoint/2010/main" val="3861894461"/>
              </p:ext>
            </p:extLst>
          </p:nvPr>
        </p:nvGraphicFramePr>
        <p:xfrm>
          <a:off x="568411" y="2214834"/>
          <a:ext cx="10849232" cy="4358961"/>
        </p:xfrm>
        <a:graphic>
          <a:graphicData uri="http://schemas.openxmlformats.org/drawingml/2006/table">
            <a:tbl>
              <a:tblPr firstRow="1" bandRow="1">
                <a:tableStyleId>{5C22544A-7EE6-4342-B048-85BDC9FD1C3A}</a:tableStyleId>
              </a:tblPr>
              <a:tblGrid>
                <a:gridCol w="5424616">
                  <a:extLst>
                    <a:ext uri="{9D8B030D-6E8A-4147-A177-3AD203B41FA5}">
                      <a16:colId xmlns:a16="http://schemas.microsoft.com/office/drawing/2014/main" val="1003518112"/>
                    </a:ext>
                  </a:extLst>
                </a:gridCol>
                <a:gridCol w="5424616">
                  <a:extLst>
                    <a:ext uri="{9D8B030D-6E8A-4147-A177-3AD203B41FA5}">
                      <a16:colId xmlns:a16="http://schemas.microsoft.com/office/drawing/2014/main" val="1889692720"/>
                    </a:ext>
                  </a:extLst>
                </a:gridCol>
              </a:tblGrid>
              <a:tr h="478945">
                <a:tc>
                  <a:txBody>
                    <a:bodyPr/>
                    <a:lstStyle/>
                    <a:p>
                      <a:pPr algn="ctr"/>
                      <a:r>
                        <a:rPr lang="en-US" b="1">
                          <a:latin typeface="Arial" panose="020B0604020202020204" pitchFamily="34" charset="0"/>
                          <a:cs typeface="Arial" panose="020B0604020202020204" pitchFamily="34" charset="0"/>
                        </a:rPr>
                        <a:t>Object Adapter – Composition</a:t>
                      </a:r>
                      <a:endParaRPr lang="en-US"/>
                    </a:p>
                  </a:txBody>
                  <a:tcPr anchor="ctr"/>
                </a:tc>
                <a:tc>
                  <a:txBody>
                    <a:bodyPr/>
                    <a:lstStyle/>
                    <a:p>
                      <a:pPr algn="ctr"/>
                      <a:r>
                        <a:rPr lang="en-US" b="1">
                          <a:latin typeface="Arial" panose="020B0604020202020204" pitchFamily="34" charset="0"/>
                          <a:cs typeface="Arial" panose="020B0604020202020204" pitchFamily="34" charset="0"/>
                        </a:rPr>
                        <a:t>Class Adapter – Inheritance</a:t>
                      </a:r>
                      <a:r>
                        <a:rPr lang="en-US">
                          <a:latin typeface="Arial" panose="020B0604020202020204" pitchFamily="34" charset="0"/>
                          <a:cs typeface="Arial" panose="020B0604020202020204" pitchFamily="34" charset="0"/>
                        </a:rPr>
                        <a:t> </a:t>
                      </a:r>
                      <a:endParaRPr lang="en-US"/>
                    </a:p>
                  </a:txBody>
                  <a:tcPr anchor="ctr"/>
                </a:tc>
                <a:extLst>
                  <a:ext uri="{0D108BD9-81ED-4DB2-BD59-A6C34878D82A}">
                    <a16:rowId xmlns:a16="http://schemas.microsoft.com/office/drawing/2014/main" val="2012525674"/>
                  </a:ext>
                </a:extLst>
              </a:tr>
              <a:tr h="3880016">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195733292"/>
                  </a:ext>
                </a:extLst>
              </a:tr>
            </a:tbl>
          </a:graphicData>
        </a:graphic>
      </p:graphicFrame>
      <p:pic>
        <p:nvPicPr>
          <p:cNvPr id="8" name="Picture 7">
            <a:extLst>
              <a:ext uri="{FF2B5EF4-FFF2-40B4-BE49-F238E27FC236}">
                <a16:creationId xmlns:a16="http://schemas.microsoft.com/office/drawing/2014/main" id="{804164CC-FF32-4CFB-B2C7-397717F19ED2}"/>
              </a:ext>
            </a:extLst>
          </p:cNvPr>
          <p:cNvPicPr/>
          <p:nvPr/>
        </p:nvPicPr>
        <p:blipFill>
          <a:blip r:embed="rId2">
            <a:extLst>
              <a:ext uri="{28A0092B-C50C-407E-A947-70E740481C1C}">
                <a14:useLocalDpi xmlns:a14="http://schemas.microsoft.com/office/drawing/2010/main" val="0"/>
              </a:ext>
            </a:extLst>
          </a:blip>
          <a:stretch>
            <a:fillRect/>
          </a:stretch>
        </p:blipFill>
        <p:spPr>
          <a:xfrm>
            <a:off x="774358" y="2861165"/>
            <a:ext cx="5033494" cy="3490208"/>
          </a:xfrm>
          <a:prstGeom prst="rect">
            <a:avLst/>
          </a:prstGeom>
        </p:spPr>
      </p:pic>
      <p:pic>
        <p:nvPicPr>
          <p:cNvPr id="9" name="Picture 8">
            <a:extLst>
              <a:ext uri="{FF2B5EF4-FFF2-40B4-BE49-F238E27FC236}">
                <a16:creationId xmlns:a16="http://schemas.microsoft.com/office/drawing/2014/main" id="{E9B6A96D-ADBD-4207-BF6D-E398B0398C76}"/>
              </a:ext>
            </a:extLst>
          </p:cNvPr>
          <p:cNvPicPr/>
          <p:nvPr/>
        </p:nvPicPr>
        <p:blipFill>
          <a:blip r:embed="rId3">
            <a:extLst>
              <a:ext uri="{28A0092B-C50C-407E-A947-70E740481C1C}">
                <a14:useLocalDpi xmlns:a14="http://schemas.microsoft.com/office/drawing/2010/main" val="0"/>
              </a:ext>
            </a:extLst>
          </a:blip>
          <a:stretch>
            <a:fillRect/>
          </a:stretch>
        </p:blipFill>
        <p:spPr>
          <a:xfrm>
            <a:off x="6227804" y="2895601"/>
            <a:ext cx="4901689" cy="3455772"/>
          </a:xfrm>
          <a:prstGeom prst="rect">
            <a:avLst/>
          </a:prstGeom>
        </p:spPr>
      </p:pic>
      <p:sp>
        <p:nvSpPr>
          <p:cNvPr id="10" name="TextBox 9">
            <a:extLst>
              <a:ext uri="{FF2B5EF4-FFF2-40B4-BE49-F238E27FC236}">
                <a16:creationId xmlns:a16="http://schemas.microsoft.com/office/drawing/2014/main" id="{5B087E66-4BE9-499F-938A-1A6E7D8ABE6C}"/>
              </a:ext>
            </a:extLst>
          </p:cNvPr>
          <p:cNvSpPr txBox="1"/>
          <p:nvPr/>
        </p:nvSpPr>
        <p:spPr>
          <a:xfrm>
            <a:off x="11565924" y="444843"/>
            <a:ext cx="428322" cy="369332"/>
          </a:xfrm>
          <a:prstGeom prst="rect">
            <a:avLst/>
          </a:prstGeom>
          <a:noFill/>
        </p:spPr>
        <p:txBody>
          <a:bodyPr wrap="none" rtlCol="0">
            <a:spAutoFit/>
          </a:bodyPr>
          <a:lstStyle/>
          <a:p>
            <a:r>
              <a:rPr lang="en-US"/>
              <a:t>12</a:t>
            </a:r>
          </a:p>
        </p:txBody>
      </p:sp>
      <p:sp>
        <p:nvSpPr>
          <p:cNvPr id="2" name="Hộp Văn bản 1">
            <a:extLst>
              <a:ext uri="{FF2B5EF4-FFF2-40B4-BE49-F238E27FC236}">
                <a16:creationId xmlns:a16="http://schemas.microsoft.com/office/drawing/2014/main" id="{3F625824-D734-49C5-B3D6-930F30957FB2}"/>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5222211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3C260F-5FBF-44FB-B2F5-DFE25F27A73C}"/>
              </a:ext>
            </a:extLst>
          </p:cNvPr>
          <p:cNvSpPr txBox="1">
            <a:spLocks/>
          </p:cNvSpPr>
          <p:nvPr/>
        </p:nvSpPr>
        <p:spPr>
          <a:xfrm>
            <a:off x="677334" y="609600"/>
            <a:ext cx="8596668" cy="7002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&amp; </a:t>
            </a:r>
            <a:r>
              <a:rPr lang="en-US" err="1">
                <a:latin typeface="Arial" panose="020B0604020202020204" pitchFamily="34" charset="0"/>
                <a:cs typeface="Arial" panose="020B0604020202020204" pitchFamily="34" charset="0"/>
              </a:rPr>
              <a:t>hại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adapter pattern</a:t>
            </a:r>
            <a:r>
              <a:rPr lang="en-US"/>
              <a:t>:</a:t>
            </a:r>
          </a:p>
        </p:txBody>
      </p:sp>
      <p:sp>
        <p:nvSpPr>
          <p:cNvPr id="4" name="TextBox 3">
            <a:extLst>
              <a:ext uri="{FF2B5EF4-FFF2-40B4-BE49-F238E27FC236}">
                <a16:creationId xmlns:a16="http://schemas.microsoft.com/office/drawing/2014/main" id="{3899E777-40D4-4C47-88FB-9E391BF894BB}"/>
              </a:ext>
            </a:extLst>
          </p:cNvPr>
          <p:cNvSpPr txBox="1"/>
          <p:nvPr/>
        </p:nvSpPr>
        <p:spPr>
          <a:xfrm>
            <a:off x="674587" y="1446877"/>
            <a:ext cx="3039615" cy="523220"/>
          </a:xfrm>
          <a:prstGeom prst="rect">
            <a:avLst/>
          </a:prstGeom>
          <a:noFill/>
        </p:spPr>
        <p:txBody>
          <a:bodyPr wrap="none" rtlCol="0">
            <a:spAutoFit/>
          </a:bodyPr>
          <a:lstStyle/>
          <a:p>
            <a:r>
              <a:rPr lang="en-US" sz="2800" err="1">
                <a:latin typeface="Arial" panose="020B0604020202020204" pitchFamily="34" charset="0"/>
                <a:cs typeface="Arial" panose="020B0604020202020204" pitchFamily="34" charset="0"/>
              </a:rPr>
              <a:t>Lợi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ích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ưu</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điểm</a:t>
            </a:r>
            <a:r>
              <a:rPr lang="en-US" sz="280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FF4244D3-AC10-4569-9C85-29178EBDD212}"/>
              </a:ext>
            </a:extLst>
          </p:cNvPr>
          <p:cNvSpPr txBox="1"/>
          <p:nvPr/>
        </p:nvSpPr>
        <p:spPr>
          <a:xfrm>
            <a:off x="1198606" y="2141974"/>
            <a:ext cx="8720481" cy="1631216"/>
          </a:xfrm>
          <a:prstGeom prst="rect">
            <a:avLst/>
          </a:prstGeom>
          <a:noFill/>
        </p:spPr>
        <p:txBody>
          <a:bodyPr wrap="square" rtlCol="0" anchor="t">
            <a:spAutoFit/>
          </a:bodyPr>
          <a:lstStyle/>
          <a:p>
            <a:pPr>
              <a:spcBef>
                <a:spcPts val="600"/>
              </a:spcBef>
            </a:pPr>
            <a:r>
              <a:rPr lang="en-US" err="1">
                <a:latin typeface="Arial"/>
                <a:cs typeface="Arial"/>
              </a:rPr>
              <a:t>Việc</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Adapter Pattern </a:t>
            </a:r>
            <a:r>
              <a:rPr lang="en-US" err="1">
                <a:latin typeface="Arial"/>
                <a:cs typeface="Arial"/>
              </a:rPr>
              <a:t>đem</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lợi</a:t>
            </a:r>
            <a:r>
              <a:rPr lang="en-US">
                <a:latin typeface="Arial"/>
                <a:cs typeface="Arial"/>
              </a:rPr>
              <a:t> </a:t>
            </a:r>
            <a:r>
              <a:rPr lang="en-US" err="1">
                <a:latin typeface="Arial"/>
                <a:cs typeface="Arial"/>
              </a:rPr>
              <a:t>ích</a:t>
            </a:r>
            <a:r>
              <a:rPr lang="en-US">
                <a:latin typeface="Arial"/>
                <a:cs typeface="Arial"/>
              </a:rPr>
              <a:t> </a:t>
            </a:r>
            <a:r>
              <a:rPr lang="en-US" err="1">
                <a:latin typeface="Arial"/>
                <a:cs typeface="Arial"/>
              </a:rPr>
              <a:t>sau</a:t>
            </a:r>
            <a:r>
              <a:rPr lang="en-US">
                <a:latin typeface="Arial"/>
                <a:cs typeface="Arial"/>
              </a:rPr>
              <a:t>:</a:t>
            </a:r>
          </a:p>
          <a:p>
            <a:pPr>
              <a:spcBef>
                <a:spcPts val="600"/>
              </a:spcBef>
            </a:pPr>
            <a:r>
              <a:rPr lang="en-US">
                <a:latin typeface="Arial"/>
                <a:cs typeface="Arial"/>
              </a:rPr>
              <a:t>Cho </a:t>
            </a:r>
            <a:r>
              <a:rPr lang="en-US" err="1">
                <a:latin typeface="Arial"/>
                <a:cs typeface="Arial"/>
              </a:rPr>
              <a:t>phép</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đối</a:t>
            </a:r>
            <a:r>
              <a:rPr lang="en-US">
                <a:latin typeface="Arial"/>
                <a:cs typeface="Arial"/>
              </a:rPr>
              <a:t> </a:t>
            </a:r>
            <a:r>
              <a:rPr lang="en-US" err="1">
                <a:latin typeface="Arial"/>
                <a:cs typeface="Arial"/>
              </a:rPr>
              <a:t>tượng</a:t>
            </a:r>
            <a:r>
              <a:rPr lang="en-US">
                <a:latin typeface="Arial"/>
                <a:cs typeface="Arial"/>
              </a:rPr>
              <a:t> </a:t>
            </a:r>
            <a:r>
              <a:rPr lang="en-US" err="1">
                <a:latin typeface="Arial"/>
                <a:cs typeface="Arial"/>
              </a:rPr>
              <a:t>có</a:t>
            </a:r>
            <a:r>
              <a:rPr lang="en-US">
                <a:latin typeface="Arial"/>
                <a:cs typeface="Arial"/>
              </a:rPr>
              <a:t> interface </a:t>
            </a:r>
            <a:r>
              <a:rPr lang="en-US" err="1">
                <a:latin typeface="Arial"/>
                <a:cs typeface="Arial"/>
              </a:rPr>
              <a:t>giao</a:t>
            </a:r>
            <a:r>
              <a:rPr lang="en-US">
                <a:latin typeface="Arial"/>
                <a:cs typeface="Arial"/>
              </a:rPr>
              <a:t> </a:t>
            </a:r>
            <a:r>
              <a:rPr lang="en-US" err="1">
                <a:latin typeface="Arial"/>
                <a:cs typeface="Arial"/>
              </a:rPr>
              <a:t>tiếp</a:t>
            </a:r>
            <a:r>
              <a:rPr lang="en-US">
                <a:latin typeface="Arial"/>
                <a:cs typeface="Arial"/>
              </a:rPr>
              <a:t> </a:t>
            </a:r>
            <a:r>
              <a:rPr lang="en-US" err="1">
                <a:latin typeface="Arial"/>
                <a:cs typeface="Arial"/>
              </a:rPr>
              <a:t>khác</a:t>
            </a:r>
            <a:r>
              <a:rPr lang="en-US">
                <a:latin typeface="Arial"/>
                <a:cs typeface="Arial"/>
              </a:rPr>
              <a:t> </a:t>
            </a:r>
            <a:r>
              <a:rPr lang="en-US" err="1">
                <a:latin typeface="Arial"/>
                <a:cs typeface="Arial"/>
              </a:rPr>
              <a:t>nhau</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thể</a:t>
            </a:r>
            <a:r>
              <a:rPr lang="en-US">
                <a:latin typeface="Arial"/>
                <a:cs typeface="Arial"/>
              </a:rPr>
              <a:t> </a:t>
            </a:r>
            <a:r>
              <a:rPr lang="en-US" err="1">
                <a:latin typeface="Arial"/>
                <a:cs typeface="Arial"/>
              </a:rPr>
              <a:t>tương</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giao</a:t>
            </a:r>
            <a:r>
              <a:rPr lang="en-US">
                <a:latin typeface="Arial"/>
                <a:cs typeface="Arial"/>
              </a:rPr>
              <a:t> </a:t>
            </a:r>
            <a:r>
              <a:rPr lang="en-US" err="1">
                <a:latin typeface="Arial"/>
                <a:cs typeface="Arial"/>
              </a:rPr>
              <a:t>tiếp</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nhau</a:t>
            </a:r>
            <a:r>
              <a:rPr lang="en-US">
                <a:latin typeface="Arial"/>
                <a:cs typeface="Arial"/>
              </a:rPr>
              <a:t>.</a:t>
            </a:r>
          </a:p>
          <a:p>
            <a:pPr>
              <a:spcBef>
                <a:spcPts val="600"/>
              </a:spcBef>
            </a:pPr>
            <a:r>
              <a:rPr lang="en-US" err="1">
                <a:latin typeface="Arial"/>
                <a:cs typeface="Arial"/>
              </a:rPr>
              <a:t>Tăng</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thư</a:t>
            </a:r>
            <a:r>
              <a:rPr lang="en-US">
                <a:latin typeface="Arial"/>
                <a:cs typeface="Arial"/>
              </a:rPr>
              <a:t> </a:t>
            </a:r>
            <a:r>
              <a:rPr lang="en-US" err="1">
                <a:latin typeface="Arial"/>
                <a:cs typeface="Arial"/>
              </a:rPr>
              <a:t>viện</a:t>
            </a:r>
            <a:r>
              <a:rPr lang="en-US">
                <a:latin typeface="Arial"/>
                <a:cs typeface="Arial"/>
              </a:rPr>
              <a:t> </a:t>
            </a:r>
            <a:r>
              <a:rPr lang="en-US" err="1">
                <a:latin typeface="Arial"/>
                <a:cs typeface="Arial"/>
              </a:rPr>
              <a:t>với</a:t>
            </a:r>
            <a:r>
              <a:rPr lang="en-US">
                <a:latin typeface="Arial"/>
                <a:cs typeface="Arial"/>
              </a:rPr>
              <a:t> interface </a:t>
            </a:r>
            <a:r>
              <a:rPr lang="en-US" err="1">
                <a:latin typeface="Arial"/>
                <a:cs typeface="Arial"/>
              </a:rPr>
              <a:t>không</a:t>
            </a:r>
            <a:r>
              <a:rPr lang="en-US">
                <a:latin typeface="Arial"/>
                <a:cs typeface="Arial"/>
              </a:rPr>
              <a:t> </a:t>
            </a:r>
            <a:r>
              <a:rPr lang="en-US" err="1">
                <a:latin typeface="Arial"/>
                <a:cs typeface="Arial"/>
              </a:rPr>
              <a:t>thay</a:t>
            </a:r>
            <a:r>
              <a:rPr lang="en-US">
                <a:latin typeface="Arial"/>
                <a:cs typeface="Arial"/>
              </a:rPr>
              <a:t> </a:t>
            </a:r>
            <a:r>
              <a:rPr lang="en-US" err="1">
                <a:latin typeface="Arial"/>
                <a:cs typeface="Arial"/>
              </a:rPr>
              <a:t>đổi</a:t>
            </a:r>
            <a:r>
              <a:rPr lang="en-US">
                <a:latin typeface="Arial"/>
                <a:cs typeface="Arial"/>
              </a:rPr>
              <a:t> do </a:t>
            </a:r>
            <a:r>
              <a:rPr lang="en-US" err="1">
                <a:latin typeface="Arial"/>
                <a:cs typeface="Arial"/>
              </a:rPr>
              <a:t>không</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mã</a:t>
            </a:r>
            <a:r>
              <a:rPr lang="en-US">
                <a:latin typeface="Arial"/>
                <a:cs typeface="Arial"/>
              </a:rPr>
              <a:t> </a:t>
            </a:r>
            <a:r>
              <a:rPr lang="en-US" err="1">
                <a:latin typeface="Arial"/>
                <a:cs typeface="Arial"/>
              </a:rPr>
              <a:t>nguồn</a:t>
            </a:r>
            <a:r>
              <a:rPr lang="en-US">
                <a:latin typeface="Arial"/>
                <a:cs typeface="Arial"/>
              </a:rPr>
              <a:t>.</a:t>
            </a:r>
          </a:p>
        </p:txBody>
      </p:sp>
      <p:sp>
        <p:nvSpPr>
          <p:cNvPr id="6" name="Rectangle 5">
            <a:extLst>
              <a:ext uri="{FF2B5EF4-FFF2-40B4-BE49-F238E27FC236}">
                <a16:creationId xmlns:a16="http://schemas.microsoft.com/office/drawing/2014/main" id="{F46C5B65-5336-43DB-BB99-8BF38CFE239F}"/>
              </a:ext>
            </a:extLst>
          </p:cNvPr>
          <p:cNvSpPr/>
          <p:nvPr/>
        </p:nvSpPr>
        <p:spPr>
          <a:xfrm>
            <a:off x="773365" y="3912331"/>
            <a:ext cx="4559261" cy="523220"/>
          </a:xfrm>
          <a:prstGeom prst="rect">
            <a:avLst/>
          </a:prstGeom>
        </p:spPr>
        <p:txBody>
          <a:bodyPr wrap="none">
            <a:spAutoFit/>
          </a:bodyPr>
          <a:lstStyle/>
          <a:p>
            <a:r>
              <a:rPr lang="en-US" sz="2800" err="1">
                <a:latin typeface="Arial" panose="020B0604020202020204" pitchFamily="34" charset="0"/>
                <a:ea typeface="Calibri" panose="020F0502020204030204" pitchFamily="34" charset="0"/>
                <a:cs typeface="Arial" panose="020B0604020202020204" pitchFamily="34" charset="0"/>
              </a:rPr>
              <a:t>Khuyết</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điểm</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nhược</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điểm</a:t>
            </a:r>
            <a:r>
              <a:rPr lang="en-US" sz="2800">
                <a:latin typeface="Arial" panose="020B0604020202020204" pitchFamily="34" charset="0"/>
                <a:ea typeface="Calibri" panose="020F0502020204030204" pitchFamily="34" charset="0"/>
                <a:cs typeface="Arial" panose="020B0604020202020204" pitchFamily="34" charset="0"/>
              </a:rPr>
              <a:t>):</a:t>
            </a:r>
            <a:endParaRPr lang="en-US" sz="28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0EDE2E4-AE76-4A58-8025-B5E1B1346DEF}"/>
              </a:ext>
            </a:extLst>
          </p:cNvPr>
          <p:cNvSpPr txBox="1"/>
          <p:nvPr/>
        </p:nvSpPr>
        <p:spPr>
          <a:xfrm>
            <a:off x="1057495" y="4585253"/>
            <a:ext cx="10639167" cy="1631216"/>
          </a:xfrm>
          <a:prstGeom prst="rect">
            <a:avLst/>
          </a:prstGeom>
          <a:noFill/>
        </p:spPr>
        <p:txBody>
          <a:bodyPr wrap="square" rtlCol="0">
            <a:spAutoFit/>
          </a:bodyPr>
          <a:lstStyle/>
          <a:p>
            <a:pPr lvl="0">
              <a:spcBef>
                <a:spcPts val="600"/>
              </a:spcBef>
            </a:pPr>
            <a:r>
              <a:rPr lang="en-US" err="1">
                <a:latin typeface="Arial" panose="020B0604020202020204" pitchFamily="34" charset="0"/>
                <a:cs typeface="Arial" panose="020B0604020202020204" pitchFamily="34" charset="0"/>
              </a:rPr>
              <a:t>Bên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nhỏ</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sau</a:t>
            </a:r>
            <a:r>
              <a:rPr lang="en-US">
                <a:latin typeface="Arial" panose="020B0604020202020204" pitchFamily="34" charset="0"/>
                <a:cs typeface="Arial" panose="020B0604020202020204" pitchFamily="34" charset="0"/>
              </a:rPr>
              <a:t>:</a:t>
            </a:r>
          </a:p>
          <a:p>
            <a:pPr lvl="0">
              <a:spcBef>
                <a:spcPts val="600"/>
              </a:spcBef>
            </a:pPr>
            <a:r>
              <a:rPr lang="en-US" err="1">
                <a:latin typeface="Arial" panose="020B0604020202020204" pitchFamily="34" charset="0"/>
                <a:cs typeface="Arial" panose="020B0604020202020204" pitchFamily="34" charset="0"/>
              </a:rPr>
              <a:t>Tất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chuyển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do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ít</a:t>
            </a:r>
            <a:r>
              <a:rPr lang="en-US">
                <a:latin typeface="Arial" panose="020B0604020202020204" pitchFamily="34" charset="0"/>
                <a:cs typeface="Arial" panose="020B0604020202020204" pitchFamily="34" charset="0"/>
              </a:rPr>
              <a:t> chi </a:t>
            </a:r>
            <a:r>
              <a:rPr lang="en-US" err="1">
                <a:latin typeface="Arial" panose="020B0604020202020204" pitchFamily="34" charset="0"/>
                <a:cs typeface="Arial" panose="020B0604020202020204" pitchFamily="34" charset="0"/>
              </a:rPr>
              <a:t>phí</a:t>
            </a:r>
            <a:r>
              <a:rPr lang="en-US">
                <a:latin typeface="Arial" panose="020B0604020202020204" pitchFamily="34" charset="0"/>
                <a:cs typeface="Arial" panose="020B0604020202020204" pitchFamily="34" charset="0"/>
              </a:rPr>
              <a:t>.</a:t>
            </a:r>
          </a:p>
          <a:p>
            <a:pPr lvl="0">
              <a:spcBef>
                <a:spcPts val="600"/>
              </a:spcBef>
            </a:pPr>
            <a:r>
              <a:rPr lang="en-US" err="1">
                <a:latin typeface="Arial" panose="020B0604020202020204" pitchFamily="34" charset="0"/>
                <a:cs typeface="Arial" panose="020B0604020202020204" pitchFamily="34" charset="0"/>
              </a:rPr>
              <a:t>Đôi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Adapter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chuỗi</a:t>
            </a:r>
            <a:r>
              <a:rPr lang="en-US">
                <a:latin typeface="Arial" panose="020B0604020202020204" pitchFamily="34" charset="0"/>
                <a:cs typeface="Arial" panose="020B0604020202020204" pitchFamily="34" charset="0"/>
              </a:rPr>
              <a:t> Adapter (chain) </a:t>
            </a:r>
            <a:r>
              <a:rPr lang="en-US" err="1">
                <a:latin typeface="Arial" panose="020B0604020202020204" pitchFamily="34" charset="0"/>
                <a:cs typeface="Arial" panose="020B0604020202020204" pitchFamily="34" charset="0"/>
              </a:rPr>
              <a:t>trước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sự</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2024DF3-A980-473B-AA94-0AA64CA06955}"/>
              </a:ext>
            </a:extLst>
          </p:cNvPr>
          <p:cNvPicPr>
            <a:picLocks noChangeAspect="1"/>
          </p:cNvPicPr>
          <p:nvPr/>
        </p:nvPicPr>
        <p:blipFill rotWithShape="1">
          <a:blip r:embed="rId2">
            <a:extLst>
              <a:ext uri="{28A0092B-C50C-407E-A947-70E740481C1C}">
                <a14:useLocalDpi xmlns:a14="http://schemas.microsoft.com/office/drawing/2010/main" val="0"/>
              </a:ext>
            </a:extLst>
          </a:blip>
          <a:srcRect l="1" r="-502" b="8115"/>
          <a:stretch/>
        </p:blipFill>
        <p:spPr>
          <a:xfrm>
            <a:off x="7604211" y="570768"/>
            <a:ext cx="1774568" cy="1752217"/>
          </a:xfrm>
          <a:prstGeom prst="rect">
            <a:avLst/>
          </a:prstGeom>
        </p:spPr>
      </p:pic>
      <p:sp>
        <p:nvSpPr>
          <p:cNvPr id="11" name="TextBox 10">
            <a:extLst>
              <a:ext uri="{FF2B5EF4-FFF2-40B4-BE49-F238E27FC236}">
                <a16:creationId xmlns:a16="http://schemas.microsoft.com/office/drawing/2014/main" id="{93957210-4EE7-4F49-8D53-141C46528FAE}"/>
              </a:ext>
            </a:extLst>
          </p:cNvPr>
          <p:cNvSpPr txBox="1"/>
          <p:nvPr/>
        </p:nvSpPr>
        <p:spPr>
          <a:xfrm>
            <a:off x="11565924" y="444843"/>
            <a:ext cx="428322" cy="369332"/>
          </a:xfrm>
          <a:prstGeom prst="rect">
            <a:avLst/>
          </a:prstGeom>
          <a:noFill/>
        </p:spPr>
        <p:txBody>
          <a:bodyPr wrap="none" rtlCol="0">
            <a:spAutoFit/>
          </a:bodyPr>
          <a:lstStyle/>
          <a:p>
            <a:r>
              <a:rPr lang="en-US"/>
              <a:t>13</a:t>
            </a:r>
          </a:p>
        </p:txBody>
      </p:sp>
      <p:sp>
        <p:nvSpPr>
          <p:cNvPr id="2" name="Hộp Văn bản 1">
            <a:extLst>
              <a:ext uri="{FF2B5EF4-FFF2-40B4-BE49-F238E27FC236}">
                <a16:creationId xmlns:a16="http://schemas.microsoft.com/office/drawing/2014/main" id="{9B116CF5-A8F7-4B7A-ACFA-76FA26BFB550}"/>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133350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B025-1593-47EE-B18B-27A7958EE777}"/>
              </a:ext>
            </a:extLst>
          </p:cNvPr>
          <p:cNvSpPr txBox="1">
            <a:spLocks/>
          </p:cNvSpPr>
          <p:nvPr/>
        </p:nvSpPr>
        <p:spPr>
          <a:xfrm>
            <a:off x="751475" y="621957"/>
            <a:ext cx="8596668" cy="7002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mẫu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adapter pattern</a:t>
            </a:r>
          </a:p>
        </p:txBody>
      </p:sp>
      <p:pic>
        <p:nvPicPr>
          <p:cNvPr id="4" name="Picture 3">
            <a:extLst>
              <a:ext uri="{FF2B5EF4-FFF2-40B4-BE49-F238E27FC236}">
                <a16:creationId xmlns:a16="http://schemas.microsoft.com/office/drawing/2014/main" id="{F09812CD-0B52-4E21-8909-6F01F452B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 y="1978560"/>
            <a:ext cx="3923751" cy="2402649"/>
          </a:xfrm>
          <a:prstGeom prst="rect">
            <a:avLst/>
          </a:prstGeom>
        </p:spPr>
      </p:pic>
      <p:pic>
        <p:nvPicPr>
          <p:cNvPr id="6" name="Picture 5">
            <a:extLst>
              <a:ext uri="{FF2B5EF4-FFF2-40B4-BE49-F238E27FC236}">
                <a16:creationId xmlns:a16="http://schemas.microsoft.com/office/drawing/2014/main" id="{3D6FD9C6-10DB-4E28-B377-1D465F66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888" y="2144637"/>
            <a:ext cx="3436088" cy="2568726"/>
          </a:xfrm>
          <a:prstGeom prst="rect">
            <a:avLst/>
          </a:prstGeom>
        </p:spPr>
      </p:pic>
      <p:pic>
        <p:nvPicPr>
          <p:cNvPr id="8" name="Picture 7">
            <a:extLst>
              <a:ext uri="{FF2B5EF4-FFF2-40B4-BE49-F238E27FC236}">
                <a16:creationId xmlns:a16="http://schemas.microsoft.com/office/drawing/2014/main" id="{8E0706E3-1D70-435F-A720-8F8F074EA437}"/>
              </a:ext>
            </a:extLst>
          </p:cNvPr>
          <p:cNvPicPr>
            <a:picLocks noChangeAspect="1"/>
          </p:cNvPicPr>
          <p:nvPr/>
        </p:nvPicPr>
        <p:blipFill rotWithShape="1">
          <a:blip r:embed="rId4">
            <a:extLst>
              <a:ext uri="{28A0092B-C50C-407E-A947-70E740481C1C}">
                <a14:useLocalDpi xmlns:a14="http://schemas.microsoft.com/office/drawing/2010/main" val="0"/>
              </a:ext>
            </a:extLst>
          </a:blip>
          <a:srcRect r="243" b="10468"/>
          <a:stretch/>
        </p:blipFill>
        <p:spPr>
          <a:xfrm>
            <a:off x="7973976" y="2228710"/>
            <a:ext cx="3436089" cy="1902348"/>
          </a:xfrm>
          <a:prstGeom prst="rect">
            <a:avLst/>
          </a:prstGeom>
        </p:spPr>
      </p:pic>
      <p:sp>
        <p:nvSpPr>
          <p:cNvPr id="9" name="TextBox 8">
            <a:extLst>
              <a:ext uri="{FF2B5EF4-FFF2-40B4-BE49-F238E27FC236}">
                <a16:creationId xmlns:a16="http://schemas.microsoft.com/office/drawing/2014/main" id="{7AD43A3D-4B51-41D5-BB17-42EA8988586F}"/>
              </a:ext>
            </a:extLst>
          </p:cNvPr>
          <p:cNvSpPr txBox="1"/>
          <p:nvPr/>
        </p:nvSpPr>
        <p:spPr>
          <a:xfrm>
            <a:off x="11565924" y="444843"/>
            <a:ext cx="428322" cy="369332"/>
          </a:xfrm>
          <a:prstGeom prst="rect">
            <a:avLst/>
          </a:prstGeom>
          <a:noFill/>
        </p:spPr>
        <p:txBody>
          <a:bodyPr wrap="none" rtlCol="0">
            <a:spAutoFit/>
          </a:bodyPr>
          <a:lstStyle/>
          <a:p>
            <a:r>
              <a:rPr lang="en-US"/>
              <a:t>14</a:t>
            </a:r>
          </a:p>
        </p:txBody>
      </p:sp>
      <p:sp>
        <p:nvSpPr>
          <p:cNvPr id="3" name="Hộp Văn bản 2">
            <a:extLst>
              <a:ext uri="{FF2B5EF4-FFF2-40B4-BE49-F238E27FC236}">
                <a16:creationId xmlns:a16="http://schemas.microsoft.com/office/drawing/2014/main" id="{96EF1DE2-F685-485B-9C03-05B26D4722B5}"/>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998901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28BEC-7E20-4FF0-801E-A7F67A5F352A}"/>
              </a:ext>
            </a:extLst>
          </p:cNvPr>
          <p:cNvSpPr txBox="1"/>
          <p:nvPr/>
        </p:nvSpPr>
        <p:spPr>
          <a:xfrm>
            <a:off x="3721995" y="77513"/>
            <a:ext cx="3401893" cy="523220"/>
          </a:xfrm>
          <a:prstGeom prst="rect">
            <a:avLst/>
          </a:prstGeom>
          <a:noFill/>
        </p:spPr>
        <p:txBody>
          <a:bodyPr wrap="none" rtlCol="0">
            <a:spAutoFit/>
          </a:bodyPr>
          <a:lstStyle/>
          <a:p>
            <a:r>
              <a:rPr lang="en-US" sz="2800" b="1" dirty="0" err="1">
                <a:solidFill>
                  <a:srgbClr val="FF0000"/>
                </a:solidFill>
                <a:latin typeface="Arial" panose="020B0604020202020204" pitchFamily="34" charset="0"/>
                <a:cs typeface="Arial" panose="020B0604020202020204" pitchFamily="34" charset="0"/>
              </a:rPr>
              <a:t>Tổng</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kết</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kiến</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thức</a:t>
            </a:r>
            <a:endParaRPr lang="en-US" sz="2800" b="1" dirty="0">
              <a:solidFill>
                <a:srgbClr val="FF0000"/>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1BAA9306-6DA7-41B8-8EB0-3469C5B81494}"/>
              </a:ext>
            </a:extLst>
          </p:cNvPr>
          <p:cNvCxnSpPr>
            <a:cxnSpLocks/>
          </p:cNvCxnSpPr>
          <p:nvPr/>
        </p:nvCxnSpPr>
        <p:spPr>
          <a:xfrm>
            <a:off x="5201934" y="1190205"/>
            <a:ext cx="0" cy="4919729"/>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84A3AC7-C94C-418B-9919-8960D65B89F3}"/>
              </a:ext>
            </a:extLst>
          </p:cNvPr>
          <p:cNvSpPr txBox="1"/>
          <p:nvPr/>
        </p:nvSpPr>
        <p:spPr>
          <a:xfrm>
            <a:off x="1083478" y="785399"/>
            <a:ext cx="2730235" cy="830997"/>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Singleton Pattern</a:t>
            </a:r>
          </a:p>
          <a:p>
            <a:endParaRPr 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F9FF29A-3903-4BB4-9F97-B0610825B77C}"/>
              </a:ext>
            </a:extLst>
          </p:cNvPr>
          <p:cNvSpPr txBox="1"/>
          <p:nvPr/>
        </p:nvSpPr>
        <p:spPr>
          <a:xfrm>
            <a:off x="6697013" y="785399"/>
            <a:ext cx="2494594" cy="461665"/>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Adapter Pattern</a:t>
            </a:r>
          </a:p>
        </p:txBody>
      </p:sp>
      <p:sp>
        <p:nvSpPr>
          <p:cNvPr id="8" name="Rectangle 7">
            <a:extLst>
              <a:ext uri="{FF2B5EF4-FFF2-40B4-BE49-F238E27FC236}">
                <a16:creationId xmlns:a16="http://schemas.microsoft.com/office/drawing/2014/main" id="{76C4F535-55D9-4ECA-9D95-08D2A4345925}"/>
              </a:ext>
            </a:extLst>
          </p:cNvPr>
          <p:cNvSpPr/>
          <p:nvPr/>
        </p:nvSpPr>
        <p:spPr>
          <a:xfrm>
            <a:off x="145848" y="1447119"/>
            <a:ext cx="5009879" cy="4832092"/>
          </a:xfrm>
          <a:prstGeom prst="rect">
            <a:avLst/>
          </a:prstGeom>
        </p:spPr>
        <p:txBody>
          <a:bodyPr wrap="square">
            <a:spAutoFit/>
          </a:bodyPr>
          <a:lstStyle/>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singletone</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vi-VN" sz="2200" dirty="0">
                <a:latin typeface="Arial" panose="020B0604020202020204" pitchFamily="34" charset="0"/>
                <a:cs typeface="Arial" panose="020B0604020202020204" pitchFamily="34" charset="0"/>
              </a:rPr>
              <a:t>Cấu 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singletone</a:t>
            </a: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C</a:t>
            </a:r>
            <a:r>
              <a:rPr lang="vi-VN" sz="2200" dirty="0">
                <a:latin typeface="Arial" panose="020B0604020202020204" pitchFamily="34" charset="0"/>
                <a:cs typeface="Arial" panose="020B0604020202020204" pitchFamily="34" charset="0"/>
              </a:rPr>
              <a:t>ác lớp/đối tượng tham gia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Ý</a:t>
            </a:r>
            <a:r>
              <a:rPr lang="vi-VN" sz="2200" dirty="0">
                <a:latin typeface="Arial" panose="020B0604020202020204" pitchFamily="34" charset="0"/>
                <a:cs typeface="Arial" panose="020B0604020202020204" pitchFamily="34" charset="0"/>
              </a:rPr>
              <a:t> nghĩa và vai trò</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endParaRPr lang="en-US" sz="2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6C0FF0F-2F72-4697-8CBC-68D460B02384}"/>
              </a:ext>
            </a:extLst>
          </p:cNvPr>
          <p:cNvSpPr/>
          <p:nvPr/>
        </p:nvSpPr>
        <p:spPr>
          <a:xfrm>
            <a:off x="5615189" y="1616396"/>
            <a:ext cx="5009879" cy="4832092"/>
          </a:xfrm>
          <a:prstGeom prst="rect">
            <a:avLst/>
          </a:prstGeom>
        </p:spPr>
        <p:txBody>
          <a:bodyPr wrap="square">
            <a:spAutoFit/>
          </a:bodyPr>
          <a:lstStyle/>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nghĩa</a:t>
            </a:r>
            <a:r>
              <a:rPr lang="en-US" sz="2200" dirty="0">
                <a:latin typeface="Arial" panose="020B0604020202020204" pitchFamily="34" charset="0"/>
                <a:cs typeface="Arial" panose="020B0604020202020204" pitchFamily="34" charset="0"/>
              </a:rPr>
              <a:t> Adapter Pattern</a:t>
            </a: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vi-VN" sz="2200" dirty="0">
                <a:latin typeface="Arial" panose="020B0604020202020204" pitchFamily="34" charset="0"/>
                <a:cs typeface="Arial" panose="020B0604020202020204" pitchFamily="34" charset="0"/>
              </a:rPr>
              <a:t>Cấu trúc</a:t>
            </a:r>
            <a:r>
              <a:rPr lang="en-US" sz="2200" dirty="0">
                <a:latin typeface="Arial" panose="020B0604020202020204" pitchFamily="34" charset="0"/>
                <a:cs typeface="Arial" panose="020B0604020202020204" pitchFamily="34" charset="0"/>
              </a:rPr>
              <a:t> Adapter Pattern</a:t>
            </a: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C</a:t>
            </a:r>
            <a:r>
              <a:rPr lang="vi-VN" sz="2200" dirty="0">
                <a:latin typeface="Arial" panose="020B0604020202020204" pitchFamily="34" charset="0"/>
                <a:cs typeface="Arial" panose="020B0604020202020204" pitchFamily="34" charset="0"/>
              </a:rPr>
              <a:t>ác lớp/đối tượng tham gia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Ý</a:t>
            </a:r>
            <a:r>
              <a:rPr lang="vi-VN" sz="2200" dirty="0">
                <a:latin typeface="Arial" panose="020B0604020202020204" pitchFamily="34" charset="0"/>
                <a:cs typeface="Arial" panose="020B0604020202020204" pitchFamily="34" charset="0"/>
              </a:rPr>
              <a:t> nghĩa và vai trò</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endParaRPr lang="en-US" sz="2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5205782-DF1E-4B5F-8312-17A440D929DC}"/>
              </a:ext>
            </a:extLst>
          </p:cNvPr>
          <p:cNvSpPr txBox="1"/>
          <p:nvPr/>
        </p:nvSpPr>
        <p:spPr>
          <a:xfrm>
            <a:off x="11565924" y="444843"/>
            <a:ext cx="428322"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72422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FDB26-9410-49FC-A317-B5F119F61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33" y="1914782"/>
            <a:ext cx="5367467" cy="4912326"/>
          </a:xfrm>
          <a:prstGeom prst="rect">
            <a:avLst/>
          </a:prstGeom>
        </p:spPr>
      </p:pic>
      <p:sp>
        <p:nvSpPr>
          <p:cNvPr id="4" name="Speech Bubble: Oval 3">
            <a:extLst>
              <a:ext uri="{FF2B5EF4-FFF2-40B4-BE49-F238E27FC236}">
                <a16:creationId xmlns:a16="http://schemas.microsoft.com/office/drawing/2014/main" id="{2D20E0C2-919F-46B7-8B64-D4F019A84825}"/>
              </a:ext>
            </a:extLst>
          </p:cNvPr>
          <p:cNvSpPr/>
          <p:nvPr/>
        </p:nvSpPr>
        <p:spPr>
          <a:xfrm>
            <a:off x="4485499" y="185350"/>
            <a:ext cx="6314305" cy="2755558"/>
          </a:xfrm>
          <a:prstGeom prst="wedgeEllipseCallout">
            <a:avLst>
              <a:gd name="adj1" fmla="val -56691"/>
              <a:gd name="adj2" fmla="val 8104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Cảm</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vi-VN"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ơ</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n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Thầy</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và</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các</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bạn</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đã</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lắng</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nghe.</a:t>
            </a:r>
          </a:p>
        </p:txBody>
      </p:sp>
    </p:spTree>
    <p:extLst>
      <p:ext uri="{BB962C8B-B14F-4D97-AF65-F5344CB8AC3E}">
        <p14:creationId xmlns:p14="http://schemas.microsoft.com/office/powerpoint/2010/main" val="181034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13DE-B170-4C30-9D14-421180959CA4}"/>
              </a:ext>
            </a:extLst>
          </p:cNvPr>
          <p:cNvSpPr>
            <a:spLocks noGrp="1"/>
          </p:cNvSpPr>
          <p:nvPr>
            <p:ph type="title"/>
          </p:nvPr>
        </p:nvSpPr>
        <p:spPr>
          <a:xfrm>
            <a:off x="677334" y="609600"/>
            <a:ext cx="8596668" cy="601362"/>
          </a:xfrm>
        </p:spPr>
        <p:txBody>
          <a:bodyPr>
            <a:normAutofit fontScale="90000"/>
          </a:bodyPr>
          <a:lstStyle/>
          <a:p>
            <a:r>
              <a:rPr lang="en-US" err="1"/>
              <a:t>Phân</a:t>
            </a:r>
            <a:r>
              <a:rPr lang="en-US"/>
              <a:t> </a:t>
            </a:r>
            <a:r>
              <a:rPr lang="en-US" err="1">
                <a:latin typeface="Arial"/>
                <a:cs typeface="Arial"/>
              </a:rPr>
              <a:t>công</a:t>
            </a:r>
            <a:r>
              <a:rPr lang="en-US"/>
              <a:t>:</a:t>
            </a:r>
          </a:p>
        </p:txBody>
      </p:sp>
      <p:graphicFrame>
        <p:nvGraphicFramePr>
          <p:cNvPr id="5" name="Table 4">
            <a:extLst>
              <a:ext uri="{FF2B5EF4-FFF2-40B4-BE49-F238E27FC236}">
                <a16:creationId xmlns:a16="http://schemas.microsoft.com/office/drawing/2014/main" id="{30C9F7C4-4766-4440-8132-45F0BE0CC3AE}"/>
              </a:ext>
            </a:extLst>
          </p:cNvPr>
          <p:cNvGraphicFramePr>
            <a:graphicFrameLocks noGrp="1"/>
          </p:cNvGraphicFramePr>
          <p:nvPr>
            <p:extLst>
              <p:ext uri="{D42A27DB-BD31-4B8C-83A1-F6EECF244321}">
                <p14:modId xmlns:p14="http://schemas.microsoft.com/office/powerpoint/2010/main" val="2752366035"/>
              </p:ext>
            </p:extLst>
          </p:nvPr>
        </p:nvGraphicFramePr>
        <p:xfrm>
          <a:off x="1146002" y="1584639"/>
          <a:ext cx="9826798" cy="4544310"/>
        </p:xfrm>
        <a:graphic>
          <a:graphicData uri="http://schemas.openxmlformats.org/drawingml/2006/table">
            <a:tbl>
              <a:tblPr firstRow="1" bandRow="1">
                <a:tableStyleId>{5C22544A-7EE6-4342-B048-85BDC9FD1C3A}</a:tableStyleId>
              </a:tblPr>
              <a:tblGrid>
                <a:gridCol w="4913399">
                  <a:extLst>
                    <a:ext uri="{9D8B030D-6E8A-4147-A177-3AD203B41FA5}">
                      <a16:colId xmlns:a16="http://schemas.microsoft.com/office/drawing/2014/main" val="2215849513"/>
                    </a:ext>
                  </a:extLst>
                </a:gridCol>
                <a:gridCol w="4913399">
                  <a:extLst>
                    <a:ext uri="{9D8B030D-6E8A-4147-A177-3AD203B41FA5}">
                      <a16:colId xmlns:a16="http://schemas.microsoft.com/office/drawing/2014/main" val="2053973597"/>
                    </a:ext>
                  </a:extLst>
                </a:gridCol>
              </a:tblGrid>
              <a:tr h="757385">
                <a:tc>
                  <a:txBody>
                    <a:bodyPr/>
                    <a:lstStyle/>
                    <a:p>
                      <a:pPr algn="ctr"/>
                      <a:r>
                        <a:rPr lang="en-US" err="1">
                          <a:latin typeface="Arial"/>
                        </a:rPr>
                        <a:t>Thành</a:t>
                      </a:r>
                      <a:r>
                        <a:rPr lang="en-US">
                          <a:latin typeface="Arial"/>
                        </a:rPr>
                        <a:t> </a:t>
                      </a:r>
                      <a:r>
                        <a:rPr lang="en-US" err="1">
                          <a:latin typeface="Arial"/>
                        </a:rPr>
                        <a:t>viên</a:t>
                      </a:r>
                      <a:endParaRPr lang="en-US">
                        <a:latin typeface="Arial"/>
                      </a:endParaRPr>
                    </a:p>
                  </a:txBody>
                  <a:tcPr anchor="ctr"/>
                </a:tc>
                <a:tc>
                  <a:txBody>
                    <a:bodyPr/>
                    <a:lstStyle/>
                    <a:p>
                      <a:pPr algn="ctr"/>
                      <a:r>
                        <a:rPr lang="en-US" err="1">
                          <a:latin typeface="Arial"/>
                        </a:rPr>
                        <a:t>Nhiệm</a:t>
                      </a:r>
                      <a:r>
                        <a:rPr lang="en-US">
                          <a:latin typeface="Arial"/>
                        </a:rPr>
                        <a:t> </a:t>
                      </a:r>
                      <a:r>
                        <a:rPr lang="en-US" err="1">
                          <a:latin typeface="Arial"/>
                        </a:rPr>
                        <a:t>vụ</a:t>
                      </a:r>
                      <a:endParaRPr lang="en-US">
                        <a:latin typeface="Arial"/>
                      </a:endParaRPr>
                    </a:p>
                  </a:txBody>
                  <a:tcPr anchor="ctr"/>
                </a:tc>
                <a:extLst>
                  <a:ext uri="{0D108BD9-81ED-4DB2-BD59-A6C34878D82A}">
                    <a16:rowId xmlns:a16="http://schemas.microsoft.com/office/drawing/2014/main" val="19211525"/>
                  </a:ext>
                </a:extLst>
              </a:tr>
              <a:tr h="757385">
                <a:tc>
                  <a:txBody>
                    <a:bodyPr/>
                    <a:lstStyle/>
                    <a:p>
                      <a:r>
                        <a:rPr lang="en-US">
                          <a:latin typeface="Arial"/>
                        </a:rPr>
                        <a:t>Lê </a:t>
                      </a:r>
                      <a:r>
                        <a:rPr lang="en-US" err="1">
                          <a:latin typeface="Arial"/>
                        </a:rPr>
                        <a:t>Thiên</a:t>
                      </a:r>
                      <a:r>
                        <a:rPr lang="en-US">
                          <a:latin typeface="Arial"/>
                        </a:rPr>
                        <a:t> Duy</a:t>
                      </a:r>
                    </a:p>
                  </a:txBody>
                  <a:tcPr anchor="ctr"/>
                </a:tc>
                <a:tc>
                  <a:txBody>
                    <a:bodyPr/>
                    <a:lstStyle/>
                    <a:p>
                      <a:r>
                        <a:rPr lang="en-US" dirty="0" err="1">
                          <a:latin typeface="Arial"/>
                        </a:rPr>
                        <a:t>Soạn</a:t>
                      </a:r>
                      <a:r>
                        <a:rPr lang="en-US" dirty="0">
                          <a:latin typeface="Arial"/>
                        </a:rPr>
                        <a:t> word, </a:t>
                      </a:r>
                      <a:r>
                        <a:rPr lang="en-US" dirty="0" err="1">
                          <a:latin typeface="Arial"/>
                        </a:rPr>
                        <a:t>thuyết</a:t>
                      </a:r>
                      <a:r>
                        <a:rPr lang="en-US" dirty="0">
                          <a:latin typeface="Arial"/>
                        </a:rPr>
                        <a:t> </a:t>
                      </a:r>
                      <a:r>
                        <a:rPr lang="en-US" dirty="0" err="1">
                          <a:latin typeface="Arial"/>
                        </a:rPr>
                        <a:t>trình</a:t>
                      </a:r>
                      <a:r>
                        <a:rPr lang="en-US" dirty="0">
                          <a:latin typeface="Arial"/>
                        </a:rPr>
                        <a:t> Singleton pattern </a:t>
                      </a:r>
                    </a:p>
                  </a:txBody>
                  <a:tcPr anchor="ctr"/>
                </a:tc>
                <a:extLst>
                  <a:ext uri="{0D108BD9-81ED-4DB2-BD59-A6C34878D82A}">
                    <a16:rowId xmlns:a16="http://schemas.microsoft.com/office/drawing/2014/main" val="3377657315"/>
                  </a:ext>
                </a:extLst>
              </a:tr>
              <a:tr h="757385">
                <a:tc>
                  <a:txBody>
                    <a:bodyPr/>
                    <a:lstStyle/>
                    <a:p>
                      <a:r>
                        <a:rPr lang="en-US" err="1">
                          <a:latin typeface="Arial"/>
                        </a:rPr>
                        <a:t>Bùi</a:t>
                      </a:r>
                      <a:r>
                        <a:rPr lang="en-US">
                          <a:latin typeface="Arial"/>
                        </a:rPr>
                        <a:t> </a:t>
                      </a:r>
                      <a:r>
                        <a:rPr lang="en-US" err="1">
                          <a:latin typeface="Arial"/>
                        </a:rPr>
                        <a:t>Quốc</a:t>
                      </a:r>
                      <a:r>
                        <a:rPr lang="en-US">
                          <a:latin typeface="Arial"/>
                        </a:rPr>
                        <a:t> Thanh</a:t>
                      </a:r>
                    </a:p>
                  </a:txBody>
                  <a:tcPr anchor="ctr"/>
                </a:tc>
                <a:tc>
                  <a:txBody>
                    <a:bodyPr/>
                    <a:lstStyle/>
                    <a:p>
                      <a:r>
                        <a:rPr lang="en-US" dirty="0" err="1">
                          <a:latin typeface="Arial"/>
                        </a:rPr>
                        <a:t>Soạn</a:t>
                      </a:r>
                      <a:r>
                        <a:rPr lang="en-US" dirty="0">
                          <a:latin typeface="Arial"/>
                        </a:rPr>
                        <a:t> word, </a:t>
                      </a:r>
                      <a:r>
                        <a:rPr lang="en-US" dirty="0" err="1">
                          <a:latin typeface="Arial"/>
                        </a:rPr>
                        <a:t>thuyết</a:t>
                      </a:r>
                      <a:r>
                        <a:rPr lang="en-US" dirty="0">
                          <a:latin typeface="Arial"/>
                        </a:rPr>
                        <a:t> </a:t>
                      </a:r>
                      <a:r>
                        <a:rPr lang="en-US" dirty="0" err="1">
                          <a:latin typeface="Arial"/>
                        </a:rPr>
                        <a:t>trình</a:t>
                      </a:r>
                      <a:r>
                        <a:rPr lang="en-US" dirty="0">
                          <a:latin typeface="Arial"/>
                        </a:rPr>
                        <a:t> adapter pattern</a:t>
                      </a:r>
                    </a:p>
                  </a:txBody>
                  <a:tcPr anchor="ctr"/>
                </a:tc>
                <a:extLst>
                  <a:ext uri="{0D108BD9-81ED-4DB2-BD59-A6C34878D82A}">
                    <a16:rowId xmlns:a16="http://schemas.microsoft.com/office/drawing/2014/main" val="1373261313"/>
                  </a:ext>
                </a:extLst>
              </a:tr>
              <a:tr h="757385">
                <a:tc>
                  <a:txBody>
                    <a:bodyPr/>
                    <a:lstStyle/>
                    <a:p>
                      <a:r>
                        <a:rPr lang="en-US" err="1">
                          <a:latin typeface="Arial"/>
                        </a:rPr>
                        <a:t>Nguyễn</a:t>
                      </a:r>
                      <a:r>
                        <a:rPr lang="en-US">
                          <a:latin typeface="Arial"/>
                        </a:rPr>
                        <a:t> </a:t>
                      </a:r>
                      <a:r>
                        <a:rPr lang="en-US" err="1">
                          <a:latin typeface="Arial"/>
                        </a:rPr>
                        <a:t>Thiên</a:t>
                      </a:r>
                      <a:r>
                        <a:rPr lang="en-US">
                          <a:latin typeface="Arial"/>
                        </a:rPr>
                        <a:t> </a:t>
                      </a:r>
                      <a:r>
                        <a:rPr lang="en-US" err="1">
                          <a:latin typeface="Arial"/>
                        </a:rPr>
                        <a:t>Quốc</a:t>
                      </a:r>
                      <a:endParaRPr lang="en-US">
                        <a:latin typeface="Arial"/>
                      </a:endParaRPr>
                    </a:p>
                  </a:txBody>
                  <a:tcPr anchor="ctr"/>
                </a:tc>
                <a:tc>
                  <a:txBody>
                    <a:bodyPr/>
                    <a:lstStyle/>
                    <a:p>
                      <a:r>
                        <a:rPr lang="en-US" dirty="0">
                          <a:latin typeface="Arial"/>
                        </a:rPr>
                        <a:t>Format word, implement demo adapter pattern </a:t>
                      </a:r>
                    </a:p>
                  </a:txBody>
                  <a:tcPr anchor="ctr"/>
                </a:tc>
                <a:extLst>
                  <a:ext uri="{0D108BD9-81ED-4DB2-BD59-A6C34878D82A}">
                    <a16:rowId xmlns:a16="http://schemas.microsoft.com/office/drawing/2014/main" val="3965222102"/>
                  </a:ext>
                </a:extLst>
              </a:tr>
              <a:tr h="757385">
                <a:tc>
                  <a:txBody>
                    <a:bodyPr/>
                    <a:lstStyle/>
                    <a:p>
                      <a:r>
                        <a:rPr lang="en-US">
                          <a:latin typeface="Arial"/>
                        </a:rPr>
                        <a:t>Phan Thanh Nam</a:t>
                      </a:r>
                    </a:p>
                  </a:txBody>
                  <a:tcPr anchor="ctr"/>
                </a:tc>
                <a:tc>
                  <a:txBody>
                    <a:bodyPr/>
                    <a:lstStyle/>
                    <a:p>
                      <a:pPr lvl="0" algn="l">
                        <a:lnSpc>
                          <a:spcPct val="100000"/>
                        </a:lnSpc>
                        <a:spcBef>
                          <a:spcPts val="0"/>
                        </a:spcBef>
                        <a:spcAft>
                          <a:spcPts val="0"/>
                        </a:spcAft>
                        <a:buNone/>
                      </a:pPr>
                      <a:r>
                        <a:rPr lang="en-US" sz="1800" b="0" i="0" u="none" strike="noStrike" noProof="0">
                          <a:latin typeface="Arial"/>
                        </a:rPr>
                        <a:t>Implement demo adapter pattern </a:t>
                      </a:r>
                      <a:endParaRPr lang="en-US" sz="1800" b="0" i="0" u="none" strike="noStrike" noProof="0"/>
                    </a:p>
                  </a:txBody>
                  <a:tcPr anchor="ctr"/>
                </a:tc>
                <a:extLst>
                  <a:ext uri="{0D108BD9-81ED-4DB2-BD59-A6C34878D82A}">
                    <a16:rowId xmlns:a16="http://schemas.microsoft.com/office/drawing/2014/main" val="2022771157"/>
                  </a:ext>
                </a:extLst>
              </a:tr>
              <a:tr h="757385">
                <a:tc>
                  <a:txBody>
                    <a:bodyPr/>
                    <a:lstStyle/>
                    <a:p>
                      <a:r>
                        <a:rPr lang="en-US" err="1">
                          <a:latin typeface="Arial"/>
                        </a:rPr>
                        <a:t>Lâm</a:t>
                      </a:r>
                      <a:r>
                        <a:rPr lang="en-US">
                          <a:latin typeface="Arial"/>
                        </a:rPr>
                        <a:t> Ph</a:t>
                      </a:r>
                      <a:r>
                        <a:rPr lang="vi-VN">
                          <a:latin typeface="Arial"/>
                        </a:rPr>
                        <a:t>ư</a:t>
                      </a:r>
                      <a:r>
                        <a:rPr lang="en-US" err="1">
                          <a:latin typeface="Arial"/>
                        </a:rPr>
                        <a:t>ớc</a:t>
                      </a:r>
                      <a:r>
                        <a:rPr lang="en-US">
                          <a:latin typeface="Arial"/>
                        </a:rPr>
                        <a:t> </a:t>
                      </a:r>
                      <a:r>
                        <a:rPr lang="en-US" err="1">
                          <a:latin typeface="Arial"/>
                        </a:rPr>
                        <a:t>Bảo</a:t>
                      </a:r>
                      <a:endParaRPr lang="en-US">
                        <a:latin typeface="Arial"/>
                      </a:endParaRPr>
                    </a:p>
                  </a:txBody>
                  <a:tcPr anchor="ctr"/>
                </a:tc>
                <a:tc>
                  <a:txBody>
                    <a:bodyPr/>
                    <a:lstStyle/>
                    <a:p>
                      <a:r>
                        <a:rPr lang="en-US" dirty="0">
                          <a:latin typeface="Arial"/>
                        </a:rPr>
                        <a:t>Monitor &amp; control, implement single pattern demo, </a:t>
                      </a:r>
                      <a:r>
                        <a:rPr lang="en-US" dirty="0" err="1">
                          <a:latin typeface="Arial"/>
                        </a:rPr>
                        <a:t>hỗ</a:t>
                      </a:r>
                      <a:r>
                        <a:rPr lang="en-US" dirty="0">
                          <a:latin typeface="Arial"/>
                        </a:rPr>
                        <a:t> </a:t>
                      </a:r>
                      <a:r>
                        <a:rPr lang="en-US" dirty="0" err="1">
                          <a:latin typeface="Arial"/>
                        </a:rPr>
                        <a:t>trợ</a:t>
                      </a:r>
                      <a:r>
                        <a:rPr lang="en-US" dirty="0">
                          <a:latin typeface="Arial"/>
                        </a:rPr>
                        <a:t> </a:t>
                      </a:r>
                      <a:r>
                        <a:rPr lang="en-US" dirty="0" err="1">
                          <a:latin typeface="Arial"/>
                        </a:rPr>
                        <a:t>các</a:t>
                      </a:r>
                      <a:r>
                        <a:rPr lang="en-US" dirty="0">
                          <a:latin typeface="Arial"/>
                        </a:rPr>
                        <a:t> </a:t>
                      </a:r>
                      <a:r>
                        <a:rPr lang="en-US" dirty="0" err="1">
                          <a:latin typeface="Arial"/>
                        </a:rPr>
                        <a:t>bạn</a:t>
                      </a:r>
                      <a:r>
                        <a:rPr lang="en-US" dirty="0">
                          <a:latin typeface="Arial"/>
                        </a:rPr>
                        <a:t> </a:t>
                      </a:r>
                      <a:r>
                        <a:rPr lang="en-US" dirty="0" err="1">
                          <a:latin typeface="Arial"/>
                        </a:rPr>
                        <a:t>trong</a:t>
                      </a:r>
                      <a:r>
                        <a:rPr lang="en-US" dirty="0">
                          <a:latin typeface="Arial"/>
                        </a:rPr>
                        <a:t> </a:t>
                      </a:r>
                      <a:r>
                        <a:rPr lang="en-US" dirty="0" err="1">
                          <a:latin typeface="Arial"/>
                        </a:rPr>
                        <a:t>nhóm</a:t>
                      </a:r>
                      <a:r>
                        <a:rPr lang="en-US" dirty="0">
                          <a:latin typeface="Arial"/>
                        </a:rPr>
                        <a:t>.</a:t>
                      </a:r>
                    </a:p>
                  </a:txBody>
                  <a:tcPr anchor="ctr"/>
                </a:tc>
                <a:extLst>
                  <a:ext uri="{0D108BD9-81ED-4DB2-BD59-A6C34878D82A}">
                    <a16:rowId xmlns:a16="http://schemas.microsoft.com/office/drawing/2014/main" val="2592051393"/>
                  </a:ext>
                </a:extLst>
              </a:tr>
            </a:tbl>
          </a:graphicData>
        </a:graphic>
      </p:graphicFrame>
    </p:spTree>
    <p:extLst>
      <p:ext uri="{BB962C8B-B14F-4D97-AF65-F5344CB8AC3E}">
        <p14:creationId xmlns:p14="http://schemas.microsoft.com/office/powerpoint/2010/main" val="3558894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94C9-A768-4D10-8F7F-D4C57F71A93C}"/>
              </a:ext>
            </a:extLst>
          </p:cNvPr>
          <p:cNvSpPr>
            <a:spLocks noGrp="1"/>
          </p:cNvSpPr>
          <p:nvPr>
            <p:ph type="title"/>
          </p:nvPr>
        </p:nvSpPr>
        <p:spPr>
          <a:xfrm>
            <a:off x="677334" y="609600"/>
            <a:ext cx="8596668" cy="700216"/>
          </a:xfrm>
        </p:spPr>
        <p:txBody>
          <a:bodyPr/>
          <a:lstStyle/>
          <a:p>
            <a:r>
              <a:rPr lang="en-US" err="1">
                <a:latin typeface="Arial"/>
                <a:cs typeface="Arial"/>
              </a:rPr>
              <a:t>Nội</a:t>
            </a:r>
            <a:r>
              <a:rPr lang="en-US">
                <a:latin typeface="Arial"/>
                <a:cs typeface="Arial"/>
              </a:rPr>
              <a:t> dung </a:t>
            </a:r>
            <a:r>
              <a:rPr lang="en-US" err="1">
                <a:latin typeface="Arial"/>
                <a:cs typeface="Arial"/>
              </a:rPr>
              <a:t>trình</a:t>
            </a:r>
            <a:r>
              <a:rPr lang="en-US">
                <a:latin typeface="Arial"/>
                <a:cs typeface="Arial"/>
              </a:rPr>
              <a:t> </a:t>
            </a:r>
            <a:r>
              <a:rPr lang="en-US" err="1">
                <a:latin typeface="Arial"/>
                <a:cs typeface="Arial"/>
              </a:rPr>
              <a:t>bày</a:t>
            </a:r>
            <a:endParaRPr lang="vi-VN" err="1"/>
          </a:p>
        </p:txBody>
      </p:sp>
      <p:sp>
        <p:nvSpPr>
          <p:cNvPr id="3" name="Content Placeholder 2">
            <a:extLst>
              <a:ext uri="{FF2B5EF4-FFF2-40B4-BE49-F238E27FC236}">
                <a16:creationId xmlns:a16="http://schemas.microsoft.com/office/drawing/2014/main" id="{043C2882-3DAC-4A8F-8592-F8FFC994D1F1}"/>
              </a:ext>
            </a:extLst>
          </p:cNvPr>
          <p:cNvSpPr>
            <a:spLocks noGrp="1"/>
          </p:cNvSpPr>
          <p:nvPr>
            <p:ph idx="1"/>
          </p:nvPr>
        </p:nvSpPr>
        <p:spPr>
          <a:xfrm>
            <a:off x="677334" y="1488613"/>
            <a:ext cx="8596668" cy="4815301"/>
          </a:xfrm>
        </p:spPr>
        <p:txBody>
          <a:bodyPr vert="horz" lIns="91440" tIns="45720" rIns="91440" bIns="45720" rtlCol="0" anchor="t">
            <a:normAutofit fontScale="85000" lnSpcReduction="20000"/>
          </a:bodyPr>
          <a:lstStyle/>
          <a:p>
            <a:r>
              <a:rPr lang="en-US" sz="2200" b="1" dirty="0">
                <a:latin typeface="Arial"/>
                <a:cs typeface="Arial"/>
              </a:rPr>
              <a:t>1.</a:t>
            </a:r>
            <a:r>
              <a:rPr lang="en-US" sz="2200" dirty="0">
                <a:latin typeface="Arial"/>
                <a:cs typeface="Arial"/>
              </a:rPr>
              <a:t> </a:t>
            </a:r>
            <a:r>
              <a:rPr lang="en-US" sz="2200" b="1" dirty="0" err="1">
                <a:latin typeface="Arial"/>
                <a:cs typeface="Arial"/>
              </a:rPr>
              <a:t>Sinleton</a:t>
            </a:r>
            <a:r>
              <a:rPr lang="en-US" sz="2200" b="1" dirty="0">
                <a:latin typeface="Arial"/>
                <a:cs typeface="Arial"/>
              </a:rPr>
              <a:t> pattern</a:t>
            </a:r>
          </a:p>
          <a:p>
            <a:pPr lvl="1"/>
            <a:r>
              <a:rPr lang="en-US" sz="2200" dirty="0">
                <a:latin typeface="Arial"/>
                <a:cs typeface="Arial"/>
              </a:rPr>
              <a:t>Singleton </a:t>
            </a:r>
            <a:r>
              <a:rPr lang="en-US" sz="2200" dirty="0" err="1">
                <a:latin typeface="Arial"/>
                <a:cs typeface="Arial"/>
              </a:rPr>
              <a:t>là</a:t>
            </a:r>
            <a:r>
              <a:rPr lang="en-US" sz="2200" dirty="0">
                <a:latin typeface="Arial"/>
                <a:cs typeface="Arial"/>
              </a:rPr>
              <a:t> </a:t>
            </a:r>
            <a:r>
              <a:rPr lang="en-US" sz="2200" dirty="0" err="1">
                <a:latin typeface="Arial"/>
                <a:cs typeface="Arial"/>
              </a:rPr>
              <a:t>gì</a:t>
            </a:r>
            <a:r>
              <a:rPr lang="en-US" sz="2200" dirty="0">
                <a:latin typeface="Arial"/>
                <a:cs typeface="Arial"/>
              </a:rPr>
              <a:t>?</a:t>
            </a:r>
          </a:p>
          <a:p>
            <a:pPr lvl="1"/>
            <a:r>
              <a:rPr lang="vi-VN" sz="2200" dirty="0">
                <a:latin typeface="Arial" panose="020B0604020202020204" pitchFamily="34" charset="0"/>
                <a:cs typeface="Arial" panose="020B0604020202020204" pitchFamily="34" charset="0"/>
              </a:rPr>
              <a:t>Cấu trúc, các lớp/đối tượng tham gia, ý nghĩa và vai trò của từng lớp trong mẫu.</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p>
          <a:p>
            <a:pPr lvl="1"/>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p>
          <a:p>
            <a:r>
              <a:rPr lang="en-US" sz="2200" b="1" dirty="0">
                <a:latin typeface="Arial"/>
                <a:cs typeface="Arial"/>
              </a:rPr>
              <a:t>2. Adapter pattern</a:t>
            </a:r>
          </a:p>
          <a:p>
            <a:pPr lvl="1"/>
            <a:r>
              <a:rPr lang="en-US" sz="2200" dirty="0" err="1">
                <a:latin typeface="Arial" panose="020B0604020202020204" pitchFamily="34" charset="0"/>
                <a:cs typeface="Arial" panose="020B0604020202020204" pitchFamily="34" charset="0"/>
              </a:rPr>
              <a:t>Constuctor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parttern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Adapter pattern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p>
          <a:p>
            <a:pPr lvl="1"/>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adapter pattern.</a:t>
            </a:r>
          </a:p>
          <a:p>
            <a:pPr lvl="1"/>
            <a:r>
              <a:rPr lang="en-US" sz="2200" dirty="0" err="1">
                <a:latin typeface="Arial" panose="020B0604020202020204" pitchFamily="34" charset="0"/>
                <a:cs typeface="Arial" panose="020B0604020202020204" pitchFamily="34" charset="0"/>
              </a:rPr>
              <a:t>Lợi</a:t>
            </a:r>
            <a:r>
              <a:rPr lang="en-US" sz="2200" dirty="0">
                <a:latin typeface="Arial" panose="020B0604020202020204" pitchFamily="34" charset="0"/>
                <a:cs typeface="Arial" panose="020B0604020202020204" pitchFamily="34" charset="0"/>
              </a:rPr>
              <a:t> &amp; </a:t>
            </a:r>
            <a:r>
              <a:rPr lang="en-US" sz="2200" dirty="0" err="1">
                <a:latin typeface="Arial" panose="020B0604020202020204" pitchFamily="34" charset="0"/>
                <a:cs typeface="Arial" panose="020B0604020202020204" pitchFamily="34" charset="0"/>
              </a:rPr>
              <a:t>hại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adapter pattern.</a:t>
            </a:r>
          </a:p>
          <a:p>
            <a:pPr lvl="1"/>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endParaRPr lang="en-US" sz="2200" dirty="0">
              <a:latin typeface="Arial" panose="020B0604020202020204" pitchFamily="34" charset="0"/>
              <a:cs typeface="Arial" panose="020B0604020202020204" pitchFamily="34" charset="0"/>
            </a:endParaRPr>
          </a:p>
          <a:p>
            <a:pPr lvl="1"/>
            <a:endParaRPr lang="en-US" dirty="0"/>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3269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0D97C1-E4AE-4EBE-8852-AD47CC22042E}"/>
              </a:ext>
            </a:extLst>
          </p:cNvPr>
          <p:cNvSpPr>
            <a:spLocks noGrp="1"/>
          </p:cNvSpPr>
          <p:nvPr/>
        </p:nvSpPr>
        <p:spPr>
          <a:xfrm>
            <a:off x="347805" y="107237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cs typeface="Arial"/>
              </a:rPr>
              <a:t>Singleton</a:t>
            </a:r>
            <a:r>
              <a:rPr lang="en-US" b="1"/>
              <a:t> Pattern </a:t>
            </a:r>
            <a:r>
              <a:rPr lang="en-US" b="1" err="1"/>
              <a:t>là</a:t>
            </a:r>
            <a:r>
              <a:rPr lang="en-US" b="1"/>
              <a:t> gì?</a:t>
            </a:r>
            <a:endParaRPr lang="en-US"/>
          </a:p>
        </p:txBody>
      </p:sp>
      <p:sp>
        <p:nvSpPr>
          <p:cNvPr id="5" name="Content Placeholder 2">
            <a:extLst>
              <a:ext uri="{FF2B5EF4-FFF2-40B4-BE49-F238E27FC236}">
                <a16:creationId xmlns:a16="http://schemas.microsoft.com/office/drawing/2014/main" id="{E5FA1369-B871-4CD9-AC22-92E5400882E2}"/>
              </a:ext>
            </a:extLst>
          </p:cNvPr>
          <p:cNvSpPr>
            <a:spLocks noGrp="1"/>
          </p:cNvSpPr>
          <p:nvPr/>
        </p:nvSpPr>
        <p:spPr>
          <a:xfrm>
            <a:off x="4625176" y="2724073"/>
            <a:ext cx="6518886" cy="2960914"/>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a:latin typeface="Arial"/>
                <a:cs typeface="Arial"/>
              </a:rPr>
              <a:t>Theo Gang of Four patterns thì Single Pattern là một design pattern trong số 5 design pattern thuộc nhóm Creational Design Pattern</a:t>
            </a:r>
          </a:p>
          <a:p>
            <a:endParaRPr lang="en-US" sz="2400">
              <a:latin typeface="Arial"/>
              <a:cs typeface="Arial"/>
            </a:endParaRPr>
          </a:p>
          <a:p>
            <a:r>
              <a:rPr lang="en-US" sz="2400">
                <a:latin typeface="Arial"/>
                <a:cs typeface="Arial"/>
              </a:rPr>
              <a:t>Single Pattern là một design pattern mà: Đảm bảo rằng một class chỉ có duy nhất một instance, và cung cấp một cách để truy cấp tới instance đó.</a:t>
            </a:r>
          </a:p>
        </p:txBody>
      </p:sp>
      <p:pic>
        <p:nvPicPr>
          <p:cNvPr id="6" name="Picture 5">
            <a:extLst>
              <a:ext uri="{FF2B5EF4-FFF2-40B4-BE49-F238E27FC236}">
                <a16:creationId xmlns:a16="http://schemas.microsoft.com/office/drawing/2014/main" id="{5A036116-7732-4275-8AD4-2DEE890C0941}"/>
              </a:ext>
            </a:extLst>
          </p:cNvPr>
          <p:cNvPicPr/>
          <p:nvPr/>
        </p:nvPicPr>
        <p:blipFill>
          <a:blip r:embed="rId2"/>
          <a:stretch>
            <a:fillRect/>
          </a:stretch>
        </p:blipFill>
        <p:spPr>
          <a:xfrm>
            <a:off x="436806" y="2089827"/>
            <a:ext cx="4297680" cy="2679927"/>
          </a:xfrm>
          <a:prstGeom prst="rect">
            <a:avLst/>
          </a:prstGeom>
        </p:spPr>
      </p:pic>
      <p:sp>
        <p:nvSpPr>
          <p:cNvPr id="7" name="TextBox 6">
            <a:extLst>
              <a:ext uri="{FF2B5EF4-FFF2-40B4-BE49-F238E27FC236}">
                <a16:creationId xmlns:a16="http://schemas.microsoft.com/office/drawing/2014/main" id="{10588ECE-E00C-4C4E-A9D0-8BBFF20934DE}"/>
              </a:ext>
            </a:extLst>
          </p:cNvPr>
          <p:cNvSpPr txBox="1"/>
          <p:nvPr/>
        </p:nvSpPr>
        <p:spPr>
          <a:xfrm>
            <a:off x="11565924" y="444843"/>
            <a:ext cx="306494" cy="369332"/>
          </a:xfrm>
          <a:prstGeom prst="rect">
            <a:avLst/>
          </a:prstGeom>
          <a:noFill/>
        </p:spPr>
        <p:txBody>
          <a:bodyPr wrap="none" rtlCol="0">
            <a:spAutoFit/>
          </a:bodyPr>
          <a:lstStyle/>
          <a:p>
            <a:r>
              <a:rPr lang="en-US"/>
              <a:t>1</a:t>
            </a:r>
          </a:p>
        </p:txBody>
      </p:sp>
      <p:sp>
        <p:nvSpPr>
          <p:cNvPr id="2" name="Hộp Văn bản 1">
            <a:extLst>
              <a:ext uri="{FF2B5EF4-FFF2-40B4-BE49-F238E27FC236}">
                <a16:creationId xmlns:a16="http://schemas.microsoft.com/office/drawing/2014/main" id="{B7300D68-B3BC-4276-A8A0-2DC98FFED927}"/>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20513282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8" descr="data:image/png;base64,iVBORw0KGgoAAAANSUhEUgAAAZwAAACYCAYAAADQp1+bAAAAAXNSR0IArs4c6QAAAARnQU1BAACxjwv8YQUAAAAJcEhZcwAADsMAAA7DAcdvqGQAACV8SURBVHhe7Z0J+JVj+sefCVmLivYolEKWqcxUyhVK/yEkWmgTsu81DMWgbDWUPVS0jFRaqIkyxbS4qIQZldKmxTKEiBlD838/d+c583Y6v9P5LZ3fe875fq7rvc55l/Pu5/4+9/3cz/P86r8BTgghhNjNlIl9CiGEELsVCY4QQoiMIMERQgiRESQ4QgghMoIERwghREaQ4AghhMgIEhwhhBAZQYIjhBAiI0hwhBBCZAQJjhBCiIwgwRFCCJERJDhCCCEyggRHCCFERpDgCCGEyAgSHCGEEBlBgiOEECIjSHCEEEJkBAmOEEKIjCDBEUIIkREkOEIIITKCBEcIIURGkOAIIYTICBIcIYQQGeFX/w2IfRciUnz55Zdu+PDh7r333nPffvttbKkQucWBBx7oTjjhBHfJJZe4gw8+OLY0N5HgiEiC2Fx77bUSGpE3IDyPPvpoTouOBEdEkgceeMC9+eab7te//rW7/PLL3SGHHBJbI0Ru8c9//tMNGzbMvfvuu+6UU05xt9xyS2xN7qE6HBFJCKOBxEbkOrzfvOfg3/tcRYIjIokPpUlsRD7g3/NcDyFLcIQQQmQECY4QQoiMIMERQgiRESQ4QgghMoIERwghREaQ4AgRUb7//nu3Zs0a98knn9j3MP/+9793WiZE1JHgCBExfvjhB/fwww+77t27u5tvvtndcMMN9v2uu+6y9QjNZZdd5i6++GL30Ucf2bKSgIa25513Xvw4QpQ0EhwhIsbzzz/v5s6d6/bYYw9Xv359mw444AC3//772/q99trLVahQwbpC2XfffW1ZaYH39cwzz7iJEyfGlghRMBIcISLG4sWL7fPyK65w9957r010YkrnjrD33nu7oUOHumeffdYdeuihtqy0eOedd9yMGTOsexYhdoUER4iIUbZsWftcvmyZ++WXX+y792o8AwYMsD63Pv/8c5t/8skn3W233WbzrCMER3cpC956y9bDf/7zHzfuxRfdjTfe6C666CJ36aWX2j5mzpwZ2yI5c+bMsd907tzZfjNq9Gg7rylTprhXX33VtkF42Ne06dNtnrAgns9VV11lx2Jd+FzSOV9ReKjbo+PbqCLBESJinNyihX3Onj3bXX/99SYIiEWYVatWuZUrV5qBgU2bNrnly5e7m266ydb99NNP5nU8/thj8W3+9Kc/ufGB4Kxbt85Vq1bNtmEfdBpZEH/5y1+sB+MNGza4Bg0a2G+mTJ7sXpo0yW357rt44sKPP/7ovvjiC7dlyxabHzRoUNzzQSg5zuBgmReUdM5XpA91eSNGjHB9+vQxzzeqSHCEiBidOnZ0Z599ttXhYJifeuopEx7qS3ZF48aNzeAgEoAQYMjJdsMLgSFDhrjBgwe7rl272nwqJgXCAhiyO++80/Xr39/mFy9a5Lp36+bOP/98m6eX45EjR7oLu3Qx4/f+++/b8scCAWE6r0MHm58wfrx9ego6X7Fr8GQoEOApPvTQQ+7tt9824YaoirYER4iIgdD07NnTDDXCQ4jts88+M4Of6Okk8pvf/tZ+T2eQFStWtGVbt251a9eute+1atVKu96HsNjmzZvtO2E1RGrSSy/Z/DfffGOfyVgfeENw2GGHuSpVqtj3psF5AZ6SDxNCQecrkoOQLFiwwOrwbr/9djd16lT31VdfuUqVKrm2bdu6gQMHultvvdXq+aKIBEeIiIKxRngefPBBm6cn4dWrV9v3dPB1QbA1EA8oX768faZDWNzIiCNLjs/WrVu7NmecEVuzMz/HfocR9FAHtSvC5yt2JBwyI4tx6dKldr9+85vfWFiSxJL27dtHfvA2CY4QESMxpLTnnnuaFwBFNcree6AuxQvJl0HJOBk+HBNOu27evLm78sor41OH886z5Z5wt/rVq1e3zxUrVsT3hYEEPBl/LSI1BYXM6tSp43r06GEeZ69evdxRRx0V+0X00YifIpL87ne/s09fh5BPUF9D5Xvt2rXNYOPVYGgIh2F4MNg0+sTIUx9DiKx///7uww8/dH369nXNmja1/ZAhRijuvvvusySB3r17236qVq3q6tatGzdgJ510koVhFi1aZCVl9k/JuWPHjpa48PLLL5v4sF25wEN6b8kSa3iKoQv/plGjRpZYcNZZZ1mpe/369RZWq1Gjhh2LUFqvSy5xZ5155i7PN5uMaElBo1vo16+fW7hwYVykCwuFEl+Xszs4+uij7R0tCvJwhIgQCA3hJ8SEincyuTAeDLVNSbeo3gGhNFKbEQ6MOgKAOIRp2LCheUIIA/UEZJ0hOi1atLDzmTVrltXhULfj61n4DaLCb0hKwIPiHDlXRI2MOPYF57Zv7/6vbVv7LrKXogohyMMRkSSfPRzAs6EymE/CUPQ0UFIgHuxv7J//bCnO1MkQJvOQDVeuXLkd2v1wHmTMHXTQQTss99CepkyZMvGRKz0IKAkG1EdFtSI7KngPhzAaEFJDxOfNm2fvgoeQWsuWLc2jzPQ99UNhDxs2zD4LiwRHRJJ8F5zdAePlL122zFWrWtWtWbvWvTFnjrWjuerqq93pp50W20qUFomCE4akgfnz57slS5bEw2WEzk488USrX8tUCFKCI3ISCU7JQ+t+wmJhmjVrZqG2oobqRMmRSnA8eJp0fZRYx0NGYJMmTSz8uTsz1SQ4IieR4JQ8ZKdRx/L111+7X5Up42rWqFHqfbGJ/5GO4IRJFXKjELE7wm3FFRwlDQiRJ5CMQIYRIRgywyQ22Q2eDAUzsgTJCiSz0KfNq+GnEEKI3QJ1OLTJoW0OHaxGFQmOEELkCHg2Ue5tQIIjhBAiI0hwRKRRz8EiH8iX91yCIyIN2TASHZHL8H4XNesr21BatIgkPi1aiHwj3bTo0kBp0UIIIbICeTgikngPh04rKVUl9tElRK7gQ2p+qG95OEKUEhIbkevwfntDnutIcESkkdiIfCBf3nMJjhBCiIwgwRFCCJERJDhCCCEyggRHCCFERpDgCCGEyAgSHJGTMDKi2A4Drm3atMn98MMPsSXb0T0SmUaCI3IORra87LLL3HPPPRdbkp+8NGmS69Onj7vkkkvcNddc47p27eoeeeQRW7e77tGiRYviI1cKkYgER+QcjGx5zrnnuqZNm8aWFA+G733yySfNSGcLc+bMcWPHjHGnn366GzlypBs1apQbNGiQzUNJ36Pi8N5777kpU6bE5kQuI8EROUmHoJTNKIglwaeffupmzZrltm3bFlsSfZYvX+7q1q3r2rZt6w488EB3wAEHuCOOOMKGmPaU5D0qDgsXLnT/+Mc/YnMil1FfaiKS+L7UJk2aZJ+F5f7777cx3lu1amXzhJJOPfVUN3v2bPfBBx+4H3/80dZfeeWVVtqHP7/wglswf77VeVSuXNldfPHF7rPPPrPSN5+1atVyZcqUcTfeeKONqjhl6lT37uLF7ptvvnH77LOPa3nKKa7jBRfYvr799ls3ZMgQ1+XCC93owLtYvXq123fffd1FF10UPycgBDVu3Di3YcMGW39KsI+ePXvutA7BaHPGGfH9f//9965///7uzLPOcqefdpotCzNt+nQ3ZvRo99BDD7nq1avHlu5IUe4Rx30huE8IBPepfPnyrl69eu7qq692e+yxh50zY+yHnxue4YSJE928uXPd5s2bXc2aNS28d8IJJ9iQyBzrl19+sXteqVIl169fP/udv34Ev0KFCuadnRt4ZZ50zjeb8KFI9aUmRJaBkdqyZUtszplg3HXXXe7gQw5xt99+uzuvQwf3xhtvuHnz5tn6Tz75xE0OjCTjwmOkEYYqVaq4448/3p0RGHro1q2b69Gjh4kNQ/ni8WA42R/GcFzMEMPPP//s3n//ffenwKCy7u6773ZHHnmk/VH9eX300UdmnA899FA3cOBAM7R0Vhpe17RZM/fggw+6jh07ugnjx7v5gSACwodAlS1b1uYTadmihatWrZrr27evmxgY+8SEASjsPUIU/vjHP9o1nnnmma5fIHi/bdrUtknl/Y0dO9a9GWzTuUsXd99999n1Et5DvNq1a2deFyLEvfVG118/Xhn3rmOnTm7ChAlWL+XZ1fmK6CHBEVkHJWs/hQ3mrmgWGO8LA6NXp04dCyfhseB5wPr1662Efthhh5nQNG7c2D6ZMHrQsGFDK5Xvt99+tm3XQJSYZ3+UvCtWrGjeSBgEDK+FfVwYeDs//fRTfJtXXnnFvI/rrrvO1jMdd9xx8XXHHHOMnScGuk2bNhYiW7p0qa3nHDDICEsy8DwQMTygyZMnuyuuuMK9+uqrsbUFk+oeLVmyxK1bt87dcccddj71gvM5IRDkVODdcNxzzjnHzpX9IuZ4I2vXrrWQHl5NuXLl7F76kB/Xz7HxVrgv/JY6pxkJpf9U5yuihwRHZBWU1Mm68tOdd94ZW7NrqlStGvu2HYyTF6wTTzzRxAbjjxdCGvGu4FwWvPWWmzp1qhv34osmJngeYfAyPDVq1DCh+u6772x+48aNJirJoPSOB3LLLbfEJ+bxCtIFUcIYcz2E455++mnzdlKR6h6tC7xAOplEINKFrve5L6+99lr8OvDYuA9bt26NbbUzXH+4vgnqB+JESC7sraU6XxE9VIcjIkmqOpywwcFwEd5K5Prrr7f4PiVruO2229yxgYeCAfZQB0CYiDoZ4Dv1BtOmTXMrV660kjxGjxAS36m78MdatWqVhXOov6gXGMK9y5Z148ePd5deeqnViZDZRtox9Th4KJ7OnTvb8ahr4Bybn3xyvF4mDOvq169vnkQYPJei9iw8ZuxY99fXX7esNSjsPaKOa+E777iHH344ttbF782LgeBSb5JYh4M3h4j36dvXValc2ZZ5EGNE8ZlnnnGff/55vO4Gkt2bt99+2z3wwAOWcUedVjrPNJugfoS6wGxAdTgib8BI+SmZ2BQVxAshuOeee1yDBg2sMhq814Ih88yYMcNCPRhJjCJGmzqVvQthMBCOFR99FJvbEYwxHoAPtfmpON3Y16ld2zykoqZ3Hxx4Nl988cUODUY3f/117FtyOF/uKyReC8/PE763wPWvDkQ9zLJly+weIzai9Ej0PAuDBEeIAJIGmDB81A0RUttv//1tnQ+LrVixwow1Rhuhw8tZs2aNzVP6J9xDskC6kNXGKI8zZ860/eK5kW0FeEmU6GlPwzomwnfe2HOeIwJPhcr1ZPBbvA/CS/yW7fDQENSiZnARdiQ8xn44D7yXlxJCdF5E8Fg4LveJehYy5rhfwDlxfh5CjdShcf3ceyDRYvHixe5vc+fGr51kgNatW9v6XITwI/cB7yHKE95nUZHgCBGA4b/55pst5EXd0EEHHeTax1JwScklW41sKSr+MXxkU1GXwW9In/4xMJZkbn0diE66NA8M8bnt21tIif2S8eZTYhEGKtf5g7OOiSw1jBKQij3tlVfcwkWLbD4RDDqhLlKsO3XqZJ4Y4T+SB4oK3srlseSDLl26WNiKRIYwJAFUrVrVejbwITJCi4QVyZi7IPAGub9hwfGJEmSp8TuukaQNrv+Jxx+3ax88aJDVd3Fckb2oDkdEkuK2wykKlNqpe6FUnqxinFL7/oHXEw7pUFpneyYfFvIhpHShBI+RpX4mMVzEPjlusnV4Aywv6HjsF2HiE7EoqbYpnNOXX35pWXl///vfLdWZ9jLh88BD5B5yXzz+/iY7F3+diev88sR95SLZ0A6nuEhwRCQpquD4SmxR8uDNDBgwYAdBoMsfejUYOnRoPN05CiCGzz77bGwuO5DgCFFKlIaHI3YNWWAIDB4H3gqQmecbrIqiI8ERopSQ4EQTEiRInqAtEY0twynfonjkg+AoaUAIkTbUI+HN0HuCxEYUFgmOEEKIjCDBEUIIkREkOEIIITKCBEfkNLT9oAcB34LdQ/sO32o/1/HXmS/XK6KLBEfkJAxbTJsRWq/fcMMN1rqd9F3f2/Ljjz9unUqWNPRUEG5FX9rQ6JOxYjgnBknzqcxClAYSHJFzMNomo1nSKwBd4dP3Fw0UewWi41vrt2zZMt5LcmnDoGK+D7WS5sXx422sGbrKadSokXvsscdia4TIPBIckXPQoSadTNI3Gam7dInCQGrNmjaNbeFssC/f1qe0oU+03eF50BkmA5YxzDUwaig9MfhONIXINBIckXMwCBcsWLDAPpNBB5ThcV3olXjKlClu2vTp1hsuoTEGC6P+Jww9O7OcDjsZv4QxcXZlwBkjpk+fPrZPwnrjJ0yw5fQRRgeYhPnoi4zvLwfiA/SthpfWvXt3+w3nGh5YLJ3zZbhlhsNmZE6gdwA6IeUahCgNJDgi58CwntWunXv++efd4MGDdxIN2PLddzaqpAdjztj7iwNxoHdjjD+t6UeNGhXbwtlomezzmGOPtZ6Qe/TsaWO0JA4rHcaPzd+0WTML7+Fl0Ovz/PnzrUdq6pjKli3rmgbeF98bN2pk9S6MZEqiA/VMvw+EhHOlt2pPOudLmO74wJMLc1wgOHS4KURpIMERWQeG2E/hUn+YXoEHwtABjJtP0gB1Fz5hoCAY3IvfHBsICnUejFfD74GstsmTJ1sHld27dbMBxAjRIRapYGx+utVnvH3Ce4zgSSeYS5cutVAfoT32wfDWfK9evboNlYDAXHvttdZNPx4K3xmrn995Up0vfPzxxzboWpgjg/Nm3+FRU4XIFBIckVVgKMk48xOeQEE0b97chIbhjRnMi5E88R4KInEIAASCBASgO356QmYk0MKAcf/000/j4/kzMZ9K/DZs3OgOPPBAV7NmzdgSZ985t03Bbz2pzhf4zn7C4P0B3pAQmUaCI7IKRpQcM2ZMfKKeY1fgiTBkwcqVKwscITMZZUPd8Ps2LIUdkwWBIzusd+/e8YlwHAkNBYE3hZiEYRmJED+nEMzw+bI9kx8e2+PnUwmvELsLCY7IOhAdP6UrAHgIDBC2devW2JLCwfgqwBDAHrwtRCAVDE/NMRPH82egsTC/bNsW++ZclcqVLaEgHPZatXq1HYvRNNOBayXklni93rNKFDQhMoEER+QcjDb55ptvmtGmJM8n7XAwwIUNiXkIXVEXQzYZGWTUHY0ePXonwWE7QmZ4F9CqVStrdDlnzhw7FybG5w+3+keUVq5YYd+pl2rSpInV6zCAGKJD0sP4F180sWnYsKFtlw6I7LqEhIn1GzaYeEpwRGkgwRE5x8erVrmnn37aXXnllTaeP58Y7X79+xfL0JIGjWDwSf0R9SDhOhSg4p5MMZILEDoq8/k+bNgwG5ufiSw1RMtz8sknu9mzZ9t4/wxwhudG7wAffvhhvKcEtr/11lsLNXw14roslGQAHy1fbsIpRGmgAdhEJCnuAGx4GHghhJRIP04UhuJAI01CeewTMbn6mmt2aFTKeupKKlSoEFuy/XwQoMSKfg+hLpISEkNtyfaVLrQPQqSeeOIJ2y9iSR0SGW8aoTN6aAA2IbIUPAGMtM/uKgl8RTyZXuyT/toQiZo1asS22A7rEwWC8yHluaBzYXmi2ECyfaULdUX169d306dPt/k3//Y36+5HYiNKCwmOEGmyZMkS62Hgtttus54DHnroIXdu+/aRHvmS8N+sWbOsS5uxY8aYdyNEaaGQmogkxQ2p7Q7wbkir/vKrr1z5cuWsLmSvUCpyVKGxKKJIw9HjjjsutlREDYXUhBBxCIsdffTRrmWLFtYrQDaIDXDOhOwkNqK0keAIIYTICCUSUqPbj+HDh1slarhrDZE56MKEUjfpuvQQnO34kBrpxMkq04XIJUh7p74NFFJLAWJDRSQN7SQ2pQf3nmfAs+CZ5AoITrjNihC5Bu8373k+UGwP54EHHjBDR6olCq3SaOngX1p6Gj7llFOsk8hsJiqDowmRaeThpIAwGkhsShfuvXfJ/TMRQogoUWwPJ4rpq/lMrqRW+vdKnrPIdcLRCZCHI0QpIbERuU44OpHrSHBEpJHYiHwgX95zCY4QQoiMIMERQgiRESQ4osShHVB4gDEhhICcEhxGS2QMEMYdoaPFVLCt2D28/PLL1pvyiBEjrLNLIYSAnBCcRYsWuauuusq6denbt6+N8OizPmiUSqrwXXfdZfMwePBg23bU6NGxJaIkYSRMhl5maGW68Kc7/8mTJ+dUDwhCiMKT9YLz+l//6u6991732Wef2Zj1DDh1+OGHu1q1asW22JmKlSrZtowEWVIwhPEzzzzjJk6cGFuSv1x//fVu4MCB7pxzzrEBxBi18tVXX7Vhk++//363YMEChdyyEJ5ZcZ8bkYVNmza5H374IbZkO3of8oOsFhxe3pEjRtj3Fi1aWAgH8cGD6devny1PRq+LL3Zjx451Z7drF1tSfN555x03Y8YM9fsVgw5EabzJ87jppptsbP+yZcu6NWvWuOeffz5nQm54zwveeis2l7vw3G688UY3YMAAixoUlpcmTbJnTmThmmuucV27dnWPPPKIrWPo68suu8w999xzNl9SEPnwDaFFNMhqwfFD/DLWByE0xpn3MHZJQUyZMsX6Gps5c2ZsyfY/FH8mRnRknHq+UxcEGBS253j8KQjfsc2TTz5p69kfJXhAeNh2WmxYX+HcUUcd5Xr16mUFgR49etj4LNkWcuPZ85x3J3iCvFMY4ChBfeiQIUPcueee6y644AL39NNPF6pgNWfOHBtt9PTTT3cjR450o0aNcoMGDbJ5YFyhc4J9N23a1OZLk6g+g1whq7u2wfhTQU33JwV5NJTGhg4d6o4//nh355132jJCX3gjHTt1cp2DiT8PvSxjBAnH8bKtX7/ewnL8lq4mnn32WQvDsQ1DAWzevNn2hbFcumyZ+0sgMKyjFM92rdu0cRd26WLbZBJKdDQi22effWJLMg/3gHtRFOrUqeNatmxpgg+p3isMGQWOTHT0yTtDASTxPeN+9+nb1zUrAWPJMNB33HGHe+GFF3YoPJU28+fPN5HwPRr379/f1a1Xz3Xv1s3mdwUGfO3atdbRbybBw8HDLoxtKs1n4L0xdW0TUai3geLWxbwybZoZSMJylMIRGYw2ouO9HEBIKN3xx6OuCFYHnhF/vPPPP9/m6amZUlxpiE2+sW7dOpvSgexFRAxPGC+W8I73SoFCB/VL3bt3N++V7z6TkXdi7ty5bllQsPBhpYIgTITR4vPSSy+1ffE9XGL+c2DMCCuxjv198MEH5m0/8cQTtv73v/+9LadeEP4WHJukFzxr9sn5hLMs0zkm7zHn7a8PL/z777+3dRhm7kfnzp3t9+MnTLDlHu7TaTFvBE499VT3+qxZO2SC8p/gniWj1qGH2nOi7qYg+C0FCE861wTcN66FZ8qz5T7xrAuC33P/uZdcL9ftO7tN9Qz8PeI8eHaJ3m6655vv7Bn7zEqokIZvvvnGPovK+thLhYDxZwZfQv92yxb7BESmQoUK9v3IunXd8uXL43/aKIHxjGIpiYrhxYsXu4ULF9o4+x6eY5MmTUzwd8fgcRiNW2+91TVq1MgyGMuUKeMmBEYVQ9O2bVszCni/jPuPofn555+t0IAR5Xft2rWzZRj5LkFBAg+uIHiHMHrtg9IqSRLvLlli4aSGDRu6Vq1a2blMDkrcf/jDH1yNGjWsUFOlShWb8Nao3+oWFGD23HPP+L34V7C8VWDka9Ws6b744gur+xo/fnw8E3NXx+T6WL/ffvu5K4Lrr33YYe7jwCgTiqYODS/goq5dXZPGje2dxpurUb26a968uT0zllHn4mGoat57vJYjjjjCluENsP9kMCT3X19/3TJI27dvbx5p4raffvqp2xL6r+3qmoAEHUKxZwTPsHezZu7z4N48EhQWN2zYED+vRKi7feutt+x6uZ+vvPKKhfd41kRBkj0Df49at25t78/GQDiHPfWU+2XbNtch5pWkc74iyz0c/rCwYsWKnbJeCgPGBDAk+++/v00nnXSSvWBVA0OQjFRGR+wIf1iMJCVE/syIDfePRAISCvgzY4jSERvqfSidMs0KStnz5s2LzxdUmU1plMIC4sGoqBjMmoGx8dBLLyJNxfWxxx5r21Ci9wkN1EEhiuXKlbN11EGlollg/PBwCQ9ikAjNrl692tYhMNQvHhYYfUSmcWDkveB4I4mR4jjeKLdp08aMNvvjnvFuYlTDpDrmwqB0jkG87rrrLPRXPRAT9gcY3GOOOcZ+g+ByrLpBYcoXCBAVPJnatWvbPHAvKlas6NYE6zw9e/a0/SejfPnylrV45llnmUBcccUVO3iXBZHqmjgn9oUnQYSBe8e1pfpfIrwcl+xJfz/5PSLDdRb0DLhHHBuxYT2/pc5pRkKhLtX5iu1kteBQYuUFo7SF+xpOrQyXliBV2iUvGvBH5KUKT/xZCoNGPd0OCQB4WdRxkRiAUOA18mckcQBPkkQCjHlhqFevnhksphNPPNE1aNAgPl+QEOBVNEghEhs2bjQRePDBBy08wzTztdeK7L1WqVo19m07GB7/PnLOiA3GmVJ1qjCTB+OKAHA/CXcRMqL0HSbVMfEe8GYQlEQQItb762Zi3l870QNCyYn1GYSxC/OuY7gxxlxzmzPOsND0rpoQpLom3i+EguefLhQqeAdfC56tv1aeOc9+69atsa12hnuU+G7VD95b6nHDBd1U5yu2k9WCg1Bc0LGjfSc7DEPGS0Q7EOKs/FHxVmDlypVm5HxMNgx/AJg9e7bFuflTE1MuTJqmLwESMuK3U6dOtfl8hDowwgrcA7J+KBETuqKUi5dBSbCoFbKENPFQmPCI2LefL6jH3X/96187GegwvCeU2Hv37h2fiN9jjEqCcKkbw4tHh+DgpeDhhcOLiVBQopL+sccec18G97LsXnuZgUyVhQnhY1Ky96HgRFhHwS187SRG+BDavwMDnexYLOO+FRaEr2vgVZzXoYObXshMzvA1+QJkYd6jbdu22Wenzp13uF7+r3g0BWH3L3g/wiB24PeZjFTeVr6S1YIDuK4IDAaD0gvCQtiCPxilNF4k1vHnoMEhMfBE6tWtayVk/kSEV8a98ILF9/cM/tzpwnEouXIcxI/zyFcIPfFnK0rIbHeAEG1MCEGFK92rVK5spfVq1apZyMRPeGNhimJgk8F7xr255557rIROQQeoW4LwcT788EOrQ8EoEjoiNbnO4YcXKguR+07SQDKPjWumdB++biYv3uWDZ8nvEq+d3iRYV1TqBAU09osxLwr8p4H/ugdvw9e9JoNr8uKZeL0+fJnsGXCPVickIpBAgueHgIr0yXrBATLDSFsePny4VQBS6Ukpm/RlSkCsox0B64mZE6snVZKUaA+xayoUKUmSxsl3SmJAJSfbUwfhYR3LaEQKHOfhhx+23xI2CG+bb5x99tlFDpkVBirwOcauICGBkB6FCQwc3ykUeFiPIeK5+RAI7bJWhAoNvoIfoxYWq8KCh82EQWM/hNT2i3nhGDagTpLzxCB7YfG9M5At9cacOfF6x3T4bSBu8NRTT9n1cWwKVByDCm3uBxlizDPR7sx7EL6edOPGjfYJrCM8FRZkfl9Qogr7J4OLY7N/6sZIO0Z0aYNTFDD01D2NGzfOzoV9jx49egfB8SKC2HJc/qN412OC7XwmG7/j/DzJngHthYhckC3o7w91h9TxisKRE4LjwauhtEKYJRHi1wWFFTwYHepxCNX5klBh4bcFhXbyBUrURQ2ZFQaOkc5xTjvtNDNuhEs7BYUMEhfISPJgmAgB4pVS+U3jRrLWwl4RITsgbEu4FiNXFBC9m2++2VJyaXVPXUj7wGsB3k/O6+6773YXXnihGTXqDs6I1XkgsBRyyE4rjOhhnMm+w1vi+ji2b7zJfaHiHLHlmEwTxo+PXx/vMlM47Md94v9BmzUPCRzTpk2Lze0IBp22LRyb+0/IztfFFQfuAwLAJ/cSryvscVDYqVq1qj0v336Kwia2gIw5njO/CwtOsmdAIZV79MTjj9uywUGhFrHjeYjCkdUNP8XO5Erjsd3xXuGdED7CgOLJUreT6IlS50RcPlmhAc+A0jLriloyBzwEjoNYJisccQzqHsPGk99gXP0yvhflHNg39VmJx/XXRpJM+LhAJ7fLly2z0CjgxbM9htzD+bHMexWJcL4kIPBZ3PuXiL+XnDfCcHVwXuGGuHiRXG+4cOKfQUHnkuwZ+HuUuK+SIh8afkpwcgwJzo4Q5iTER6nWGxaEh6QA2rYgLhMTGjqK/0FJngQH0s4HBoJTqWJFm8dbXLV6tZX6SwM8l0cffdS++2gEYUI8E8LnJKgU1QstSajLJOyXDhKcNJDgRAsJzs5QqiZ0UrlyZTMAZIeR4EFGY2JpXiSHtky0cyJkXL1GjbS7tdmdUJ9FcwjaVFF3Q0LQ6a1bR+LcioIEJw0kONFCgpMcwipU+tM6/Nig1F7Y9lVie/0T4Tgy60oyJFZUCHGRgEC6OBlzeGNROK+ikg+Ck1NJA0IUBMkgVJAT25fYFA06ySV5IipGnVAaSRW0/KdXgGwWm3xBgiOEECIjFFtwaOsCUaigy3f8M/DPRAghokSxBQdXFsjjl+iUHtx7ngH4ZyKEEFGi2EkDdKLH4GXqtDIa4N2QLlpa3ciUFDSq451CRJO1iREil6DASANW/r/0wpCrFNvDwbBh4OheRqGc0oN7zzPIBbEBec4iX8in6ESxPRwhdgfynEW+kSvRiVRIcERkQXTocJUW5BIekasgNHg2NE7OZbEBCY7IC+i4EmgcKIQoHSQ4QgghMoIafgohhMgIEhwhhBAZQYIjhBAiI0hwRF5A0oBPHBBClA4SHJEXMCRzYYZlFkKUPBIcIYQQGUGCI/KCChUq2CSEKD3UDkcIIURGkIcjhBAiI0hwhBBCZADn/h+Nm3KiaM5TygAAAABJRU5ErkJggg==">
            <a:extLst>
              <a:ext uri="{FF2B5EF4-FFF2-40B4-BE49-F238E27FC236}">
                <a16:creationId xmlns:a16="http://schemas.microsoft.com/office/drawing/2014/main" id="{F51A1D36-E817-4D0A-9A85-E7E3E6D80D90}"/>
              </a:ext>
            </a:extLst>
          </p:cNvPr>
          <p:cNvSpPr>
            <a:spLocks noChangeAspect="1" noChangeArrowheads="1"/>
          </p:cNvSpPr>
          <p:nvPr/>
        </p:nvSpPr>
        <p:spPr bwMode="auto">
          <a:xfrm>
            <a:off x="421481" y="40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itle 1">
            <a:extLst>
              <a:ext uri="{FF2B5EF4-FFF2-40B4-BE49-F238E27FC236}">
                <a16:creationId xmlns:a16="http://schemas.microsoft.com/office/drawing/2014/main" id="{975298F7-D898-411C-A60F-885F202FC031}"/>
              </a:ext>
            </a:extLst>
          </p:cNvPr>
          <p:cNvSpPr>
            <a:spLocks noGrp="1"/>
          </p:cNvSpPr>
          <p:nvPr/>
        </p:nvSpPr>
        <p:spPr>
          <a:xfrm>
            <a:off x="312717" y="970566"/>
            <a:ext cx="8911687"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b="1">
                <a:latin typeface="Arial" panose="020B0604020202020204" pitchFamily="34" charset="0"/>
                <a:cs typeface="Arial" panose="020B0604020202020204" pitchFamily="34" charset="0"/>
              </a:rPr>
              <a:t>Cấu trúc, các lớp/đối tượng tham gia, ý nghĩa và vai trò của từng lớp trong mẫu. </a:t>
            </a:r>
            <a:endParaRPr lang="en-US" b="1">
              <a:latin typeface="Arial" panose="020B0604020202020204" pitchFamily="34" charset="0"/>
              <a:cs typeface="Arial" panose="020B0604020202020204" pitchFamily="34" charset="0"/>
            </a:endParaRPr>
          </a:p>
        </p:txBody>
      </p:sp>
      <p:sp>
        <p:nvSpPr>
          <p:cNvPr id="13" name="AutoShape 6" descr="data:image/png;base64,iVBORw0KGgoAAAANSUhEUgAAAZwAAACYCAYAAADQp1+bAAAAAXNSR0IArs4c6QAAAARnQU1BAACxjwv8YQUAAAAJcEhZcwAADsMAAA7DAcdvqGQAACV8SURBVHhe7Z0J+JVj+sefCVmLivYolEKWqcxUyhVK/yEkWmgTsu81DMWgbDWUPVS0jFRaqIkyxbS4qIQZldKmxTKEiBlD838/d+c583Y6v9P5LZ3fe875fq7rvc55l/Pu5/4+9/3cz/P86r8BTgghhNjNlIl9CiGEELsVCY4QQoiMIMERQgiRESQ4QgghMoIERwghREaQ4AghhMgIEhwhhBAZQYIjhBAiI0hwhBBCZAQJjhBCiIwgwRFCCJERJDhCCCEyggRHCCFERpDgCCGEyAgSHCGEEBlBgiOEECIjSHCEEEJkBAmOEEKIjCDBEUIIkREkOEIIITKCBEcIIURGkOAIIYTICBIcIYQQGeFX/w2IfRciUnz55Zdu+PDh7r333nPffvttbKkQucWBBx7oTjjhBHfJJZe4gw8+OLY0N5HgiEiC2Fx77bUSGpE3IDyPPvpoTouOBEdEkgceeMC9+eab7te//rW7/PLL3SGHHBJbI0Ru8c9//tMNGzbMvfvuu+6UU05xt9xyS2xN7qE6HBFJCKOBxEbkOrzfvOfg3/tcRYIjIokPpUlsRD7g3/NcDyFLcIQQQmQECY4QQoiMIMERQgiRESQ4QgghMoIERwghREaQ4AgRUb7//nu3Zs0a98knn9j3MP/+9793WiZE1JHgCBExfvjhB/fwww+77t27u5tvvtndcMMN9v2uu+6y9QjNZZdd5i6++GL30Ucf2bKSgIa25513Xvw4QpQ0EhwhIsbzzz/v5s6d6/bYYw9Xv359mw444AC3//772/q99trLVahQwbpC2XfffW1ZaYH39cwzz7iJEyfGlghRMBIcISLG4sWL7fPyK65w9957r010YkrnjrD33nu7oUOHumeffdYdeuihtqy0eOedd9yMGTOsexYhdoUER4iIUbZsWftcvmyZ++WXX+y792o8AwYMsD63Pv/8c5t/8skn3W233WbzrCMER3cpC956y9bDf/7zHzfuxRfdjTfe6C666CJ36aWX2j5mzpwZ2yI5c+bMsd907tzZfjNq9Gg7rylTprhXX33VtkF42Ne06dNtnrAgns9VV11lx2Jd+FzSOV9ReKjbo+PbqCLBESJinNyihX3Onj3bXX/99SYIiEWYVatWuZUrV5qBgU2bNrnly5e7m266ydb99NNP5nU8/thj8W3+9Kc/ufGB4Kxbt85Vq1bNtmEfdBpZEH/5y1+sB+MNGza4Bg0a2G+mTJ7sXpo0yW357rt44sKPP/7ovvjiC7dlyxabHzRoUNzzQSg5zuBgmReUdM5XpA91eSNGjHB9+vQxzzeqSHCEiBidOnZ0Z599ttXhYJifeuopEx7qS3ZF48aNzeAgEoAQYMjJdsMLgSFDhrjBgwe7rl272nwqJgXCAhiyO++80/Xr39/mFy9a5Lp36+bOP/98m6eX45EjR7oLu3Qx4/f+++/b8scCAWE6r0MHm58wfrx9ego6X7Fr8GQoEOApPvTQQ+7tt9824YaoirYER4iIgdD07NnTDDXCQ4jts88+M4Of6Okk8pvf/tZ+T2eQFStWtGVbt251a9eute+1atVKu96HsNjmzZvtO2E1RGrSSy/Z/DfffGOfyVgfeENw2GGHuSpVqtj3psF5AZ6SDxNCQecrkoOQLFiwwOrwbr/9djd16lT31VdfuUqVKrm2bdu6gQMHultvvdXq+aKIBEeIiIKxRngefPBBm6cn4dWrV9v3dPB1QbA1EA8oX768faZDWNzIiCNLjs/WrVu7NmecEVuzMz/HfocR9FAHtSvC5yt2JBwyI4tx6dKldr9+85vfWFiSxJL27dtHfvA2CY4QESMxpLTnnnuaFwBFNcree6AuxQvJl0HJOBk+HBNOu27evLm78sor41OH886z5Z5wt/rVq1e3zxUrVsT3hYEEPBl/LSI1BYXM6tSp43r06GEeZ69evdxRRx0V+0X00YifIpL87ne/s09fh5BPUF9D5Xvt2rXNYOPVYGgIh2F4MNg0+sTIUx9DiKx///7uww8/dH369nXNmja1/ZAhRijuvvvusySB3r17236qVq3q6tatGzdgJ510koVhFi1aZCVl9k/JuWPHjpa48PLLL5v4sF25wEN6b8kSa3iKoQv/plGjRpZYcNZZZ1mpe/369RZWq1Gjhh2LUFqvSy5xZ5155i7PN5uMaElBo1vo16+fW7hwYVykCwuFEl+Xszs4+uij7R0tCvJwhIgQCA3hJ8SEincyuTAeDLVNSbeo3gGhNFKbEQ6MOgKAOIRp2LCheUIIA/UEZJ0hOi1atLDzmTVrltXhULfj61n4DaLCb0hKwIPiHDlXRI2MOPYF57Zv7/6vbVv7LrKXogohyMMRkSSfPRzAs6EymE/CUPQ0UFIgHuxv7J//bCnO1MkQJvOQDVeuXLkd2v1wHmTMHXTQQTss99CepkyZMvGRKz0IKAkG1EdFtSI7KngPhzAaEFJDxOfNm2fvgoeQWsuWLc2jzPQ99UNhDxs2zD4LiwRHRJJ8F5zdAePlL122zFWrWtWtWbvWvTFnjrWjuerqq93pp50W20qUFomCE4akgfnz57slS5bEw2WEzk488USrX8tUCFKCI3ISCU7JQ+t+wmJhmjVrZqG2oobqRMmRSnA8eJp0fZRYx0NGYJMmTSz8uTsz1SQ4IieR4JQ8ZKdRx/L111+7X5Up42rWqFHqfbGJ/5GO4IRJFXKjELE7wm3FFRwlDQiRJ5CMQIYRIRgywyQ22Q2eDAUzsgTJCiSz0KfNq+GnEEKI3QJ1OLTJoW0OHaxGFQmOEELkCHg2Ue5tQIIjhBAiI0hwRKRRz8EiH8iX91yCIyIN2TASHZHL8H4XNesr21BatIgkPi1aiHwj3bTo0kBp0UIIIbICeTgikngPh04rKVUl9tElRK7gQ2p+qG95OEKUEhIbkevwfntDnutIcESkkdiIfCBf3nMJjhBCiIwgwRFCCJERJDhCCCEyggRHCCFERpDgCCGEyAgSHJGTMDKi2A4Drm3atMn98MMPsSXb0T0SmUaCI3IORra87LLL3HPPPRdbkp+8NGmS69Onj7vkkkvcNddc47p27eoeeeQRW7e77tGiRYviI1cKkYgER+QcjGx5zrnnuqZNm8aWFA+G733yySfNSGcLc+bMcWPHjHGnn366GzlypBs1apQbNGiQzUNJ36Pi8N5777kpU6bE5kQuI8EROUmHoJTNKIglwaeffupmzZrltm3bFlsSfZYvX+7q1q3r2rZt6w488EB3wAEHuCOOOMKGmPaU5D0qDgsXLnT/+Mc/YnMil1FfaiKS+L7UJk2aZJ+F5f7777cx3lu1amXzhJJOPfVUN3v2bPfBBx+4H3/80dZfeeWVVtqHP7/wglswf77VeVSuXNldfPHF7rPPPrPSN5+1atVyZcqUcTfeeKONqjhl6lT37uLF7ptvvnH77LOPa3nKKa7jBRfYvr799ls3ZMgQ1+XCC93owLtYvXq123fffd1FF10UPycgBDVu3Di3YcMGW39KsI+ePXvutA7BaHPGGfH9f//9965///7uzLPOcqefdpotCzNt+nQ3ZvRo99BDD7nq1avHlu5IUe4Rx30huE8IBPepfPnyrl69eu7qq692e+yxh50zY+yHnxue4YSJE928uXPd5s2bXc2aNS28d8IJJ9iQyBzrl19+sXteqVIl169fP/udv34Ev0KFCuadnRt4ZZ50zjeb8KFI9aUmRJaBkdqyZUtszplg3HXXXe7gQw5xt99+uzuvQwf3xhtvuHnz5tn6Tz75xE0OjCTjwmOkEYYqVaq4448/3p0RGHro1q2b69Gjh4kNQ/ni8WA42R/GcFzMEMPPP//s3n//ffenwKCy7u6773ZHHnmk/VH9eX300UdmnA899FA3cOBAM7R0Vhpe17RZM/fggw+6jh07ugnjx7v5gSACwodAlS1b1uYTadmihatWrZrr27evmxgY+8SEASjsPUIU/vjHP9o1nnnmma5fIHi/bdrUtknl/Y0dO9a9GWzTuUsXd99999n1Et5DvNq1a2deFyLEvfVG118/Xhn3rmOnTm7ChAlWL+XZ1fmK6CHBEVkHJWs/hQ3mrmgWGO8LA6NXp04dCyfhseB5wPr1662Efthhh5nQNG7c2D6ZMHrQsGFDK5Xvt99+tm3XQJSYZ3+UvCtWrGjeSBgEDK+FfVwYeDs//fRTfJtXXnnFvI/rrrvO1jMdd9xx8XXHHHOMnScGuk2bNhYiW7p0qa3nHDDICEsy8DwQMTygyZMnuyuuuMK9+uqrsbUFk+oeLVmyxK1bt87dcccddj71gvM5IRDkVODdcNxzzjnHzpX9IuZ4I2vXrrWQHl5NuXLl7F76kB/Xz7HxVrgv/JY6pxkJpf9U5yuihwRHZBWU1Mm68tOdd94ZW7NrqlStGvu2HYyTF6wTTzzRxAbjjxdCGvGu4FwWvPWWmzp1qhv34osmJngeYfAyPDVq1DCh+u6772x+48aNJirJoPSOB3LLLbfEJ+bxCtIFUcIYcz2E455++mnzdlKR6h6tC7xAOplEINKFrve5L6+99lr8OvDYuA9bt26NbbUzXH+4vgnqB+JESC7sraU6XxE9VIcjIkmqOpywwcFwEd5K5Prrr7f4PiVruO2229yxgYeCAfZQB0CYiDoZ4Dv1BtOmTXMrV660kjxGjxAS36m78MdatWqVhXOov6gXGMK9y5Z148ePd5deeqnViZDZRtox9Th4KJ7OnTvb8ahr4Bybn3xyvF4mDOvq169vnkQYPJei9iw8ZuxY99fXX7esNSjsPaKOa+E777iHH344ttbF782LgeBSb5JYh4M3h4j36dvXValc2ZZ5EGNE8ZlnnnGff/55vO4Gkt2bt99+2z3wwAOWcUedVjrPNJugfoS6wGxAdTgib8BI+SmZ2BQVxAshuOeee1yDBg2sMhq814Ih88yYMcNCPRhJjCJGmzqVvQthMBCOFR99FJvbEYwxHoAPtfmpON3Y16ld2zykoqZ3Hxx4Nl988cUODUY3f/117FtyOF/uKyReC8/PE763wPWvDkQ9zLJly+weIzai9Ej0PAuDBEeIAJIGmDB81A0RUttv//1tnQ+LrVixwow1Rhuhw8tZs2aNzVP6J9xDskC6kNXGKI8zZ860/eK5kW0FeEmU6GlPwzomwnfe2HOeIwJPhcr1ZPBbvA/CS/yW7fDQENSiZnARdiQ8xn44D7yXlxJCdF5E8Fg4LveJehYy5rhfwDlxfh5CjdShcf3ceyDRYvHixe5vc+fGr51kgNatW9v6XITwI/cB7yHKE95nUZHgCBGA4b/55pst5EXd0EEHHeTax1JwScklW41sKSr+MXxkU1GXwW9In/4xMJZkbn0diE66NA8M8bnt21tIif2S8eZTYhEGKtf5g7OOiSw1jBKQij3tlVfcwkWLbD4RDDqhLlKsO3XqZJ4Y4T+SB4oK3srlseSDLl26WNiKRIYwJAFUrVrVejbwITJCi4QVyZi7IPAGub9hwfGJEmSp8TuukaQNrv+Jxx+3ax88aJDVd3Fckb2oDkdEkuK2wykKlNqpe6FUnqxinFL7/oHXEw7pUFpneyYfFvIhpHShBI+RpX4mMVzEPjlusnV4Aywv6HjsF2HiE7EoqbYpnNOXX35pWXl///vfLdWZ9jLh88BD5B5yXzz+/iY7F3+diev88sR95SLZ0A6nuEhwRCQpquD4SmxR8uDNDBgwYAdBoMsfejUYOnRoPN05CiCGzz77bGwuO5DgCFFKlIaHI3YNWWAIDB4H3gqQmecbrIqiI8ERopSQ4EQTEiRInqAtEY0twynfonjkg+AoaUAIkTbUI+HN0HuCxEYUFgmOEEKIjCDBEUIIkREkOEIIITKCBEfkNLT9oAcB34LdQ/sO32o/1/HXmS/XK6KLBEfkJAxbTJsRWq/fcMMN1rqd9F3f2/Ljjz9unUqWNPRUEG5FX9rQ6JOxYjgnBknzqcxClAYSHJFzMNomo1nSKwBd4dP3Fw0UewWi41vrt2zZMt5LcmnDoGK+D7WS5sXx422sGbrKadSokXvsscdia4TIPBIckXPQoSadTNI3Gam7dInCQGrNmjaNbeFssC/f1qe0oU+03eF50BkmA5YxzDUwaig9MfhONIXINBIckXMwCBcsWLDAPpNBB5ThcV3olXjKlClu2vTp1hsuoTEGC6P+Jww9O7OcDjsZv4QxcXZlwBkjpk+fPrZPwnrjJ0yw5fQRRgeYhPnoi4zvLwfiA/SthpfWvXt3+w3nGh5YLJ3zZbhlhsNmZE6gdwA6IeUahCgNJDgi58CwntWunXv++efd4MGDdxIN2PLddzaqpAdjztj7iwNxoHdjjD+t6UeNGhXbwtlomezzmGOPtZ6Qe/TsaWO0JA4rHcaPzd+0WTML7+Fl0Ovz/PnzrUdq6pjKli3rmgbeF98bN2pk9S6MZEqiA/VMvw+EhHOlt2pPOudLmO74wJMLc1wgOHS4KURpIMERWQeG2E/hUn+YXoEHwtABjJtP0gB1Fz5hoCAY3IvfHBsICnUejFfD74GstsmTJ1sHld27dbMBxAjRIRapYGx+utVnvH3Ce4zgSSeYS5cutVAfoT32wfDWfK9evboNlYDAXHvttdZNPx4K3xmrn995Up0vfPzxxzboWpgjg/Nm3+FRU4XIFBIckVVgKMk48xOeQEE0b97chIbhjRnMi5E88R4KInEIAASCBASgO356QmYk0MKAcf/000/j4/kzMZ9K/DZs3OgOPPBAV7NmzdgSZ985t03Bbz2pzhf4zn7C4P0B3pAQmUaCI7IKRpQcM2ZMfKKeY1fgiTBkwcqVKwscITMZZUPd8Ps2LIUdkwWBIzusd+/e8YlwHAkNBYE3hZiEYRmJED+nEMzw+bI9kx8e2+PnUwmvELsLCY7IOhAdP6UrAHgIDBC2devW2JLCwfgqwBDAHrwtRCAVDE/NMRPH82egsTC/bNsW++ZclcqVLaEgHPZatXq1HYvRNNOBayXklni93rNKFDQhMoEER+QcjDb55ptvmtGmJM8n7XAwwIUNiXkIXVEXQzYZGWTUHY0ePXonwWE7QmZ4F9CqVStrdDlnzhw7FybG5w+3+keUVq5YYd+pl2rSpInV6zCAGKJD0sP4F180sWnYsKFtlw6I7LqEhIn1GzaYeEpwRGkgwRE5x8erVrmnn37aXXnllTaeP58Y7X79+xfL0JIGjWDwSf0R9SDhOhSg4p5MMZILEDoq8/k+bNgwG5ufiSw1RMtz8sknu9mzZ9t4/wxwhudG7wAffvhhvKcEtr/11lsLNXw14roslGQAHy1fbsIpRGmgAdhEJCnuAGx4GHghhJRIP04UhuJAI01CeewTMbn6mmt2aFTKeupKKlSoEFuy/XwQoMSKfg+hLpISEkNtyfaVLrQPQqSeeOIJ2y9iSR0SGW8aoTN6aAA2IbIUPAGMtM/uKgl8RTyZXuyT/toQiZo1asS22A7rEwWC8yHluaBzYXmi2ECyfaULdUX169d306dPt/k3//Y36+5HYiNKCwmOEGmyZMkS62Hgtttus54DHnroIXdu+/aRHvmS8N+sWbOsS5uxY8aYdyNEaaGQmogkxQ2p7Q7wbkir/vKrr1z5cuWsLmSvUCpyVKGxKKJIw9HjjjsutlREDYXUhBBxCIsdffTRrmWLFtYrQDaIDXDOhOwkNqK0keAIIYTICCUSUqPbj+HDh1slarhrDZE56MKEUjfpuvQQnO34kBrpxMkq04XIJUh7p74NFFJLAWJDRSQN7SQ2pQf3nmfAs+CZ5AoITrjNihC5Bu8373k+UGwP54EHHjBDR6olCq3SaOngX1p6Gj7llFOsk8hsJiqDowmRaeThpIAwGkhsShfuvXfJ/TMRQogoUWwPJ4rpq/lMrqRW+vdKnrPIdcLRCZCHI0QpIbERuU44OpHrSHBEpJHYiHwgX95zCY4QQoiMIMERQgiRESQ4osShHVB4gDEhhICcEhxGS2QMEMYdoaPFVLCt2D28/PLL1pvyiBEjrLNLIYSAnBCcRYsWuauuusq6denbt6+N8OizPmiUSqrwXXfdZfMwePBg23bU6NGxJaIkYSRMhl5maGW68Kc7/8mTJ+dUDwhCiMKT9YLz+l//6u6991732Wef2Zj1DDh1+OGHu1q1asW22JmKlSrZtowEWVIwhPEzzzzjJk6cGFuSv1x//fVu4MCB7pxzzrEBxBi18tVXX7Vhk++//363YMEChdyyEJ5ZcZ8bkYVNmza5H374IbZkO3of8oOsFhxe3pEjRtj3Fi1aWAgH8cGD6devny1PRq+LL3Zjx451Z7drF1tSfN555x03Y8YM9fsVgw5EabzJ87jppptsbP+yZcu6NWvWuOeffz5nQm54zwveeis2l7vw3G688UY3YMAAixoUlpcmTbJnTmThmmuucV27dnWPPPKIrWPo68suu8w999xzNl9SEPnwDaFFNMhqwfFD/DLWByE0xpn3MHZJQUyZMsX6Gps5c2ZsyfY/FH8mRnRknHq+UxcEGBS253j8KQjfsc2TTz5p69kfJXhAeNh2WmxYX+HcUUcd5Xr16mUFgR49etj4LNkWcuPZ85x3J3iCvFMY4ChBfeiQIUPcueee6y644AL39NNPF6pgNWfOHBtt9PTTT3cjR450o0aNcoMGDbJ5YFyhc4J9N23a1OZLk6g+g1whq7u2wfhTQU33JwV5NJTGhg4d6o4//nh355132jJCX3gjHTt1cp2DiT8PvSxjBAnH8bKtX7/ewnL8lq4mnn32WQvDsQ1DAWzevNn2hbFcumyZ+0sgMKyjFM92rdu0cRd26WLbZBJKdDQi22effWJLMg/3gHtRFOrUqeNatmxpgg+p3isMGQWOTHT0yTtDASTxPeN+9+nb1zUrAWPJMNB33HGHe+GFF3YoPJU28+fPN5HwPRr379/f1a1Xz3Xv1s3mdwUGfO3atdbRbybBw8HDLoxtKs1n4L0xdW0TUai3geLWxbwybZoZSMJylMIRGYw2ouO9HEBIKN3xx6OuCFYHnhF/vPPPP9/m6amZUlxpiE2+sW7dOpvSgexFRAxPGC+W8I73SoFCB/VL3bt3N++V7z6TkXdi7ty5bllQsPBhpYIgTITR4vPSSy+1ffE9XGL+c2DMCCuxjv198MEH5m0/8cQTtv73v/+9LadeEP4WHJukFzxr9sn5hLMs0zkm7zHn7a8PL/z777+3dRhm7kfnzp3t9+MnTLDlHu7TaTFvBE499VT3+qxZO2SC8p/gniWj1qGH2nOi7qYg+C0FCE861wTcN66FZ8qz5T7xrAuC33P/uZdcL9ftO7tN9Qz8PeI8eHaJ3m6655vv7Bn7zEqokIZvvvnGPovK+thLhYDxZwZfQv92yxb7BESmQoUK9v3IunXd8uXL43/aKIHxjGIpiYrhxYsXu4ULF9o4+x6eY5MmTUzwd8fgcRiNW2+91TVq1MgyGMuUKeMmBEYVQ9O2bVszCni/jPuPofn555+t0IAR5Xft2rWzZRj5LkFBAg+uIHiHMHrtg9IqSRLvLlli4aSGDRu6Vq1a2blMDkrcf/jDH1yNGjWsUFOlShWb8Nao3+oWFGD23HPP+L34V7C8VWDka9Ws6b744gur+xo/fnw8E3NXx+T6WL/ffvu5K4Lrr33YYe7jwCgTiqYODS/goq5dXZPGje2dxpurUb26a968uT0zllHn4mGoat57vJYjjjjCluENsP9kMCT3X19/3TJI27dvbx5p4raffvqp2xL6r+3qmoAEHUKxZwTPsHezZu7z4N48EhQWN2zYED+vRKi7feutt+x6uZ+vvPKKhfd41kRBkj0Df49at25t78/GQDiHPfWU+2XbNtch5pWkc74iyz0c/rCwYsWKnbJeCgPGBDAk+++/v00nnXSSvWBVA0OQjFRGR+wIf1iMJCVE/syIDfePRAISCvgzY4jSERvqfSidMs0KStnz5s2LzxdUmU1plMIC4sGoqBjMmoGx8dBLLyJNxfWxxx5r21Ci9wkN1EEhiuXKlbN11EGlollg/PBwCQ9ikAjNrl692tYhMNQvHhYYfUSmcWDkveB4I4mR4jjeKLdp08aMNvvjnvFuYlTDpDrmwqB0jkG87rrrLPRXPRAT9gcY3GOOOcZ+g+ByrLpBYcoXCBAVPJnatWvbPHAvKlas6NYE6zw9e/a0/SejfPnylrV45llnmUBcccUVO3iXBZHqmjgn9oUnQYSBe8e1pfpfIrwcl+xJfz/5PSLDdRb0DLhHHBuxYT2/pc5pRkKhLtX5iu1kteBQYuUFo7SF+xpOrQyXliBV2iUvGvBH5KUKT/xZCoNGPd0OCQB4WdRxkRiAUOA18mckcQBPkkQCjHlhqFevnhksphNPPNE1aNAgPl+QEOBVNEghEhs2bjQRePDBBy08wzTztdeK7L1WqVo19m07GB7/PnLOiA3GmVJ1qjCTB+OKAHA/CXcRMqL0HSbVMfEe8GYQlEQQItb762Zi3l870QNCyYn1GYSxC/OuY7gxxlxzmzPOsND0rpoQpLom3i+EguefLhQqeAdfC56tv1aeOc9+69atsa12hnuU+G7VD95b6nHDBd1U5yu2k9WCg1Bc0LGjfSc7DEPGS0Q7EOKs/FHxVmDlypVm5HxMNgx/AJg9e7bFuflTE1MuTJqmLwESMuK3U6dOtfl8hDowwgrcA7J+KBETuqKUi5dBSbCoFbKENPFQmPCI2LefL6jH3X/96187GegwvCeU2Hv37h2fiN9jjEqCcKkbw4tHh+DgpeDhhcOLiVBQopL+sccec18G97LsXnuZgUyVhQnhY1Ky96HgRFhHwS187SRG+BDavwMDnexYLOO+FRaEr2vgVZzXoYObXshMzvA1+QJkYd6jbdu22Wenzp13uF7+r3g0BWH3L3g/wiB24PeZjFTeVr6S1YIDuK4IDAaD0gvCQtiCPxilNF4k1vHnoMEhMfBE6tWtayVk/kSEV8a98ILF9/cM/tzpwnEouXIcxI/zyFcIPfFnK0rIbHeAEG1MCEGFK92rVK5spfVq1apZyMRPeGNhimJgk8F7xr255557rIROQQeoW4LwcT788EOrQ8EoEjoiNbnO4YcXKguR+07SQDKPjWumdB++biYv3uWDZ8nvEq+d3iRYV1TqBAU09osxLwr8p4H/ugdvw9e9JoNr8uKZeL0+fJnsGXCPVickIpBAgueHgIr0yXrBATLDSFsePny4VQBS6Ukpm/RlSkCsox0B64mZE6snVZKUaA+xayoUKUmSxsl3SmJAJSfbUwfhYR3LaEQKHOfhhx+23xI2CG+bb5x99tlFDpkVBirwOcauICGBkB6FCQwc3ykUeFiPIeK5+RAI7bJWhAoNvoIfoxYWq8KCh82EQWM/hNT2i3nhGDagTpLzxCB7YfG9M5At9cacOfF6x3T4bSBu8NRTT9n1cWwKVByDCm3uBxlizDPR7sx7EL6edOPGjfYJrCM8FRZkfl9Qogr7J4OLY7N/6sZIO0Z0aYNTFDD01D2NGzfOzoV9jx49egfB8SKC2HJc/qN412OC7XwmG7/j/DzJngHthYhckC3o7w91h9TxisKRE4LjwauhtEKYJRHi1wWFFTwYHepxCNX5klBh4bcFhXbyBUrURQ2ZFQaOkc5xTjvtNDNuhEs7BYUMEhfISPJgmAgB4pVS+U3jRrLWwl4RITsgbEu4FiNXFBC9m2++2VJyaXVPXUj7wGsB3k/O6+6773YXXnihGTXqDs6I1XkgsBRyyE4rjOhhnMm+w1vi+ji2b7zJfaHiHLHlmEwTxo+PXx/vMlM47Md94v9BmzUPCRzTpk2Lze0IBp22LRyb+0/IztfFFQfuAwLAJ/cSryvscVDYqVq1qj0v336Kwia2gIw5njO/CwtOsmdAIZV79MTjj9uywUGhFrHjeYjCkdUNP8XO5Erjsd3xXuGdED7CgOLJUreT6IlS50RcPlmhAc+A0jLriloyBzwEjoNYJisccQzqHsPGk99gXP0yvhflHNg39VmJx/XXRpJM+LhAJ7fLly2z0CjgxbM9htzD+bHMexWJcL4kIPBZ3PuXiL+XnDfCcHVwXuGGuHiRXG+4cOKfQUHnkuwZ+HuUuK+SIh8afkpwcgwJzo4Q5iTER6nWGxaEh6QA2rYgLhMTGjqK/0FJngQH0s4HBoJTqWJFm8dbXLV6tZX6SwM8l0cffdS++2gEYUI8E8LnJKgU1QstSajLJOyXDhKcNJDgRAsJzs5QqiZ0UrlyZTMAZIeR4EFGY2JpXiSHtky0cyJkXL1GjbS7tdmdUJ9FcwjaVFF3Q0LQ6a1bR+LcioIEJw0kONFCgpMcwipU+tM6/Nig1F7Y9lVie/0T4Tgy60oyJFZUCHGRgEC6OBlzeGNROK+ikg+Ck1NJA0IUBMkgVJAT25fYFA06ySV5IipGnVAaSRW0/KdXgGwWm3xBgiOEECIjFFtwaOsCUaigy3f8M/DPRAghokSxBQdXFsjjl+iUHtx7ngH4ZyKEEFGi2EkDdKLH4GXqtDIa4N2QLlpa3ciUFDSq451CRJO1iREil6DASANW/r/0wpCrFNvDwbBh4OheRqGc0oN7zzPIBbEBec4iX8in6ESxPRwhdgfynEW+kSvRiVRIcERkQXTocJUW5BIekasgNHg2NE7OZbEBCY7IC+i4EmgcKIQoHSQ4QgghMoIafgohhMgIEhwhhBAZQYIjhBAiI0hwRF5A0oBPHBBClA4SHJEXMCRzYYZlFkKUPBIcIYQQGUGCI/KCChUq2CSEKD3UDkcIIURGkIcjhBAiI0hwhBBCZADn/h+Nm3KiaM5TygAAAABJRU5ErkJggg==">
            <a:extLst>
              <a:ext uri="{FF2B5EF4-FFF2-40B4-BE49-F238E27FC236}">
                <a16:creationId xmlns:a16="http://schemas.microsoft.com/office/drawing/2014/main" id="{4C90209C-B594-445E-9373-FEF39F251E88}"/>
              </a:ext>
            </a:extLst>
          </p:cNvPr>
          <p:cNvSpPr>
            <a:spLocks noGrp="1" noChangeAspect="1" noChangeArrowheads="1"/>
          </p:cNvSpPr>
          <p:nvPr/>
        </p:nvSpPr>
        <p:spPr bwMode="auto">
          <a:xfrm>
            <a:off x="1002496" y="2251456"/>
            <a:ext cx="8915400" cy="37776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Arial" panose="020B0604020202020204" pitchFamily="34" charset="0"/>
                <a:cs typeface="Arial" panose="020B0604020202020204" pitchFamily="34" charset="0"/>
              </a:rPr>
              <a:t>Lớp Singleton khai báo phương thức tĩnh getInstance trả về cùng thể hiện lớp của chính nó. </a:t>
            </a:r>
            <a:endParaRPr lang="en-US">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0296EFD9-4EF0-4605-BA49-7ECAECBC3DEC}"/>
              </a:ext>
            </a:extLst>
          </p:cNvPr>
          <p:cNvPicPr/>
          <p:nvPr/>
        </p:nvPicPr>
        <p:blipFill>
          <a:blip r:embed="rId2"/>
          <a:stretch>
            <a:fillRect/>
          </a:stretch>
        </p:blipFill>
        <p:spPr>
          <a:xfrm>
            <a:off x="2672036" y="3532346"/>
            <a:ext cx="4904107" cy="2225692"/>
          </a:xfrm>
          <a:prstGeom prst="rect">
            <a:avLst/>
          </a:prstGeom>
        </p:spPr>
      </p:pic>
      <p:sp>
        <p:nvSpPr>
          <p:cNvPr id="17" name="TextBox 16">
            <a:extLst>
              <a:ext uri="{FF2B5EF4-FFF2-40B4-BE49-F238E27FC236}">
                <a16:creationId xmlns:a16="http://schemas.microsoft.com/office/drawing/2014/main" id="{E9E3EADB-4277-4509-A3AF-6C5C78B41942}"/>
              </a:ext>
            </a:extLst>
          </p:cNvPr>
          <p:cNvSpPr txBox="1"/>
          <p:nvPr/>
        </p:nvSpPr>
        <p:spPr>
          <a:xfrm>
            <a:off x="11565924" y="444843"/>
            <a:ext cx="306494" cy="369332"/>
          </a:xfrm>
          <a:prstGeom prst="rect">
            <a:avLst/>
          </a:prstGeom>
          <a:noFill/>
        </p:spPr>
        <p:txBody>
          <a:bodyPr wrap="none" rtlCol="0">
            <a:spAutoFit/>
          </a:bodyPr>
          <a:lstStyle/>
          <a:p>
            <a:r>
              <a:rPr lang="en-US"/>
              <a:t>2</a:t>
            </a:r>
          </a:p>
        </p:txBody>
      </p:sp>
      <p:sp>
        <p:nvSpPr>
          <p:cNvPr id="2" name="Hộp Văn bản 1">
            <a:extLst>
              <a:ext uri="{FF2B5EF4-FFF2-40B4-BE49-F238E27FC236}">
                <a16:creationId xmlns:a16="http://schemas.microsoft.com/office/drawing/2014/main" id="{1106E1BC-B0BF-4B62-A545-559C224C64C4}"/>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408331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1B9F-EA67-4CA4-B82F-7918060E4A5A}"/>
              </a:ext>
            </a:extLst>
          </p:cNvPr>
          <p:cNvSpPr>
            <a:spLocks noGrp="1"/>
          </p:cNvSpPr>
          <p:nvPr/>
        </p:nvSpPr>
        <p:spPr>
          <a:xfrm>
            <a:off x="849402" y="90929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Eager initialization</a:t>
            </a:r>
          </a:p>
        </p:txBody>
      </p:sp>
      <p:pic>
        <p:nvPicPr>
          <p:cNvPr id="3" name="Content Placeholder 3">
            <a:extLst>
              <a:ext uri="{FF2B5EF4-FFF2-40B4-BE49-F238E27FC236}">
                <a16:creationId xmlns:a16="http://schemas.microsoft.com/office/drawing/2014/main" id="{6B3E1F4E-6610-4E60-8D76-42425A5CE4C1}"/>
              </a:ext>
            </a:extLst>
          </p:cNvPr>
          <p:cNvPicPr>
            <a:picLocks noGrp="1" noChangeAspect="1"/>
          </p:cNvPicPr>
          <p:nvPr/>
        </p:nvPicPr>
        <p:blipFill>
          <a:blip r:embed="rId2"/>
          <a:stretch>
            <a:fillRect/>
          </a:stretch>
        </p:blipFill>
        <p:spPr>
          <a:xfrm>
            <a:off x="846609" y="1915172"/>
            <a:ext cx="8483160" cy="4809915"/>
          </a:xfrm>
          <a:prstGeom prst="rect">
            <a:avLst/>
          </a:prstGeom>
        </p:spPr>
      </p:pic>
      <p:sp>
        <p:nvSpPr>
          <p:cNvPr id="5" name="TextBox 4">
            <a:extLst>
              <a:ext uri="{FF2B5EF4-FFF2-40B4-BE49-F238E27FC236}">
                <a16:creationId xmlns:a16="http://schemas.microsoft.com/office/drawing/2014/main" id="{B9283919-73FA-41B4-860B-A6B96B5A5CC3}"/>
              </a:ext>
            </a:extLst>
          </p:cNvPr>
          <p:cNvSpPr txBox="1"/>
          <p:nvPr/>
        </p:nvSpPr>
        <p:spPr>
          <a:xfrm>
            <a:off x="11565924" y="444843"/>
            <a:ext cx="306494" cy="369332"/>
          </a:xfrm>
          <a:prstGeom prst="rect">
            <a:avLst/>
          </a:prstGeom>
          <a:noFill/>
        </p:spPr>
        <p:txBody>
          <a:bodyPr wrap="none" rtlCol="0">
            <a:spAutoFit/>
          </a:bodyPr>
          <a:lstStyle/>
          <a:p>
            <a:r>
              <a:rPr lang="en-US"/>
              <a:t>3</a:t>
            </a:r>
          </a:p>
        </p:txBody>
      </p:sp>
      <p:sp>
        <p:nvSpPr>
          <p:cNvPr id="4" name="Hộp Văn bản 3">
            <a:extLst>
              <a:ext uri="{FF2B5EF4-FFF2-40B4-BE49-F238E27FC236}">
                <a16:creationId xmlns:a16="http://schemas.microsoft.com/office/drawing/2014/main" id="{BB4F48C3-E1B2-45C0-98FB-B9BC0D7B6A30}"/>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2579822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A93-A0AA-46D4-830D-56E096347043}"/>
              </a:ext>
            </a:extLst>
          </p:cNvPr>
          <p:cNvSpPr>
            <a:spLocks noGrp="1"/>
          </p:cNvSpPr>
          <p:nvPr/>
        </p:nvSpPr>
        <p:spPr>
          <a:xfrm>
            <a:off x="705629" y="87356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Lazy initialization</a:t>
            </a:r>
          </a:p>
        </p:txBody>
      </p:sp>
      <p:pic>
        <p:nvPicPr>
          <p:cNvPr id="3" name="Content Placeholder 3">
            <a:extLst>
              <a:ext uri="{FF2B5EF4-FFF2-40B4-BE49-F238E27FC236}">
                <a16:creationId xmlns:a16="http://schemas.microsoft.com/office/drawing/2014/main" id="{0A2568F4-82E1-4BFA-A49A-EFEDC52B34C0}"/>
              </a:ext>
            </a:extLst>
          </p:cNvPr>
          <p:cNvPicPr>
            <a:picLocks noGrp="1" noChangeAspect="1"/>
          </p:cNvPicPr>
          <p:nvPr/>
        </p:nvPicPr>
        <p:blipFill>
          <a:blip r:embed="rId2"/>
          <a:stretch>
            <a:fillRect/>
          </a:stretch>
        </p:blipFill>
        <p:spPr>
          <a:xfrm>
            <a:off x="701720" y="1629032"/>
            <a:ext cx="7798069" cy="5131777"/>
          </a:xfrm>
          <a:prstGeom prst="rect">
            <a:avLst/>
          </a:prstGeom>
        </p:spPr>
      </p:pic>
      <p:sp>
        <p:nvSpPr>
          <p:cNvPr id="4" name="TextBox 3">
            <a:extLst>
              <a:ext uri="{FF2B5EF4-FFF2-40B4-BE49-F238E27FC236}">
                <a16:creationId xmlns:a16="http://schemas.microsoft.com/office/drawing/2014/main" id="{A166E740-ECC5-47E6-8A0A-030CB1926C03}"/>
              </a:ext>
            </a:extLst>
          </p:cNvPr>
          <p:cNvSpPr txBox="1"/>
          <p:nvPr/>
        </p:nvSpPr>
        <p:spPr>
          <a:xfrm>
            <a:off x="11565924" y="444843"/>
            <a:ext cx="306494" cy="369332"/>
          </a:xfrm>
          <a:prstGeom prst="rect">
            <a:avLst/>
          </a:prstGeom>
          <a:noFill/>
        </p:spPr>
        <p:txBody>
          <a:bodyPr wrap="none" rtlCol="0">
            <a:spAutoFit/>
          </a:bodyPr>
          <a:lstStyle/>
          <a:p>
            <a:r>
              <a:rPr lang="en-US"/>
              <a:t>4</a:t>
            </a:r>
          </a:p>
        </p:txBody>
      </p:sp>
      <p:sp>
        <p:nvSpPr>
          <p:cNvPr id="6" name="Hộp Văn bản 5">
            <a:extLst>
              <a:ext uri="{FF2B5EF4-FFF2-40B4-BE49-F238E27FC236}">
                <a16:creationId xmlns:a16="http://schemas.microsoft.com/office/drawing/2014/main" id="{3D863B2E-99CD-4EF8-BDF8-6CB1E7CABB19}"/>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3541839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D245-92E2-47CD-B986-59A34EF574DC}"/>
              </a:ext>
            </a:extLst>
          </p:cNvPr>
          <p:cNvSpPr>
            <a:spLocks noGrp="1"/>
          </p:cNvSpPr>
          <p:nvPr/>
        </p:nvSpPr>
        <p:spPr>
          <a:xfrm>
            <a:off x="935666" y="82499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Thread </a:t>
            </a:r>
            <a:r>
              <a:rPr lang="en-US">
                <a:latin typeface="Arial" panose="020B0604020202020204" pitchFamily="34" charset="0"/>
                <a:cs typeface="Arial" panose="020B0604020202020204" pitchFamily="34" charset="0"/>
              </a:rPr>
              <a:t>Safe</a:t>
            </a:r>
            <a:r>
              <a:rPr lang="en-US"/>
              <a:t> initialization</a:t>
            </a:r>
          </a:p>
        </p:txBody>
      </p:sp>
      <p:pic>
        <p:nvPicPr>
          <p:cNvPr id="3" name="Content Placeholder 3">
            <a:extLst>
              <a:ext uri="{FF2B5EF4-FFF2-40B4-BE49-F238E27FC236}">
                <a16:creationId xmlns:a16="http://schemas.microsoft.com/office/drawing/2014/main" id="{847F86F4-A5B7-44F7-B633-EBBCF5C87124}"/>
              </a:ext>
            </a:extLst>
          </p:cNvPr>
          <p:cNvPicPr>
            <a:picLocks noGrp="1" noChangeAspect="1"/>
          </p:cNvPicPr>
          <p:nvPr/>
        </p:nvPicPr>
        <p:blipFill>
          <a:blip r:embed="rId2"/>
          <a:stretch>
            <a:fillRect/>
          </a:stretch>
        </p:blipFill>
        <p:spPr>
          <a:xfrm>
            <a:off x="935513" y="1709213"/>
            <a:ext cx="8072845" cy="5013905"/>
          </a:xfrm>
          <a:prstGeom prst="rect">
            <a:avLst/>
          </a:prstGeom>
        </p:spPr>
      </p:pic>
      <p:sp>
        <p:nvSpPr>
          <p:cNvPr id="4" name="TextBox 3">
            <a:extLst>
              <a:ext uri="{FF2B5EF4-FFF2-40B4-BE49-F238E27FC236}">
                <a16:creationId xmlns:a16="http://schemas.microsoft.com/office/drawing/2014/main" id="{89B79A73-A529-4378-9472-7EE3DC94F429}"/>
              </a:ext>
            </a:extLst>
          </p:cNvPr>
          <p:cNvSpPr txBox="1"/>
          <p:nvPr/>
        </p:nvSpPr>
        <p:spPr>
          <a:xfrm>
            <a:off x="11565924" y="444843"/>
            <a:ext cx="306494" cy="369332"/>
          </a:xfrm>
          <a:prstGeom prst="rect">
            <a:avLst/>
          </a:prstGeom>
          <a:noFill/>
        </p:spPr>
        <p:txBody>
          <a:bodyPr wrap="none" rtlCol="0">
            <a:spAutoFit/>
          </a:bodyPr>
          <a:lstStyle/>
          <a:p>
            <a:r>
              <a:rPr lang="en-US"/>
              <a:t>5</a:t>
            </a:r>
          </a:p>
        </p:txBody>
      </p:sp>
      <p:sp>
        <p:nvSpPr>
          <p:cNvPr id="6" name="Hộp Văn bản 5">
            <a:extLst>
              <a:ext uri="{FF2B5EF4-FFF2-40B4-BE49-F238E27FC236}">
                <a16:creationId xmlns:a16="http://schemas.microsoft.com/office/drawing/2014/main" id="{1EFDD24B-4926-41C8-87E7-40DA60C02526}"/>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511332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4A4E-3E1A-46B4-B476-DB4C60C7AA48}"/>
              </a:ext>
            </a:extLst>
          </p:cNvPr>
          <p:cNvSpPr>
            <a:spLocks noGrp="1"/>
          </p:cNvSpPr>
          <p:nvPr/>
        </p:nvSpPr>
        <p:spPr>
          <a:xfrm>
            <a:off x="750617" y="151868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Những tính chất đặc thù của mẫu. </a:t>
            </a:r>
          </a:p>
        </p:txBody>
      </p:sp>
      <p:sp>
        <p:nvSpPr>
          <p:cNvPr id="3" name="Content Placeholder 2">
            <a:extLst>
              <a:ext uri="{FF2B5EF4-FFF2-40B4-BE49-F238E27FC236}">
                <a16:creationId xmlns:a16="http://schemas.microsoft.com/office/drawing/2014/main" id="{9506C1F0-C8DF-411D-A60A-F0479E6FE720}"/>
              </a:ext>
            </a:extLst>
          </p:cNvPr>
          <p:cNvSpPr>
            <a:spLocks noGrp="1"/>
          </p:cNvSpPr>
          <p:nvPr/>
        </p:nvSpPr>
        <p:spPr>
          <a:xfrm>
            <a:off x="847545" y="2855651"/>
            <a:ext cx="8915400"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z="3200">
                <a:latin typeface="Arial"/>
                <a:cs typeface="Arial"/>
              </a:rPr>
              <a:t>Đảm bảo rằng một class chỉ có duy nhất một instance </a:t>
            </a:r>
            <a:endParaRPr lang="en-US" sz="3200">
              <a:latin typeface="Arial" panose="020B0604020202020204" pitchFamily="34" charset="0"/>
              <a:cs typeface="Arial" panose="020B0604020202020204" pitchFamily="34" charset="0"/>
            </a:endParaRPr>
          </a:p>
          <a:p>
            <a:r>
              <a:rPr lang="en-US" sz="3200">
                <a:latin typeface="Arial"/>
                <a:cs typeface="Arial"/>
              </a:rPr>
              <a:t>C</a:t>
            </a:r>
            <a:r>
              <a:rPr lang="vi-VN" sz="3200">
                <a:latin typeface="Arial"/>
                <a:cs typeface="Arial"/>
              </a:rPr>
              <a:t>ung cấp một cách toàn cầu để truy cấp tới instance đó.</a:t>
            </a:r>
            <a:endParaRPr lang="en-US" sz="3200">
              <a:latin typeface="Arial"/>
              <a:cs typeface="Arial"/>
            </a:endParaRPr>
          </a:p>
          <a:p>
            <a:pPr marL="0" indent="0">
              <a:buNone/>
            </a:pPr>
            <a:endParaRPr lang="en-US" sz="32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9709B61-291C-4722-808E-42B6612E939D}"/>
              </a:ext>
            </a:extLst>
          </p:cNvPr>
          <p:cNvSpPr txBox="1"/>
          <p:nvPr/>
        </p:nvSpPr>
        <p:spPr>
          <a:xfrm>
            <a:off x="11565924" y="444843"/>
            <a:ext cx="306494" cy="369332"/>
          </a:xfrm>
          <a:prstGeom prst="rect">
            <a:avLst/>
          </a:prstGeom>
          <a:noFill/>
        </p:spPr>
        <p:txBody>
          <a:bodyPr wrap="none" rtlCol="0">
            <a:spAutoFit/>
          </a:bodyPr>
          <a:lstStyle/>
          <a:p>
            <a:r>
              <a:rPr lang="en-US"/>
              <a:t>6</a:t>
            </a:r>
          </a:p>
        </p:txBody>
      </p:sp>
      <p:sp>
        <p:nvSpPr>
          <p:cNvPr id="6" name="Hộp Văn bản 5">
            <a:extLst>
              <a:ext uri="{FF2B5EF4-FFF2-40B4-BE49-F238E27FC236}">
                <a16:creationId xmlns:a16="http://schemas.microsoft.com/office/drawing/2014/main" id="{98F4E642-F094-4D21-853E-E010F7EDB505}"/>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492928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1082</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Tahoma</vt:lpstr>
      <vt:lpstr>Trebuchet MS</vt:lpstr>
      <vt:lpstr>Wingdings</vt:lpstr>
      <vt:lpstr>Wingdings 3</vt:lpstr>
      <vt:lpstr>Facet</vt:lpstr>
      <vt:lpstr>TRƯỜNG ĐẠI HỌC SƯ PHẠM KĨ THUẬT THÀNH PHỐ HỒ CHÍ MINH KHOA ĐÀO TẠO CHẤT LƯỢNG CAO </vt:lpstr>
      <vt:lpstr>Phân công:</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Constuctor parttern là gì? </vt:lpstr>
      <vt:lpstr>Design pattern</vt:lpstr>
      <vt:lpstr>Adapter pattern là gì?</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KĨ THUẬT THÀNH PHỐ HỒ CHÍ MINH KHOA ĐÀO TẠO CHẤT LƯỢNG CAO </dc:title>
  <dc:creator>dev.thanh@outlook.com</dc:creator>
  <cp:lastModifiedBy>Bao Lam</cp:lastModifiedBy>
  <cp:revision>3</cp:revision>
  <dcterms:created xsi:type="dcterms:W3CDTF">2019-11-17T13:06:39Z</dcterms:created>
  <dcterms:modified xsi:type="dcterms:W3CDTF">2019-11-19T07:18:29Z</dcterms:modified>
</cp:coreProperties>
</file>