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2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33F1-D442-41E8-8400-1CEB9B7AAC4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A3482-F9D2-49B0-BB91-0F8FE1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54F81-7028-4654-BC17-3101AB8087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6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84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029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8CA213-A014-4DBF-8C3B-428A5BA03E3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46E692-A338-478E-8F03-67F4FB060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29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512" y="789662"/>
            <a:ext cx="9754488" cy="29425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Triển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khai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hướng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dẫn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dụng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CÔNG CỤ</a:t>
            </a:r>
            <a:b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QUẢN LÝ, CẬP NHẬT SỐ ĐỊNH DANH CÁ NHÂN</a:t>
            </a: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23282"/>
            <a:ext cx="12192000" cy="577131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Tháng</a:t>
            </a:r>
            <a:r>
              <a:rPr lang="en-US" b="1" dirty="0">
                <a:solidFill>
                  <a:schemeClr val="tx1"/>
                </a:solidFill>
              </a:rPr>
              <a:t> 10/2022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4F8FD-414D-4255-A982-038B01F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" y="634187"/>
            <a:ext cx="2276966" cy="22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8BB69-49F8-474D-8CFC-4AA7A03BD641}"/>
              </a:ext>
            </a:extLst>
          </p:cNvPr>
          <p:cNvSpPr txBox="1"/>
          <p:nvPr/>
        </p:nvSpPr>
        <p:spPr>
          <a:xfrm>
            <a:off x="552840" y="666528"/>
            <a:ext cx="105412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vượt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1GB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1000MB)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*.txt, *.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*.csv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UTF-8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ý: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Xem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ở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lục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dấu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gắn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tải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ý: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lỗi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Tên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en-AU" sz="1600" dirty="0">
              <a:solidFill>
                <a:srgbClr val="FFFF00"/>
              </a:solidFill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5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EE535C-F446-486F-BA44-2E190B28EFD1}"/>
              </a:ext>
            </a:extLst>
          </p:cNvPr>
          <p:cNvSpPr txBox="1"/>
          <p:nvPr/>
        </p:nvSpPr>
        <p:spPr>
          <a:xfrm>
            <a:off x="235598" y="301760"/>
            <a:ext cx="6106884" cy="2466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 KÝ ĐỊNH DANH KHÁCH HÀNG: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29BC0-E8D1-4E96-AD33-039B7BF006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0750" y="2768013"/>
            <a:ext cx="9229259" cy="31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C48873-7BF8-48CD-A35A-82748709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37650"/>
              </p:ext>
            </p:extLst>
          </p:nvPr>
        </p:nvGraphicFramePr>
        <p:xfrm>
          <a:off x="308235" y="335280"/>
          <a:ext cx="6823075" cy="3093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690">
                  <a:extLst>
                    <a:ext uri="{9D8B030D-6E8A-4147-A177-3AD203B41FA5}">
                      <a16:colId xmlns:a16="http://schemas.microsoft.com/office/drawing/2014/main" val="2147166141"/>
                    </a:ext>
                  </a:extLst>
                </a:gridCol>
                <a:gridCol w="5112385">
                  <a:extLst>
                    <a:ext uri="{9D8B030D-6E8A-4147-A177-3AD203B41FA5}">
                      <a16:colId xmlns:a16="http://schemas.microsoft.com/office/drawing/2014/main" val="193741873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Tên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Diễn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giải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7315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SG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Bến Thành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0583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CL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Chợ Lớn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5972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GD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Gia Định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82541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NB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Nhà Bè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32746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PH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Phú Hòa Tân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25444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TH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Tân Hòa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54359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TD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Thủ Đức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6846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TA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Công ty Cổ phần Cấp nước Trung An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0494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CG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Xí nghiệp Cấp nước Cần Giờ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17468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NT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err="1">
                          <a:effectLst/>
                        </a:rPr>
                        <a:t>Xí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nghiệp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hoạt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thôn</a:t>
                      </a:r>
                      <a:r>
                        <a:rPr lang="en-US" sz="1300" dirty="0">
                          <a:effectLst/>
                        </a:rPr>
                        <a:t> TP.HCM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77632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28F22-0E8D-4B3C-8B6C-2BA5B0F13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28605"/>
              </p:ext>
            </p:extLst>
          </p:nvPr>
        </p:nvGraphicFramePr>
        <p:xfrm>
          <a:off x="4253199" y="4889121"/>
          <a:ext cx="6733540" cy="114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690">
                  <a:extLst>
                    <a:ext uri="{9D8B030D-6E8A-4147-A177-3AD203B41FA5}">
                      <a16:colId xmlns:a16="http://schemas.microsoft.com/office/drawing/2014/main" val="337418420"/>
                    </a:ext>
                  </a:extLst>
                </a:gridCol>
                <a:gridCol w="5022850">
                  <a:extLst>
                    <a:ext uri="{9D8B030D-6E8A-4147-A177-3AD203B41FA5}">
                      <a16:colId xmlns:a16="http://schemas.microsoft.com/office/drawing/2014/main" val="443506964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Tên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Diễn giải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52942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T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Thêm dữ liệu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52657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effectLst/>
                        </a:rPr>
                        <a:t>Sửa/Cập nhật dữ liệu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09819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</a:t>
                      </a:r>
                      <a:endParaRPr lang="en-AU" sz="12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err="1">
                          <a:effectLst/>
                        </a:rPr>
                        <a:t>Bỏ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Xóa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endParaRPr lang="en-AU" sz="12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9604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D880D0-55A7-4DEF-83F5-45372AF109F9}"/>
              </a:ext>
            </a:extLst>
          </p:cNvPr>
          <p:cNvSpPr txBox="1"/>
          <p:nvPr/>
        </p:nvSpPr>
        <p:spPr>
          <a:xfrm>
            <a:off x="7345525" y="1512808"/>
            <a:ext cx="434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 CÁC ĐƠN VỊ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3DFB6-9EA2-4CAA-8A6B-805009F12B52}"/>
              </a:ext>
            </a:extLst>
          </p:cNvPr>
          <p:cNvSpPr txBox="1"/>
          <p:nvPr/>
        </p:nvSpPr>
        <p:spPr>
          <a:xfrm>
            <a:off x="4425043" y="4378492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 CODE XỬ LÝ DỮ LIỆU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0580B-1982-4EAA-B2D7-521B01EF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4008"/>
              </p:ext>
            </p:extLst>
          </p:nvPr>
        </p:nvGraphicFramePr>
        <p:xfrm>
          <a:off x="624848" y="181948"/>
          <a:ext cx="5598673" cy="43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139">
                  <a:extLst>
                    <a:ext uri="{9D8B030D-6E8A-4147-A177-3AD203B41FA5}">
                      <a16:colId xmlns:a16="http://schemas.microsoft.com/office/drawing/2014/main" val="352095255"/>
                    </a:ext>
                  </a:extLst>
                </a:gridCol>
                <a:gridCol w="4357534">
                  <a:extLst>
                    <a:ext uri="{9D8B030D-6E8A-4147-A177-3AD203B41FA5}">
                      <a16:colId xmlns:a16="http://schemas.microsoft.com/office/drawing/2014/main" val="1241384409"/>
                    </a:ext>
                  </a:extLst>
                </a:gridCol>
              </a:tblGrid>
              <a:tr h="2522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Mã lỗi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Diễn giải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3889301090"/>
                  </a:ext>
                </a:extLst>
              </a:tr>
              <a:tr h="2297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Không có lỗi xảy ra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2475868389"/>
                  </a:ext>
                </a:extLst>
              </a:tr>
              <a:tr h="31460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Trường hợp trùng Số định danh đã có trên hệ thống, xảy ra trên code “T”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2001883628"/>
                  </a:ext>
                </a:extLst>
              </a:tr>
              <a:tr h="326499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Trường hợp không tìm thấy Số định danh trên hệ thống, xảy ra trên code “S” và code “B”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1544249233"/>
                  </a:ext>
                </a:extLst>
              </a:tr>
              <a:tr h="81624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Sai định dạng Số định danh: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Không nằm trong các định dạng hợp lệ sau: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CCCD: 12 ký số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CMND: 9 ký số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GKS: CCCD hoặc CMND nối đuôi '.xx' hoặc '.xx.x', với x là ký số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2792283019"/>
                  </a:ext>
                </a:extLst>
              </a:tr>
              <a:tr h="31460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Trường hợp số danh bộ trống (rỗng) trên dòng dữ liệu trong danh sách import.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2549066141"/>
                  </a:ext>
                </a:extLst>
              </a:tr>
              <a:tr h="81624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5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Sai mã code Loại cấp định mức. Loại cấp định mức chỉ chấp nhận các số như sau: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+ 1: Thường trú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+ 2: Tạm trú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900">
                          <a:effectLst/>
                        </a:rPr>
                        <a:t>+ 3: Cắt chuyển định mức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3213528359"/>
                  </a:ext>
                </a:extLst>
              </a:tr>
              <a:tr h="2297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6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Loại cấp định mức = 1 lại có thời hạn tạm trú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2563446879"/>
                  </a:ext>
                </a:extLst>
              </a:tr>
              <a:tr h="2297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7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Loại cấp định mức = 2 và không thời hạn tạm trú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3834036843"/>
                  </a:ext>
                </a:extLst>
              </a:tr>
              <a:tr h="2297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8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Loại cấp định mức = 2 lại có danh bộ cắt chuyển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3350257623"/>
                  </a:ext>
                </a:extLst>
              </a:tr>
              <a:tr h="2297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9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Loại cấp định mức = 3 và không có danh bộ cắt chuyển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651119626"/>
                  </a:ext>
                </a:extLst>
              </a:tr>
              <a:tr h="326499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10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Sai </a:t>
                      </a:r>
                      <a:r>
                        <a:rPr lang="en-US" sz="900" dirty="0" err="1">
                          <a:effectLst/>
                        </a:rPr>
                        <a:t>định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dạng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chứng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minh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nhân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dân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cũ</a:t>
                      </a:r>
                      <a:r>
                        <a:rPr lang="en-US" sz="900" dirty="0">
                          <a:effectLst/>
                        </a:rPr>
                        <a:t>. </a:t>
                      </a:r>
                      <a:r>
                        <a:rPr lang="en-US" sz="900" dirty="0" err="1">
                          <a:effectLst/>
                        </a:rPr>
                        <a:t>Định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dạng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chứng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minh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nhân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dân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cũ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chỉ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chấp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nhận</a:t>
                      </a:r>
                      <a:r>
                        <a:rPr lang="en-US" sz="900" dirty="0">
                          <a:effectLst/>
                        </a:rPr>
                        <a:t> 9 </a:t>
                      </a:r>
                      <a:r>
                        <a:rPr lang="en-US" sz="900" dirty="0" err="1">
                          <a:effectLst/>
                        </a:rPr>
                        <a:t>ký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số</a:t>
                      </a:r>
                      <a:endParaRPr lang="en-AU" sz="9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273" marR="49273" marT="0" marB="0" anchor="ctr"/>
                </a:tc>
                <a:extLst>
                  <a:ext uri="{0D108BD9-81ED-4DB2-BD59-A6C34878D82A}">
                    <a16:rowId xmlns:a16="http://schemas.microsoft.com/office/drawing/2014/main" val="3190168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831B8E-FAF7-435F-B808-6F495B29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4240"/>
              </p:ext>
            </p:extLst>
          </p:nvPr>
        </p:nvGraphicFramePr>
        <p:xfrm>
          <a:off x="6375201" y="181947"/>
          <a:ext cx="4700239" cy="628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970">
                  <a:extLst>
                    <a:ext uri="{9D8B030D-6E8A-4147-A177-3AD203B41FA5}">
                      <a16:colId xmlns:a16="http://schemas.microsoft.com/office/drawing/2014/main" val="3641516059"/>
                    </a:ext>
                  </a:extLst>
                </a:gridCol>
                <a:gridCol w="3658269">
                  <a:extLst>
                    <a:ext uri="{9D8B030D-6E8A-4147-A177-3AD203B41FA5}">
                      <a16:colId xmlns:a16="http://schemas.microsoft.com/office/drawing/2014/main" val="373470452"/>
                    </a:ext>
                  </a:extLst>
                </a:gridCol>
              </a:tblGrid>
              <a:tr h="106564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Sai </a:t>
                      </a:r>
                      <a:r>
                        <a:rPr lang="en-US" sz="1000" dirty="0" err="1">
                          <a:effectLst/>
                        </a:rPr>
                        <a:t>định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định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mới</a:t>
                      </a:r>
                      <a:r>
                        <a:rPr lang="en-US" sz="1000" dirty="0">
                          <a:effectLst/>
                        </a:rPr>
                        <a:t>: (</a:t>
                      </a:r>
                      <a:r>
                        <a:rPr lang="en-US" sz="1000" dirty="0" err="1">
                          <a:effectLst/>
                        </a:rPr>
                        <a:t>Nếu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trường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thì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soát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lỗi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nằm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trong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định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hợp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lệ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sau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>
                          <a:effectLst/>
                        </a:rPr>
                        <a:t>+ CCCD: 12 </a:t>
                      </a:r>
                      <a:r>
                        <a:rPr lang="en-US" sz="1000" dirty="0" err="1">
                          <a:effectLst/>
                        </a:rPr>
                        <a:t>ký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>
                          <a:effectLst/>
                        </a:rPr>
                        <a:t>+ CMND: 9 </a:t>
                      </a:r>
                      <a:r>
                        <a:rPr lang="en-US" sz="1000" dirty="0" err="1">
                          <a:effectLst/>
                        </a:rPr>
                        <a:t>ký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>
                          <a:effectLst/>
                        </a:rPr>
                        <a:t>+ GKS: CCCD </a:t>
                      </a:r>
                      <a:r>
                        <a:rPr lang="en-US" sz="1000" dirty="0" err="1">
                          <a:effectLst/>
                        </a:rPr>
                        <a:t>hoặc</a:t>
                      </a:r>
                      <a:r>
                        <a:rPr lang="en-US" sz="1000" dirty="0">
                          <a:effectLst/>
                        </a:rPr>
                        <a:t> CMND </a:t>
                      </a:r>
                      <a:r>
                        <a:rPr lang="en-US" sz="1000" dirty="0" err="1">
                          <a:effectLst/>
                        </a:rPr>
                        <a:t>nối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đuôi</a:t>
                      </a:r>
                      <a:r>
                        <a:rPr lang="en-US" sz="1000" dirty="0">
                          <a:effectLst/>
                        </a:rPr>
                        <a:t> '.xx' </a:t>
                      </a:r>
                      <a:r>
                        <a:rPr lang="en-US" sz="1000" dirty="0" err="1">
                          <a:effectLst/>
                        </a:rPr>
                        <a:t>hoặc</a:t>
                      </a:r>
                      <a:r>
                        <a:rPr lang="en-US" sz="1000" dirty="0">
                          <a:effectLst/>
                        </a:rPr>
                        <a:t> '.</a:t>
                      </a:r>
                      <a:r>
                        <a:rPr lang="en-US" sz="1000" dirty="0" err="1">
                          <a:effectLst/>
                        </a:rPr>
                        <a:t>xx.x</a:t>
                      </a:r>
                      <a:r>
                        <a:rPr lang="en-US" sz="1000" dirty="0">
                          <a:effectLst/>
                        </a:rPr>
                        <a:t>', </a:t>
                      </a:r>
                      <a:r>
                        <a:rPr lang="en-US" sz="1000" dirty="0" err="1">
                          <a:effectLst/>
                        </a:rPr>
                        <a:t>với</a:t>
                      </a:r>
                      <a:r>
                        <a:rPr lang="en-US" sz="1000" dirty="0">
                          <a:effectLst/>
                        </a:rPr>
                        <a:t> x </a:t>
                      </a:r>
                      <a:r>
                        <a:rPr lang="en-US" sz="1000" dirty="0" err="1">
                          <a:effectLst/>
                        </a:rPr>
                        <a:t>là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endParaRPr lang="en-AU" sz="9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819172849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thời hạn tạm trú: Thời hạn tạm trú không phải ký số (có lẫn ký tự) và hoặc không theo định dạng 4 ký số: yymm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72017572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thời hạn tạm trú: Trường hợp tháng mm rơi vào số 00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580013625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thời hạn tạm trú: Trường hợp tháng mm nhỏ hơn 1 hoặc lớn hơn 12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2472929856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thời hạn tạm trú: Trường hợp thời hạn tạm trú nhập vào nhỏ hơn thời gian hiện hành.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2476023305"/>
                  </a:ext>
                </a:extLst>
              </a:tr>
              <a:tr h="76117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Lỗi sai mã code xử lý dữ liệu. Code xử lý dữ liệu chỉ chấp nhận 1 trong 3 mã “T”, “S” và “B”, với: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1000">
                          <a:effectLst/>
                        </a:rPr>
                        <a:t>+ T: Thêm dữ liệu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1000">
                          <a:effectLst/>
                        </a:rPr>
                        <a:t>+ S: Sửa/Cập nhật dữ liệu</a:t>
                      </a:r>
                      <a:endParaRPr lang="en-AU" sz="900">
                        <a:effectLst/>
                      </a:endParaRPr>
                    </a:p>
                    <a:p>
                      <a:pPr algn="just"/>
                      <a:r>
                        <a:rPr lang="en-US" sz="1000">
                          <a:effectLst/>
                        </a:rPr>
                        <a:t>+ B: Bỏ/Xóa dữ liệu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1248327746"/>
                  </a:ext>
                </a:extLst>
              </a:tr>
              <a:tr h="45670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Trường hợp sai số trường dữ liệu. Dữ liệu import chỉ chấp nhận định dạng 11 trường (định dạng cũ) hoặc 16 trường (định dạng mới). Xem thêm bên trên.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4167997647"/>
                  </a:ext>
                </a:extLst>
              </a:tr>
              <a:tr h="45670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mã đơn vị (xảy ra nếu trường đó có và theo định dạng 16 trường mới): Mã đơn vị chỉ chấp nhận 10 mã đơn vị theo quy định ở bảng Mã các đơn bị bên trên.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577883616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Sai số điện thoại (xảy ra nếu trường đó có và theo định dạng 16 trường mới): Số điện thoại chỉ chấp nhận ký số.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650666027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Số định danh trùng với số CMND cũ của 1 Số định danh hiện hành trong hệ thống.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201743838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CMND cũ trùng với 1 Số định danh hiện hành trong hệ thống.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05496143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CMND cũ trùng với CMND cũ của 1 Số định danh hiện hành trong hệ thống.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1342284912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Số định danh mới trùng với CMND cũ của 1 Số định danh hiện hành trong hệ thống.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4237644572"/>
                  </a:ext>
                </a:extLst>
              </a:tr>
              <a:tr h="30447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24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Số định danh mới trùng với 1 Số định danh hiện hành trong hệ thống.</a:t>
                      </a:r>
                      <a:endParaRPr lang="en-AU" sz="90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293593612"/>
                  </a:ext>
                </a:extLst>
              </a:tr>
              <a:tr h="6089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25</a:t>
                      </a:r>
                      <a:endParaRPr lang="en-AU" sz="9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Sai </a:t>
                      </a:r>
                      <a:r>
                        <a:rPr lang="en-US" sz="1000" dirty="0" err="1">
                          <a:effectLst/>
                        </a:rPr>
                        <a:t>mã</a:t>
                      </a:r>
                      <a:r>
                        <a:rPr lang="en-US" sz="1000" dirty="0">
                          <a:effectLst/>
                        </a:rPr>
                        <a:t> code </a:t>
                      </a:r>
                      <a:r>
                        <a:rPr lang="en-US" sz="1000" dirty="0" err="1">
                          <a:effectLst/>
                        </a:rPr>
                        <a:t>Hộ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nghèo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en-US" sz="1000" dirty="0" err="1">
                          <a:effectLst/>
                        </a:rPr>
                        <a:t>Hộ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nghèo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chỉ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chấp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nhận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như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sau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>
                          <a:effectLst/>
                        </a:rPr>
                        <a:t>+ 0: </a:t>
                      </a:r>
                      <a:r>
                        <a:rPr lang="en-US" sz="1000" dirty="0" err="1">
                          <a:effectLst/>
                        </a:rPr>
                        <a:t>Bình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thường</a:t>
                      </a:r>
                      <a:endParaRPr lang="en-AU" sz="900" dirty="0">
                        <a:effectLst/>
                      </a:endParaRPr>
                    </a:p>
                    <a:p>
                      <a:pPr algn="just"/>
                      <a:r>
                        <a:rPr lang="en-US" sz="1000" dirty="0">
                          <a:effectLst/>
                        </a:rPr>
                        <a:t>+ 1: </a:t>
                      </a:r>
                      <a:r>
                        <a:rPr lang="en-US" sz="1000" dirty="0" err="1">
                          <a:effectLst/>
                        </a:rPr>
                        <a:t>Nghèo</a:t>
                      </a:r>
                      <a:endParaRPr lang="en-AU" sz="900" dirty="0">
                        <a:effectLst/>
                        <a:latin typeface="VNI-Times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243" marR="47243" marT="0" marB="0" anchor="ctr"/>
                </a:tc>
                <a:extLst>
                  <a:ext uri="{0D108BD9-81ED-4DB2-BD59-A6C34878D82A}">
                    <a16:rowId xmlns:a16="http://schemas.microsoft.com/office/drawing/2014/main" val="309285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6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3567" y="2801186"/>
            <a:ext cx="9654058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67" dirty="0">
                <a:solidFill>
                  <a:srgbClr val="0070C0"/>
                </a:solidFill>
                <a:latin typeface="UVN Thanh Pho Nang" panose="02060406040706070204" pitchFamily="18" charset="0"/>
                <a:cs typeface="Arial" panose="020B0604020202020204" pitchFamily="34" charset="0"/>
              </a:rPr>
              <a:t>PHẦN DEMO HƯỚNG DẪN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59488-C97A-41B5-8117-03F28062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72" y="-65317"/>
            <a:ext cx="1509099" cy="1509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D554B-1932-4ECD-807E-4EBF26F67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03" y="3746240"/>
            <a:ext cx="2371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4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589"/>
            <a:ext cx="10473146" cy="51622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 QUẢN LÝ SỐ ĐỊNH DANH: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 DÀNH CHO QUẢN LÝ: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https://cskhadmin.sawaco.com.vn</a:t>
            </a:r>
            <a:endPara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70000"/>
              </a:lnSpc>
            </a:pPr>
            <a:endPara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119833"/>
            <a:ext cx="2091655" cy="2738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0D06-AD6A-4DD3-B7AC-EB155D66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69" y="30452"/>
            <a:ext cx="1777778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119833"/>
            <a:ext cx="2091655" cy="27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D1F24-DDD3-488F-8380-C54F00C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69" y="30452"/>
            <a:ext cx="1777778" cy="177777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94E67D-7CF1-4937-9869-1FA83E4E4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4530"/>
              </p:ext>
            </p:extLst>
          </p:nvPr>
        </p:nvGraphicFramePr>
        <p:xfrm>
          <a:off x="270588" y="30452"/>
          <a:ext cx="9750490" cy="6707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0783">
                  <a:extLst>
                    <a:ext uri="{9D8B030D-6E8A-4147-A177-3AD203B41FA5}">
                      <a16:colId xmlns:a16="http://schemas.microsoft.com/office/drawing/2014/main" val="2132658579"/>
                    </a:ext>
                  </a:extLst>
                </a:gridCol>
                <a:gridCol w="1717660">
                  <a:extLst>
                    <a:ext uri="{9D8B030D-6E8A-4147-A177-3AD203B41FA5}">
                      <a16:colId xmlns:a16="http://schemas.microsoft.com/office/drawing/2014/main" val="4012581164"/>
                    </a:ext>
                  </a:extLst>
                </a:gridCol>
                <a:gridCol w="5522047">
                  <a:extLst>
                    <a:ext uri="{9D8B030D-6E8A-4147-A177-3AD203B41FA5}">
                      <a16:colId xmlns:a16="http://schemas.microsoft.com/office/drawing/2014/main" val="19987202"/>
                    </a:ext>
                  </a:extLst>
                </a:gridCol>
              </a:tblGrid>
              <a:tr h="2404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3316140213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bigint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bảng định danh (phát sinh tự động)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3979453682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branch_code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nvarchar(12)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đơn vị (Xem phụ lục phía dưới)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4189956457"/>
                  </a:ext>
                </a:extLst>
              </a:tr>
              <a:tr h="29966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branch_name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nvarchar(150)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đơn vị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660862693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sodinhdanh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nvarchar(17)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định danh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4101572815"/>
                  </a:ext>
                </a:extLst>
              </a:tr>
              <a:tr h="29966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tenkh_codau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(150)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 khách hàng (Có dấu)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4098388707"/>
                  </a:ext>
                </a:extLst>
              </a:tr>
              <a:tr h="29966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tenkh_khongdau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(150)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 khách hàng (Không có dấu)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957614917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cmndcu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chứng minh nhân dân cũ khách hàng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494526566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cust_id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danh bộ khách hàng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651597253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danhbo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bộ khách hàng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2133200944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sohokhau_stt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sổ hộ khẩu hoặc sổ tạm trú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960713508"/>
                  </a:ext>
                </a:extLst>
              </a:tr>
              <a:tr h="51829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hongheo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 nghèo: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 Bình thường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Nghèo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2012894701"/>
                  </a:ext>
                </a:extLst>
              </a:tr>
              <a:tr h="691056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loaicapdm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cấp định mức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Thường trú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Tạm trú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Cắt chuyển định mức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2527069605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thoihantt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hạn tạm trú (định dạng yymm)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 buộc khi Loại cấp định mức = 2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3243770954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cust_idtt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danh bộ khách hàng thường trú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73454020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danhbo_tt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nvarchar(12)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3747226079"/>
                  </a:ext>
                </a:extLst>
              </a:tr>
              <a:tr h="29966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diachikhachhang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nvarchar(500)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1268524687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diachiemail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4122518409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sodienthoai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nvarchar(12)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1712584882"/>
                  </a:ext>
                </a:extLst>
              </a:tr>
              <a:tr h="29966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ghichu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nvarchar(300)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2001454060"/>
                  </a:ext>
                </a:extLst>
              </a:tr>
              <a:tr h="21898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dinhmuc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2591854104"/>
                  </a:ext>
                </a:extLst>
              </a:tr>
              <a:tr h="51829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2878" marR="32878" marT="0" marB="0" anchor="ctr"/>
                </a:tc>
                <a:extLst>
                  <a:ext uri="{0D108BD9-81ED-4DB2-BD59-A6C34878D82A}">
                    <a16:rowId xmlns:a16="http://schemas.microsoft.com/office/drawing/2014/main" val="398417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8D373-9498-4B6A-A031-ACB52797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69" y="30452"/>
            <a:ext cx="1777778" cy="177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8B3C6-5D38-490B-B3BE-380780C0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67" y="4460033"/>
            <a:ext cx="3195133" cy="23979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6E5743-357B-484C-B662-8A53DF062300}"/>
              </a:ext>
            </a:extLst>
          </p:cNvPr>
          <p:cNvSpPr txBox="1"/>
          <p:nvPr/>
        </p:nvSpPr>
        <p:spPr>
          <a:xfrm>
            <a:off x="145753" y="203839"/>
            <a:ext cx="6687716" cy="595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trường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ước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thứ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tự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đối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trường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thì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trống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bộ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code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Bắt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Xem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phụ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lục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Họ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tên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nhân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nghị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dấu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nhân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dân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cũ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sổ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hộ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khẩu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sổ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tạm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trú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Hộ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nghèo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mức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Thời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hạn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tạm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trú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bộ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thường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trú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mới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Mã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Ràng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buộc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Xem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phụ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lục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phía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chỉ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nhà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chỉ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Email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điện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thoại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chú</a:t>
            </a:r>
            <a:endParaRPr lang="en-AU" sz="1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58233-247C-4585-8BC7-F520DFC5EF5E}"/>
              </a:ext>
            </a:extLst>
          </p:cNvPr>
          <p:cNvSpPr txBox="1"/>
          <p:nvPr/>
        </p:nvSpPr>
        <p:spPr>
          <a:xfrm>
            <a:off x="5497527" y="1808230"/>
            <a:ext cx="61068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cột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nhau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bởi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dấu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phẩy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(,)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trường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nào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thì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bỏ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trống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đảm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đủ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cột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đơn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vị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Số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danh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bộ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code&gt;,&lt;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Số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định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danh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Họ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tên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&gt;,&lt;CMND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cũ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Số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hộ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khẩu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/TT&gt;,&lt;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Hộ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nghèo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Loại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ĐM&gt;,&lt;DBKH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cắt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chuyển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Mã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ĐD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mới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Địa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chỉ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nhà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&gt;,&lt;Email&gt;,&lt;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Điện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thoại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&gt;,&lt;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Ghi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chú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&gt;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606" y="-186599"/>
            <a:ext cx="10587547" cy="13743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QUẢN LÝ SỐ ĐỊNH DANH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0547" y="1343559"/>
            <a:ext cx="6053664" cy="929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36" y="2428714"/>
            <a:ext cx="6053664" cy="151813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Quyền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BC706-F6C3-440B-A860-03562B8DE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69" y="30452"/>
            <a:ext cx="1777778" cy="1777778"/>
          </a:xfrm>
          <a:prstGeom prst="rect">
            <a:avLst/>
          </a:prstGeom>
        </p:spPr>
      </p:pic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E03CE91D-4F1F-4857-A63E-356F2C7CCDA3}"/>
              </a:ext>
            </a:extLst>
          </p:cNvPr>
          <p:cNvSpPr/>
          <p:nvPr/>
        </p:nvSpPr>
        <p:spPr>
          <a:xfrm>
            <a:off x="5992583" y="3853544"/>
            <a:ext cx="6053664" cy="279918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Quyền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endParaRPr lang="en-AU" sz="18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AU" sz="18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AU" sz="18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Chăm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sóc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ty.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95DF25-7BED-4D2C-BE4D-7E42BACD1F6B}"/>
              </a:ext>
            </a:extLst>
          </p:cNvPr>
          <p:cNvSpPr txBox="1"/>
          <p:nvPr/>
        </p:nvSpPr>
        <p:spPr>
          <a:xfrm>
            <a:off x="4387721" y="277200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QUẢN LÝ ĐỊNH DANH KHÁCH HÀNG</a:t>
            </a:r>
            <a:endParaRPr lang="en-A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C2B8C1-2177-4963-8CF7-8B507069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0" y="959794"/>
            <a:ext cx="112389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gồm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kiếm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thêm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7D75F19-DF95-4337-A426-E84568BE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650740"/>
            <a:ext cx="8649478" cy="46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0E5B3ED-EDE5-433E-A708-8A3BEA37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18" y="5207259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kumimoji="0" lang="en-AU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AA8437-6370-46D9-9A38-365E7952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01" y="434756"/>
            <a:ext cx="9276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962F621F-BAEA-4E8D-AA36-B391B10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3" y="1081087"/>
            <a:ext cx="71247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BEF9894-FCD9-41C2-BE8F-06A03DAD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40" y="5427992"/>
            <a:ext cx="8946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thêm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phạm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09F0A-80F5-42F5-8F07-549A353A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3" y="198134"/>
            <a:ext cx="8843875" cy="3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908D28B6-0D4B-4237-A359-4947736C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43" y="1081087"/>
            <a:ext cx="4180113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01C8E8-C30F-4AAF-B20C-42003C09CA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93103" y="7078927"/>
            <a:ext cx="8843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5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920C2-2A8C-48E9-9969-DA1BC717B988}"/>
              </a:ext>
            </a:extLst>
          </p:cNvPr>
          <p:cNvSpPr txBox="1"/>
          <p:nvPr/>
        </p:nvSpPr>
        <p:spPr>
          <a:xfrm>
            <a:off x="86308" y="192749"/>
            <a:ext cx="6106884" cy="3617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 CỨU ĐỊNH DANH KHÁCH HÀNG: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Xem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kèm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dân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cũ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</a:t>
            </a:r>
            <a:r>
              <a:rPr lang="vi-VN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 ý: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truyền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đầy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đủ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172A9-F41B-453E-961E-40E1780FE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3192" y="1051404"/>
            <a:ext cx="5794468" cy="48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7895E3-47F6-438F-8B47-25FFB04CBCAD}"/>
              </a:ext>
            </a:extLst>
          </p:cNvPr>
          <p:cNvSpPr txBox="1"/>
          <p:nvPr/>
        </p:nvSpPr>
        <p:spPr>
          <a:xfrm>
            <a:off x="179614" y="124478"/>
            <a:ext cx="6106884" cy="2466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IMPORT DỮ LIỆU ĐỊNH DANH KHÁCH HÀNG: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ý: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trích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xuất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Import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mềm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ty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AU" sz="1600" dirty="0">
              <a:effectLst/>
              <a:latin typeface="VNI-Time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7C392-7E8B-4C4A-94AA-4C59A9D7F0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5436" y="2370162"/>
            <a:ext cx="6857730" cy="43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42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2109</Words>
  <Application>Microsoft Office PowerPoint</Application>
  <PresentationFormat>Widescreen</PresentationFormat>
  <Paragraphs>241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UVN Thanh Pho Nang</vt:lpstr>
      <vt:lpstr>Verdana</vt:lpstr>
      <vt:lpstr>VNI-Times</vt:lpstr>
      <vt:lpstr>Wingdings 3</vt:lpstr>
      <vt:lpstr>Slice</vt:lpstr>
      <vt:lpstr>Triển khai hướng dẫn sử dụng CÔNG CỤ  QUẢN LÝ, CẬP NHẬT SỐ ĐỊNH DANH CÁ NHÂN </vt:lpstr>
      <vt:lpstr>PowerPoint Presentation</vt:lpstr>
      <vt:lpstr>PowerPoint Presentation</vt:lpstr>
      <vt:lpstr>PowerPoint Presentation</vt:lpstr>
      <vt:lpstr>QUẢN LÝ SỐ ĐỊNH DANH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Triển khai hướng dẫn sử dụng phần mềm    văn phòng điện tử</dc:title>
  <dc:creator>win8</dc:creator>
  <cp:lastModifiedBy>Andy Toan</cp:lastModifiedBy>
  <cp:revision>60</cp:revision>
  <dcterms:created xsi:type="dcterms:W3CDTF">2016-10-04T00:36:13Z</dcterms:created>
  <dcterms:modified xsi:type="dcterms:W3CDTF">2022-10-28T02:38:10Z</dcterms:modified>
</cp:coreProperties>
</file>