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52"/>
  </p:notesMasterIdLst>
  <p:handoutMasterIdLst>
    <p:handoutMasterId r:id="rId53"/>
  </p:handoutMasterIdLst>
  <p:sldIdLst>
    <p:sldId id="256" r:id="rId5"/>
    <p:sldId id="291" r:id="rId6"/>
    <p:sldId id="283" r:id="rId7"/>
    <p:sldId id="284" r:id="rId8"/>
    <p:sldId id="287" r:id="rId9"/>
    <p:sldId id="285" r:id="rId10"/>
    <p:sldId id="288" r:id="rId11"/>
    <p:sldId id="289" r:id="rId12"/>
    <p:sldId id="290" r:id="rId13"/>
    <p:sldId id="292" r:id="rId14"/>
    <p:sldId id="30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28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1"/>
            <p14:sldId id="283"/>
            <p14:sldId id="284"/>
            <p14:sldId id="287"/>
            <p14:sldId id="285"/>
            <p14:sldId id="288"/>
            <p14:sldId id="289"/>
            <p14:sldId id="290"/>
            <p14:sldId id="292"/>
            <p14:sldId id="300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FF9B45"/>
    <a:srgbClr val="D24726"/>
    <a:srgbClr val="404040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29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00000"/>
              </a:lnSpc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1397553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00000"/>
              </a:lnSpc>
              <a:def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00000"/>
              </a:lnSpc>
              <a:def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11048070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localhost:44368/api/DongHoNuoc/TraCuuDongHoNuoc?danhBo=1501150001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68/api/DongHoNuoc/TraCuuDHN?danhBo=23021065196,23051010005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68/api/DongHoNuoc/TraCuuDongHoNuoc?danhBo=150115000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hyperlink" Target="https://localhost:44368/api/DongHoNuoc/TKDHNDonVi?id_donvi=CG&amp;dateTime=2022-01-23T02:55:59.225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:44368/api/DongHoNuoc/TraCuuSuKien?so_seri=PL1130850&amp;donvi=CG&amp;tuNgay=2022-01-20T01:00:0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hyperlink" Target="https://localhost:44368/api/DongHoNuoc/LichSuSuKien?danhBo=2302106519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68/api/ChiSoNuoc/LayChiSoNuocTheoNgay?id_donVi=CG&amp;tuNgay=2022-02-16T01:01:01&amp;denNgay=2022-04-16T01:01:0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68/api/ChiSoNuoc/LayChiSoNuoc?id_donVi=CG&amp;nam=2022&amp;ky=02&amp;dot=0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68/api/ChiSoNuoc/TraCuuChiSoNuoc?id_donVi=CG&amp;danhBo=23011010005,23051010005&amp;ngay=2022-01-23T00:00:0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68/api/ChiSoNuoc/" TargetMode="External"/><Relationship Id="rId2" Type="http://schemas.openxmlformats.org/officeDocument/2006/relationships/hyperlink" Target="https://localhost:44368/api/ChiSoNu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calhost:44368/api/ChiSoNuoc/ChiTietCSNTrongNgay?donVi=CG&amp;id=24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:44368/api/DongHoNuoc/CapNhatDongHoNu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localhost:44368/api/DongHoNuoc/CapNhatDongHoNu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  <a:ln>
            <a:noFill/>
          </a:ln>
        </p:spPr>
        <p:txBody>
          <a:bodyPr anchor="ctr" anchorCtr="0">
            <a:norm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</a:rPr>
              <a:t>DEMO ỨNG DỤNG QUẢN LÝ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ĐỒNG HỒ THÔNG MINH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06C23-1E18-47BC-AC62-ED4EE57E1C49}"/>
              </a:ext>
            </a:extLst>
          </p:cNvPr>
          <p:cNvSpPr/>
          <p:nvPr/>
        </p:nvSpPr>
        <p:spPr>
          <a:xfrm>
            <a:off x="4710702" y="3927968"/>
            <a:ext cx="675740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</a:t>
            </a:r>
            <a:r>
              <a:rPr lang="vi-VN" sz="3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Ư</a:t>
            </a:r>
            <a:r>
              <a:rPr 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ỚNG DẪN SỬ DỤNG API</a:t>
            </a:r>
            <a:endParaRPr lang="en-US" sz="36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D55D-C04E-4D61-8DA2-ED80D658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87" y="4516394"/>
            <a:ext cx="1688209" cy="17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 fontScale="90000"/>
          </a:bodyPr>
          <a:lstStyle/>
          <a:p>
            <a:r>
              <a:rPr lang="en-US"/>
              <a:t>Tra cứu Đồng Hồ Nước </a:t>
            </a:r>
            <a:r>
              <a:rPr lang="en-US" sz="2700" b="0"/>
              <a:t>(tham số </a:t>
            </a:r>
            <a:r>
              <a:rPr lang="en-US" sz="2700" b="0">
                <a:solidFill>
                  <a:srgbClr val="FF0000"/>
                </a:solidFill>
              </a:rPr>
              <a:t>string</a:t>
            </a:r>
            <a:r>
              <a:rPr lang="en-US" sz="2700" b="0"/>
              <a:t> </a:t>
            </a:r>
            <a:r>
              <a:rPr lang="en-US" sz="2700" b="0">
                <a:solidFill>
                  <a:srgbClr val="0070C0"/>
                </a:solidFill>
              </a:rPr>
              <a:t>so_seri</a:t>
            </a:r>
            <a:r>
              <a:rPr lang="en-US" sz="2700" b="0"/>
              <a:t>, </a:t>
            </a:r>
            <a:r>
              <a:rPr lang="en-US" sz="2700" b="0">
                <a:solidFill>
                  <a:srgbClr val="FF0000"/>
                </a:solidFill>
              </a:rPr>
              <a:t>string</a:t>
            </a:r>
            <a:r>
              <a:rPr lang="en-US" sz="2700" b="0"/>
              <a:t> </a:t>
            </a:r>
            <a:r>
              <a:rPr lang="en-US" sz="2700" b="0">
                <a:solidFill>
                  <a:srgbClr val="0070C0"/>
                </a:solidFill>
              </a:rPr>
              <a:t>danhBo</a:t>
            </a:r>
            <a:r>
              <a:rPr lang="en-US" sz="2700" b="0"/>
              <a:t>)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Chỉ cung cấp cho Đ</a:t>
            </a:r>
            <a:r>
              <a:rPr lang="vi-VN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 vị cấp n</a:t>
            </a:r>
            <a:r>
              <a:rPr lang="vi-VN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ư</a:t>
            </a:r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ớc và tổng CTY</a:t>
            </a:r>
          </a:p>
          <a:p>
            <a:r>
              <a:rPr lang="en-US" u="sng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https://localhost:44368/api/DongHoNuoc/TraCuuDongHoNuoc?</a:t>
            </a:r>
            <a:r>
              <a:rPr lang="en-US">
                <a:solidFill>
                  <a:srgbClr val="0070C0"/>
                </a:solidFill>
              </a:rPr>
              <a:t> so_seri =</a:t>
            </a:r>
            <a:r>
              <a:rPr lang="en-US">
                <a:solidFill>
                  <a:srgbClr val="0070C0"/>
                </a:solidFill>
                <a:hlinkClick r:id="rId2"/>
              </a:rPr>
              <a:t>…&amp;</a:t>
            </a:r>
            <a:r>
              <a:rPr lang="en-US" u="sng">
                <a:hlinkClick r:id="rId2"/>
              </a:rPr>
              <a:t>danhBo=</a:t>
            </a:r>
            <a:r>
              <a:rPr lang="en-US" u="sng"/>
              <a:t>…</a:t>
            </a:r>
          </a:p>
          <a:p>
            <a:r>
              <a:rPr lang="en-US"/>
              <a:t>Tìm theo danhBo hoặc so_seri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3BAB1-1027-4C75-B864-819208694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85"/>
          <a:stretch/>
        </p:blipFill>
        <p:spPr>
          <a:xfrm>
            <a:off x="1664044" y="3574620"/>
            <a:ext cx="8332334" cy="29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cứu ĐHN </a:t>
            </a:r>
            <a:r>
              <a:rPr lang="en-US" sz="1800"/>
              <a:t>(tham số string so_seri, string danhBo)</a:t>
            </a:r>
            <a:endParaRPr lang="en-US" sz="28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511347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so_seri</a:t>
            </a:r>
            <a:r>
              <a:rPr lang="en-US"/>
              <a:t>: dạng so_seri1, so_seri2,…</a:t>
            </a:r>
          </a:p>
          <a:p>
            <a:r>
              <a:rPr lang="en-US">
                <a:solidFill>
                  <a:srgbClr val="FF0000"/>
                </a:solidFill>
              </a:rPr>
              <a:t>danhBo</a:t>
            </a:r>
            <a:r>
              <a:rPr lang="en-US"/>
              <a:t>: dạng danhBo1, danhBo2,…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F85E-A3F3-4821-A4D9-88E7447C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29" y="2655278"/>
            <a:ext cx="8534400" cy="3659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B669F-ADAF-4B8F-9C8A-DF743E4DBABE}"/>
              </a:ext>
            </a:extLst>
          </p:cNvPr>
          <p:cNvSpPr txBox="1"/>
          <p:nvPr/>
        </p:nvSpPr>
        <p:spPr>
          <a:xfrm>
            <a:off x="5906529" y="1984641"/>
            <a:ext cx="557394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>
                <a:hlinkClick r:id="rId3"/>
              </a:rPr>
              <a:t>https://localhost:44368/api/DongHoNuoc/TraCuuDHN?danhBo=23021065196,23051010005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CA5691-4D06-4669-987B-897140B7FFA1}"/>
              </a:ext>
            </a:extLst>
          </p:cNvPr>
          <p:cNvSpPr/>
          <p:nvPr/>
        </p:nvSpPr>
        <p:spPr>
          <a:xfrm>
            <a:off x="5906529" y="1381005"/>
            <a:ext cx="2960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Tìm theo danhBo và so_seri</a:t>
            </a:r>
          </a:p>
        </p:txBody>
      </p:sp>
    </p:spTree>
    <p:extLst>
      <p:ext uri="{BB962C8B-B14F-4D97-AF65-F5344CB8AC3E}">
        <p14:creationId xmlns:p14="http://schemas.microsoft.com/office/powerpoint/2010/main" val="237257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r>
              <a:rPr lang="en-US"/>
              <a:t>Tình trạng kết nối </a:t>
            </a:r>
            <a:r>
              <a:rPr lang="en-US" b="0" i="1"/>
              <a:t>(bắt buộc phải truyền id_donvi)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/>
              <a:t>Tham số: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id_cty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so_ds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so_seri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DateTime?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ngay</a:t>
            </a:r>
          </a:p>
          <a:p>
            <a:r>
              <a:rPr lang="en-US">
                <a:solidFill>
                  <a:srgbClr val="0070C0"/>
                </a:solidFill>
              </a:rPr>
              <a:t>danhBo=db1,db2,…</a:t>
            </a:r>
          </a:p>
          <a:p>
            <a:r>
              <a:rPr lang="en-US">
                <a:solidFill>
                  <a:srgbClr val="0070C0"/>
                </a:solidFill>
              </a:rPr>
              <a:t>so_seri=s1,s2,…</a:t>
            </a:r>
          </a:p>
          <a:p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Chỉ cung cấp cho Đ</a:t>
            </a:r>
            <a:r>
              <a:rPr lang="vi-VN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 vị cấp n</a:t>
            </a:r>
            <a:r>
              <a:rPr lang="vi-VN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ư</a:t>
            </a:r>
            <a:r>
              <a:rPr lang="en-US" u="sng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ớc và tổng CTY</a:t>
            </a:r>
          </a:p>
          <a:p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C7C04-8ECE-4895-9D8F-5755FB489BCA}"/>
              </a:ext>
            </a:extLst>
          </p:cNvPr>
          <p:cNvSpPr/>
          <p:nvPr/>
        </p:nvSpPr>
        <p:spPr>
          <a:xfrm>
            <a:off x="2566169" y="4217774"/>
            <a:ext cx="8760858" cy="2271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//danh sách ĐHN gửi chỉ số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"duLieu2"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//danh sách ĐHN không gửi chỉ số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	],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00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"ghiChu"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4D5E66-ABE8-406B-8C45-05220CDBF2DC}"/>
              </a:ext>
            </a:extLst>
          </p:cNvPr>
          <p:cNvSpPr/>
          <p:nvPr/>
        </p:nvSpPr>
        <p:spPr>
          <a:xfrm>
            <a:off x="675503" y="5148649"/>
            <a:ext cx="1754659" cy="61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Kết quả trả về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8F1E4-B326-4C16-80A3-EA085DDAB473}"/>
              </a:ext>
            </a:extLst>
          </p:cNvPr>
          <p:cNvSpPr/>
          <p:nvPr/>
        </p:nvSpPr>
        <p:spPr>
          <a:xfrm>
            <a:off x="4055075" y="3006981"/>
            <a:ext cx="7096897" cy="707886"/>
          </a:xfrm>
          <a:prstGeom prst="rect">
            <a:avLst/>
          </a:prstGeom>
          <a:solidFill>
            <a:srgbClr val="D2B4A6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212121"/>
                </a:solidFill>
                <a:latin typeface="Inter"/>
              </a:rPr>
              <a:t>https://localhost:44368/api/DongHoNuoc/TinhTrangKetNoi?id_donvi=TA&amp;danhBo=15011500011,15011500015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3361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r>
              <a:rPr lang="en-US"/>
              <a:t>Tình trạng kết nối </a:t>
            </a:r>
            <a:r>
              <a:rPr lang="en-US" b="0" i="1"/>
              <a:t>(bắt buộc phải truyền id_donvi)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FA026B-9764-497A-B7FB-241F335144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97006" y="1578822"/>
            <a:ext cx="10997987" cy="4294757"/>
          </a:xfrm>
        </p:spPr>
      </p:pic>
    </p:spTree>
    <p:extLst>
      <p:ext uri="{BB962C8B-B14F-4D97-AF65-F5344CB8AC3E}">
        <p14:creationId xmlns:p14="http://schemas.microsoft.com/office/powerpoint/2010/main" val="317349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r>
              <a:rPr lang="en-US"/>
              <a:t>Thống kê ĐHN theo Công ty </a:t>
            </a:r>
            <a:r>
              <a:rPr lang="en-US" b="0" i="1"/>
              <a:t>(tham số id_cty)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https://localhost:44368/api/DongHoNuoc/TKDHNCongTy?id_cty=CTY_PL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9F9C8-F09B-4B28-9C54-56083525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95" y="2142358"/>
            <a:ext cx="9212262" cy="44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ĐHN TCT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640080"/>
          </a:xfrm>
        </p:spPr>
        <p:txBody>
          <a:bodyPr/>
          <a:lstStyle/>
          <a:p>
            <a:r>
              <a:rPr lang="en-US"/>
              <a:t>https://localhost:44368/api/DongHoNuoc/TKDHNTCT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646C4-6781-4611-A7E8-1F787A2F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195096"/>
            <a:ext cx="978354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kế ĐHN theo đơn vị </a:t>
            </a:r>
            <a:r>
              <a:rPr lang="en-US" sz="1800"/>
              <a:t>(tham số id_donvi và dateTime)</a:t>
            </a:r>
            <a:endParaRPr lang="en-US" sz="28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https://localhost:44368/api/DongHoNuoc/TKDHNDonVi?id_donvi=</a:t>
            </a:r>
            <a:r>
              <a:rPr lang="en-US">
                <a:solidFill>
                  <a:srgbClr val="C00000"/>
                </a:solidFill>
                <a:hlinkClick r:id="rId2"/>
              </a:rPr>
              <a:t>CG</a:t>
            </a:r>
            <a:r>
              <a:rPr lang="en-US">
                <a:hlinkClick r:id="rId2"/>
              </a:rPr>
              <a:t>&amp;dateTime=</a:t>
            </a:r>
            <a:r>
              <a:rPr lang="en-US">
                <a:solidFill>
                  <a:srgbClr val="C00000"/>
                </a:solidFill>
                <a:hlinkClick r:id="rId2"/>
              </a:rPr>
              <a:t>2022-01-23T02:55:59.2250000</a:t>
            </a:r>
            <a:endParaRPr lang="en-US">
              <a:solidFill>
                <a:srgbClr val="C00000"/>
              </a:solidFill>
            </a:endParaRPr>
          </a:p>
          <a:p>
            <a:r>
              <a:rPr lang="en-US">
                <a:solidFill>
                  <a:srgbClr val="C00000"/>
                </a:solidFill>
              </a:rPr>
              <a:t>Nếu không truyền dataTime thì lấy ngày hiện hành – 1 ngày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744A1-7B19-4A56-B049-DB54C7E4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915502"/>
            <a:ext cx="9482306" cy="3942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698BE8-2DF2-4A3A-A6E4-BEEB7F10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812" y="2454874"/>
            <a:ext cx="2047856" cy="4164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A0643-D917-4919-B83B-D1C4E8019679}"/>
              </a:ext>
            </a:extLst>
          </p:cNvPr>
          <p:cNvCxnSpPr>
            <a:endCxn id="10" idx="1"/>
          </p:cNvCxnSpPr>
          <p:nvPr/>
        </p:nvCxnSpPr>
        <p:spPr>
          <a:xfrm flipV="1">
            <a:off x="3393989" y="4536988"/>
            <a:ext cx="5668823" cy="164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cứu sự kiện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/>
              <a:t> Tham số: </a:t>
            </a:r>
            <a:r>
              <a:rPr lang="en-US" i="1">
                <a:solidFill>
                  <a:srgbClr val="FF0000"/>
                </a:solidFill>
              </a:rPr>
              <a:t>string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so_seri</a:t>
            </a:r>
            <a:r>
              <a:rPr lang="en-US" i="1"/>
              <a:t>, </a:t>
            </a:r>
            <a:r>
              <a:rPr lang="en-US" i="1">
                <a:solidFill>
                  <a:srgbClr val="FF0000"/>
                </a:solidFill>
              </a:rPr>
              <a:t>string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danhBo</a:t>
            </a:r>
            <a:r>
              <a:rPr lang="en-US" i="1"/>
              <a:t>, </a:t>
            </a:r>
            <a:r>
              <a:rPr lang="en-US" i="1">
                <a:solidFill>
                  <a:srgbClr val="FF0000"/>
                </a:solidFill>
              </a:rPr>
              <a:t>string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donVi</a:t>
            </a:r>
            <a:r>
              <a:rPr lang="en-US" i="1"/>
              <a:t>, </a:t>
            </a:r>
            <a:r>
              <a:rPr lang="en-US" i="1">
                <a:solidFill>
                  <a:srgbClr val="FF0000"/>
                </a:solidFill>
              </a:rPr>
              <a:t>string</a:t>
            </a:r>
            <a:r>
              <a:rPr lang="en-US" i="1"/>
              <a:t> </a:t>
            </a:r>
            <a:r>
              <a:rPr lang="en-US" i="1">
                <a:solidFill>
                  <a:srgbClr val="0070C0"/>
                </a:solidFill>
              </a:rPr>
              <a:t>congTy</a:t>
            </a:r>
            <a:r>
              <a:rPr lang="en-US" i="1"/>
              <a:t>, DateTime? </a:t>
            </a:r>
            <a:r>
              <a:rPr lang="en-US" i="1">
                <a:solidFill>
                  <a:srgbClr val="0070C0"/>
                </a:solidFill>
              </a:rPr>
              <a:t>tuNgay</a:t>
            </a:r>
            <a:r>
              <a:rPr lang="en-US" i="1"/>
              <a:t>, </a:t>
            </a:r>
            <a:r>
              <a:rPr lang="en-US" i="1">
                <a:solidFill>
                  <a:srgbClr val="FF0000"/>
                </a:solidFill>
              </a:rPr>
              <a:t>DateTime</a:t>
            </a:r>
            <a:r>
              <a:rPr lang="en-US" i="1"/>
              <a:t>? </a:t>
            </a:r>
            <a:r>
              <a:rPr lang="en-US" i="1">
                <a:solidFill>
                  <a:srgbClr val="0070C0"/>
                </a:solidFill>
              </a:rPr>
              <a:t>denNgay</a:t>
            </a:r>
          </a:p>
          <a:p>
            <a:r>
              <a:rPr lang="en-US" i="1">
                <a:solidFill>
                  <a:srgbClr val="C00000"/>
                </a:solidFill>
              </a:rPr>
              <a:t>Tham số : </a:t>
            </a:r>
            <a:r>
              <a:rPr lang="en-US" i="1">
                <a:solidFill>
                  <a:srgbClr val="0070C0"/>
                </a:solidFill>
              </a:rPr>
              <a:t>donVi bắt buộc</a:t>
            </a:r>
            <a:endParaRPr lang="en-US" i="1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8D326-96DF-402B-928C-6D2B52E9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2936270"/>
            <a:ext cx="7208108" cy="3727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D454B-A06A-4996-82C8-61188103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75" y="3429000"/>
            <a:ext cx="5924156" cy="310979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688173-F51F-461F-BBE8-937E3D4EE040}"/>
              </a:ext>
            </a:extLst>
          </p:cNvPr>
          <p:cNvCxnSpPr>
            <a:endCxn id="7" idx="1"/>
          </p:cNvCxnSpPr>
          <p:nvPr/>
        </p:nvCxnSpPr>
        <p:spPr>
          <a:xfrm flipV="1">
            <a:off x="3048000" y="4983897"/>
            <a:ext cx="2831375" cy="8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C89AF6-C957-4BC7-874F-1785C9ECCB84}"/>
              </a:ext>
            </a:extLst>
          </p:cNvPr>
          <p:cNvSpPr txBox="1"/>
          <p:nvPr/>
        </p:nvSpPr>
        <p:spPr>
          <a:xfrm>
            <a:off x="5082746" y="2092411"/>
            <a:ext cx="65048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>
                <a:hlinkClick r:id="rId4"/>
              </a:rPr>
              <a:t>https://localhost:44368/api/DongHoNuoc/TraCuuSuKien?so_seri=PL1130850&amp;donvi=CG&amp;tuNgay=2022-01-20T01:00:00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 sử sự kiện </a:t>
            </a:r>
            <a:r>
              <a:rPr lang="en-US" sz="1800"/>
              <a:t>(tham số string danhBo)</a:t>
            </a:r>
            <a:endParaRPr lang="en-US" sz="28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5113473"/>
          </a:xfrm>
        </p:spPr>
        <p:txBody>
          <a:bodyPr/>
          <a:lstStyle/>
          <a:p>
            <a:r>
              <a:rPr lang="en-US" u="sng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https://localhost:44368/api/DongHoNuoc/LichSuSuKien?danhBo=</a:t>
            </a:r>
            <a:r>
              <a:rPr lang="en-US" u="sng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23021065196</a:t>
            </a:r>
            <a:endParaRPr lang="en-US">
              <a:solidFill>
                <a:srgbClr val="FF0000"/>
              </a:solidFill>
            </a:endParaRPr>
          </a:p>
          <a:p>
            <a:endParaRPr lang="en-US" i="1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08FD6-6299-4010-A7BB-C242ABB1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7" y="2185733"/>
            <a:ext cx="8789773" cy="4083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11E61-F191-46F2-9778-2A54AD47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684" y="2853163"/>
            <a:ext cx="3578665" cy="3260017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88ED5B-B393-4E05-A711-15262EBEB11B}"/>
              </a:ext>
            </a:extLst>
          </p:cNvPr>
          <p:cNvCxnSpPr>
            <a:endCxn id="10" idx="1"/>
          </p:cNvCxnSpPr>
          <p:nvPr/>
        </p:nvCxnSpPr>
        <p:spPr>
          <a:xfrm flipV="1">
            <a:off x="2949146" y="4483172"/>
            <a:ext cx="3872538" cy="93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1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ĐHN không gửi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88B5-7126-4DD9-B8B3-5656C0AAF4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5113473"/>
          </a:xfrm>
        </p:spPr>
        <p:txBody>
          <a:bodyPr/>
          <a:lstStyle/>
          <a:p>
            <a:r>
              <a:rPr lang="en-US"/>
              <a:t>Tham số: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id_cty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so_ds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so_seri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DateTime?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Ngay</a:t>
            </a:r>
          </a:p>
          <a:p>
            <a:r>
              <a:rPr lang="en-US">
                <a:solidFill>
                  <a:srgbClr val="FF0000"/>
                </a:solidFill>
              </a:rPr>
              <a:t>so_seri</a:t>
            </a:r>
            <a:r>
              <a:rPr lang="en-US"/>
              <a:t> dạng so_seri_1, so_seri_2,…</a:t>
            </a:r>
          </a:p>
          <a:p>
            <a:r>
              <a:rPr lang="en-US">
                <a:solidFill>
                  <a:srgbClr val="FF0000"/>
                </a:solidFill>
              </a:rPr>
              <a:t>danhBo</a:t>
            </a:r>
            <a:r>
              <a:rPr lang="en-US"/>
              <a:t> dạng danhBo_1, danhBo_2,…</a:t>
            </a:r>
          </a:p>
          <a:p>
            <a:r>
              <a:rPr lang="en-US">
                <a:solidFill>
                  <a:srgbClr val="0070C0"/>
                </a:solidFill>
              </a:rPr>
              <a:t>id_donvi: bắt buộc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C99FA-0DFB-47BF-9E03-926820953FAE}"/>
              </a:ext>
            </a:extLst>
          </p:cNvPr>
          <p:cNvSpPr/>
          <p:nvPr/>
        </p:nvSpPr>
        <p:spPr>
          <a:xfrm>
            <a:off x="5840627" y="2281013"/>
            <a:ext cx="6096000" cy="386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//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 chỉ số nước    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"duLieu2"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"ghiChu"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C961-7C80-40F1-8CEA-D2DB2859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Đồng hồ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84B7B-66E2-40D1-A6ED-DB71BF3B192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0946" y="1332359"/>
            <a:ext cx="2667058" cy="517627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16DBA2-997A-428B-A6F8-9B39BFA5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38" y="1332359"/>
            <a:ext cx="4255545" cy="5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ĐHN không gửi chỉ số nước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FADE-F2E4-494C-A115-40436C33616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2079756"/>
            <a:ext cx="11047413" cy="4499528"/>
          </a:xfr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43D47-BD03-49EF-9D7E-F71C433166BE}"/>
              </a:ext>
            </a:extLst>
          </p:cNvPr>
          <p:cNvSpPr txBox="1"/>
          <p:nvPr/>
        </p:nvSpPr>
        <p:spPr>
          <a:xfrm>
            <a:off x="642551" y="1326292"/>
            <a:ext cx="1085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https://localhost:44368/api/DongHoNuoc/KhongGuiCSN?danhBo=23021065196,23051010005&amp;id_donvi=CG</a:t>
            </a:r>
          </a:p>
        </p:txBody>
      </p:sp>
    </p:spTree>
    <p:extLst>
      <p:ext uri="{BB962C8B-B14F-4D97-AF65-F5344CB8AC3E}">
        <p14:creationId xmlns:p14="http://schemas.microsoft.com/office/powerpoint/2010/main" val="17882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 kiện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DF226E-6281-4E65-9735-A06E6ECABA9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16998635"/>
              </p:ext>
            </p:extLst>
          </p:nvPr>
        </p:nvGraphicFramePr>
        <p:xfrm>
          <a:off x="539750" y="1435100"/>
          <a:ext cx="11047414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3707">
                  <a:extLst>
                    <a:ext uri="{9D8B030D-6E8A-4147-A177-3AD203B41FA5}">
                      <a16:colId xmlns:a16="http://schemas.microsoft.com/office/drawing/2014/main" val="284163407"/>
                    </a:ext>
                  </a:extLst>
                </a:gridCol>
                <a:gridCol w="5523707">
                  <a:extLst>
                    <a:ext uri="{9D8B030D-6E8A-4147-A177-3AD203B41FA5}">
                      <a16:colId xmlns:a16="http://schemas.microsoft.com/office/drawing/2014/main" val="186456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[id]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,[so_seri]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,[id_module]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,[danh_bo]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,[id_donvi]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,[id_cty]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,[chat_luong_song]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,[thong_tin_canh_bao]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,[dung_luong_pin]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,[phan_tram_pin]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,[thoi_gian_con_lai]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,[trang_thai_mang]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,[thoi_gian_nhan]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,[mo_hop]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,[ro_ri]</a:t>
                      </a:r>
                      <a:endParaRPr lang="en-US" b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,[qua_dong]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,[chay_nguoc]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,[co_nam_cham]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,[kho_ong]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,[pin_yeu]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,[module_bi_thao]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,[bom_nguoc]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,[vo_ong]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,[khong_hoat_dong]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,[ngay_tao]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,[nguoi_tao]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,[ngay_cap_nhat]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,[nguoi_cap_nhat]</a:t>
                      </a:r>
                    </a:p>
                    <a:p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,[is_delete]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,[chi_so_nuoc]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5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Sự kiện (Cảnh báo)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F360-C3B3-402F-98FB-3778C11FC5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https://localhost:44368/api/CanhBao/ThemCanhBao</a:t>
            </a:r>
          </a:p>
          <a:p>
            <a:r>
              <a:rPr lang="en-US"/>
              <a:t>Method: Post</a:t>
            </a:r>
          </a:p>
          <a:p>
            <a:r>
              <a:rPr lang="en-US"/>
              <a:t>Tham số: Các thuộc tính là các field sự kiện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09888-7D12-4E90-960E-E5B685495ABB}"/>
              </a:ext>
            </a:extLst>
          </p:cNvPr>
          <p:cNvSpPr/>
          <p:nvPr/>
        </p:nvSpPr>
        <p:spPr>
          <a:xfrm>
            <a:off x="604434" y="3371164"/>
            <a:ext cx="1098313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"id_module"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"danh_bo"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0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Sự kiện (Cảnh báo)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714C3-2562-45E8-A6C5-BB29E3305238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3" y="1363710"/>
            <a:ext cx="9869277" cy="239110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766DCE-9233-4FAE-94EE-07B80E03BC54}"/>
              </a:ext>
            </a:extLst>
          </p:cNvPr>
          <p:cNvSpPr/>
          <p:nvPr/>
        </p:nvSpPr>
        <p:spPr>
          <a:xfrm>
            <a:off x="1064740" y="4108186"/>
            <a:ext cx="771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>
              <a:spcAft>
                <a:spcPts val="60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trả về:</a:t>
            </a:r>
          </a:p>
          <a:p>
            <a:pPr marL="365760"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"Đã thêm cảnh báo"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   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sự kiện (Cảnh báo)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02C-9015-41B5-AEFA-D285668382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API: https://localhost:44368/api/CanhBao/DanhSachCanhBao</a:t>
            </a:r>
          </a:p>
          <a:p>
            <a:r>
              <a:rPr lang="en-US"/>
              <a:t>Method: </a:t>
            </a:r>
            <a:r>
              <a:rPr lang="en-US">
                <a:solidFill>
                  <a:srgbClr val="0070C0"/>
                </a:solidFill>
              </a:rPr>
              <a:t>Get</a:t>
            </a:r>
          </a:p>
          <a:p>
            <a:r>
              <a:rPr lang="en-US"/>
              <a:t>Tham số: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so_seri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DateTime?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tuNgay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DateTime?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denNgay</a:t>
            </a:r>
          </a:p>
          <a:p>
            <a:r>
              <a:rPr lang="en-US"/>
              <a:t>Chú ý: 	</a:t>
            </a:r>
            <a:r>
              <a:rPr lang="en-US">
                <a:solidFill>
                  <a:srgbClr val="0070C0"/>
                </a:solidFill>
              </a:rPr>
              <a:t>so_seri </a:t>
            </a:r>
            <a:r>
              <a:rPr lang="en-US"/>
              <a:t>dạng so_seri_1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so_seri_2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…</a:t>
            </a:r>
          </a:p>
          <a:p>
            <a:r>
              <a:rPr lang="en-US"/>
              <a:t>		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 dạng danhBo_1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danhBo_2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…</a:t>
            </a:r>
          </a:p>
          <a:p>
            <a:r>
              <a:rPr lang="en-US"/>
              <a:t>Ví dụ: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3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sự kiện (Cảnh báo)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023BE-6943-426E-AEB2-AF5B4EBC2D46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3" y="1461813"/>
            <a:ext cx="9812119" cy="393437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628498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 yếu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50A89-42DB-40FE-85E0-4F6E7F7EB5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https://localhost:44368/api/CanhBao/PinYeuTrongNgay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tuNgay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denNgay</a:t>
            </a:r>
          </a:p>
          <a:p>
            <a:r>
              <a:rPr lang="en-US"/>
              <a:t>Chú ý: 	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 dạng danhBo_1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</a:t>
            </a:r>
            <a:r>
              <a:rPr lang="en-US">
                <a:solidFill>
                  <a:srgbClr val="C00000"/>
                </a:solidFill>
              </a:rPr>
              <a:t>2</a:t>
            </a:r>
            <a:r>
              <a:rPr lang="en-US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24978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 yếu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46C17-F548-4016-9A11-2F319A304E7B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97" y="1442761"/>
            <a:ext cx="9812119" cy="396295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4876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cứu cảnh báo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B38C-99A0-40E2-ABD8-2B579BFA4D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https://localhost:44368/api/CanhBao/TraCuuCanhBao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id_cty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? n</a:t>
            </a:r>
            <a:r>
              <a:rPr lang="en-US">
                <a:solidFill>
                  <a:srgbClr val="0070C0"/>
                </a:solidFill>
              </a:rPr>
              <a:t>a</a:t>
            </a:r>
            <a:r>
              <a:rPr lang="en-US"/>
              <a:t>m,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thang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ngay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so_seri</a:t>
            </a:r>
          </a:p>
          <a:p>
            <a:r>
              <a:rPr lang="en-US"/>
              <a:t>Chú ý: 	</a:t>
            </a:r>
            <a:r>
              <a:rPr lang="en-US">
                <a:solidFill>
                  <a:srgbClr val="0070C0"/>
                </a:solidFill>
              </a:rPr>
              <a:t>so_seri</a:t>
            </a:r>
            <a:r>
              <a:rPr lang="en-US"/>
              <a:t> dạng so_seri_1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so_seri_2,…</a:t>
            </a:r>
          </a:p>
          <a:p>
            <a:r>
              <a:rPr lang="en-US"/>
              <a:t>		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 dạng danhBo_1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danhBo_2,…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1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 cứu cảnh báo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C23C2-BD26-4A10-889F-B52272D7145C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72" y="1437998"/>
            <a:ext cx="8021169" cy="397247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7776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DAA0-4CC5-49C6-94BA-ED22CDAA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ACBF2-3993-4C5C-A1B3-F353E594AC76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1" y="1361787"/>
            <a:ext cx="10941450" cy="344651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6378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cảnh báo theo đơn vị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636BC-BB4C-44F5-83D4-FC4950374A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https://localhost:44368/api/CanhBao/ThongKeCanhBaoTheoDonVi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tuNgay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denNgay</a:t>
            </a:r>
          </a:p>
          <a:p>
            <a:r>
              <a:rPr lang="en-US"/>
              <a:t>Ví dụ:</a:t>
            </a:r>
          </a:p>
          <a:p>
            <a:r>
              <a:rPr lang="en-US"/>
              <a:t>https://localhost:44368/api/CanhBao/ThongKeCanhBaoTheoDonVi?</a:t>
            </a:r>
            <a:r>
              <a:rPr lang="en-US">
                <a:solidFill>
                  <a:srgbClr val="C00000"/>
                </a:solidFill>
              </a:rPr>
              <a:t>tuNgay</a:t>
            </a:r>
            <a:r>
              <a:rPr lang="en-US"/>
              <a:t>=2022-01-16T01:55:59.2250000&amp;</a:t>
            </a:r>
            <a:r>
              <a:rPr lang="en-US">
                <a:solidFill>
                  <a:srgbClr val="C00000"/>
                </a:solidFill>
              </a:rPr>
              <a:t>denNgay</a:t>
            </a:r>
            <a:r>
              <a:rPr lang="en-US"/>
              <a:t>=2022-01-31T01:55:59.2250000</a:t>
            </a:r>
          </a:p>
        </p:txBody>
      </p:sp>
    </p:spTree>
    <p:extLst>
      <p:ext uri="{BB962C8B-B14F-4D97-AF65-F5344CB8AC3E}">
        <p14:creationId xmlns:p14="http://schemas.microsoft.com/office/powerpoint/2010/main" val="1237015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cảnh báo theo đơn vị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B8695-A559-4CE7-9ECE-C9738E8A38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38409" y="1441279"/>
            <a:ext cx="9050186" cy="515506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419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Chỉ số nước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07CE37-C65F-407A-ACE2-F2792C0468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https://localhost:44368/api/ChiSoNuoc/ThemChiSoNuoc</a:t>
            </a:r>
          </a:p>
          <a:p>
            <a:r>
              <a:rPr lang="en-US"/>
              <a:t>Method: Post</a:t>
            </a:r>
          </a:p>
          <a:p>
            <a:r>
              <a:rPr lang="en-US"/>
              <a:t>Tham số:  [{…},{…},{…},{…},…]</a:t>
            </a:r>
          </a:p>
          <a:p>
            <a:r>
              <a:rPr lang="en-US"/>
              <a:t>Lưu ý: field thoi_gian_nhan truyền theo dạng yyyy-MM-dd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 lang="en-US"/>
              <a:t>hh:mm:ss</a:t>
            </a:r>
          </a:p>
        </p:txBody>
      </p:sp>
    </p:spTree>
    <p:extLst>
      <p:ext uri="{BB962C8B-B14F-4D97-AF65-F5344CB8AC3E}">
        <p14:creationId xmlns:p14="http://schemas.microsoft.com/office/powerpoint/2010/main" val="368396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Chỉ số nước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07CE37-C65F-407A-ACE2-F2792C0468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https://localhost:44368/api/ChiSoNuoc/ThemChiSoNuoc</a:t>
            </a:r>
          </a:p>
          <a:p>
            <a:r>
              <a:rPr lang="en-US"/>
              <a:t>Method: Post</a:t>
            </a:r>
          </a:p>
          <a:p>
            <a:r>
              <a:rPr lang="en-US"/>
              <a:t>Tham số:  [{…},{…},{…},{…},…]</a:t>
            </a:r>
          </a:p>
          <a:p>
            <a:r>
              <a:rPr lang="en-US"/>
              <a:t>Lưu ý: field thoi_gian_nhan truyền theo dạng yyyy-MM-dd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 lang="en-US"/>
              <a:t>hh:mm:ss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29672-338F-4F96-865D-BC02D74443B0}"/>
              </a:ext>
            </a:extLst>
          </p:cNvPr>
          <p:cNvSpPr/>
          <p:nvPr/>
        </p:nvSpPr>
        <p:spPr>
          <a:xfrm>
            <a:off x="604434" y="4281274"/>
            <a:ext cx="10890504" cy="175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>
              <a:lnSpc>
                <a:spcPts val="1350"/>
              </a:lnSpc>
              <a:spcAft>
                <a:spcPts val="800"/>
              </a:spcAft>
            </a:pPr>
            <a:r>
              <a:rPr lang="en-US" b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thuộc tính chỉ số nước như sau: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"chi_so_nuoc"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"…"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…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7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Chỉ số nước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D93F5-B95A-4EEB-94E3-6CB91E868ABC}"/>
              </a:ext>
            </a:extLst>
          </p:cNvPr>
          <p:cNvSpPr/>
          <p:nvPr/>
        </p:nvSpPr>
        <p:spPr>
          <a:xfrm>
            <a:off x="422107" y="1664208"/>
            <a:ext cx="11048070" cy="449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274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"6339964"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"Tốt"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"chi_so_nuoc"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1368629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"2022-04-16T01:00:00"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291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"6339964"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"Tốt"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"chi_so_nuoc"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1368629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"2022-04-16T02:05:00"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0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Chỉ số nước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D93F5-B95A-4EEB-94E3-6CB91E868ABC}"/>
              </a:ext>
            </a:extLst>
          </p:cNvPr>
          <p:cNvSpPr/>
          <p:nvPr/>
        </p:nvSpPr>
        <p:spPr>
          <a:xfrm>
            <a:off x="434709" y="1538430"/>
            <a:ext cx="110480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274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"6339964"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"Tốt"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"chi_so_nuoc"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1368629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"2022-04-16T03:10:00"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274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"so_seri"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"6339964"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"id_donvi"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"id_cty"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"chat_luong_song"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"Tốt"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"thong_tin_canh_bao"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"dung_luong_pin"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"phan_tram_pin"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"thoi_gian_con_lai"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"chi_so_nuoc"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1368630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"trang_thai_mang"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"thoi_gian_nhan"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"2022-04-16T04:20:00"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"mo_hop"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"ro_ri"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"qua_dong"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"chay_nguoc"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"co_nam_cham"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"pin_yeu"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"module_bi_thao"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"bom_nguoc"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"vo_ong"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"khong_hoat_dong"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8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Chỉ số nước theo ngày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96BE-0777-4643-9DDA-F30426763A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https://localhost:44368/api/ChiSoNuoc/LayChiSoNuocTheoNgay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id_donVi</a:t>
            </a:r>
            <a:r>
              <a:rPr lang="en-US"/>
              <a:t>,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tuNgay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denNgay</a:t>
            </a:r>
          </a:p>
          <a:p>
            <a:r>
              <a:rPr lang="en-US"/>
              <a:t>Ví dụ:</a:t>
            </a:r>
          </a:p>
          <a:p>
            <a:r>
              <a:rPr lang="en-US" u="sng">
                <a:hlinkClick r:id="rId2"/>
              </a:rPr>
              <a:t>https://localhost:44368/api/ChiSoNuoc/LayChiSoNuocTheoNgay?id_donVi=CG&amp;tuNgay=2022-02-16T01:01:01&amp;denNgay=2022-04-16T01:01:01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4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Chỉ số nước theo ngày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E5464-286C-4FD5-B7F5-AFB05072B64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002" y="1336246"/>
            <a:ext cx="10736689" cy="5243727"/>
          </a:xfrm>
        </p:spPr>
      </p:pic>
    </p:spTree>
    <p:extLst>
      <p:ext uri="{BB962C8B-B14F-4D97-AF65-F5344CB8AC3E}">
        <p14:creationId xmlns:p14="http://schemas.microsoft.com/office/powerpoint/2010/main" val="4139510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CE02-997A-415D-B0B6-24AAF58593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API: https://localhost:44368/api/ChiSoNuoc/LayChiSoNuoc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nam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ky</a:t>
            </a:r>
            <a:r>
              <a:rPr lang="en-US"/>
              <a:t>,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dot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so_ds</a:t>
            </a:r>
          </a:p>
          <a:p>
            <a:r>
              <a:rPr lang="en-US"/>
              <a:t>Lưu ý: field </a:t>
            </a:r>
            <a:r>
              <a:rPr lang="en-US">
                <a:solidFill>
                  <a:srgbClr val="C00000"/>
                </a:solidFill>
              </a:rPr>
              <a:t>danhBo</a:t>
            </a:r>
            <a:r>
              <a:rPr lang="en-US"/>
              <a:t> truyền theo dạng: danhBo_1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danhBo_2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danhBo_3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…</a:t>
            </a:r>
          </a:p>
          <a:p>
            <a:r>
              <a:rPr lang="en-US"/>
              <a:t>Ví dụ:</a:t>
            </a:r>
          </a:p>
          <a:p>
            <a:r>
              <a:rPr lang="en-US" u="sng">
                <a:hlinkClick r:id="rId2"/>
              </a:rPr>
              <a:t>https://localhost:44368/api/ChiSoNuoc/LayChiSoNuoc?id_donVi=CG&amp;nam=2022&amp;ky=02&amp;dot=02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0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CE02-997A-415D-B0B6-24AAF58593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Kết quả</a:t>
            </a:r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EC090-2AAE-4989-B724-BAAC80240504}"/>
              </a:ext>
            </a:extLst>
          </p:cNvPr>
          <p:cNvSpPr/>
          <p:nvPr/>
        </p:nvSpPr>
        <p:spPr>
          <a:xfrm>
            <a:off x="2323070" y="2203373"/>
            <a:ext cx="6096000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    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]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DAA0-4CC5-49C6-94BA-ED22CDAA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ĐĂNG NHẬP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048A6-E6A3-4D2E-AB86-71411714B3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Kết quả trả về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D5F80-C9F8-4CFC-B239-669A2759BD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0" y="2213710"/>
            <a:ext cx="10900025" cy="3508996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71048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Chỉ số nước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C74B40-6742-4C58-AB60-8CC8606318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60684" y="1393911"/>
            <a:ext cx="9451907" cy="5081030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9161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cứu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572A-99B1-431D-9670-8C5D88146D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5064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API: </a:t>
            </a:r>
            <a:r>
              <a:rPr lang="en-US">
                <a:solidFill>
                  <a:srgbClr val="0070C0"/>
                </a:solidFill>
              </a:rPr>
              <a:t>https://localhost:44368/api/ChiSoNuoc/TraCuuChiSoNuoc</a:t>
            </a:r>
          </a:p>
          <a:p>
            <a:pPr>
              <a:lnSpc>
                <a:spcPct val="120000"/>
              </a:lnSpc>
            </a:pPr>
            <a:r>
              <a:rPr lang="en-US"/>
              <a:t>Method: Get</a:t>
            </a:r>
          </a:p>
          <a:p>
            <a:pPr>
              <a:lnSpc>
                <a:spcPct val="120000"/>
              </a:lnSpc>
            </a:pPr>
            <a:r>
              <a:rPr lang="en-US"/>
              <a:t>Tham số: 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id_donVi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id_cty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so_seri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danhBo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nam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int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ky</a:t>
            </a:r>
            <a:r>
              <a:rPr lang="en-US"/>
              <a:t>, </a:t>
            </a:r>
            <a:r>
              <a:rPr lang="en-US">
                <a:solidFill>
                  <a:srgbClr val="C00000"/>
                </a:solidFill>
              </a:rPr>
              <a:t>DateTime</a:t>
            </a:r>
            <a:r>
              <a:rPr lang="en-US"/>
              <a:t>? </a:t>
            </a:r>
            <a:r>
              <a:rPr lang="en-US">
                <a:solidFill>
                  <a:srgbClr val="0070C0"/>
                </a:solidFill>
              </a:rPr>
              <a:t>ngay</a:t>
            </a:r>
          </a:p>
          <a:p>
            <a:pPr>
              <a:lnSpc>
                <a:spcPct val="120000"/>
              </a:lnSpc>
            </a:pPr>
            <a:r>
              <a:rPr lang="en-US"/>
              <a:t>Lưu ý: 	field </a:t>
            </a:r>
            <a:r>
              <a:rPr lang="en-US">
                <a:solidFill>
                  <a:srgbClr val="C00000"/>
                </a:solidFill>
              </a:rPr>
              <a:t>danhBo</a:t>
            </a:r>
            <a:r>
              <a:rPr lang="en-US"/>
              <a:t> truyền theo dạng: danhBo_1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danhBo_2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danhBo_3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…</a:t>
            </a:r>
          </a:p>
          <a:p>
            <a:pPr>
              <a:lnSpc>
                <a:spcPct val="120000"/>
              </a:lnSpc>
            </a:pPr>
            <a:r>
              <a:rPr lang="en-US"/>
              <a:t>field </a:t>
            </a:r>
            <a:r>
              <a:rPr lang="en-US">
                <a:solidFill>
                  <a:srgbClr val="C00000"/>
                </a:solidFill>
              </a:rPr>
              <a:t>so_seri </a:t>
            </a:r>
            <a:r>
              <a:rPr lang="en-US"/>
              <a:t>truyền theo dạng: so_seri_1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 so_seri_2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 so_seri_3</a:t>
            </a:r>
            <a:r>
              <a:rPr lang="en-US">
                <a:solidFill>
                  <a:srgbClr val="C00000"/>
                </a:solidFill>
              </a:rPr>
              <a:t>,</a:t>
            </a:r>
            <a:r>
              <a:rPr lang="en-US"/>
              <a:t>…</a:t>
            </a:r>
          </a:p>
          <a:p>
            <a:pPr>
              <a:lnSpc>
                <a:spcPct val="120000"/>
              </a:lnSpc>
            </a:pPr>
            <a:r>
              <a:rPr lang="en-US"/>
              <a:t>Ví dụ:</a:t>
            </a:r>
          </a:p>
          <a:p>
            <a:pPr>
              <a:lnSpc>
                <a:spcPct val="120000"/>
              </a:lnSpc>
            </a:pPr>
            <a:r>
              <a:rPr lang="en-US">
                <a:hlinkClick r:id="rId2"/>
              </a:rPr>
              <a:t>https://localhost:44368/api/ChiSoNuoc/TraCuuChiSoNuoc?id_donVi=CG&amp;danhBo=23011010005,23051010005&amp;ngay=2022-01-23T00:00:00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9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cứu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572A-99B1-431D-9670-8C5D88146D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8070" cy="50640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Kết quả: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C17C9-D654-4DB8-9D20-BB2F2658D8FA}"/>
              </a:ext>
            </a:extLst>
          </p:cNvPr>
          <p:cNvSpPr/>
          <p:nvPr/>
        </p:nvSpPr>
        <p:spPr>
          <a:xfrm>
            <a:off x="2479589" y="2162184"/>
            <a:ext cx="6096000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    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]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8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cứu Chỉ số nước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78575-965A-419C-BEEF-433B01F83D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8604" y="1412071"/>
            <a:ext cx="11047413" cy="499787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8372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tiết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FCCD3-8EC7-48CA-A690-CE2A87E6E2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API: https://localhost:44368/api/ChiSoNuoc/TraCuuChiSoNuoc</a:t>
            </a:r>
          </a:p>
          <a:p>
            <a:r>
              <a:rPr lang="en-US"/>
              <a:t>Method: Get</a:t>
            </a:r>
          </a:p>
          <a:p>
            <a:r>
              <a:rPr lang="en-US"/>
              <a:t>Tham số:  int id, string donVi</a:t>
            </a:r>
          </a:p>
          <a:p>
            <a:r>
              <a:rPr lang="en-US"/>
              <a:t>Ví dụ:</a:t>
            </a:r>
          </a:p>
          <a:p>
            <a:r>
              <a:rPr lang="en-US" u="sng" dirty="0">
                <a:hlinkClick r:id="rId2"/>
              </a:rPr>
              <a:t>https://localhost:44368/api/ChiSoNuoc</a:t>
            </a:r>
            <a:r>
              <a:rPr lang="en-US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/>
              <a:t>ChiTietCSN</a:t>
            </a:r>
            <a:r>
              <a:rPr lang="en-US" u="sng" dirty="0">
                <a:hlinkClick r:id="rId4"/>
              </a:rPr>
              <a:t>?donVi=CG&amp;id=24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3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tiết Chỉ số nước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FCCD3-8EC7-48CA-A690-CE2A87E6E2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Kết quả: trả về danh sách chỉ số n</a:t>
            </a:r>
            <a:r>
              <a:rPr lang="vi-VN"/>
              <a:t>ư</a:t>
            </a:r>
            <a:r>
              <a:rPr lang="en-US"/>
              <a:t>ớc tại ID đó.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1481-C47D-49DF-AFD9-43A1C7456695}"/>
              </a:ext>
            </a:extLst>
          </p:cNvPr>
          <p:cNvSpPr/>
          <p:nvPr/>
        </p:nvSpPr>
        <p:spPr>
          <a:xfrm>
            <a:off x="2825579" y="2038616"/>
            <a:ext cx="6096000" cy="34727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"ketQua"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"thongBao"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b="1">
                <a:solidFill>
                  <a:srgbClr val="0451A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"duLieu"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    …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42620"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},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]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1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E71-9573-411D-9DC2-460DB380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tiết Chỉ số nước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ABF96B-EDFF-49F4-992E-81422B0C4E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11095" y="1416908"/>
            <a:ext cx="9456320" cy="5166031"/>
          </a:xfrm>
        </p:spPr>
      </p:pic>
    </p:spTree>
    <p:extLst>
      <p:ext uri="{BB962C8B-B14F-4D97-AF65-F5344CB8AC3E}">
        <p14:creationId xmlns:p14="http://schemas.microsoft.com/office/powerpoint/2010/main" val="107382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Thảo 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3C11-F903-4241-9B10-DC6E59B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Thêm Đồng Hồ Nước (Thêm danh sách)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79A-BF4C-4BE2-9139-59B36C2D58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11048070" cy="5103893"/>
          </a:xfrm>
        </p:spPr>
        <p:txBody>
          <a:bodyPr/>
          <a:lstStyle/>
          <a:p>
            <a:r>
              <a:rPr lang="en-US"/>
              <a:t>https://localhost:44368/api/DongHoNuoc/ThemDongHoNuoc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4A8F6-B20D-42C0-8E4B-B9339EC44980}"/>
              </a:ext>
            </a:extLst>
          </p:cNvPr>
          <p:cNvSpPr txBox="1"/>
          <p:nvPr/>
        </p:nvSpPr>
        <p:spPr>
          <a:xfrm>
            <a:off x="636998" y="1993187"/>
            <a:ext cx="109505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</a:t>
            </a:r>
          </a:p>
          <a:p>
            <a:r>
              <a:rPr lang="en-US" sz="1200"/>
              <a:t>    {</a:t>
            </a:r>
          </a:p>
          <a:p>
            <a:r>
              <a:rPr lang="en-US" sz="1200"/>
              <a:t>"serial_number": "15011500011","id_module":"15011500011","id_logger":"91379","so_sim":"91379","danh_bo":"15011500011","dot":"06","so_ds":"07","mlt":"0607898","ho_ten_kh":"LE PHUOC HAI","so_nha":"435G1","duong":"PHAN VAN TRI","phuong":"05","quan":"25", "dien_thoai":"15011500011","ngay_gan":"2022-04-13T01:55:59.225Z","hieu":"1","co":"15","so_than":"11076219","vi_tri":"T","chi_so_bao":"1","loai_bao_thay":"M","goc_lap_dat":"","tgbh_pin":"5","loai_pin":"A123","so_phe_duyet":"","cty_phe_duyet":"","chong_nuoc":"","cong_nghe":"","ket_noi":"","chu_ky_phat_song":"","so_lan_gui_lai":"","tan_suat_gui_lai":"","dma":"","id_cty":"PL","id_donvi":"TA","ghi_chu":"","gps_latitude":"","gps_lontitude":"","gps_altitude":"","hieu_luc":"1"    },</a:t>
            </a:r>
          </a:p>
          <a:p>
            <a:endParaRPr lang="en-US" sz="1200"/>
          </a:p>
          <a:p>
            <a:r>
              <a:rPr lang="en-US" sz="1200"/>
              <a:t> {</a:t>
            </a:r>
          </a:p>
          <a:p>
            <a:r>
              <a:rPr lang="en-US" sz="1200"/>
              <a:t>"serial_number": "15011500015","id_module":"15011500015","id_logger":"193762","so_sim":"193762","danh_bo":"15011500015","dot":"06","so_ds":"07","mlt":"0607901","ho_ten_kh":"NGUYEN TRONG XUAN","so_nha":"461/4","duong":"PHAN VAN TRI","phuong":"05","quan":"25", "dien_thoai":"15011500011","ngay_gan":"2022-04-13T01:55:59.225Z","hieu":"1","co":"15","so_than":"11076219","vi_tri":"T","chi_so_bao":"1","loai_bao_thay":"M","goc_lap_dat":"","tgbh_pin":"5","loai_pin":"A123","so_phe_duyet":"","cty_phe_duyet":"","chong_nuoc":"","cong_nghe":"","ket_noi":"","chu_ky_phat_song":"","so_lan_gui_lai":"","tan_suat_gui_lai":"","dma":"","id_cty":"PL","id_donvi":"TA","ghi_chu":"","gps_latitude":"","gps_lontitude":"","gps_altitude":"","hieu_luc":"1"    },</a:t>
            </a:r>
          </a:p>
          <a:p>
            <a:endParaRPr lang="en-US" sz="1200"/>
          </a:p>
          <a:p>
            <a:r>
              <a:rPr lang="en-US" sz="1200"/>
              <a:t>{"serial_number": "15011500019","id_module":"15011500019","id_logger":"193763","so_sim":"193763","danh_bo":"15011500019","dot":"06","so_ds":"07","mlt":"0607904","ho_ten_kh":"NGUYEN VAN TUAT(DD 7 HO)","so_nha":"2/437","duong":"PHAN V TRI","phuong":"05","quan":"25", "dien_thoai":"15011500011","ngay_gan":"2022-04-13T01:55:59.225Z", "hieu":"1","co":"15","so_than":"11076219","vi_tri":"T","chi_so_bao":"1","loai_bao_thay":"M","goc_lap_dat":"","tgbh_pin":"5","loai_pin":"A123","so_phe_duyet":"","cty_phe_duyet":"","chong_nuoc":"","cong_nghe":"","ket_noi":"","chu_ky_phat_song":"","so_lan_gui_lai":"","tan_suat_gui_lai":"","dma":"","id_cty":"PL","id_donvi":"TA","ghi_chu":"","gps_latitude":"","gps_lontitude":"","gps_altitude":"","hieu_luc":"1"    }</a:t>
            </a:r>
          </a:p>
          <a:p>
            <a:endParaRPr lang="en-US" sz="1200"/>
          </a:p>
          <a:p>
            <a:r>
              <a:rPr lang="en-US" sz="1200"/>
              <a:t>]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9369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895058" cy="640080"/>
          </a:xfrm>
        </p:spPr>
        <p:txBody>
          <a:bodyPr>
            <a:normAutofit/>
          </a:bodyPr>
          <a:lstStyle/>
          <a:p>
            <a:r>
              <a:rPr lang="en-US"/>
              <a:t>Thêm Đồng Hồ Nước (Thêm danh sách)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https://localhost:44368/api/DongHoNuoc/ThemDongHoNuoc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0A3C3-89C6-4D68-BB40-AC05AD7DAE9D}"/>
              </a:ext>
            </a:extLst>
          </p:cNvPr>
          <p:cNvSpPr txBox="1"/>
          <p:nvPr/>
        </p:nvSpPr>
        <p:spPr>
          <a:xfrm>
            <a:off x="661072" y="5018926"/>
            <a:ext cx="27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Bearer 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DF0D4-B05D-41F2-82E1-A9B397D8567C}"/>
              </a:ext>
            </a:extLst>
          </p:cNvPr>
          <p:cNvSpPr txBox="1"/>
          <p:nvPr/>
        </p:nvSpPr>
        <p:spPr>
          <a:xfrm>
            <a:off x="5608078" y="5162830"/>
            <a:ext cx="27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token vào đây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8C15FB-6289-4785-BCAF-BEACB799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74" y="2357429"/>
            <a:ext cx="10468052" cy="21431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AF59E4-B25A-48AC-A39C-65ACBE93F47E}"/>
              </a:ext>
            </a:extLst>
          </p:cNvPr>
          <p:cNvCxnSpPr/>
          <p:nvPr/>
        </p:nvCxnSpPr>
        <p:spPr>
          <a:xfrm flipV="1">
            <a:off x="1309955" y="3724382"/>
            <a:ext cx="1094198" cy="129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6CFF5-46C4-4C2E-9FD0-DFCB208B0E14}"/>
              </a:ext>
            </a:extLst>
          </p:cNvPr>
          <p:cNvCxnSpPr/>
          <p:nvPr/>
        </p:nvCxnSpPr>
        <p:spPr>
          <a:xfrm flipV="1">
            <a:off x="6851227" y="3893905"/>
            <a:ext cx="1094198" cy="129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047440" cy="640080"/>
          </a:xfrm>
        </p:spPr>
        <p:txBody>
          <a:bodyPr>
            <a:normAutofit/>
          </a:bodyPr>
          <a:lstStyle/>
          <a:p>
            <a:r>
              <a:rPr lang="en-US"/>
              <a:t>Thêm Đồng Hồ Nước (Thêm danh sách)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https://localhost:44368/api/DongHoNuoc/ThemDongHoNuoc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EA829-2EEC-4A65-B9B8-39315D143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966251"/>
            <a:ext cx="9787876" cy="4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2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r>
              <a:rPr lang="en-US"/>
              <a:t>Cập nhật Đồng Hồ Nước (1 ĐHN/1 lần gọi)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https://localhost:44368/api/DongHoNuoc/CapNhatDongHoNuoc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82B64-1298-48A7-986F-DD2DED6663B7}"/>
              </a:ext>
            </a:extLst>
          </p:cNvPr>
          <p:cNvSpPr/>
          <p:nvPr/>
        </p:nvSpPr>
        <p:spPr>
          <a:xfrm>
            <a:off x="604434" y="2034605"/>
            <a:ext cx="11048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IBMPlexMono,  Courier New"/>
              </a:rPr>
              <a:t>{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"serial_number"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 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"15011500019"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"id_module"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"15011500019"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"id_logger"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"193763"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"so_sim"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"193763"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"danh_bo"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"15011500019"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"dot"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"06"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"so_ds"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"07"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"mlt"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"0607904"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"ho_ten_kh"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"NGUYEN VAN TUAT(DD 7 HO)"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"so_nha"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"2/437"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"duong"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"PHAN V TRI"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"phuong"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"05"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"quan"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 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"dien_thoai"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"15011500011"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"ngay_gan"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"2022-04-13T01:55:59.225Z"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"hieu"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"ken"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"so_than"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"11076219"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"vi_tri"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"chi_so_bao"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"loai_bao_thay"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"M"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"goc_lap_dat"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"tgbh_pin"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"5"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"loai_pin"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"A123"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"so_phe_duyet"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"cty_phe_duyet"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"chong_nuoc"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"cong_nghe"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"ket_noi"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"chu_ky_phat_song"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"so_lan_gui_lai"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"tan_suat_gui_lai"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"dma"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"id_cty"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"PL"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"id_donvi"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"TA"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"ghi_chu"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"gps_latitude"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"gps_lontitude"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"gps_altitude"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,</a:t>
            </a:r>
            <a:r>
              <a:rPr lang="en-US">
                <a:solidFill>
                  <a:srgbClr val="A31515"/>
                </a:solidFill>
                <a:latin typeface="IBMPlexMono,  Courier New"/>
              </a:rPr>
              <a:t>"hieu_luc"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:</a:t>
            </a:r>
            <a:r>
              <a:rPr lang="en-US">
                <a:solidFill>
                  <a:srgbClr val="0451A5"/>
                </a:solidFill>
                <a:latin typeface="IBMPlexMono,  Courier New"/>
              </a:rPr>
              <a:t>"1"</a:t>
            </a:r>
            <a:r>
              <a:rPr lang="en-US">
                <a:solidFill>
                  <a:srgbClr val="000000"/>
                </a:solidFill>
                <a:latin typeface="IBMPlexMono,  Courier New"/>
              </a:rPr>
              <a:t>    }</a:t>
            </a:r>
            <a:endParaRPr lang="en-US" b="0">
              <a:solidFill>
                <a:srgbClr val="000000"/>
              </a:solidFill>
              <a:effectLst/>
              <a:latin typeface="IBMPlexMono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625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B63-E5BF-4645-A9A9-CC4F4CBC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066312" cy="640080"/>
          </a:xfrm>
        </p:spPr>
        <p:txBody>
          <a:bodyPr>
            <a:normAutofit/>
          </a:bodyPr>
          <a:lstStyle/>
          <a:p>
            <a:r>
              <a:rPr lang="en-US"/>
              <a:t>Cập nhật Đồng Hồ Nước (1 ĐHN/1 lần gọi)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8ACC-FE9F-4E47-AE41-6A384045C6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https://localhost:44368/api/DongHoNuoc/CapNhatDongHoNuoc</a:t>
            </a:r>
            <a:endParaRPr lang="en-US" u="sng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15435-63E4-42F1-8BF0-6729BD5A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178142"/>
            <a:ext cx="10832538" cy="2686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2ADCD-2954-416B-A592-CAE9DA31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48" y="5067771"/>
            <a:ext cx="3205186" cy="138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25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3943</Words>
  <Application>Microsoft Office PowerPoint</Application>
  <PresentationFormat>Widescreen</PresentationFormat>
  <Paragraphs>268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IBMPlexMono,  Courier New</vt:lpstr>
      <vt:lpstr>Inter</vt:lpstr>
      <vt:lpstr>Segoe UI</vt:lpstr>
      <vt:lpstr>Tahoma</vt:lpstr>
      <vt:lpstr>Times New Roman</vt:lpstr>
      <vt:lpstr>WelcomeDoc</vt:lpstr>
      <vt:lpstr>DEMO ỨNG DỤNG QUẢN LÝ ĐỒNG HỒ THÔNG MINH</vt:lpstr>
      <vt:lpstr>Thông tin Đồng hồ nước</vt:lpstr>
      <vt:lpstr>ĐĂNG NHẬP</vt:lpstr>
      <vt:lpstr>ĐĂNG NHẬP</vt:lpstr>
      <vt:lpstr>Thêm Đồng Hồ Nước (Thêm danh sách)</vt:lpstr>
      <vt:lpstr>Thêm Đồng Hồ Nước (Thêm danh sách)</vt:lpstr>
      <vt:lpstr>Thêm Đồng Hồ Nước (Thêm danh sách)</vt:lpstr>
      <vt:lpstr>Cập nhật Đồng Hồ Nước (1 ĐHN/1 lần gọi)</vt:lpstr>
      <vt:lpstr>Cập nhật Đồng Hồ Nước (1 ĐHN/1 lần gọi)</vt:lpstr>
      <vt:lpstr>Tra cứu Đồng Hồ Nước (tham số string so_seri, string danhBo)</vt:lpstr>
      <vt:lpstr>Tra cứu ĐHN (tham số string so_seri, string danhBo)</vt:lpstr>
      <vt:lpstr>Tình trạng kết nối (bắt buộc phải truyền id_donvi)</vt:lpstr>
      <vt:lpstr>Tình trạng kết nối (bắt buộc phải truyền id_donvi)</vt:lpstr>
      <vt:lpstr>Thống kê ĐHN theo Công ty (tham số id_cty)</vt:lpstr>
      <vt:lpstr>Thống kê ĐHN TCT</vt:lpstr>
      <vt:lpstr>Thống kế ĐHN theo đơn vị (tham số id_donvi và dateTime)</vt:lpstr>
      <vt:lpstr>Tra cứu sự kiện</vt:lpstr>
      <vt:lpstr>Lịch sử sự kiện (tham số string danhBo)</vt:lpstr>
      <vt:lpstr>ĐHN không gửi chỉ số nước</vt:lpstr>
      <vt:lpstr>ĐHN không gửi chỉ số nước</vt:lpstr>
      <vt:lpstr>Sự kiện</vt:lpstr>
      <vt:lpstr>Thêm Sự kiện (Cảnh báo)</vt:lpstr>
      <vt:lpstr>Thêm Sự kiện (Cảnh báo)</vt:lpstr>
      <vt:lpstr>Danh sách sự kiện (Cảnh báo)</vt:lpstr>
      <vt:lpstr>Danh sách sự kiện (Cảnh báo)</vt:lpstr>
      <vt:lpstr>Pin yếu</vt:lpstr>
      <vt:lpstr>Pin yếu</vt:lpstr>
      <vt:lpstr>Tra cứu cảnh báo</vt:lpstr>
      <vt:lpstr>Tra cứu cảnh báo</vt:lpstr>
      <vt:lpstr>Thống kê cảnh báo theo đơn vị</vt:lpstr>
      <vt:lpstr>Thống kê cảnh báo theo đơn vị</vt:lpstr>
      <vt:lpstr>Thêm Chỉ số nước</vt:lpstr>
      <vt:lpstr>Thêm Chỉ số nước</vt:lpstr>
      <vt:lpstr>Thêm Chỉ số nước</vt:lpstr>
      <vt:lpstr>Thêm Chỉ số nước</vt:lpstr>
      <vt:lpstr>Lấy Chỉ số nước theo ngày</vt:lpstr>
      <vt:lpstr>Lấy Chỉ số nước theo ngày</vt:lpstr>
      <vt:lpstr>Lấy Chỉ số nước</vt:lpstr>
      <vt:lpstr>Lấy Chỉ số nước</vt:lpstr>
      <vt:lpstr>Lấy Chỉ số nước</vt:lpstr>
      <vt:lpstr>Tra cứu Chỉ số nước</vt:lpstr>
      <vt:lpstr>Tra cứu Chỉ số nước</vt:lpstr>
      <vt:lpstr>Tra cứu Chỉ số nước</vt:lpstr>
      <vt:lpstr>Chi tiết Chỉ số nước</vt:lpstr>
      <vt:lpstr>Chi tiết Chỉ số nước</vt:lpstr>
      <vt:lpstr>Chi tiết Chỉ số nước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2022-06-23T13:30:33Z</dcterms:created>
  <dcterms:modified xsi:type="dcterms:W3CDTF">2022-10-12T03:24:42Z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