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51"/>
  </p:notesMasterIdLst>
  <p:handoutMasterIdLst>
    <p:handoutMasterId r:id="rId52"/>
  </p:handoutMasterIdLst>
  <p:sldIdLst>
    <p:sldId id="256" r:id="rId5"/>
    <p:sldId id="271" r:id="rId6"/>
    <p:sldId id="279" r:id="rId7"/>
    <p:sldId id="281" r:id="rId8"/>
    <p:sldId id="280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321" r:id="rId26"/>
    <p:sldId id="299" r:id="rId27"/>
    <p:sldId id="300" r:id="rId28"/>
    <p:sldId id="301" r:id="rId29"/>
    <p:sldId id="302" r:id="rId30"/>
    <p:sldId id="303" r:id="rId31"/>
    <p:sldId id="304" r:id="rId32"/>
    <p:sldId id="306" r:id="rId33"/>
    <p:sldId id="305" r:id="rId34"/>
    <p:sldId id="308" r:id="rId35"/>
    <p:sldId id="307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3" r:id="rId49"/>
    <p:sldId id="28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0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21"/>
            <p14:sldId id="299"/>
            <p14:sldId id="300"/>
            <p14:sldId id="301"/>
            <p14:sldId id="302"/>
            <p14:sldId id="303"/>
            <p14:sldId id="304"/>
            <p14:sldId id="306"/>
            <p14:sldId id="305"/>
            <p14:sldId id="308"/>
            <p14:sldId id="307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3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45"/>
    <a:srgbClr val="D24726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241" autoAdjust="0"/>
  </p:normalViewPr>
  <p:slideViewPr>
    <p:cSldViewPr snapToGrid="0">
      <p:cViewPr varScale="1">
        <p:scale>
          <a:sx n="115" d="100"/>
          <a:sy n="115" d="100"/>
        </p:scale>
        <p:origin x="14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commentAuthors" Target="commentAuthor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BEEBAAA-29B5-4AF5-BC5F-7E580C29002D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BEEBAAA-29B5-4AF5-BC5F-7E580C29002D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apitools.sawaco.com.v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hntmapi.sawaco.com.vn/" TargetMode="External"/><Relationship Id="rId5" Type="http://schemas.openxmlformats.org/officeDocument/2006/relationships/hyperlink" Target="http://testdhntmapi.sawaco.com.vn/" TargetMode="External"/><Relationship Id="rId4" Type="http://schemas.openxmlformats.org/officeDocument/2006/relationships/hyperlink" Target="http://testdhntm.sawaco.com.vn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mp"/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tmp"/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tmp"/><Relationship Id="rId2" Type="http://schemas.openxmlformats.org/officeDocument/2006/relationships/image" Target="../media/image60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  <a:ln>
            <a:noFill/>
          </a:ln>
        </p:spPr>
        <p:txBody>
          <a:bodyPr anchor="ctr" anchorCtr="0">
            <a:normAutofit/>
          </a:bodyPr>
          <a:lstStyle/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en-US" sz="4800" b="1">
                <a:solidFill>
                  <a:schemeClr val="bg1"/>
                </a:solidFill>
              </a:rPr>
              <a:t>ỨNG DỤNG QUẢN LÝ</a:t>
            </a:r>
            <a:br>
              <a:rPr lang="en-US" sz="4800" b="1">
                <a:solidFill>
                  <a:schemeClr val="bg1"/>
                </a:solidFill>
              </a:rPr>
            </a:br>
            <a:r>
              <a:rPr lang="en-US" sz="4800" b="1">
                <a:solidFill>
                  <a:schemeClr val="bg1"/>
                </a:solidFill>
              </a:rPr>
              <a:t>ĐỒNG HỒ THÔNG MINH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35D55D-C04E-4D61-8DA2-ED80D658B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57" y="628179"/>
            <a:ext cx="1688209" cy="17299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030390-3B7C-4F3B-AE96-D14A0EA70F96}"/>
              </a:ext>
            </a:extLst>
          </p:cNvPr>
          <p:cNvSpPr txBox="1"/>
          <p:nvPr/>
        </p:nvSpPr>
        <p:spPr>
          <a:xfrm>
            <a:off x="4361935" y="3323968"/>
            <a:ext cx="70742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https://dhntm.sawaco.com.vn/</a:t>
            </a:r>
          </a:p>
          <a:p>
            <a:r>
              <a:rPr lang="en-US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http://testdhntm.sawaco.com.vn/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http://testdhntmapi.sawaco.com.vn/</a:t>
            </a:r>
            <a:endParaRPr lang="en-US">
              <a:solidFill>
                <a:srgbClr val="FF0000"/>
              </a:solidFill>
            </a:endParaRPr>
          </a:p>
          <a:p>
            <a:endParaRPr lang="en-US"/>
          </a:p>
          <a:p>
            <a:r>
              <a:rPr lang="en-US">
                <a:hlinkClick r:id="rId6"/>
              </a:rPr>
              <a:t>https://dhntmapi.sawaco.com.vn/</a:t>
            </a:r>
            <a:r>
              <a:rPr lang="en-US"/>
              <a:t>  (Cung cấp Đ</a:t>
            </a:r>
            <a:r>
              <a:rPr lang="vi-VN"/>
              <a:t>ơ</a:t>
            </a:r>
            <a:r>
              <a:rPr lang="en-US"/>
              <a:t>n vị)</a:t>
            </a:r>
          </a:p>
          <a:p>
            <a:r>
              <a:rPr lang="en-US">
                <a:hlinkClick r:id="rId7"/>
              </a:rPr>
              <a:t>http://apitools.sawaco.com.vn/</a:t>
            </a:r>
            <a:r>
              <a:rPr lang="en-US"/>
              <a:t>  (Cung cấp công ty ĐHN)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703723" cy="640080"/>
          </a:xfrm>
        </p:spPr>
        <p:txBody>
          <a:bodyPr>
            <a:normAutofit/>
          </a:bodyPr>
          <a:lstStyle/>
          <a:p>
            <a:r>
              <a:rPr lang="en-US"/>
              <a:t>Web Quản Trị - Thêm cập nhật Công ty cấp ĐHN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F6CB7-DEA1-40C5-9CC4-8EAFA434AE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051142" cy="3977640"/>
          </a:xfrm>
        </p:spPr>
        <p:txBody>
          <a:bodyPr/>
          <a:lstStyle/>
          <a:p>
            <a:r>
              <a:rPr lang="en-US"/>
              <a:t>Từ menu </a:t>
            </a:r>
            <a:r>
              <a:rPr lang="en-US">
                <a:solidFill>
                  <a:schemeClr val="accent5"/>
                </a:solidFill>
              </a:rPr>
              <a:t>HỆ THỐNG </a:t>
            </a:r>
            <a:r>
              <a:rPr lang="en-US"/>
              <a:t>click chọn menu </a:t>
            </a:r>
            <a:r>
              <a:rPr lang="en-US">
                <a:solidFill>
                  <a:schemeClr val="accent5"/>
                </a:solidFill>
              </a:rPr>
              <a:t>Công ty</a:t>
            </a:r>
          </a:p>
          <a:p>
            <a:endParaRPr lang="en-US" b="1">
              <a:solidFill>
                <a:schemeClr val="accent5"/>
              </a:solidFill>
            </a:endParaRPr>
          </a:p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95801B-A03B-4B98-8657-F49199B23F6C}"/>
              </a:ext>
            </a:extLst>
          </p:cNvPr>
          <p:cNvSpPr txBox="1"/>
          <p:nvPr/>
        </p:nvSpPr>
        <p:spPr>
          <a:xfrm>
            <a:off x="5012091" y="3314400"/>
            <a:ext cx="416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Màn hình xem và cập nhật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C6A1DD-4B41-4E84-8C6F-2CCD8AE84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62" y="2192720"/>
            <a:ext cx="2000529" cy="31151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F08B88-E57B-4E33-A793-44EEC7E87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655" y="3815044"/>
            <a:ext cx="7297219" cy="2572145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8750A50E-2A7D-4B7F-900E-37557B77E509}"/>
              </a:ext>
            </a:extLst>
          </p:cNvPr>
          <p:cNvSpPr/>
          <p:nvPr/>
        </p:nvSpPr>
        <p:spPr>
          <a:xfrm>
            <a:off x="9815084" y="3314400"/>
            <a:ext cx="1639330" cy="321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L</a:t>
            </a:r>
            <a:r>
              <a:rPr lang="vi-VN" sz="1200"/>
              <a:t>ư</a:t>
            </a:r>
            <a:r>
              <a:rPr lang="en-US" sz="1200"/>
              <a:t>u cập nhật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57B305-2B30-4ABD-B275-01FE48947AA0}"/>
              </a:ext>
            </a:extLst>
          </p:cNvPr>
          <p:cNvCxnSpPr>
            <a:cxnSpLocks/>
          </p:cNvCxnSpPr>
          <p:nvPr/>
        </p:nvCxnSpPr>
        <p:spPr>
          <a:xfrm flipH="1">
            <a:off x="10518533" y="3655081"/>
            <a:ext cx="232433" cy="629931"/>
          </a:xfrm>
          <a:prstGeom prst="straightConnector1">
            <a:avLst/>
          </a:prstGeom>
          <a:ln>
            <a:solidFill>
              <a:srgbClr val="FF9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0DA874D-68B9-4F9E-A358-3AC962BEDC8C}"/>
              </a:ext>
            </a:extLst>
          </p:cNvPr>
          <p:cNvSpPr/>
          <p:nvPr/>
        </p:nvSpPr>
        <p:spPr>
          <a:xfrm>
            <a:off x="10156068" y="5147192"/>
            <a:ext cx="1639330" cy="321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L</a:t>
            </a:r>
            <a:r>
              <a:rPr lang="vi-VN" sz="1200"/>
              <a:t>ư</a:t>
            </a:r>
            <a:r>
              <a:rPr lang="en-US" sz="1200"/>
              <a:t>u thêm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C25418-A0B1-4131-BACF-63354BEECE51}"/>
              </a:ext>
            </a:extLst>
          </p:cNvPr>
          <p:cNvCxnSpPr>
            <a:cxnSpLocks/>
          </p:cNvCxnSpPr>
          <p:nvPr/>
        </p:nvCxnSpPr>
        <p:spPr>
          <a:xfrm flipH="1">
            <a:off x="10527956" y="5495339"/>
            <a:ext cx="223010" cy="601154"/>
          </a:xfrm>
          <a:prstGeom prst="straightConnector1">
            <a:avLst/>
          </a:prstGeom>
          <a:ln>
            <a:solidFill>
              <a:srgbClr val="FF9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431E03D-3B8D-4091-AD78-F6B16608BB55}"/>
              </a:ext>
            </a:extLst>
          </p:cNvPr>
          <p:cNvSpPr/>
          <p:nvPr/>
        </p:nvSpPr>
        <p:spPr>
          <a:xfrm>
            <a:off x="1291720" y="5426449"/>
            <a:ext cx="1864417" cy="321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Nhập Cty cần thêm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C3B83B-CFE8-4CE8-BD0F-8B83151DD203}"/>
              </a:ext>
            </a:extLst>
          </p:cNvPr>
          <p:cNvCxnSpPr>
            <a:cxnSpLocks/>
          </p:cNvCxnSpPr>
          <p:nvPr/>
        </p:nvCxnSpPr>
        <p:spPr>
          <a:xfrm>
            <a:off x="1886619" y="5774596"/>
            <a:ext cx="1681410" cy="404489"/>
          </a:xfrm>
          <a:prstGeom prst="straightConnector1">
            <a:avLst/>
          </a:prstGeom>
          <a:ln>
            <a:solidFill>
              <a:srgbClr val="FF9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9BB809-4B04-4FB2-A5B2-2379DDACE364}"/>
              </a:ext>
            </a:extLst>
          </p:cNvPr>
          <p:cNvCxnSpPr>
            <a:cxnSpLocks/>
          </p:cNvCxnSpPr>
          <p:nvPr/>
        </p:nvCxnSpPr>
        <p:spPr>
          <a:xfrm>
            <a:off x="2487314" y="4997064"/>
            <a:ext cx="960341" cy="0"/>
          </a:xfrm>
          <a:prstGeom prst="straightConnector1">
            <a:avLst/>
          </a:prstGeom>
          <a:ln>
            <a:solidFill>
              <a:srgbClr val="FF9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0861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703723" cy="640080"/>
          </a:xfrm>
        </p:spPr>
        <p:txBody>
          <a:bodyPr>
            <a:normAutofit/>
          </a:bodyPr>
          <a:lstStyle/>
          <a:p>
            <a:r>
              <a:rPr lang="en-US"/>
              <a:t>Web Quản Trị - Thêm cập nhật Sự cố (sự kiện) ĐHN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F6CB7-DEA1-40C5-9CC4-8EAFA434AE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051142" cy="3977640"/>
          </a:xfrm>
        </p:spPr>
        <p:txBody>
          <a:bodyPr/>
          <a:lstStyle/>
          <a:p>
            <a:r>
              <a:rPr lang="en-US"/>
              <a:t>Từ menu </a:t>
            </a:r>
            <a:r>
              <a:rPr lang="en-US">
                <a:solidFill>
                  <a:schemeClr val="accent5"/>
                </a:solidFill>
              </a:rPr>
              <a:t>HỆ THỐNG </a:t>
            </a:r>
            <a:r>
              <a:rPr lang="en-US"/>
              <a:t>click chọn menu </a:t>
            </a:r>
            <a:r>
              <a:rPr lang="en-US">
                <a:solidFill>
                  <a:schemeClr val="accent5"/>
                </a:solidFill>
              </a:rPr>
              <a:t>Loại Sự Kiện</a:t>
            </a:r>
          </a:p>
          <a:p>
            <a:endParaRPr lang="en-US" b="1">
              <a:solidFill>
                <a:schemeClr val="accent5"/>
              </a:solidFill>
            </a:endParaRPr>
          </a:p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95801B-A03B-4B98-8657-F49199B23F6C}"/>
              </a:ext>
            </a:extLst>
          </p:cNvPr>
          <p:cNvSpPr txBox="1"/>
          <p:nvPr/>
        </p:nvSpPr>
        <p:spPr>
          <a:xfrm>
            <a:off x="5107459" y="1581665"/>
            <a:ext cx="416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Màn hình xem và cập nhật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B3B465-CB5B-40DB-94A0-1C1D3092F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38" y="1950997"/>
            <a:ext cx="1505160" cy="1419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383DC0-D80D-48A3-8699-8C05630BA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649" y="1950997"/>
            <a:ext cx="5792262" cy="4773096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BD8B7ECA-F460-4F96-99BA-757FE182799F}"/>
              </a:ext>
            </a:extLst>
          </p:cNvPr>
          <p:cNvSpPr/>
          <p:nvPr/>
        </p:nvSpPr>
        <p:spPr>
          <a:xfrm>
            <a:off x="9416911" y="1581665"/>
            <a:ext cx="1639330" cy="321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L</a:t>
            </a:r>
            <a:r>
              <a:rPr lang="vi-VN" sz="1200"/>
              <a:t>ư</a:t>
            </a:r>
            <a:r>
              <a:rPr lang="en-US" sz="1200"/>
              <a:t>u cập nhật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2B8D8D-9960-4720-8A0E-89B1B5849331}"/>
              </a:ext>
            </a:extLst>
          </p:cNvPr>
          <p:cNvCxnSpPr>
            <a:cxnSpLocks/>
          </p:cNvCxnSpPr>
          <p:nvPr/>
        </p:nvCxnSpPr>
        <p:spPr>
          <a:xfrm flipH="1">
            <a:off x="9331518" y="1832871"/>
            <a:ext cx="167297" cy="531092"/>
          </a:xfrm>
          <a:prstGeom prst="straightConnector1">
            <a:avLst/>
          </a:prstGeom>
          <a:ln>
            <a:solidFill>
              <a:srgbClr val="FF9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DB4864A-A603-4B3B-BF81-0E3A1F897A3F}"/>
              </a:ext>
            </a:extLst>
          </p:cNvPr>
          <p:cNvSpPr/>
          <p:nvPr/>
        </p:nvSpPr>
        <p:spPr>
          <a:xfrm>
            <a:off x="9498815" y="5729776"/>
            <a:ext cx="1639330" cy="321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L</a:t>
            </a:r>
            <a:r>
              <a:rPr lang="vi-VN" sz="1200"/>
              <a:t>ư</a:t>
            </a:r>
            <a:r>
              <a:rPr lang="en-US" sz="1200"/>
              <a:t>u thêm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026593-EBDD-4513-A9FB-68DD8D47BFF4}"/>
              </a:ext>
            </a:extLst>
          </p:cNvPr>
          <p:cNvCxnSpPr>
            <a:cxnSpLocks/>
          </p:cNvCxnSpPr>
          <p:nvPr/>
        </p:nvCxnSpPr>
        <p:spPr>
          <a:xfrm flipH="1">
            <a:off x="9275805" y="5939689"/>
            <a:ext cx="223010" cy="601154"/>
          </a:xfrm>
          <a:prstGeom prst="straightConnector1">
            <a:avLst/>
          </a:prstGeom>
          <a:ln>
            <a:solidFill>
              <a:srgbClr val="FF9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651E808-083E-4794-852A-67C07DBB2573}"/>
              </a:ext>
            </a:extLst>
          </p:cNvPr>
          <p:cNvSpPr/>
          <p:nvPr/>
        </p:nvSpPr>
        <p:spPr>
          <a:xfrm>
            <a:off x="1087396" y="5760720"/>
            <a:ext cx="2166552" cy="321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Nhập Loại sự kiện cần thêm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1422AF-DA42-4B0B-AEBD-0E5576143CA4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253948" y="5921358"/>
            <a:ext cx="2842052" cy="619485"/>
          </a:xfrm>
          <a:prstGeom prst="straightConnector1">
            <a:avLst/>
          </a:prstGeom>
          <a:ln>
            <a:solidFill>
              <a:srgbClr val="FF9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B9570A-476E-4F48-AC5E-C52F149AFEF6}"/>
              </a:ext>
            </a:extLst>
          </p:cNvPr>
          <p:cNvCxnSpPr>
            <a:cxnSpLocks/>
          </p:cNvCxnSpPr>
          <p:nvPr/>
        </p:nvCxnSpPr>
        <p:spPr>
          <a:xfrm>
            <a:off x="2070898" y="3118837"/>
            <a:ext cx="1553751" cy="0"/>
          </a:xfrm>
          <a:prstGeom prst="straightConnector1">
            <a:avLst/>
          </a:prstGeom>
          <a:ln>
            <a:solidFill>
              <a:srgbClr val="FF9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567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703723" cy="640080"/>
          </a:xfrm>
        </p:spPr>
        <p:txBody>
          <a:bodyPr>
            <a:normAutofit/>
          </a:bodyPr>
          <a:lstStyle/>
          <a:p>
            <a:r>
              <a:rPr lang="en-US"/>
              <a:t>Web Quản Trị - Thêm cập nhật năm kỳ đọc số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F6CB7-DEA1-40C5-9CC4-8EAFA434AE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051142" cy="3977640"/>
          </a:xfrm>
        </p:spPr>
        <p:txBody>
          <a:bodyPr/>
          <a:lstStyle/>
          <a:p>
            <a:r>
              <a:rPr lang="en-US"/>
              <a:t>Từ menu </a:t>
            </a:r>
            <a:r>
              <a:rPr lang="en-US">
                <a:solidFill>
                  <a:schemeClr val="accent5"/>
                </a:solidFill>
              </a:rPr>
              <a:t>HỆ THỐNG </a:t>
            </a:r>
            <a:r>
              <a:rPr lang="en-US"/>
              <a:t>click chọn menu </a:t>
            </a:r>
            <a:r>
              <a:rPr lang="en-US">
                <a:solidFill>
                  <a:schemeClr val="accent5"/>
                </a:solidFill>
              </a:rPr>
              <a:t>Năm Kỳ</a:t>
            </a:r>
          </a:p>
          <a:p>
            <a:endParaRPr lang="en-US" b="1">
              <a:solidFill>
                <a:schemeClr val="accent5"/>
              </a:solidFill>
            </a:endParaRPr>
          </a:p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95801B-A03B-4B98-8657-F49199B23F6C}"/>
              </a:ext>
            </a:extLst>
          </p:cNvPr>
          <p:cNvSpPr txBox="1"/>
          <p:nvPr/>
        </p:nvSpPr>
        <p:spPr>
          <a:xfrm>
            <a:off x="5107459" y="1581665"/>
            <a:ext cx="416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Màn hình xem và cập nhật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EDB5F-8878-43A5-A57E-87881BCD6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34" y="1950997"/>
            <a:ext cx="2229161" cy="933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6CA862-9B96-4AB9-B8C0-CDBEE653A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195" y="2871545"/>
            <a:ext cx="8038233" cy="35383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2F5BA7-5576-4B99-829F-ADAE0E12BD8E}"/>
              </a:ext>
            </a:extLst>
          </p:cNvPr>
          <p:cNvSpPr/>
          <p:nvPr/>
        </p:nvSpPr>
        <p:spPr>
          <a:xfrm>
            <a:off x="3280940" y="2374506"/>
            <a:ext cx="1340488" cy="321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Chọn Đ</a:t>
            </a:r>
            <a:r>
              <a:rPr lang="vi-VN" sz="1200"/>
              <a:t>ơ</a:t>
            </a:r>
            <a:r>
              <a:rPr lang="en-US" sz="1200"/>
              <a:t>n vị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B68328-4637-4506-BC9E-44231DCA1F77}"/>
              </a:ext>
            </a:extLst>
          </p:cNvPr>
          <p:cNvCxnSpPr>
            <a:cxnSpLocks/>
          </p:cNvCxnSpPr>
          <p:nvPr/>
        </p:nvCxnSpPr>
        <p:spPr>
          <a:xfrm>
            <a:off x="3782051" y="2687650"/>
            <a:ext cx="0" cy="279307"/>
          </a:xfrm>
          <a:prstGeom prst="straightConnector1">
            <a:avLst/>
          </a:prstGeom>
          <a:ln>
            <a:solidFill>
              <a:srgbClr val="FF9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84F130-32BF-4B71-80C9-EDE2D81EF082}"/>
              </a:ext>
            </a:extLst>
          </p:cNvPr>
          <p:cNvSpPr/>
          <p:nvPr/>
        </p:nvSpPr>
        <p:spPr>
          <a:xfrm>
            <a:off x="5487284" y="2374506"/>
            <a:ext cx="1340488" cy="321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Nhập Năm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3E3E98-D661-47A4-88AF-6E7FE82DE915}"/>
              </a:ext>
            </a:extLst>
          </p:cNvPr>
          <p:cNvCxnSpPr>
            <a:cxnSpLocks/>
          </p:cNvCxnSpPr>
          <p:nvPr/>
        </p:nvCxnSpPr>
        <p:spPr>
          <a:xfrm>
            <a:off x="5988395" y="2687650"/>
            <a:ext cx="0" cy="279307"/>
          </a:xfrm>
          <a:prstGeom prst="straightConnector1">
            <a:avLst/>
          </a:prstGeom>
          <a:ln>
            <a:solidFill>
              <a:srgbClr val="FF9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0AC84A7-EC00-4A6B-9779-B868BBA39AD9}"/>
              </a:ext>
            </a:extLst>
          </p:cNvPr>
          <p:cNvSpPr/>
          <p:nvPr/>
        </p:nvSpPr>
        <p:spPr>
          <a:xfrm>
            <a:off x="7472603" y="2382638"/>
            <a:ext cx="1340488" cy="321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Click để Xem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D36C46-5082-4A80-A51B-15FD8411C2DC}"/>
              </a:ext>
            </a:extLst>
          </p:cNvPr>
          <p:cNvCxnSpPr>
            <a:cxnSpLocks/>
          </p:cNvCxnSpPr>
          <p:nvPr/>
        </p:nvCxnSpPr>
        <p:spPr>
          <a:xfrm>
            <a:off x="7973714" y="2695782"/>
            <a:ext cx="0" cy="279307"/>
          </a:xfrm>
          <a:prstGeom prst="straightConnector1">
            <a:avLst/>
          </a:prstGeom>
          <a:ln>
            <a:solidFill>
              <a:srgbClr val="FF9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2786485-1036-493C-8DD8-2738E7CA3E8B}"/>
              </a:ext>
            </a:extLst>
          </p:cNvPr>
          <p:cNvSpPr/>
          <p:nvPr/>
        </p:nvSpPr>
        <p:spPr>
          <a:xfrm>
            <a:off x="1121296" y="4063263"/>
            <a:ext cx="1340488" cy="321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Xem và cập nhật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709867-A644-4DDF-AEDC-277631D358A0}"/>
              </a:ext>
            </a:extLst>
          </p:cNvPr>
          <p:cNvCxnSpPr>
            <a:cxnSpLocks/>
          </p:cNvCxnSpPr>
          <p:nvPr/>
        </p:nvCxnSpPr>
        <p:spPr>
          <a:xfrm>
            <a:off x="2461784" y="4244885"/>
            <a:ext cx="553265" cy="139654"/>
          </a:xfrm>
          <a:prstGeom prst="straightConnector1">
            <a:avLst/>
          </a:prstGeom>
          <a:ln>
            <a:solidFill>
              <a:srgbClr val="FF9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12D529-478D-456E-B240-07CBAD7C4827}"/>
              </a:ext>
            </a:extLst>
          </p:cNvPr>
          <p:cNvSpPr/>
          <p:nvPr/>
        </p:nvSpPr>
        <p:spPr>
          <a:xfrm>
            <a:off x="1049840" y="5556996"/>
            <a:ext cx="1340488" cy="321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Dòng thêm mới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86A963-1564-4DD9-9AD1-0E6B8BD62756}"/>
              </a:ext>
            </a:extLst>
          </p:cNvPr>
          <p:cNvCxnSpPr>
            <a:cxnSpLocks/>
          </p:cNvCxnSpPr>
          <p:nvPr/>
        </p:nvCxnSpPr>
        <p:spPr>
          <a:xfrm>
            <a:off x="2392565" y="5738618"/>
            <a:ext cx="713100" cy="423285"/>
          </a:xfrm>
          <a:prstGeom prst="straightConnector1">
            <a:avLst/>
          </a:prstGeom>
          <a:ln>
            <a:solidFill>
              <a:srgbClr val="FF9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C56B34F-EC47-4AE3-B895-7135DFBD7D61}"/>
              </a:ext>
            </a:extLst>
          </p:cNvPr>
          <p:cNvSpPr/>
          <p:nvPr/>
        </p:nvSpPr>
        <p:spPr>
          <a:xfrm>
            <a:off x="10151296" y="3206528"/>
            <a:ext cx="1340488" cy="321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L</a:t>
            </a:r>
            <a:r>
              <a:rPr lang="vi-VN" sz="1200"/>
              <a:t>ư</a:t>
            </a:r>
            <a:r>
              <a:rPr lang="en-US" sz="1200"/>
              <a:t>u cập nhật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4FE6F7-C332-4583-8A95-790C753B4E93}"/>
              </a:ext>
            </a:extLst>
          </p:cNvPr>
          <p:cNvCxnSpPr>
            <a:cxnSpLocks/>
          </p:cNvCxnSpPr>
          <p:nvPr/>
        </p:nvCxnSpPr>
        <p:spPr>
          <a:xfrm flipH="1">
            <a:off x="10364530" y="3527804"/>
            <a:ext cx="212854" cy="717081"/>
          </a:xfrm>
          <a:prstGeom prst="straightConnector1">
            <a:avLst/>
          </a:prstGeom>
          <a:ln>
            <a:solidFill>
              <a:srgbClr val="FF9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7919C7F-346E-451B-8DE8-96AA1DBF17C4}"/>
              </a:ext>
            </a:extLst>
          </p:cNvPr>
          <p:cNvSpPr/>
          <p:nvPr/>
        </p:nvSpPr>
        <p:spPr>
          <a:xfrm>
            <a:off x="10580325" y="3714638"/>
            <a:ext cx="1340488" cy="321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Xóa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52EE95-54FC-4A55-B6B2-CD5C98D5C404}"/>
              </a:ext>
            </a:extLst>
          </p:cNvPr>
          <p:cNvCxnSpPr>
            <a:cxnSpLocks/>
          </p:cNvCxnSpPr>
          <p:nvPr/>
        </p:nvCxnSpPr>
        <p:spPr>
          <a:xfrm flipH="1">
            <a:off x="10790618" y="4035914"/>
            <a:ext cx="163810" cy="208971"/>
          </a:xfrm>
          <a:prstGeom prst="straightConnector1">
            <a:avLst/>
          </a:prstGeom>
          <a:ln>
            <a:solidFill>
              <a:srgbClr val="FF9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3674752-B6DF-49A0-849B-C331D2954A2A}"/>
              </a:ext>
            </a:extLst>
          </p:cNvPr>
          <p:cNvSpPr/>
          <p:nvPr/>
        </p:nvSpPr>
        <p:spPr>
          <a:xfrm>
            <a:off x="10177757" y="5562971"/>
            <a:ext cx="1340488" cy="321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L</a:t>
            </a:r>
            <a:r>
              <a:rPr lang="vi-VN" sz="1200"/>
              <a:t>ư</a:t>
            </a:r>
            <a:r>
              <a:rPr lang="en-US" sz="1200"/>
              <a:t>u thêm mới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6D6757-4FB8-41C2-8980-28AE4B227CE6}"/>
              </a:ext>
            </a:extLst>
          </p:cNvPr>
          <p:cNvCxnSpPr>
            <a:cxnSpLocks/>
          </p:cNvCxnSpPr>
          <p:nvPr/>
        </p:nvCxnSpPr>
        <p:spPr>
          <a:xfrm flipH="1">
            <a:off x="10390097" y="5878272"/>
            <a:ext cx="80860" cy="191141"/>
          </a:xfrm>
          <a:prstGeom prst="straightConnector1">
            <a:avLst/>
          </a:prstGeom>
          <a:ln>
            <a:solidFill>
              <a:srgbClr val="FF9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4972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703723" cy="640080"/>
          </a:xfrm>
        </p:spPr>
        <p:txBody>
          <a:bodyPr>
            <a:normAutofit/>
          </a:bodyPr>
          <a:lstStyle/>
          <a:p>
            <a:r>
              <a:rPr lang="en-US"/>
              <a:t>Web Quản Trị - Danh sách ĐHN có Sự kiện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F6CB7-DEA1-40C5-9CC4-8EAFA434AE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051142" cy="3977640"/>
          </a:xfrm>
        </p:spPr>
        <p:txBody>
          <a:bodyPr/>
          <a:lstStyle/>
          <a:p>
            <a:r>
              <a:rPr lang="en-US" dirty="0" err="1"/>
              <a:t>Từ</a:t>
            </a:r>
            <a:r>
              <a:rPr lang="en-US" dirty="0"/>
              <a:t> menu </a:t>
            </a:r>
            <a:r>
              <a:rPr lang="en-US" dirty="0">
                <a:solidFill>
                  <a:schemeClr val="accent5"/>
                </a:solidFill>
              </a:rPr>
              <a:t>SỰ KIỆN </a:t>
            </a:r>
            <a:r>
              <a:rPr lang="en-US" dirty="0"/>
              <a:t>click </a:t>
            </a:r>
            <a:r>
              <a:rPr lang="en-US" dirty="0" err="1"/>
              <a:t>chọn</a:t>
            </a:r>
            <a:r>
              <a:rPr lang="en-US" dirty="0"/>
              <a:t> menu </a:t>
            </a:r>
            <a:r>
              <a:rPr lang="en-US">
                <a:solidFill>
                  <a:schemeClr val="accent5"/>
                </a:solidFill>
              </a:rPr>
              <a:t>DS </a:t>
            </a:r>
            <a:r>
              <a:rPr lang="en-US" dirty="0" err="1">
                <a:solidFill>
                  <a:schemeClr val="accent5"/>
                </a:solidFill>
              </a:rPr>
              <a:t>Sự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kiện</a:t>
            </a:r>
            <a:endParaRPr lang="en-US" dirty="0">
              <a:solidFill>
                <a:schemeClr val="accent5"/>
              </a:solidFill>
            </a:endParaRPr>
          </a:p>
          <a:p>
            <a:endParaRPr lang="en-US" b="1" dirty="0">
              <a:solidFill>
                <a:schemeClr val="accent5"/>
              </a:solidFill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B54183-C66E-4800-A72A-C8C1EE21A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897" y="2750344"/>
            <a:ext cx="8106032" cy="35341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C496D09-A8E4-4E9D-8722-65733EA04C07}"/>
              </a:ext>
            </a:extLst>
          </p:cNvPr>
          <p:cNvSpPr/>
          <p:nvPr/>
        </p:nvSpPr>
        <p:spPr>
          <a:xfrm>
            <a:off x="1592139" y="2295970"/>
            <a:ext cx="1340488" cy="321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Chọn đ</a:t>
            </a:r>
            <a:r>
              <a:rPr lang="vi-VN" sz="1200"/>
              <a:t>ơ</a:t>
            </a:r>
            <a:r>
              <a:rPr lang="en-US" sz="1200"/>
              <a:t>n vị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899984-CE15-46A6-83A3-E0C177A5519D}"/>
              </a:ext>
            </a:extLst>
          </p:cNvPr>
          <p:cNvCxnSpPr>
            <a:cxnSpLocks/>
          </p:cNvCxnSpPr>
          <p:nvPr/>
        </p:nvCxnSpPr>
        <p:spPr>
          <a:xfrm>
            <a:off x="2405405" y="2612292"/>
            <a:ext cx="238940" cy="518087"/>
          </a:xfrm>
          <a:prstGeom prst="straightConnector1">
            <a:avLst/>
          </a:prstGeom>
          <a:ln>
            <a:solidFill>
              <a:srgbClr val="FF9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D61B667-272B-4E89-8BE1-601A61EE0803}"/>
              </a:ext>
            </a:extLst>
          </p:cNvPr>
          <p:cNvSpPr/>
          <p:nvPr/>
        </p:nvSpPr>
        <p:spPr>
          <a:xfrm>
            <a:off x="3745893" y="2385710"/>
            <a:ext cx="1340488" cy="321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Chọn công ty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8FB6C5-352E-491E-BA32-6DB49F5089D0}"/>
              </a:ext>
            </a:extLst>
          </p:cNvPr>
          <p:cNvCxnSpPr>
            <a:cxnSpLocks/>
          </p:cNvCxnSpPr>
          <p:nvPr/>
        </p:nvCxnSpPr>
        <p:spPr>
          <a:xfrm>
            <a:off x="4559159" y="2710270"/>
            <a:ext cx="205946" cy="494249"/>
          </a:xfrm>
          <a:prstGeom prst="straightConnector1">
            <a:avLst/>
          </a:prstGeom>
          <a:ln>
            <a:solidFill>
              <a:srgbClr val="FF9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4A5D640-89C2-46F5-B84D-016E86737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295" y="1296964"/>
            <a:ext cx="2057578" cy="9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300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703723" cy="640080"/>
          </a:xfrm>
        </p:spPr>
        <p:txBody>
          <a:bodyPr>
            <a:normAutofit/>
          </a:bodyPr>
          <a:lstStyle/>
          <a:p>
            <a:r>
              <a:rPr lang="en-US"/>
              <a:t>Web Quản Trị - Danh sách ĐHN có Sự kiện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F6CB7-DEA1-40C5-9CC4-8EAFA434AE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051142" cy="3977640"/>
          </a:xfrm>
        </p:spPr>
        <p:txBody>
          <a:bodyPr/>
          <a:lstStyle/>
          <a:p>
            <a:r>
              <a:rPr lang="en-US"/>
              <a:t>Từ menu </a:t>
            </a:r>
            <a:r>
              <a:rPr lang="en-US">
                <a:solidFill>
                  <a:schemeClr val="accent5"/>
                </a:solidFill>
              </a:rPr>
              <a:t>SỰ KIỆN </a:t>
            </a:r>
            <a:r>
              <a:rPr lang="en-US"/>
              <a:t>click chọn menu </a:t>
            </a:r>
            <a:r>
              <a:rPr lang="en-US">
                <a:solidFill>
                  <a:schemeClr val="accent5"/>
                </a:solidFill>
              </a:rPr>
              <a:t>DS Sự kiện</a:t>
            </a:r>
          </a:p>
          <a:p>
            <a:endParaRPr lang="en-US" b="1" dirty="0">
              <a:solidFill>
                <a:schemeClr val="accent5"/>
              </a:solidFill>
            </a:endParaRPr>
          </a:p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C496D09-A8E4-4E9D-8722-65733EA04C07}"/>
              </a:ext>
            </a:extLst>
          </p:cNvPr>
          <p:cNvSpPr/>
          <p:nvPr/>
        </p:nvSpPr>
        <p:spPr>
          <a:xfrm>
            <a:off x="3165565" y="1879059"/>
            <a:ext cx="2048986" cy="321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Excel Download có dạng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DEF148-6D03-4976-9D7D-AD3F4A3EF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186" y="2447936"/>
            <a:ext cx="8363278" cy="2109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1D2EF0-D1DA-41E1-9595-2CDD9341D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62" y="1986886"/>
            <a:ext cx="2057578" cy="9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695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703723" cy="640080"/>
          </a:xfrm>
        </p:spPr>
        <p:txBody>
          <a:bodyPr>
            <a:normAutofit/>
          </a:bodyPr>
          <a:lstStyle/>
          <a:p>
            <a:r>
              <a:rPr lang="en-US"/>
              <a:t>Web Quản Trị - </a:t>
            </a:r>
            <a:r>
              <a:rPr lang="en-US" sz="2200">
                <a:solidFill>
                  <a:schemeClr val="accent5"/>
                </a:solidFill>
              </a:rPr>
              <a:t>Thống kê M</a:t>
            </a:r>
            <a:r>
              <a:rPr lang="en-US" sz="2200" baseline="30000">
                <a:solidFill>
                  <a:schemeClr val="accent5"/>
                </a:solidFill>
              </a:rPr>
              <a:t>3</a:t>
            </a:r>
            <a:r>
              <a:rPr lang="en-US" sz="2200">
                <a:solidFill>
                  <a:schemeClr val="accent5"/>
                </a:solidFill>
              </a:rPr>
              <a:t> tiêu thụ và SL ĐHN gửi CSN</a:t>
            </a:r>
            <a:r>
              <a:rPr lang="en-US">
                <a:solidFill>
                  <a:schemeClr val="accent5"/>
                </a:solidFill>
              </a:rPr>
              <a:t> 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F6CB7-DEA1-40C5-9CC4-8EAFA434AE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051142" cy="3977640"/>
          </a:xfrm>
        </p:spPr>
        <p:txBody>
          <a:bodyPr/>
          <a:lstStyle/>
          <a:p>
            <a:r>
              <a:rPr lang="en-US" dirty="0" err="1"/>
              <a:t>Từ</a:t>
            </a:r>
            <a:r>
              <a:rPr lang="en-US" dirty="0"/>
              <a:t> menu </a:t>
            </a:r>
            <a:r>
              <a:rPr lang="en-US">
                <a:solidFill>
                  <a:schemeClr val="accent5"/>
                </a:solidFill>
              </a:rPr>
              <a:t>CHỈ SỐ N</a:t>
            </a:r>
            <a:r>
              <a:rPr lang="vi-VN" dirty="0">
                <a:solidFill>
                  <a:schemeClr val="accent5"/>
                </a:solidFill>
              </a:rPr>
              <a:t>Ư</a:t>
            </a:r>
            <a:r>
              <a:rPr lang="en-US" dirty="0">
                <a:solidFill>
                  <a:schemeClr val="accent5"/>
                </a:solidFill>
              </a:rPr>
              <a:t>ỚC </a:t>
            </a:r>
            <a:r>
              <a:rPr lang="en-US" dirty="0"/>
              <a:t>click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/>
              <a:t>menu </a:t>
            </a:r>
            <a:r>
              <a:rPr lang="en-US">
                <a:solidFill>
                  <a:schemeClr val="accent5"/>
                </a:solidFill>
              </a:rPr>
              <a:t>TK CSN tiêu thụ</a:t>
            </a:r>
            <a:endParaRPr lang="en-US" dirty="0">
              <a:solidFill>
                <a:schemeClr val="accent5"/>
              </a:solidFill>
            </a:endParaRPr>
          </a:p>
          <a:p>
            <a:endParaRPr lang="en-US" b="1" dirty="0">
              <a:solidFill>
                <a:schemeClr val="accent5"/>
              </a:solidFill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87921B-DBD2-4083-8D6F-20A87FBDF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62" y="1916325"/>
            <a:ext cx="1488750" cy="9833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5D5880-49A2-42A5-82A2-6970A1733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092" y="2474168"/>
            <a:ext cx="5729329" cy="413388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2D9CC0-CAFF-4046-9A4E-4DAB921954A2}"/>
              </a:ext>
            </a:extLst>
          </p:cNvPr>
          <p:cNvCxnSpPr>
            <a:cxnSpLocks/>
          </p:cNvCxnSpPr>
          <p:nvPr/>
        </p:nvCxnSpPr>
        <p:spPr>
          <a:xfrm>
            <a:off x="2090112" y="2750734"/>
            <a:ext cx="813266" cy="0"/>
          </a:xfrm>
          <a:prstGeom prst="straightConnector1">
            <a:avLst/>
          </a:prstGeom>
          <a:ln>
            <a:solidFill>
              <a:srgbClr val="FF9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4783D436-D9F2-41D6-97B8-1E0440A7CF40}"/>
              </a:ext>
            </a:extLst>
          </p:cNvPr>
          <p:cNvGrpSpPr/>
          <p:nvPr/>
        </p:nvGrpSpPr>
        <p:grpSpPr>
          <a:xfrm>
            <a:off x="3863642" y="1868053"/>
            <a:ext cx="3792826" cy="833789"/>
            <a:chOff x="3863642" y="1868053"/>
            <a:chExt cx="3792826" cy="833789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EC4CE7D-15DC-4911-8747-7A44E7525F8C}"/>
                </a:ext>
              </a:extLst>
            </p:cNvPr>
            <p:cNvCxnSpPr>
              <a:cxnSpLocks/>
            </p:cNvCxnSpPr>
            <p:nvPr/>
          </p:nvCxnSpPr>
          <p:spPr>
            <a:xfrm>
              <a:off x="4069492" y="2248930"/>
              <a:ext cx="0" cy="452912"/>
            </a:xfrm>
            <a:prstGeom prst="straightConnector1">
              <a:avLst/>
            </a:prstGeom>
            <a:ln>
              <a:solidFill>
                <a:srgbClr val="FF9B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83D84CE-AA70-415D-93E4-8E4C353D8E3F}"/>
                </a:ext>
              </a:extLst>
            </p:cNvPr>
            <p:cNvCxnSpPr>
              <a:cxnSpLocks/>
            </p:cNvCxnSpPr>
            <p:nvPr/>
          </p:nvCxnSpPr>
          <p:spPr>
            <a:xfrm>
              <a:off x="5996863" y="2248930"/>
              <a:ext cx="0" cy="452912"/>
            </a:xfrm>
            <a:prstGeom prst="straightConnector1">
              <a:avLst/>
            </a:prstGeom>
            <a:ln>
              <a:solidFill>
                <a:srgbClr val="FF9B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C7BB35D-F6C1-4C0F-9776-A93BAF533FBB}"/>
                </a:ext>
              </a:extLst>
            </p:cNvPr>
            <p:cNvGrpSpPr/>
            <p:nvPr/>
          </p:nvGrpSpPr>
          <p:grpSpPr>
            <a:xfrm>
              <a:off x="3863642" y="1868053"/>
              <a:ext cx="3792826" cy="380877"/>
              <a:chOff x="3396092" y="1857273"/>
              <a:chExt cx="12400398" cy="380877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D01FB81-4F59-44C7-A434-785E9F649682}"/>
                  </a:ext>
                </a:extLst>
              </p:cNvPr>
              <p:cNvSpPr/>
              <p:nvPr/>
            </p:nvSpPr>
            <p:spPr>
              <a:xfrm>
                <a:off x="3396092" y="1908087"/>
                <a:ext cx="1340488" cy="3212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1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7E0ED4D-953C-4E83-B583-9054483985E1}"/>
                  </a:ext>
                </a:extLst>
              </p:cNvPr>
              <p:cNvSpPr/>
              <p:nvPr/>
            </p:nvSpPr>
            <p:spPr>
              <a:xfrm>
                <a:off x="9678279" y="1916874"/>
                <a:ext cx="1340488" cy="3212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2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19EF3BF-8B56-4A73-ACD8-ED83194C7AE7}"/>
                  </a:ext>
                </a:extLst>
              </p:cNvPr>
              <p:cNvSpPr/>
              <p:nvPr/>
            </p:nvSpPr>
            <p:spPr>
              <a:xfrm>
                <a:off x="14456002" y="1857273"/>
                <a:ext cx="1340488" cy="3212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3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33A40C7-D82F-4D56-9BF3-97AC26A0212E}"/>
                </a:ext>
              </a:extLst>
            </p:cNvPr>
            <p:cNvCxnSpPr>
              <a:cxnSpLocks/>
            </p:cNvCxnSpPr>
            <p:nvPr/>
          </p:nvCxnSpPr>
          <p:spPr>
            <a:xfrm>
              <a:off x="7456286" y="2217027"/>
              <a:ext cx="0" cy="452912"/>
            </a:xfrm>
            <a:prstGeom prst="straightConnector1">
              <a:avLst/>
            </a:prstGeom>
            <a:ln>
              <a:solidFill>
                <a:srgbClr val="FF9B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24B856E-A1E0-446A-B3AE-D4D9E14DA8FC}"/>
              </a:ext>
            </a:extLst>
          </p:cNvPr>
          <p:cNvSpPr/>
          <p:nvPr/>
        </p:nvSpPr>
        <p:spPr>
          <a:xfrm>
            <a:off x="698275" y="3398970"/>
            <a:ext cx="2267347" cy="650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Biểu đồ thể hiện l</a:t>
            </a:r>
            <a:r>
              <a:rPr lang="vi-VN" sz="1200"/>
              <a:t>ư</a:t>
            </a:r>
            <a:r>
              <a:rPr lang="en-US" sz="1200"/>
              <a:t>ợng n</a:t>
            </a:r>
            <a:r>
              <a:rPr lang="vi-VN" sz="1200"/>
              <a:t>ư</a:t>
            </a:r>
            <a:r>
              <a:rPr lang="en-US" sz="1200"/>
              <a:t>ớc tiêu thụ của từng đ</a:t>
            </a:r>
            <a:r>
              <a:rPr lang="vi-VN" sz="1200"/>
              <a:t>ơ</a:t>
            </a:r>
            <a:r>
              <a:rPr lang="en-US" sz="1200"/>
              <a:t>n vị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A0D8AD-B4B9-4672-9DAC-726A6DE7B7C1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2965622" y="3724103"/>
            <a:ext cx="609600" cy="172394"/>
          </a:xfrm>
          <a:prstGeom prst="straightConnector1">
            <a:avLst/>
          </a:prstGeom>
          <a:ln>
            <a:solidFill>
              <a:srgbClr val="FF9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51DD82B-037E-461F-8938-DEE2C31C57FE}"/>
              </a:ext>
            </a:extLst>
          </p:cNvPr>
          <p:cNvSpPr/>
          <p:nvPr/>
        </p:nvSpPr>
        <p:spPr>
          <a:xfrm>
            <a:off x="539496" y="4976750"/>
            <a:ext cx="2267347" cy="650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L</a:t>
            </a:r>
            <a:r>
              <a:rPr lang="vi-VN" sz="1200"/>
              <a:t>ư</a:t>
            </a:r>
            <a:r>
              <a:rPr lang="en-US" sz="1200"/>
              <a:t>ợng n</a:t>
            </a:r>
            <a:r>
              <a:rPr lang="vi-VN" sz="1200"/>
              <a:t>ư</a:t>
            </a:r>
            <a:r>
              <a:rPr lang="en-US" sz="1200"/>
              <a:t>ớc tiêu thụ và số l</a:t>
            </a:r>
            <a:r>
              <a:rPr lang="vi-VN" sz="1200"/>
              <a:t>ư</a:t>
            </a:r>
            <a:r>
              <a:rPr lang="en-US" sz="1200"/>
              <a:t>ợng đồng hồ gửi chỉ số về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B060CF7-9C38-40AE-BFA4-C69A71FCF63F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806843" y="5301883"/>
            <a:ext cx="609600" cy="172394"/>
          </a:xfrm>
          <a:prstGeom prst="straightConnector1">
            <a:avLst/>
          </a:prstGeom>
          <a:ln>
            <a:solidFill>
              <a:srgbClr val="FF9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8882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703723" cy="640080"/>
          </a:xfrm>
        </p:spPr>
        <p:txBody>
          <a:bodyPr>
            <a:normAutofit/>
          </a:bodyPr>
          <a:lstStyle/>
          <a:p>
            <a:r>
              <a:rPr lang="en-US"/>
              <a:t>Web Quản Trị - </a:t>
            </a:r>
            <a:r>
              <a:rPr lang="en-US" sz="2200">
                <a:solidFill>
                  <a:schemeClr val="accent5"/>
                </a:solidFill>
              </a:rPr>
              <a:t>Thống kê ĐHN không gửi chỉ số n</a:t>
            </a:r>
            <a:r>
              <a:rPr lang="vi-VN" sz="2200">
                <a:solidFill>
                  <a:schemeClr val="accent5"/>
                </a:solidFill>
              </a:rPr>
              <a:t>ư</a:t>
            </a:r>
            <a:r>
              <a:rPr lang="en-US" sz="2200">
                <a:solidFill>
                  <a:schemeClr val="accent5"/>
                </a:solidFill>
              </a:rPr>
              <a:t>ớc</a:t>
            </a:r>
            <a:r>
              <a:rPr lang="en-US">
                <a:solidFill>
                  <a:schemeClr val="accent5"/>
                </a:solidFill>
              </a:rPr>
              <a:t> 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F6CB7-DEA1-40C5-9CC4-8EAFA434AE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051142" cy="3977640"/>
          </a:xfrm>
        </p:spPr>
        <p:txBody>
          <a:bodyPr/>
          <a:lstStyle/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/>
              <a:t>menu </a:t>
            </a:r>
            <a:r>
              <a:rPr lang="en-US">
                <a:solidFill>
                  <a:schemeClr val="accent5"/>
                </a:solidFill>
              </a:rPr>
              <a:t>SỰ KIỆN </a:t>
            </a:r>
            <a:r>
              <a:rPr lang="en-US"/>
              <a:t>click </a:t>
            </a:r>
            <a:r>
              <a:rPr lang="en-US" dirty="0" err="1"/>
              <a:t>chọn</a:t>
            </a:r>
            <a:r>
              <a:rPr lang="en-US" dirty="0"/>
              <a:t> menu </a:t>
            </a:r>
            <a:r>
              <a:rPr lang="en-US">
                <a:solidFill>
                  <a:schemeClr val="accent5"/>
                </a:solidFill>
              </a:rPr>
              <a:t>TKĐH không gửi CSN</a:t>
            </a:r>
            <a:endParaRPr lang="en-US" dirty="0">
              <a:solidFill>
                <a:schemeClr val="accent5"/>
              </a:solidFill>
            </a:endParaRPr>
          </a:p>
          <a:p>
            <a:endParaRPr lang="en-US" b="1" dirty="0">
              <a:solidFill>
                <a:schemeClr val="accent5"/>
              </a:solidFill>
            </a:endParaRPr>
          </a:p>
          <a:p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22FB5E-A4E4-4EB1-8611-D62FAB2CE8D6}"/>
              </a:ext>
            </a:extLst>
          </p:cNvPr>
          <p:cNvCxnSpPr>
            <a:cxnSpLocks/>
          </p:cNvCxnSpPr>
          <p:nvPr/>
        </p:nvCxnSpPr>
        <p:spPr>
          <a:xfrm>
            <a:off x="2488179" y="4630653"/>
            <a:ext cx="813266" cy="0"/>
          </a:xfrm>
          <a:prstGeom prst="straightConnector1">
            <a:avLst/>
          </a:prstGeom>
          <a:ln>
            <a:solidFill>
              <a:srgbClr val="FF9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124884B-4EC5-4A60-AD47-F8C581C3C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445" y="2471351"/>
            <a:ext cx="5323563" cy="41371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780E227F-813E-4079-827F-63BE2373DBA7}"/>
              </a:ext>
            </a:extLst>
          </p:cNvPr>
          <p:cNvGrpSpPr/>
          <p:nvPr/>
        </p:nvGrpSpPr>
        <p:grpSpPr>
          <a:xfrm>
            <a:off x="3611472" y="2026388"/>
            <a:ext cx="1934853" cy="660962"/>
            <a:chOff x="3888355" y="1810389"/>
            <a:chExt cx="1934853" cy="66096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17066B0-D2CB-4ECD-A402-4E549D4E9C6E}"/>
                </a:ext>
              </a:extLst>
            </p:cNvPr>
            <p:cNvCxnSpPr>
              <a:cxnSpLocks/>
            </p:cNvCxnSpPr>
            <p:nvPr/>
          </p:nvCxnSpPr>
          <p:spPr>
            <a:xfrm>
              <a:off x="4094205" y="2166552"/>
              <a:ext cx="0" cy="304799"/>
            </a:xfrm>
            <a:prstGeom prst="straightConnector1">
              <a:avLst/>
            </a:prstGeom>
            <a:ln>
              <a:solidFill>
                <a:srgbClr val="FF9B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D6B5E4F-11B1-4FF0-B32E-4108BD8753E9}"/>
                </a:ext>
              </a:extLst>
            </p:cNvPr>
            <p:cNvGrpSpPr/>
            <p:nvPr/>
          </p:nvGrpSpPr>
          <p:grpSpPr>
            <a:xfrm>
              <a:off x="3888355" y="1810389"/>
              <a:ext cx="1934853" cy="347376"/>
              <a:chOff x="3396092" y="1881987"/>
              <a:chExt cx="6325876" cy="347376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7575E89-2502-4020-8B82-8EF7584C3AEC}"/>
                  </a:ext>
                </a:extLst>
              </p:cNvPr>
              <p:cNvSpPr/>
              <p:nvPr/>
            </p:nvSpPr>
            <p:spPr>
              <a:xfrm>
                <a:off x="3396092" y="1908087"/>
                <a:ext cx="1340488" cy="3212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1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5309AF0-D2A4-4C1A-8C1C-F559C934BA4D}"/>
                  </a:ext>
                </a:extLst>
              </p:cNvPr>
              <p:cNvSpPr/>
              <p:nvPr/>
            </p:nvSpPr>
            <p:spPr>
              <a:xfrm>
                <a:off x="8381480" y="1881987"/>
                <a:ext cx="1340488" cy="2902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2</a:t>
                </a:r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0A4F5DF-0274-4D55-943F-F97DEAD96FE3}"/>
                </a:ext>
              </a:extLst>
            </p:cNvPr>
            <p:cNvCxnSpPr>
              <a:cxnSpLocks/>
            </p:cNvCxnSpPr>
            <p:nvPr/>
          </p:nvCxnSpPr>
          <p:spPr>
            <a:xfrm>
              <a:off x="5618205" y="2106951"/>
              <a:ext cx="0" cy="304799"/>
            </a:xfrm>
            <a:prstGeom prst="straightConnector1">
              <a:avLst/>
            </a:prstGeom>
            <a:ln>
              <a:solidFill>
                <a:srgbClr val="FF9B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47C8ADB-61F7-49CF-B9A5-53FA08352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46" y="2026388"/>
            <a:ext cx="1981372" cy="33454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975741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703723" cy="640080"/>
          </a:xfrm>
        </p:spPr>
        <p:txBody>
          <a:bodyPr>
            <a:normAutofit/>
          </a:bodyPr>
          <a:lstStyle/>
          <a:p>
            <a:r>
              <a:rPr lang="en-US"/>
              <a:t>Web Quản Trị - </a:t>
            </a:r>
            <a:r>
              <a:rPr lang="en-US" sz="2200">
                <a:solidFill>
                  <a:schemeClr val="accent5"/>
                </a:solidFill>
              </a:rPr>
              <a:t>Thống kê l</a:t>
            </a:r>
            <a:r>
              <a:rPr lang="vi-VN" sz="2200">
                <a:solidFill>
                  <a:schemeClr val="accent5"/>
                </a:solidFill>
              </a:rPr>
              <a:t>ư</a:t>
            </a:r>
            <a:r>
              <a:rPr lang="en-US" sz="2200">
                <a:solidFill>
                  <a:schemeClr val="accent5"/>
                </a:solidFill>
              </a:rPr>
              <a:t>ợng n</a:t>
            </a:r>
            <a:r>
              <a:rPr lang="vi-VN" sz="2200">
                <a:solidFill>
                  <a:schemeClr val="accent5"/>
                </a:solidFill>
              </a:rPr>
              <a:t>ư</a:t>
            </a:r>
            <a:r>
              <a:rPr lang="en-US" sz="2200">
                <a:solidFill>
                  <a:schemeClr val="accent5"/>
                </a:solidFill>
              </a:rPr>
              <a:t>ớc tiêu thụ theo Năm-Kỳ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F6CB7-DEA1-40C5-9CC4-8EAFA434AE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051142" cy="3977640"/>
          </a:xfrm>
        </p:spPr>
        <p:txBody>
          <a:bodyPr/>
          <a:lstStyle/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/>
              <a:t>menu </a:t>
            </a:r>
            <a:r>
              <a:rPr lang="en-US">
                <a:solidFill>
                  <a:schemeClr val="accent5"/>
                </a:solidFill>
              </a:rPr>
              <a:t>CHỈ SỐ N</a:t>
            </a:r>
            <a:r>
              <a:rPr lang="vi-VN" dirty="0">
                <a:solidFill>
                  <a:schemeClr val="accent5"/>
                </a:solidFill>
              </a:rPr>
              <a:t>Ư</a:t>
            </a:r>
            <a:r>
              <a:rPr lang="en-US" dirty="0">
                <a:solidFill>
                  <a:schemeClr val="accent5"/>
                </a:solidFill>
              </a:rPr>
              <a:t>ỚC </a:t>
            </a:r>
            <a:r>
              <a:rPr lang="en-US" dirty="0"/>
              <a:t>click </a:t>
            </a:r>
            <a:r>
              <a:rPr lang="en-US" dirty="0" err="1"/>
              <a:t>chọn</a:t>
            </a:r>
            <a:r>
              <a:rPr lang="en-US" dirty="0"/>
              <a:t> menu </a:t>
            </a:r>
            <a:r>
              <a:rPr lang="en-US">
                <a:solidFill>
                  <a:schemeClr val="accent5"/>
                </a:solidFill>
              </a:rPr>
              <a:t>TK CSN năm-kỳ</a:t>
            </a:r>
            <a:endParaRPr lang="en-US" dirty="0">
              <a:solidFill>
                <a:schemeClr val="accent5"/>
              </a:solidFill>
            </a:endParaRPr>
          </a:p>
          <a:p>
            <a:endParaRPr lang="en-US" b="1" dirty="0">
              <a:solidFill>
                <a:schemeClr val="accent5"/>
              </a:solidFill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BF9CDE-1F5D-487B-A0BC-26B9F1B8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89" y="1935246"/>
            <a:ext cx="2048161" cy="18671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87D42A-B673-4BBE-B36C-B2EA9A214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633" y="1875808"/>
            <a:ext cx="5584937" cy="47350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0DEFB51-C3F3-4A05-9FE7-BB622EE1DD9E}"/>
              </a:ext>
            </a:extLst>
          </p:cNvPr>
          <p:cNvCxnSpPr>
            <a:cxnSpLocks/>
          </p:cNvCxnSpPr>
          <p:nvPr/>
        </p:nvCxnSpPr>
        <p:spPr>
          <a:xfrm>
            <a:off x="2592620" y="3559735"/>
            <a:ext cx="813266" cy="0"/>
          </a:xfrm>
          <a:prstGeom prst="straightConnector1">
            <a:avLst/>
          </a:prstGeom>
          <a:ln>
            <a:solidFill>
              <a:srgbClr val="FF9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749A85-AF55-4014-92B6-59467BA0AFF3}"/>
              </a:ext>
            </a:extLst>
          </p:cNvPr>
          <p:cNvGrpSpPr/>
          <p:nvPr/>
        </p:nvGrpSpPr>
        <p:grpSpPr>
          <a:xfrm>
            <a:off x="4654475" y="1270049"/>
            <a:ext cx="3792826" cy="833789"/>
            <a:chOff x="3863642" y="1868053"/>
            <a:chExt cx="3792826" cy="83378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0BB55C9-1B21-415C-A901-934890A57D9F}"/>
                </a:ext>
              </a:extLst>
            </p:cNvPr>
            <p:cNvCxnSpPr>
              <a:cxnSpLocks/>
            </p:cNvCxnSpPr>
            <p:nvPr/>
          </p:nvCxnSpPr>
          <p:spPr>
            <a:xfrm>
              <a:off x="4069492" y="2248930"/>
              <a:ext cx="0" cy="452912"/>
            </a:xfrm>
            <a:prstGeom prst="straightConnector1">
              <a:avLst/>
            </a:prstGeom>
            <a:ln>
              <a:solidFill>
                <a:srgbClr val="FF9B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D2EBAE9-154F-458C-BBD2-3EF968413FAB}"/>
                </a:ext>
              </a:extLst>
            </p:cNvPr>
            <p:cNvCxnSpPr>
              <a:cxnSpLocks/>
            </p:cNvCxnSpPr>
            <p:nvPr/>
          </p:nvCxnSpPr>
          <p:spPr>
            <a:xfrm>
              <a:off x="5996863" y="2248930"/>
              <a:ext cx="0" cy="452912"/>
            </a:xfrm>
            <a:prstGeom prst="straightConnector1">
              <a:avLst/>
            </a:prstGeom>
            <a:ln>
              <a:solidFill>
                <a:srgbClr val="FF9B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4235982-4B9C-43B9-9F90-E898F8958C78}"/>
                </a:ext>
              </a:extLst>
            </p:cNvPr>
            <p:cNvGrpSpPr/>
            <p:nvPr/>
          </p:nvGrpSpPr>
          <p:grpSpPr>
            <a:xfrm>
              <a:off x="3863642" y="1868053"/>
              <a:ext cx="3792826" cy="380877"/>
              <a:chOff x="3396092" y="1857273"/>
              <a:chExt cx="12400398" cy="380877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CBF6C7C-9809-4318-92C7-7E0D7F68CBDB}"/>
                  </a:ext>
                </a:extLst>
              </p:cNvPr>
              <p:cNvSpPr/>
              <p:nvPr/>
            </p:nvSpPr>
            <p:spPr>
              <a:xfrm>
                <a:off x="3396092" y="1908087"/>
                <a:ext cx="1340488" cy="3212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1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32B1AFA-33A8-454A-A018-BF13D7952424}"/>
                  </a:ext>
                </a:extLst>
              </p:cNvPr>
              <p:cNvSpPr/>
              <p:nvPr/>
            </p:nvSpPr>
            <p:spPr>
              <a:xfrm>
                <a:off x="9678279" y="1916874"/>
                <a:ext cx="1340488" cy="3212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2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62DABB8-ECA4-4DB0-84BE-C866BD99C97D}"/>
                  </a:ext>
                </a:extLst>
              </p:cNvPr>
              <p:cNvSpPr/>
              <p:nvPr/>
            </p:nvSpPr>
            <p:spPr>
              <a:xfrm>
                <a:off x="14456002" y="1857273"/>
                <a:ext cx="1340488" cy="3212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3</a:t>
                </a:r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25CC880-8F76-4A08-BF9E-D0266D4A83CC}"/>
                </a:ext>
              </a:extLst>
            </p:cNvPr>
            <p:cNvCxnSpPr>
              <a:cxnSpLocks/>
            </p:cNvCxnSpPr>
            <p:nvPr/>
          </p:nvCxnSpPr>
          <p:spPr>
            <a:xfrm>
              <a:off x="7456286" y="2217027"/>
              <a:ext cx="0" cy="452912"/>
            </a:xfrm>
            <a:prstGeom prst="straightConnector1">
              <a:avLst/>
            </a:prstGeom>
            <a:ln>
              <a:solidFill>
                <a:srgbClr val="FF9B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5746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703723" cy="640080"/>
          </a:xfrm>
        </p:spPr>
        <p:txBody>
          <a:bodyPr>
            <a:normAutofit/>
          </a:bodyPr>
          <a:lstStyle/>
          <a:p>
            <a:r>
              <a:rPr lang="en-US"/>
              <a:t>Web Quản Trị - </a:t>
            </a:r>
            <a:r>
              <a:rPr lang="en-US" sz="2200">
                <a:solidFill>
                  <a:schemeClr val="accent5"/>
                </a:solidFill>
              </a:rPr>
              <a:t>Thống kê sự kiện theo từng loại ĐHN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F6CB7-DEA1-40C5-9CC4-8EAFA434AE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051142" cy="3977640"/>
          </a:xfrm>
        </p:spPr>
        <p:txBody>
          <a:bodyPr/>
          <a:lstStyle/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/>
              <a:t>menu </a:t>
            </a:r>
            <a:r>
              <a:rPr lang="en-US">
                <a:solidFill>
                  <a:schemeClr val="accent5"/>
                </a:solidFill>
              </a:rPr>
              <a:t>SỰ KIỆN </a:t>
            </a:r>
            <a:r>
              <a:rPr lang="en-US"/>
              <a:t>click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/>
              <a:t>menu </a:t>
            </a:r>
            <a:r>
              <a:rPr lang="en-US">
                <a:solidFill>
                  <a:schemeClr val="accent5"/>
                </a:solidFill>
              </a:rPr>
              <a:t>Thống kê sự kiện</a:t>
            </a:r>
            <a:endParaRPr lang="en-US" dirty="0">
              <a:solidFill>
                <a:schemeClr val="accent5"/>
              </a:solidFill>
            </a:endParaRPr>
          </a:p>
          <a:p>
            <a:endParaRPr lang="en-US" b="1" dirty="0">
              <a:solidFill>
                <a:schemeClr val="accent5"/>
              </a:solidFill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E86B4F-D21B-476C-8F0C-9538FFEC7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475" y="3011096"/>
            <a:ext cx="8605049" cy="269710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58C60CD-06E1-4C04-B0FB-78F184B999EA}"/>
              </a:ext>
            </a:extLst>
          </p:cNvPr>
          <p:cNvGrpSpPr/>
          <p:nvPr/>
        </p:nvGrpSpPr>
        <p:grpSpPr>
          <a:xfrm>
            <a:off x="2762145" y="2761603"/>
            <a:ext cx="4558945" cy="801886"/>
            <a:chOff x="3863642" y="1891169"/>
            <a:chExt cx="4558945" cy="801886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B43FE36-E200-4D0B-A977-809FE2E53582}"/>
                </a:ext>
              </a:extLst>
            </p:cNvPr>
            <p:cNvCxnSpPr>
              <a:cxnSpLocks/>
            </p:cNvCxnSpPr>
            <p:nvPr/>
          </p:nvCxnSpPr>
          <p:spPr>
            <a:xfrm>
              <a:off x="4069492" y="2224216"/>
              <a:ext cx="0" cy="452912"/>
            </a:xfrm>
            <a:prstGeom prst="straightConnector1">
              <a:avLst/>
            </a:prstGeom>
            <a:ln>
              <a:solidFill>
                <a:srgbClr val="FF9B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D188792-E6DB-4904-B9C6-CACA4F1EF888}"/>
                </a:ext>
              </a:extLst>
            </p:cNvPr>
            <p:cNvCxnSpPr>
              <a:cxnSpLocks/>
            </p:cNvCxnSpPr>
            <p:nvPr/>
          </p:nvCxnSpPr>
          <p:spPr>
            <a:xfrm>
              <a:off x="6433468" y="2226276"/>
              <a:ext cx="0" cy="452912"/>
            </a:xfrm>
            <a:prstGeom prst="straightConnector1">
              <a:avLst/>
            </a:prstGeom>
            <a:ln>
              <a:solidFill>
                <a:srgbClr val="FF9B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F6841C-6007-4EAD-A22D-B28341ADA619}"/>
                </a:ext>
              </a:extLst>
            </p:cNvPr>
            <p:cNvGrpSpPr/>
            <p:nvPr/>
          </p:nvGrpSpPr>
          <p:grpSpPr>
            <a:xfrm>
              <a:off x="3863642" y="1891169"/>
              <a:ext cx="4558945" cy="335107"/>
              <a:chOff x="3396092" y="1880389"/>
              <a:chExt cx="14905174" cy="335107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A81AF8B-5CDA-4C51-BBB4-EDA4D29A7F20}"/>
                  </a:ext>
                </a:extLst>
              </p:cNvPr>
              <p:cNvSpPr/>
              <p:nvPr/>
            </p:nvSpPr>
            <p:spPr>
              <a:xfrm>
                <a:off x="3396092" y="1883373"/>
                <a:ext cx="1340488" cy="3212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5BE1041-8A96-4E25-ABC6-753AAB94DA54}"/>
                  </a:ext>
                </a:extLst>
              </p:cNvPr>
              <p:cNvSpPr/>
              <p:nvPr/>
            </p:nvSpPr>
            <p:spPr>
              <a:xfrm>
                <a:off x="11105730" y="1894220"/>
                <a:ext cx="1340488" cy="3212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2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6D9109F-8CD7-40D5-A21B-67008A9C04C9}"/>
                  </a:ext>
                </a:extLst>
              </p:cNvPr>
              <p:cNvSpPr/>
              <p:nvPr/>
            </p:nvSpPr>
            <p:spPr>
              <a:xfrm>
                <a:off x="16960778" y="1880389"/>
                <a:ext cx="1340488" cy="3212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3</a:t>
                </a: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A19BB50-9D13-4FD0-8304-764DF0873EAE}"/>
                </a:ext>
              </a:extLst>
            </p:cNvPr>
            <p:cNvCxnSpPr>
              <a:cxnSpLocks/>
            </p:cNvCxnSpPr>
            <p:nvPr/>
          </p:nvCxnSpPr>
          <p:spPr>
            <a:xfrm>
              <a:off x="8222405" y="2240143"/>
              <a:ext cx="0" cy="452912"/>
            </a:xfrm>
            <a:prstGeom prst="straightConnector1">
              <a:avLst/>
            </a:prstGeom>
            <a:ln>
              <a:solidFill>
                <a:srgbClr val="FF9B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ADFAAD-1314-4E5C-AC82-67C88371C8E1}"/>
              </a:ext>
            </a:extLst>
          </p:cNvPr>
          <p:cNvGrpSpPr/>
          <p:nvPr/>
        </p:nvGrpSpPr>
        <p:grpSpPr>
          <a:xfrm>
            <a:off x="548305" y="5691725"/>
            <a:ext cx="2048986" cy="573414"/>
            <a:chOff x="1740419" y="5821427"/>
            <a:chExt cx="2048986" cy="57341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E2895DB-87A6-43BD-A687-5478CB3BF568}"/>
                </a:ext>
              </a:extLst>
            </p:cNvPr>
            <p:cNvSpPr/>
            <p:nvPr/>
          </p:nvSpPr>
          <p:spPr>
            <a:xfrm>
              <a:off x="1740419" y="6073565"/>
              <a:ext cx="2048986" cy="3212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Kết quả thống kê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2BB3101-046F-46E9-BFE7-B875DE77F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5589" y="5821427"/>
              <a:ext cx="342497" cy="235662"/>
            </a:xfrm>
            <a:prstGeom prst="straightConnector1">
              <a:avLst/>
            </a:prstGeom>
            <a:ln>
              <a:solidFill>
                <a:srgbClr val="FF9B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BE12355-3E30-4382-A4EE-ABD3E7AE7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265" y="1323798"/>
            <a:ext cx="2057578" cy="13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76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703723" cy="640080"/>
          </a:xfrm>
        </p:spPr>
        <p:txBody>
          <a:bodyPr>
            <a:normAutofit/>
          </a:bodyPr>
          <a:lstStyle/>
          <a:p>
            <a:r>
              <a:rPr lang="en-US"/>
              <a:t>Web Quản Trị - </a:t>
            </a:r>
            <a:r>
              <a:rPr lang="en-US" sz="2200">
                <a:solidFill>
                  <a:schemeClr val="accent5"/>
                </a:solidFill>
              </a:rPr>
              <a:t>Tra cứu l</a:t>
            </a:r>
            <a:r>
              <a:rPr lang="vi-VN" sz="2200">
                <a:solidFill>
                  <a:schemeClr val="accent5"/>
                </a:solidFill>
              </a:rPr>
              <a:t>ư</a:t>
            </a:r>
            <a:r>
              <a:rPr lang="en-US" sz="2200">
                <a:solidFill>
                  <a:schemeClr val="accent5"/>
                </a:solidFill>
              </a:rPr>
              <a:t>ợng n</a:t>
            </a:r>
            <a:r>
              <a:rPr lang="vi-VN" sz="2200">
                <a:solidFill>
                  <a:schemeClr val="accent5"/>
                </a:solidFill>
              </a:rPr>
              <a:t>ư</a:t>
            </a:r>
            <a:r>
              <a:rPr lang="en-US" sz="2200">
                <a:solidFill>
                  <a:schemeClr val="accent5"/>
                </a:solidFill>
              </a:rPr>
              <a:t>ớc tiêu thụ theo khách hàng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F6CB7-DEA1-40C5-9CC4-8EAFA434AE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051142" cy="3977640"/>
          </a:xfrm>
        </p:spPr>
        <p:txBody>
          <a:bodyPr/>
          <a:lstStyle/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/>
              <a:t>menu </a:t>
            </a:r>
            <a:r>
              <a:rPr lang="en-US">
                <a:solidFill>
                  <a:schemeClr val="accent5"/>
                </a:solidFill>
              </a:rPr>
              <a:t>CHỈ SỐ N</a:t>
            </a:r>
            <a:r>
              <a:rPr lang="vi-VN" dirty="0">
                <a:solidFill>
                  <a:schemeClr val="accent5"/>
                </a:solidFill>
              </a:rPr>
              <a:t>Ư</a:t>
            </a:r>
            <a:r>
              <a:rPr lang="en-US" dirty="0">
                <a:solidFill>
                  <a:schemeClr val="accent5"/>
                </a:solidFill>
              </a:rPr>
              <a:t>ỚC </a:t>
            </a:r>
            <a:r>
              <a:rPr lang="en-US" dirty="0"/>
              <a:t>click </a:t>
            </a:r>
            <a:r>
              <a:rPr lang="en-US" err="1"/>
              <a:t>chọn</a:t>
            </a:r>
            <a:r>
              <a:rPr lang="en-US"/>
              <a:t> mục </a:t>
            </a:r>
            <a:r>
              <a:rPr lang="en-US">
                <a:solidFill>
                  <a:schemeClr val="accent5"/>
                </a:solidFill>
              </a:rPr>
              <a:t>CHỈ SỐ N</a:t>
            </a:r>
            <a:r>
              <a:rPr lang="vi-VN">
                <a:solidFill>
                  <a:schemeClr val="accent5"/>
                </a:solidFill>
              </a:rPr>
              <a:t>Ư</a:t>
            </a:r>
            <a:r>
              <a:rPr lang="en-US">
                <a:solidFill>
                  <a:schemeClr val="accent5"/>
                </a:solidFill>
              </a:rPr>
              <a:t>ỚC </a:t>
            </a:r>
            <a:endParaRPr lang="en-US" dirty="0">
              <a:solidFill>
                <a:schemeClr val="accent5"/>
              </a:solidFill>
            </a:endParaRPr>
          </a:p>
          <a:p>
            <a:endParaRPr lang="en-US" b="1" dirty="0">
              <a:solidFill>
                <a:schemeClr val="accent5"/>
              </a:solidFill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671517-94E2-40AD-8B90-EA88AA1F2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216" y="1263211"/>
            <a:ext cx="1394784" cy="590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EE30301C-1060-4F32-86E3-35503C304143}"/>
              </a:ext>
            </a:extLst>
          </p:cNvPr>
          <p:cNvGrpSpPr/>
          <p:nvPr/>
        </p:nvGrpSpPr>
        <p:grpSpPr>
          <a:xfrm>
            <a:off x="1136363" y="1905858"/>
            <a:ext cx="9775488" cy="4952142"/>
            <a:chOff x="1136363" y="1905858"/>
            <a:chExt cx="9775488" cy="495214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B81A642-9843-4977-AF83-D2E6F8D88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6363" y="1905858"/>
              <a:ext cx="7419007" cy="4952142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2A5D9F4-8E29-4EF9-8265-DBD5F5A5C968}"/>
                </a:ext>
              </a:extLst>
            </p:cNvPr>
            <p:cNvCxnSpPr/>
            <p:nvPr/>
          </p:nvCxnSpPr>
          <p:spPr>
            <a:xfrm flipH="1">
              <a:off x="8287264" y="3876356"/>
              <a:ext cx="354227" cy="280086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928571-24D9-4A41-99DC-3B5B87CF6EB6}"/>
                </a:ext>
              </a:extLst>
            </p:cNvPr>
            <p:cNvSpPr txBox="1"/>
            <p:nvPr/>
          </p:nvSpPr>
          <p:spPr>
            <a:xfrm>
              <a:off x="8555370" y="3636269"/>
              <a:ext cx="23564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Xem chi tiết CSN theo ngày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116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Web Quản Trị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1A992-3670-4C94-8C11-67C719CF6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21" y="1403211"/>
            <a:ext cx="8182358" cy="5006733"/>
          </a:xfrm>
          <a:prstGeom prst="rect">
            <a:avLst/>
          </a:prstGeom>
          <a:ln>
            <a:solidFill>
              <a:srgbClr val="FF9B45"/>
            </a:solidFill>
          </a:ln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703723" cy="640080"/>
          </a:xfrm>
        </p:spPr>
        <p:txBody>
          <a:bodyPr>
            <a:normAutofit/>
          </a:bodyPr>
          <a:lstStyle/>
          <a:p>
            <a:r>
              <a:rPr lang="en-US"/>
              <a:t>Web Quản Trị - </a:t>
            </a:r>
            <a:r>
              <a:rPr lang="en-US" sz="2200">
                <a:solidFill>
                  <a:schemeClr val="accent5"/>
                </a:solidFill>
              </a:rPr>
              <a:t>Tra cứu l</a:t>
            </a:r>
            <a:r>
              <a:rPr lang="vi-VN" sz="2200">
                <a:solidFill>
                  <a:schemeClr val="accent5"/>
                </a:solidFill>
              </a:rPr>
              <a:t>ư</a:t>
            </a:r>
            <a:r>
              <a:rPr lang="en-US" sz="2200">
                <a:solidFill>
                  <a:schemeClr val="accent5"/>
                </a:solidFill>
              </a:rPr>
              <a:t>ợng n</a:t>
            </a:r>
            <a:r>
              <a:rPr lang="vi-VN" sz="2200">
                <a:solidFill>
                  <a:schemeClr val="accent5"/>
                </a:solidFill>
              </a:rPr>
              <a:t>ư</a:t>
            </a:r>
            <a:r>
              <a:rPr lang="en-US" sz="2200">
                <a:solidFill>
                  <a:schemeClr val="accent5"/>
                </a:solidFill>
              </a:rPr>
              <a:t>ớc tiêu thụ theo khách hàng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F6CB7-DEA1-40C5-9CC4-8EAFA434AE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051142" cy="3977640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</a:rPr>
              <a:t>Màn hình xem chi tiết chỉ số n</a:t>
            </a:r>
            <a:r>
              <a:rPr lang="vi-VN">
                <a:solidFill>
                  <a:schemeClr val="accent5"/>
                </a:solidFill>
              </a:rPr>
              <a:t>ư</a:t>
            </a:r>
            <a:r>
              <a:rPr lang="en-US">
                <a:solidFill>
                  <a:schemeClr val="accent5"/>
                </a:solidFill>
              </a:rPr>
              <a:t>ớc theo ngày</a:t>
            </a:r>
            <a:endParaRPr lang="en-US" dirty="0">
              <a:solidFill>
                <a:schemeClr val="accent5"/>
              </a:solidFill>
            </a:endParaRPr>
          </a:p>
          <a:p>
            <a:endParaRPr lang="en-US" b="1" dirty="0">
              <a:solidFill>
                <a:schemeClr val="accent5"/>
              </a:solidFill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2A1BDA-4D4D-4D9B-8C0F-1DC484314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62" y="1884856"/>
            <a:ext cx="7750227" cy="30791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337289-1014-4004-A5C1-36679A448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413" y="2423476"/>
            <a:ext cx="6612091" cy="443452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F99503-7AA0-453C-9B77-9943B1833E41}"/>
              </a:ext>
            </a:extLst>
          </p:cNvPr>
          <p:cNvGrpSpPr/>
          <p:nvPr/>
        </p:nvGrpSpPr>
        <p:grpSpPr>
          <a:xfrm>
            <a:off x="601362" y="4964000"/>
            <a:ext cx="2048986" cy="796720"/>
            <a:chOff x="1740419" y="5598121"/>
            <a:chExt cx="2048986" cy="79672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2DFBB55-A80E-4973-A85C-74C30EF22158}"/>
                </a:ext>
              </a:extLst>
            </p:cNvPr>
            <p:cNvSpPr/>
            <p:nvPr/>
          </p:nvSpPr>
          <p:spPr>
            <a:xfrm>
              <a:off x="1740419" y="6073565"/>
              <a:ext cx="2048986" cy="3212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/>
                <a:t>Chỉ số n</a:t>
              </a:r>
              <a:r>
                <a:rPr lang="vi-VN" sz="1050"/>
                <a:t>ư</a:t>
              </a:r>
              <a:r>
                <a:rPr lang="en-US" sz="1050"/>
                <a:t>ớc gửi về trong ngày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33D1B85-E59C-4C3D-9614-2237510943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5589" y="5598121"/>
              <a:ext cx="352971" cy="458968"/>
            </a:xfrm>
            <a:prstGeom prst="straightConnector1">
              <a:avLst/>
            </a:prstGeom>
            <a:ln>
              <a:solidFill>
                <a:srgbClr val="FF9B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D003701-A6A8-46CE-8720-275F93559E1B}"/>
              </a:ext>
            </a:extLst>
          </p:cNvPr>
          <p:cNvGrpSpPr/>
          <p:nvPr/>
        </p:nvGrpSpPr>
        <p:grpSpPr>
          <a:xfrm>
            <a:off x="2776151" y="5521474"/>
            <a:ext cx="2264262" cy="888470"/>
            <a:chOff x="1740419" y="5506371"/>
            <a:chExt cx="2264262" cy="88847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B24540C-4953-47F0-9C0E-F20E8496C00A}"/>
                </a:ext>
              </a:extLst>
            </p:cNvPr>
            <p:cNvSpPr/>
            <p:nvPr/>
          </p:nvSpPr>
          <p:spPr>
            <a:xfrm>
              <a:off x="1740419" y="6073565"/>
              <a:ext cx="2264262" cy="3212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/>
                <a:t>Biểu đồ tiêu thụ n</a:t>
              </a:r>
              <a:r>
                <a:rPr lang="vi-VN" sz="1050"/>
                <a:t>ư</a:t>
              </a:r>
              <a:r>
                <a:rPr lang="en-US" sz="1050"/>
                <a:t>ớc trong ngày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7E9ED78-409C-4D35-95DB-1BB739011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5589" y="5506371"/>
              <a:ext cx="1019092" cy="550718"/>
            </a:xfrm>
            <a:prstGeom prst="straightConnector1">
              <a:avLst/>
            </a:prstGeom>
            <a:ln>
              <a:solidFill>
                <a:srgbClr val="FF9B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68491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703723" cy="640080"/>
          </a:xfrm>
        </p:spPr>
        <p:txBody>
          <a:bodyPr>
            <a:normAutofit/>
          </a:bodyPr>
          <a:lstStyle/>
          <a:p>
            <a:r>
              <a:rPr lang="en-US" dirty="0"/>
              <a:t>Web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- </a:t>
            </a:r>
            <a:r>
              <a:rPr lang="en-US" sz="2200">
                <a:solidFill>
                  <a:schemeClr val="accent5"/>
                </a:solidFill>
              </a:rPr>
              <a:t>Thống kê ĐHN theo công ty – Đ</a:t>
            </a:r>
            <a:r>
              <a:rPr lang="vi-VN" sz="2200">
                <a:solidFill>
                  <a:schemeClr val="accent5"/>
                </a:solidFill>
              </a:rPr>
              <a:t>ơ</a:t>
            </a:r>
            <a:r>
              <a:rPr lang="en-US" sz="2200">
                <a:solidFill>
                  <a:schemeClr val="accent5"/>
                </a:solidFill>
              </a:rPr>
              <a:t>n vị</a:t>
            </a:r>
            <a:endParaRPr lang="en-US" sz="2200" dirty="0">
              <a:solidFill>
                <a:schemeClr val="accent5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672633-EE36-4D9B-9234-16C5354D736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389680" y="1865312"/>
            <a:ext cx="9020608" cy="4899025"/>
          </a:xfrm>
          <a:ln>
            <a:solidFill>
              <a:schemeClr val="accent1"/>
            </a:solidFill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5E72AAA-FFE5-444D-ADE8-FF2A9543B156}"/>
              </a:ext>
            </a:extLst>
          </p:cNvPr>
          <p:cNvGrpSpPr/>
          <p:nvPr/>
        </p:nvGrpSpPr>
        <p:grpSpPr>
          <a:xfrm>
            <a:off x="123101" y="2438566"/>
            <a:ext cx="1359407" cy="804837"/>
            <a:chOff x="139879" y="2084173"/>
            <a:chExt cx="1359407" cy="80483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2A54256-0A2D-4263-9A6A-4719312E28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5676" y="2084173"/>
              <a:ext cx="263610" cy="164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2D764EE-1806-4DDD-85EB-EFE7FDD42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879" y="2248930"/>
              <a:ext cx="1359407" cy="640080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4679465-2A38-45C1-8B7E-77D213DBB72A}"/>
              </a:ext>
            </a:extLst>
          </p:cNvPr>
          <p:cNvSpPr/>
          <p:nvPr/>
        </p:nvSpPr>
        <p:spPr>
          <a:xfrm>
            <a:off x="521207" y="1292058"/>
            <a:ext cx="6462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Từ menu </a:t>
            </a:r>
            <a:r>
              <a:rPr lang="en-US">
                <a:solidFill>
                  <a:schemeClr val="accent5"/>
                </a:solidFill>
              </a:rPr>
              <a:t>ĐỒNG HỒ N</a:t>
            </a:r>
            <a:r>
              <a:rPr lang="vi-VN">
                <a:solidFill>
                  <a:schemeClr val="accent5"/>
                </a:solidFill>
              </a:rPr>
              <a:t>Ư</a:t>
            </a:r>
            <a:r>
              <a:rPr lang="en-US">
                <a:solidFill>
                  <a:schemeClr val="accent5"/>
                </a:solidFill>
              </a:rPr>
              <a:t>ỚC </a:t>
            </a:r>
            <a:r>
              <a:rPr lang="en-US"/>
              <a:t>click chọn mục </a:t>
            </a:r>
            <a:r>
              <a:rPr lang="en-US">
                <a:solidFill>
                  <a:schemeClr val="accent5"/>
                </a:solidFill>
              </a:rPr>
              <a:t>TK ĐHN theo ngày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570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703723" cy="640080"/>
          </a:xfrm>
        </p:spPr>
        <p:txBody>
          <a:bodyPr>
            <a:normAutofit/>
          </a:bodyPr>
          <a:lstStyle/>
          <a:p>
            <a:r>
              <a:rPr lang="en-US" dirty="0"/>
              <a:t>Web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- </a:t>
            </a:r>
            <a:r>
              <a:rPr lang="en-US" sz="2200">
                <a:solidFill>
                  <a:schemeClr val="accent5"/>
                </a:solidFill>
              </a:rPr>
              <a:t>Thống kê ĐHN</a:t>
            </a:r>
            <a:endParaRPr lang="en-US" sz="2200" dirty="0">
              <a:solidFill>
                <a:schemeClr val="accent5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E42E6-ADEB-4FDF-8773-0E2BE1F28CB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112812" cy="4974336"/>
          </a:xfrm>
        </p:spPr>
        <p:txBody>
          <a:bodyPr/>
          <a:lstStyle/>
          <a:p>
            <a:r>
              <a:rPr lang="en-US"/>
              <a:t>Từ menu </a:t>
            </a:r>
            <a:r>
              <a:rPr lang="en-US">
                <a:solidFill>
                  <a:schemeClr val="accent5"/>
                </a:solidFill>
              </a:rPr>
              <a:t>ĐỒNG HỒ N</a:t>
            </a:r>
            <a:r>
              <a:rPr lang="vi-VN">
                <a:solidFill>
                  <a:schemeClr val="accent5"/>
                </a:solidFill>
              </a:rPr>
              <a:t>Ư</a:t>
            </a:r>
            <a:r>
              <a:rPr lang="en-US">
                <a:solidFill>
                  <a:schemeClr val="accent5"/>
                </a:solidFill>
              </a:rPr>
              <a:t>ỚC </a:t>
            </a:r>
            <a:r>
              <a:rPr lang="en-US"/>
              <a:t>click chọn mục </a:t>
            </a:r>
            <a:r>
              <a:rPr lang="en-US">
                <a:solidFill>
                  <a:schemeClr val="accent5"/>
                </a:solidFill>
              </a:rPr>
              <a:t>Thống kê ĐHN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27AD59-6173-4CB5-A54C-0EC7DAAA0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90" y="1946246"/>
            <a:ext cx="10136675" cy="46726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75291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703723" cy="640080"/>
          </a:xfrm>
        </p:spPr>
        <p:txBody>
          <a:bodyPr>
            <a:normAutofit/>
          </a:bodyPr>
          <a:lstStyle/>
          <a:p>
            <a:r>
              <a:rPr lang="en-US" dirty="0"/>
              <a:t>Web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/>
              <a:t>- </a:t>
            </a:r>
            <a:r>
              <a:rPr lang="en-US" sz="2200">
                <a:solidFill>
                  <a:schemeClr val="accent5"/>
                </a:solidFill>
              </a:rPr>
              <a:t>Tra cứu Đồng hồ n</a:t>
            </a:r>
            <a:r>
              <a:rPr lang="vi-VN" sz="2200">
                <a:solidFill>
                  <a:schemeClr val="accent5"/>
                </a:solidFill>
              </a:rPr>
              <a:t>ư</a:t>
            </a:r>
            <a:r>
              <a:rPr lang="en-US" sz="2200">
                <a:solidFill>
                  <a:schemeClr val="accent5"/>
                </a:solidFill>
              </a:rPr>
              <a:t>ớc</a:t>
            </a:r>
            <a:endParaRPr lang="en-US" sz="2200" dirty="0">
              <a:solidFill>
                <a:schemeClr val="accent5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2F7EE-4037-4563-B3E8-1BEC843764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977001" cy="4866338"/>
          </a:xfrm>
        </p:spPr>
        <p:txBody>
          <a:bodyPr/>
          <a:lstStyle/>
          <a:p>
            <a:r>
              <a:rPr lang="en-US"/>
              <a:t>Từ menu </a:t>
            </a:r>
            <a:r>
              <a:rPr lang="en-US">
                <a:solidFill>
                  <a:schemeClr val="accent5"/>
                </a:solidFill>
              </a:rPr>
              <a:t>ĐỒ HỒ N</a:t>
            </a:r>
            <a:r>
              <a:rPr lang="vi-VN">
                <a:solidFill>
                  <a:schemeClr val="accent5"/>
                </a:solidFill>
              </a:rPr>
              <a:t>Ư</a:t>
            </a:r>
            <a:r>
              <a:rPr lang="en-US">
                <a:solidFill>
                  <a:schemeClr val="accent5"/>
                </a:solidFill>
              </a:rPr>
              <a:t>ỚC </a:t>
            </a:r>
            <a:r>
              <a:rPr lang="en-US"/>
              <a:t>click chọn mục </a:t>
            </a:r>
            <a:r>
              <a:rPr lang="en-US">
                <a:solidFill>
                  <a:schemeClr val="accent5"/>
                </a:solidFill>
              </a:rPr>
              <a:t>Danh sách ĐHN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559AFC-F905-4B3B-976A-A274B10E2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701" y="1435608"/>
            <a:ext cx="2057687" cy="8668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05BD1D-6883-45AA-B389-8164A86FD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04" y="2529016"/>
            <a:ext cx="8893224" cy="40494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4DA775-5A8C-4917-9375-150EE6F56E9E}"/>
              </a:ext>
            </a:extLst>
          </p:cNvPr>
          <p:cNvCxnSpPr>
            <a:cxnSpLocks/>
          </p:cNvCxnSpPr>
          <p:nvPr/>
        </p:nvCxnSpPr>
        <p:spPr>
          <a:xfrm flipH="1">
            <a:off x="9292281" y="5577016"/>
            <a:ext cx="535460" cy="18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BC54F5-7F2C-4F6A-BDBE-0E2716782023}"/>
              </a:ext>
            </a:extLst>
          </p:cNvPr>
          <p:cNvSpPr txBox="1"/>
          <p:nvPr/>
        </p:nvSpPr>
        <p:spPr>
          <a:xfrm>
            <a:off x="9827741" y="5207684"/>
            <a:ext cx="1688755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Xem chi tiết ĐHN và cập nhật nếu đ</a:t>
            </a:r>
            <a:r>
              <a:rPr lang="vi-VN" sz="1400"/>
              <a:t>ư</a:t>
            </a:r>
            <a:r>
              <a:rPr lang="en-US" sz="1400"/>
              <a:t>ợc cấp quyền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F15C39-A23A-41D0-A310-39746061EF48}"/>
              </a:ext>
            </a:extLst>
          </p:cNvPr>
          <p:cNvSpPr txBox="1"/>
          <p:nvPr/>
        </p:nvSpPr>
        <p:spPr>
          <a:xfrm>
            <a:off x="9836458" y="3703461"/>
            <a:ext cx="16887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Export kết quả tìm kiếm ra file excel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DDFA09-3811-4C92-AE1C-026A9C4AEA5A}"/>
              </a:ext>
            </a:extLst>
          </p:cNvPr>
          <p:cNvCxnSpPr>
            <a:cxnSpLocks/>
          </p:cNvCxnSpPr>
          <p:nvPr/>
        </p:nvCxnSpPr>
        <p:spPr>
          <a:xfrm flipH="1">
            <a:off x="9300998" y="3965071"/>
            <a:ext cx="535460" cy="18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246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703723" cy="640080"/>
          </a:xfrm>
        </p:spPr>
        <p:txBody>
          <a:bodyPr>
            <a:normAutofit/>
          </a:bodyPr>
          <a:lstStyle/>
          <a:p>
            <a:r>
              <a:rPr lang="en-US" dirty="0"/>
              <a:t>Web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/>
              <a:t>- </a:t>
            </a:r>
            <a:r>
              <a:rPr lang="en-US" sz="2200">
                <a:solidFill>
                  <a:schemeClr val="accent5"/>
                </a:solidFill>
              </a:rPr>
              <a:t>Tra cứu Đồng hồ n</a:t>
            </a:r>
            <a:r>
              <a:rPr lang="vi-VN" sz="2200">
                <a:solidFill>
                  <a:schemeClr val="accent5"/>
                </a:solidFill>
              </a:rPr>
              <a:t>ư</a:t>
            </a:r>
            <a:r>
              <a:rPr lang="en-US" sz="2200">
                <a:solidFill>
                  <a:schemeClr val="accent5"/>
                </a:solidFill>
              </a:rPr>
              <a:t>ớc</a:t>
            </a:r>
            <a:endParaRPr lang="en-US" sz="2200" dirty="0">
              <a:solidFill>
                <a:schemeClr val="accent5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2F7EE-4037-4563-B3E8-1BEC843764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977001" cy="4866338"/>
          </a:xfrm>
        </p:spPr>
        <p:txBody>
          <a:bodyPr/>
          <a:lstStyle/>
          <a:p>
            <a:r>
              <a:rPr lang="en-US"/>
              <a:t>Kết quả export ra file excel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3E647-CF11-4062-93A7-7E983B731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38" y="1894291"/>
            <a:ext cx="8919260" cy="46826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371493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703723" cy="640080"/>
          </a:xfrm>
        </p:spPr>
        <p:txBody>
          <a:bodyPr>
            <a:normAutofit/>
          </a:bodyPr>
          <a:lstStyle/>
          <a:p>
            <a:r>
              <a:rPr lang="en-US" dirty="0"/>
              <a:t>Web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/>
              <a:t>- </a:t>
            </a:r>
            <a:r>
              <a:rPr lang="en-US" sz="2200">
                <a:solidFill>
                  <a:schemeClr val="accent5"/>
                </a:solidFill>
              </a:rPr>
              <a:t>Tra cứu ĐHN Khách hàng</a:t>
            </a:r>
            <a:endParaRPr lang="en-US" sz="2200" dirty="0">
              <a:solidFill>
                <a:schemeClr val="accent5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2F7EE-4037-4563-B3E8-1BEC843764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977001" cy="4866338"/>
          </a:xfrm>
        </p:spPr>
        <p:txBody>
          <a:bodyPr/>
          <a:lstStyle/>
          <a:p>
            <a:r>
              <a:rPr lang="en-US"/>
              <a:t>Từ menu </a:t>
            </a:r>
            <a:r>
              <a:rPr lang="en-US">
                <a:solidFill>
                  <a:schemeClr val="accent5"/>
                </a:solidFill>
              </a:rPr>
              <a:t>ĐỒ HỒ N</a:t>
            </a:r>
            <a:r>
              <a:rPr lang="vi-VN">
                <a:solidFill>
                  <a:schemeClr val="accent5"/>
                </a:solidFill>
              </a:rPr>
              <a:t>Ư</a:t>
            </a:r>
            <a:r>
              <a:rPr lang="en-US">
                <a:solidFill>
                  <a:schemeClr val="accent5"/>
                </a:solidFill>
              </a:rPr>
              <a:t>ỚC </a:t>
            </a:r>
            <a:r>
              <a:rPr lang="en-US"/>
              <a:t>click chọn mục </a:t>
            </a:r>
            <a:r>
              <a:rPr lang="en-US">
                <a:solidFill>
                  <a:schemeClr val="accent5"/>
                </a:solidFill>
              </a:rPr>
              <a:t>Tra cứu ĐHN KH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E3523A-FE46-4C6C-BA01-3F3F97EE4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04" y="1850691"/>
            <a:ext cx="2072820" cy="33378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02C4DC-77BA-4886-9E8B-4B872EC51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876" y="1850691"/>
            <a:ext cx="8677629" cy="11058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3FAA8-1DB7-4F40-AC19-3C5BFDCAD4EE}"/>
              </a:ext>
            </a:extLst>
          </p:cNvPr>
          <p:cNvSpPr txBox="1"/>
          <p:nvPr/>
        </p:nvSpPr>
        <p:spPr>
          <a:xfrm>
            <a:off x="3262184" y="3361038"/>
            <a:ext cx="754585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/>
              <a:t>Nhập thông tin cần tìm kiếm: </a:t>
            </a:r>
            <a:r>
              <a:rPr lang="en-US">
                <a:solidFill>
                  <a:srgbClr val="0070C0"/>
                </a:solidFill>
              </a:rPr>
              <a:t>Serial number </a:t>
            </a:r>
            <a:r>
              <a:rPr lang="en-US"/>
              <a:t>hoặc </a:t>
            </a:r>
            <a:r>
              <a:rPr lang="en-US">
                <a:solidFill>
                  <a:srgbClr val="0070C0"/>
                </a:solidFill>
              </a:rPr>
              <a:t>Danh bộ </a:t>
            </a:r>
            <a:r>
              <a:rPr lang="en-US"/>
              <a:t>hoặc </a:t>
            </a:r>
            <a:r>
              <a:rPr lang="en-US">
                <a:solidFill>
                  <a:srgbClr val="0070C0"/>
                </a:solidFill>
              </a:rPr>
              <a:t>Mã lộ trình =&gt; click </a:t>
            </a:r>
            <a:r>
              <a:rPr lang="en-US" b="1">
                <a:solidFill>
                  <a:srgbClr val="0070C0"/>
                </a:solidFill>
              </a:rPr>
              <a:t>Tìm kiếm</a:t>
            </a:r>
          </a:p>
          <a:p>
            <a:pPr>
              <a:spcBef>
                <a:spcPts val="1200"/>
              </a:spcBef>
            </a:pPr>
            <a:r>
              <a:rPr lang="en-US" b="1">
                <a:solidFill>
                  <a:srgbClr val="0070C0"/>
                </a:solidFill>
              </a:rPr>
              <a:t>Kết quả tìm kiếm: </a:t>
            </a:r>
          </a:p>
          <a:p>
            <a:pPr>
              <a:spcBef>
                <a:spcPts val="1200"/>
              </a:spcBef>
            </a:pPr>
            <a:r>
              <a:rPr lang="en-US" b="1">
                <a:solidFill>
                  <a:srgbClr val="0070C0"/>
                </a:solidFill>
              </a:rPr>
              <a:t>   - </a:t>
            </a:r>
            <a:r>
              <a:rPr lang="en-US"/>
              <a:t>Nếu tìm đ</a:t>
            </a:r>
            <a:r>
              <a:rPr lang="vi-VN"/>
              <a:t>ư</a:t>
            </a:r>
            <a:r>
              <a:rPr lang="en-US"/>
              <a:t>ợc nhiều ĐHN khách hàng thì hiển thị danh sách ĐHN tìm đ</a:t>
            </a:r>
            <a:r>
              <a:rPr lang="vi-VN"/>
              <a:t>ư</a:t>
            </a:r>
            <a:r>
              <a:rPr lang="en-US"/>
              <a:t>ợc.</a:t>
            </a:r>
          </a:p>
          <a:p>
            <a:pPr>
              <a:spcBef>
                <a:spcPts val="1200"/>
              </a:spcBef>
            </a:pPr>
            <a:r>
              <a:rPr lang="en-US"/>
              <a:t>   - Nếu kết quả tìm chỉ có 1 ĐHN thì hiển thị thông tin ĐHN khách hàng, danh sách sự kiện, danh sách chỉ số n</a:t>
            </a:r>
            <a:r>
              <a:rPr lang="vi-VN"/>
              <a:t>ư</a:t>
            </a:r>
            <a:r>
              <a:rPr lang="en-US"/>
              <a:t>ớc.</a:t>
            </a:r>
          </a:p>
        </p:txBody>
      </p:sp>
    </p:spTree>
    <p:extLst>
      <p:ext uri="{BB962C8B-B14F-4D97-AF65-F5344CB8AC3E}">
        <p14:creationId xmlns:p14="http://schemas.microsoft.com/office/powerpoint/2010/main" val="3648458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703723" cy="640080"/>
          </a:xfrm>
        </p:spPr>
        <p:txBody>
          <a:bodyPr>
            <a:normAutofit/>
          </a:bodyPr>
          <a:lstStyle/>
          <a:p>
            <a:r>
              <a:rPr lang="en-US" dirty="0"/>
              <a:t>Web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/>
              <a:t>- </a:t>
            </a:r>
            <a:r>
              <a:rPr lang="en-US" sz="2200">
                <a:solidFill>
                  <a:schemeClr val="accent5"/>
                </a:solidFill>
              </a:rPr>
              <a:t>Tra cứu ĐHN Khách hàng</a:t>
            </a:r>
            <a:endParaRPr lang="en-US" sz="2200" dirty="0">
              <a:solidFill>
                <a:schemeClr val="accent5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2F7EE-4037-4563-B3E8-1BEC843764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977001" cy="4866338"/>
          </a:xfrm>
        </p:spPr>
        <p:txBody>
          <a:bodyPr/>
          <a:lstStyle/>
          <a:p>
            <a:r>
              <a:rPr lang="en-US"/>
              <a:t>Kết quả tìm kiếm có nhiều ĐHN khách hàng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35B64-7308-4D7B-BEBC-495B20B4A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99" y="2091007"/>
            <a:ext cx="10977001" cy="26759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269803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703723" cy="640080"/>
          </a:xfrm>
        </p:spPr>
        <p:txBody>
          <a:bodyPr>
            <a:normAutofit/>
          </a:bodyPr>
          <a:lstStyle/>
          <a:p>
            <a:r>
              <a:rPr lang="en-US" dirty="0"/>
              <a:t>Web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/>
              <a:t>- </a:t>
            </a:r>
            <a:r>
              <a:rPr lang="en-US" sz="2200">
                <a:solidFill>
                  <a:schemeClr val="accent5"/>
                </a:solidFill>
              </a:rPr>
              <a:t>Tra cứu ĐHN Khách hàng</a:t>
            </a:r>
            <a:endParaRPr lang="en-US" sz="2200" dirty="0">
              <a:solidFill>
                <a:schemeClr val="accent5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2F7EE-4037-4563-B3E8-1BEC843764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977001" cy="4866338"/>
          </a:xfrm>
        </p:spPr>
        <p:txBody>
          <a:bodyPr/>
          <a:lstStyle/>
          <a:p>
            <a:r>
              <a:rPr lang="en-US"/>
              <a:t>Kết quả tìm kiếm có một ĐHN khách hàng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02841-02E8-408D-B5B3-C3ABBF1B8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41"/>
          <a:stretch/>
        </p:blipFill>
        <p:spPr>
          <a:xfrm>
            <a:off x="1804087" y="1867155"/>
            <a:ext cx="6231249" cy="4706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38750C9-3743-4895-9C17-FD79096FD310}"/>
              </a:ext>
            </a:extLst>
          </p:cNvPr>
          <p:cNvGrpSpPr/>
          <p:nvPr/>
        </p:nvGrpSpPr>
        <p:grpSpPr>
          <a:xfrm>
            <a:off x="6376086" y="3253946"/>
            <a:ext cx="2652584" cy="1747328"/>
            <a:chOff x="604851" y="4647513"/>
            <a:chExt cx="2652584" cy="174732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0DABE3F-BE71-4554-9CD7-5B50F0436730}"/>
                </a:ext>
              </a:extLst>
            </p:cNvPr>
            <p:cNvSpPr/>
            <p:nvPr/>
          </p:nvSpPr>
          <p:spPr>
            <a:xfrm>
              <a:off x="1740419" y="6073565"/>
              <a:ext cx="1517016" cy="3212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/>
                <a:t>Xem thông tin ĐHN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A8316D4-3E0B-404F-8ACA-2615F08E4C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4851" y="4647513"/>
              <a:ext cx="1210963" cy="1426052"/>
            </a:xfrm>
            <a:prstGeom prst="straightConnector1">
              <a:avLst/>
            </a:prstGeom>
            <a:ln>
              <a:solidFill>
                <a:srgbClr val="FF9B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89400C-8434-445C-B10F-85365F3B93F8}"/>
              </a:ext>
            </a:extLst>
          </p:cNvPr>
          <p:cNvGrpSpPr/>
          <p:nvPr/>
        </p:nvGrpSpPr>
        <p:grpSpPr>
          <a:xfrm>
            <a:off x="7043351" y="3253946"/>
            <a:ext cx="2545492" cy="1121252"/>
            <a:chOff x="711943" y="5273589"/>
            <a:chExt cx="2545492" cy="112125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6C2C612-96E6-4120-814F-E7B5C3442E0A}"/>
                </a:ext>
              </a:extLst>
            </p:cNvPr>
            <p:cNvSpPr/>
            <p:nvPr/>
          </p:nvSpPr>
          <p:spPr>
            <a:xfrm>
              <a:off x="1740419" y="6073565"/>
              <a:ext cx="1517016" cy="3212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/>
                <a:t>Xem DS chỉ số n</a:t>
              </a:r>
              <a:r>
                <a:rPr lang="vi-VN" sz="1050"/>
                <a:t>ư</a:t>
              </a:r>
              <a:r>
                <a:rPr lang="en-US" sz="1050"/>
                <a:t>ớc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25741B1-DE5F-4A36-AAB6-2E2A1E3F4C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1943" y="5273589"/>
              <a:ext cx="1103872" cy="799976"/>
            </a:xfrm>
            <a:prstGeom prst="straightConnector1">
              <a:avLst/>
            </a:prstGeom>
            <a:ln>
              <a:solidFill>
                <a:srgbClr val="FF9B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93DC01-C01C-4FDF-B33F-4DB97965EDFE}"/>
              </a:ext>
            </a:extLst>
          </p:cNvPr>
          <p:cNvGrpSpPr/>
          <p:nvPr/>
        </p:nvGrpSpPr>
        <p:grpSpPr>
          <a:xfrm>
            <a:off x="7809469" y="3188043"/>
            <a:ext cx="2158314" cy="536365"/>
            <a:chOff x="1099121" y="5858476"/>
            <a:chExt cx="2158314" cy="53636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51CDC73-8596-41F2-8C6E-7A889B793FD0}"/>
                </a:ext>
              </a:extLst>
            </p:cNvPr>
            <p:cNvSpPr/>
            <p:nvPr/>
          </p:nvSpPr>
          <p:spPr>
            <a:xfrm>
              <a:off x="1740419" y="6073565"/>
              <a:ext cx="1517016" cy="3212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/>
                <a:t>Xem DS Sự kiện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29A139A-29C6-46A1-A96E-9B2A5E5802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9121" y="5858476"/>
              <a:ext cx="716694" cy="215089"/>
            </a:xfrm>
            <a:prstGeom prst="straightConnector1">
              <a:avLst/>
            </a:prstGeom>
            <a:ln>
              <a:solidFill>
                <a:srgbClr val="FF9B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3548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703723" cy="640080"/>
          </a:xfrm>
        </p:spPr>
        <p:txBody>
          <a:bodyPr>
            <a:normAutofit/>
          </a:bodyPr>
          <a:lstStyle/>
          <a:p>
            <a:r>
              <a:rPr lang="en-US" dirty="0"/>
              <a:t>Web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/>
              <a:t>- </a:t>
            </a:r>
            <a:r>
              <a:rPr lang="en-US" sz="2200">
                <a:solidFill>
                  <a:schemeClr val="accent5"/>
                </a:solidFill>
              </a:rPr>
              <a:t>Tra cứu ĐHN Khách hàng</a:t>
            </a:r>
            <a:endParaRPr lang="en-US" sz="2200" dirty="0">
              <a:solidFill>
                <a:schemeClr val="accent5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2F7EE-4037-4563-B3E8-1BEC843764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977001" cy="4866338"/>
          </a:xfrm>
        </p:spPr>
        <p:txBody>
          <a:bodyPr/>
          <a:lstStyle/>
          <a:p>
            <a:r>
              <a:rPr lang="en-US"/>
              <a:t>Danh sách Chỉ số n</a:t>
            </a:r>
            <a:r>
              <a:rPr lang="vi-VN"/>
              <a:t>ư</a:t>
            </a:r>
            <a:r>
              <a:rPr lang="en-US"/>
              <a:t>ớc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135439-9DF9-4385-8858-F8B533D21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167" y="2178434"/>
            <a:ext cx="7712108" cy="38027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462D467-6B79-47C5-BFB0-AC0A48878CFE}"/>
              </a:ext>
            </a:extLst>
          </p:cNvPr>
          <p:cNvGrpSpPr/>
          <p:nvPr/>
        </p:nvGrpSpPr>
        <p:grpSpPr>
          <a:xfrm>
            <a:off x="8789518" y="2711153"/>
            <a:ext cx="2726978" cy="658123"/>
            <a:chOff x="1189483" y="6073564"/>
            <a:chExt cx="2067952" cy="65812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28C8571-CD46-437E-8711-C73B606E19DD}"/>
                </a:ext>
              </a:extLst>
            </p:cNvPr>
            <p:cNvSpPr/>
            <p:nvPr/>
          </p:nvSpPr>
          <p:spPr>
            <a:xfrm>
              <a:off x="1740419" y="6073564"/>
              <a:ext cx="1517016" cy="4027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/>
                <a:t>Click vào đây để xem chi tiết CSN trong ngày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7F2B618-BFBE-4EE7-BA04-426168C12A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9483" y="6394841"/>
              <a:ext cx="550936" cy="336846"/>
            </a:xfrm>
            <a:prstGeom prst="straightConnector1">
              <a:avLst/>
            </a:prstGeom>
            <a:ln>
              <a:solidFill>
                <a:srgbClr val="FF9B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38226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703723" cy="640080"/>
          </a:xfrm>
        </p:spPr>
        <p:txBody>
          <a:bodyPr>
            <a:normAutofit/>
          </a:bodyPr>
          <a:lstStyle/>
          <a:p>
            <a:r>
              <a:rPr lang="en-US" dirty="0"/>
              <a:t>Web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/>
              <a:t>- </a:t>
            </a:r>
            <a:r>
              <a:rPr lang="en-US" sz="2200">
                <a:solidFill>
                  <a:schemeClr val="accent5"/>
                </a:solidFill>
              </a:rPr>
              <a:t>Tra cứu ĐHN Khách hàng</a:t>
            </a:r>
            <a:endParaRPr lang="en-US" sz="2200" dirty="0">
              <a:solidFill>
                <a:schemeClr val="accent5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2F7EE-4037-4563-B3E8-1BEC843764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977001" cy="4866338"/>
          </a:xfrm>
        </p:spPr>
        <p:txBody>
          <a:bodyPr/>
          <a:lstStyle/>
          <a:p>
            <a:r>
              <a:rPr lang="en-US"/>
              <a:t>Chi tiết CSN trong ngày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84A32-A29E-49A7-A09F-91E641591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04" y="1832150"/>
            <a:ext cx="8001693" cy="3490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6ACE5D-AE1F-49F8-BBEE-43F1EF7CB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065" y="2633932"/>
            <a:ext cx="6434263" cy="422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25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Quản Trị - Đăng nhập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2AEB51-01AD-4EE8-835E-44F1750F0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40" y="1926640"/>
            <a:ext cx="9679459" cy="3953279"/>
          </a:xfrm>
          <a:prstGeom prst="rect">
            <a:avLst/>
          </a:prstGeom>
          <a:ln>
            <a:solidFill>
              <a:srgbClr val="FF9B45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C7EAD0-B483-4A12-97BB-91454EC42DAA}"/>
              </a:ext>
            </a:extLst>
          </p:cNvPr>
          <p:cNvSpPr txBox="1"/>
          <p:nvPr/>
        </p:nvSpPr>
        <p:spPr>
          <a:xfrm>
            <a:off x="3096689" y="6038335"/>
            <a:ext cx="661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Tài khoản test: hovanthuan@gmail.com/123@abcDhtm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703723" cy="640080"/>
          </a:xfrm>
        </p:spPr>
        <p:txBody>
          <a:bodyPr>
            <a:normAutofit/>
          </a:bodyPr>
          <a:lstStyle/>
          <a:p>
            <a:r>
              <a:rPr lang="en-US" dirty="0"/>
              <a:t>Web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/>
              <a:t>- </a:t>
            </a:r>
            <a:r>
              <a:rPr lang="en-US" sz="2200">
                <a:solidFill>
                  <a:schemeClr val="accent5"/>
                </a:solidFill>
              </a:rPr>
              <a:t>Tra cứu ĐHN Khách hàng</a:t>
            </a:r>
            <a:endParaRPr lang="en-US" sz="2200" dirty="0">
              <a:solidFill>
                <a:schemeClr val="accent5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2F7EE-4037-4563-B3E8-1BEC843764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977001" cy="4866338"/>
          </a:xfrm>
        </p:spPr>
        <p:txBody>
          <a:bodyPr/>
          <a:lstStyle/>
          <a:p>
            <a:r>
              <a:rPr lang="en-US"/>
              <a:t>Danh sách Sự kiện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36B1B-C9E3-4028-B594-02B1BBB43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993" y="2256089"/>
            <a:ext cx="7773074" cy="34826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968109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703723" cy="640080"/>
          </a:xfrm>
        </p:spPr>
        <p:txBody>
          <a:bodyPr>
            <a:normAutofit/>
          </a:bodyPr>
          <a:lstStyle/>
          <a:p>
            <a:r>
              <a:rPr lang="en-US" dirty="0"/>
              <a:t>Web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/>
              <a:t>- </a:t>
            </a:r>
            <a:r>
              <a:rPr lang="en-US" sz="2200">
                <a:solidFill>
                  <a:schemeClr val="accent5"/>
                </a:solidFill>
              </a:rPr>
              <a:t>Import danh sách Đồng hồ n</a:t>
            </a:r>
            <a:r>
              <a:rPr lang="vi-VN" sz="2200">
                <a:solidFill>
                  <a:schemeClr val="accent5"/>
                </a:solidFill>
              </a:rPr>
              <a:t>ư</a:t>
            </a:r>
            <a:r>
              <a:rPr lang="en-US" sz="2200">
                <a:solidFill>
                  <a:schemeClr val="accent5"/>
                </a:solidFill>
              </a:rPr>
              <a:t>ớc</a:t>
            </a:r>
            <a:endParaRPr lang="en-US" sz="2200" dirty="0">
              <a:solidFill>
                <a:schemeClr val="accent5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2F7EE-4037-4563-B3E8-1BEC843764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977001" cy="4866338"/>
          </a:xfrm>
        </p:spPr>
        <p:txBody>
          <a:bodyPr/>
          <a:lstStyle/>
          <a:p>
            <a:r>
              <a:rPr lang="en-US"/>
              <a:t>Từ menu </a:t>
            </a:r>
            <a:r>
              <a:rPr lang="en-US">
                <a:solidFill>
                  <a:schemeClr val="accent5"/>
                </a:solidFill>
              </a:rPr>
              <a:t>ĐỒ HỒ N</a:t>
            </a:r>
            <a:r>
              <a:rPr lang="vi-VN">
                <a:solidFill>
                  <a:schemeClr val="accent5"/>
                </a:solidFill>
              </a:rPr>
              <a:t>Ư</a:t>
            </a:r>
            <a:r>
              <a:rPr lang="en-US">
                <a:solidFill>
                  <a:schemeClr val="accent5"/>
                </a:solidFill>
              </a:rPr>
              <a:t>ỚC </a:t>
            </a:r>
            <a:r>
              <a:rPr lang="en-US"/>
              <a:t>click chọn mục </a:t>
            </a:r>
            <a:r>
              <a:rPr lang="en-US">
                <a:solidFill>
                  <a:schemeClr val="accent5"/>
                </a:solidFill>
              </a:rPr>
              <a:t>Import DS ĐHN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AF4F1F-9A49-4EF4-93CA-520F82CB3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5" y="1919974"/>
            <a:ext cx="2065199" cy="13869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8B0953-A4B8-435F-8CE6-61E46726BB62}"/>
              </a:ext>
            </a:extLst>
          </p:cNvPr>
          <p:cNvCxnSpPr/>
          <p:nvPr/>
        </p:nvCxnSpPr>
        <p:spPr>
          <a:xfrm>
            <a:off x="2388973" y="3064476"/>
            <a:ext cx="593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8B27DCA-2BAA-4392-9A00-826B209AB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476" y="2467079"/>
            <a:ext cx="7695368" cy="9619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44342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703723" cy="640080"/>
          </a:xfrm>
        </p:spPr>
        <p:txBody>
          <a:bodyPr>
            <a:normAutofit/>
          </a:bodyPr>
          <a:lstStyle/>
          <a:p>
            <a:r>
              <a:rPr lang="en-US" dirty="0"/>
              <a:t>Web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/>
              <a:t>- </a:t>
            </a:r>
            <a:r>
              <a:rPr lang="en-US" sz="2200">
                <a:solidFill>
                  <a:schemeClr val="accent5"/>
                </a:solidFill>
              </a:rPr>
              <a:t>Danh sách sự kiện</a:t>
            </a:r>
            <a:endParaRPr lang="en-US" sz="2200" dirty="0">
              <a:solidFill>
                <a:schemeClr val="accent5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2F7EE-4037-4563-B3E8-1BEC843764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977001" cy="4866338"/>
          </a:xfrm>
        </p:spPr>
        <p:txBody>
          <a:bodyPr/>
          <a:lstStyle/>
          <a:p>
            <a:r>
              <a:rPr lang="en-US"/>
              <a:t>Từ menu </a:t>
            </a:r>
            <a:r>
              <a:rPr lang="en-US">
                <a:solidFill>
                  <a:schemeClr val="accent5"/>
                </a:solidFill>
              </a:rPr>
              <a:t>SỰ KIỆN </a:t>
            </a:r>
            <a:r>
              <a:rPr lang="en-US"/>
              <a:t>click chọn mục </a:t>
            </a:r>
            <a:r>
              <a:rPr lang="en-US">
                <a:solidFill>
                  <a:schemeClr val="accent5"/>
                </a:solidFill>
              </a:rPr>
              <a:t>DS Sự kiện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07F48-75B5-4DF4-B946-7D9810E60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04" y="1994277"/>
            <a:ext cx="2514951" cy="1057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2673D6-991D-4E0A-8AAB-0F9D60F25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356" y="3429000"/>
            <a:ext cx="9297798" cy="201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152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703723" cy="640080"/>
          </a:xfrm>
        </p:spPr>
        <p:txBody>
          <a:bodyPr>
            <a:normAutofit/>
          </a:bodyPr>
          <a:lstStyle/>
          <a:p>
            <a:r>
              <a:rPr lang="en-US" dirty="0"/>
              <a:t>Web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/>
              <a:t>- </a:t>
            </a:r>
            <a:r>
              <a:rPr lang="en-US" sz="2200">
                <a:solidFill>
                  <a:schemeClr val="accent5"/>
                </a:solidFill>
              </a:rPr>
              <a:t>Danh sách sự kiện</a:t>
            </a:r>
            <a:endParaRPr lang="en-US" sz="2200" dirty="0">
              <a:solidFill>
                <a:schemeClr val="accent5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2F7EE-4037-4563-B3E8-1BEC843764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977001" cy="4866338"/>
          </a:xfrm>
        </p:spPr>
        <p:txBody>
          <a:bodyPr/>
          <a:lstStyle/>
          <a:p>
            <a:r>
              <a:rPr lang="en-US"/>
              <a:t>Từ menu </a:t>
            </a:r>
            <a:r>
              <a:rPr lang="en-US">
                <a:solidFill>
                  <a:schemeClr val="accent5"/>
                </a:solidFill>
              </a:rPr>
              <a:t>SỰ KIỆN </a:t>
            </a:r>
            <a:r>
              <a:rPr lang="en-US"/>
              <a:t>click chọn mục </a:t>
            </a:r>
            <a:r>
              <a:rPr lang="en-US">
                <a:solidFill>
                  <a:schemeClr val="accent5"/>
                </a:solidFill>
              </a:rPr>
              <a:t>DS Sự kiện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1CED00-23C7-42C1-B488-5816E2491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188" y="2016827"/>
            <a:ext cx="7846866" cy="4285119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7626319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703723" cy="640080"/>
          </a:xfrm>
        </p:spPr>
        <p:txBody>
          <a:bodyPr>
            <a:normAutofit/>
          </a:bodyPr>
          <a:lstStyle/>
          <a:p>
            <a:r>
              <a:rPr lang="en-US" dirty="0"/>
              <a:t>Web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/>
              <a:t>- </a:t>
            </a:r>
            <a:r>
              <a:rPr lang="en-US" sz="2200">
                <a:solidFill>
                  <a:schemeClr val="accent5"/>
                </a:solidFill>
              </a:rPr>
              <a:t>Kiểm tra pin</a:t>
            </a:r>
            <a:endParaRPr lang="en-US" sz="2200" dirty="0">
              <a:solidFill>
                <a:schemeClr val="accent5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2F7EE-4037-4563-B3E8-1BEC843764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977001" cy="4866338"/>
          </a:xfrm>
        </p:spPr>
        <p:txBody>
          <a:bodyPr/>
          <a:lstStyle/>
          <a:p>
            <a:r>
              <a:rPr lang="en-US"/>
              <a:t>Từ menu </a:t>
            </a:r>
            <a:r>
              <a:rPr lang="en-US">
                <a:solidFill>
                  <a:schemeClr val="accent5"/>
                </a:solidFill>
              </a:rPr>
              <a:t>SỰ KIỆN </a:t>
            </a:r>
            <a:r>
              <a:rPr lang="en-US"/>
              <a:t>click chọn mục </a:t>
            </a:r>
            <a:r>
              <a:rPr lang="en-US">
                <a:solidFill>
                  <a:schemeClr val="accent5"/>
                </a:solidFill>
              </a:rPr>
              <a:t>Kiểm tra pin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87F363-7CB9-44C4-AAEB-C0D150D7A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5" y="2011143"/>
            <a:ext cx="11117226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754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703723" cy="640080"/>
          </a:xfrm>
        </p:spPr>
        <p:txBody>
          <a:bodyPr>
            <a:normAutofit/>
          </a:bodyPr>
          <a:lstStyle/>
          <a:p>
            <a:r>
              <a:rPr lang="en-US" dirty="0"/>
              <a:t>Web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/>
              <a:t>- </a:t>
            </a:r>
            <a:r>
              <a:rPr lang="en-US" sz="2200">
                <a:solidFill>
                  <a:schemeClr val="accent5"/>
                </a:solidFill>
              </a:rPr>
              <a:t>Kiểm tra pin</a:t>
            </a:r>
            <a:endParaRPr lang="en-US" sz="2200" dirty="0">
              <a:solidFill>
                <a:schemeClr val="accent5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2F7EE-4037-4563-B3E8-1BEC843764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977001" cy="4866338"/>
          </a:xfrm>
        </p:spPr>
        <p:txBody>
          <a:bodyPr/>
          <a:lstStyle/>
          <a:p>
            <a:r>
              <a:rPr lang="en-US"/>
              <a:t>Từ menu </a:t>
            </a:r>
            <a:r>
              <a:rPr lang="en-US">
                <a:solidFill>
                  <a:schemeClr val="accent5"/>
                </a:solidFill>
              </a:rPr>
              <a:t>SỰ KIỆN </a:t>
            </a:r>
            <a:r>
              <a:rPr lang="en-US"/>
              <a:t>click chọn mục </a:t>
            </a:r>
            <a:r>
              <a:rPr lang="en-US">
                <a:solidFill>
                  <a:schemeClr val="accent5"/>
                </a:solidFill>
              </a:rPr>
              <a:t>Kiểm tra pin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A9AE7-08E0-419F-BC50-FA431131D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04" y="1920526"/>
            <a:ext cx="10977001" cy="438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69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703723" cy="640080"/>
          </a:xfrm>
        </p:spPr>
        <p:txBody>
          <a:bodyPr>
            <a:normAutofit/>
          </a:bodyPr>
          <a:lstStyle/>
          <a:p>
            <a:r>
              <a:rPr lang="en-US" dirty="0"/>
              <a:t>Web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/>
              <a:t>- </a:t>
            </a:r>
            <a:r>
              <a:rPr lang="en-US" sz="2200">
                <a:solidFill>
                  <a:schemeClr val="accent5"/>
                </a:solidFill>
              </a:rPr>
              <a:t>Kiểm tra kết nối</a:t>
            </a:r>
            <a:endParaRPr lang="en-US" sz="2200" dirty="0">
              <a:solidFill>
                <a:schemeClr val="accent5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2F7EE-4037-4563-B3E8-1BEC843764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977001" cy="4866338"/>
          </a:xfrm>
        </p:spPr>
        <p:txBody>
          <a:bodyPr/>
          <a:lstStyle/>
          <a:p>
            <a:r>
              <a:rPr lang="en-US"/>
              <a:t>Từ menu </a:t>
            </a:r>
            <a:r>
              <a:rPr lang="en-US">
                <a:solidFill>
                  <a:schemeClr val="accent5"/>
                </a:solidFill>
              </a:rPr>
              <a:t>SỰ KIỆN </a:t>
            </a:r>
            <a:r>
              <a:rPr lang="en-US"/>
              <a:t>click chọn mục </a:t>
            </a:r>
            <a:r>
              <a:rPr lang="en-US">
                <a:solidFill>
                  <a:schemeClr val="accent5"/>
                </a:solidFill>
              </a:rPr>
              <a:t>Tình trạng kết nối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D8E78-9AF6-4276-989D-8E8A234B2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58" y="1977654"/>
            <a:ext cx="11088647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73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703723" cy="640080"/>
          </a:xfrm>
        </p:spPr>
        <p:txBody>
          <a:bodyPr>
            <a:normAutofit/>
          </a:bodyPr>
          <a:lstStyle/>
          <a:p>
            <a:r>
              <a:rPr lang="en-US" dirty="0"/>
              <a:t>Web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/>
              <a:t>- </a:t>
            </a:r>
            <a:r>
              <a:rPr lang="en-US" sz="2200">
                <a:solidFill>
                  <a:schemeClr val="accent5"/>
                </a:solidFill>
              </a:rPr>
              <a:t>Kiểm tra kết nối</a:t>
            </a:r>
            <a:endParaRPr lang="en-US" sz="2200" dirty="0">
              <a:solidFill>
                <a:schemeClr val="accent5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2F7EE-4037-4563-B3E8-1BEC843764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977001" cy="4866338"/>
          </a:xfrm>
        </p:spPr>
        <p:txBody>
          <a:bodyPr/>
          <a:lstStyle/>
          <a:p>
            <a:r>
              <a:rPr lang="en-US"/>
              <a:t>Từ menu </a:t>
            </a:r>
            <a:r>
              <a:rPr lang="en-US">
                <a:solidFill>
                  <a:schemeClr val="accent5"/>
                </a:solidFill>
              </a:rPr>
              <a:t>SỰ KIỆN </a:t>
            </a:r>
            <a:r>
              <a:rPr lang="en-US"/>
              <a:t>click chọn mục </a:t>
            </a:r>
            <a:r>
              <a:rPr lang="en-US">
                <a:solidFill>
                  <a:schemeClr val="accent5"/>
                </a:solidFill>
              </a:rPr>
              <a:t>Tình trạng kết nối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62486-64C9-4740-ACE2-BE614ABA9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569" y="1935351"/>
            <a:ext cx="9701678" cy="467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088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703723" cy="640080"/>
          </a:xfrm>
        </p:spPr>
        <p:txBody>
          <a:bodyPr>
            <a:normAutofit/>
          </a:bodyPr>
          <a:lstStyle/>
          <a:p>
            <a:r>
              <a:rPr lang="en-US" dirty="0"/>
              <a:t>Web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/>
              <a:t>- </a:t>
            </a:r>
            <a:r>
              <a:rPr lang="en-US" sz="2200">
                <a:solidFill>
                  <a:schemeClr val="accent5"/>
                </a:solidFill>
              </a:rPr>
              <a:t>Thống kê ĐHN theo Đ</a:t>
            </a:r>
            <a:r>
              <a:rPr lang="vi-VN" sz="2200">
                <a:solidFill>
                  <a:schemeClr val="accent5"/>
                </a:solidFill>
              </a:rPr>
              <a:t>ơ</a:t>
            </a:r>
            <a:r>
              <a:rPr lang="en-US" sz="2200">
                <a:solidFill>
                  <a:schemeClr val="accent5"/>
                </a:solidFill>
              </a:rPr>
              <a:t>n vị</a:t>
            </a:r>
            <a:endParaRPr lang="en-US" sz="2200" dirty="0">
              <a:solidFill>
                <a:schemeClr val="accent5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2F7EE-4037-4563-B3E8-1BEC843764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977001" cy="4866338"/>
          </a:xfrm>
        </p:spPr>
        <p:txBody>
          <a:bodyPr/>
          <a:lstStyle/>
          <a:p>
            <a:r>
              <a:rPr lang="en-US"/>
              <a:t>Từ menu </a:t>
            </a:r>
            <a:r>
              <a:rPr lang="en-US">
                <a:solidFill>
                  <a:schemeClr val="accent5"/>
                </a:solidFill>
              </a:rPr>
              <a:t>CHỈ SỐ N</a:t>
            </a:r>
            <a:r>
              <a:rPr lang="vi-VN">
                <a:solidFill>
                  <a:schemeClr val="accent5"/>
                </a:solidFill>
              </a:rPr>
              <a:t>Ư</a:t>
            </a:r>
            <a:r>
              <a:rPr lang="en-US">
                <a:solidFill>
                  <a:schemeClr val="accent5"/>
                </a:solidFill>
              </a:rPr>
              <a:t>ỚC </a:t>
            </a:r>
            <a:r>
              <a:rPr lang="en-US"/>
              <a:t>click chọn mục </a:t>
            </a:r>
            <a:r>
              <a:rPr lang="en-US">
                <a:solidFill>
                  <a:schemeClr val="accent5"/>
                </a:solidFill>
              </a:rPr>
              <a:t>TK CSN tiêu thụ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1B74E-525B-46A9-8F95-4E903691F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25" y="2079141"/>
            <a:ext cx="2029108" cy="1381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F1C3BE-2419-4868-BC29-6791C854B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543" y="2161381"/>
            <a:ext cx="6779490" cy="44880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62364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703723" cy="640080"/>
          </a:xfrm>
        </p:spPr>
        <p:txBody>
          <a:bodyPr>
            <a:normAutofit/>
          </a:bodyPr>
          <a:lstStyle/>
          <a:p>
            <a:r>
              <a:rPr lang="en-US" dirty="0"/>
              <a:t>Web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/>
              <a:t>- </a:t>
            </a:r>
            <a:r>
              <a:rPr lang="en-US" sz="2200">
                <a:solidFill>
                  <a:schemeClr val="accent5"/>
                </a:solidFill>
              </a:rPr>
              <a:t>Thống kê ĐHN theo Đ</a:t>
            </a:r>
            <a:r>
              <a:rPr lang="vi-VN" sz="2200">
                <a:solidFill>
                  <a:schemeClr val="accent5"/>
                </a:solidFill>
              </a:rPr>
              <a:t>ơ</a:t>
            </a:r>
            <a:r>
              <a:rPr lang="en-US" sz="2200">
                <a:solidFill>
                  <a:schemeClr val="accent5"/>
                </a:solidFill>
              </a:rPr>
              <a:t>n vị</a:t>
            </a:r>
            <a:endParaRPr lang="en-US" sz="2200" dirty="0">
              <a:solidFill>
                <a:schemeClr val="accent5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2F7EE-4037-4563-B3E8-1BEC843764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977001" cy="4866338"/>
          </a:xfrm>
        </p:spPr>
        <p:txBody>
          <a:bodyPr/>
          <a:lstStyle/>
          <a:p>
            <a:r>
              <a:rPr lang="en-US"/>
              <a:t>Từ menu </a:t>
            </a:r>
            <a:r>
              <a:rPr lang="en-US">
                <a:solidFill>
                  <a:schemeClr val="accent5"/>
                </a:solidFill>
              </a:rPr>
              <a:t>CHỈ SỐ N</a:t>
            </a:r>
            <a:r>
              <a:rPr lang="vi-VN">
                <a:solidFill>
                  <a:schemeClr val="accent5"/>
                </a:solidFill>
              </a:rPr>
              <a:t>Ư</a:t>
            </a:r>
            <a:r>
              <a:rPr lang="en-US">
                <a:solidFill>
                  <a:schemeClr val="accent5"/>
                </a:solidFill>
              </a:rPr>
              <a:t>ỚC </a:t>
            </a:r>
            <a:r>
              <a:rPr lang="en-US"/>
              <a:t>click chọn mục </a:t>
            </a:r>
            <a:r>
              <a:rPr lang="en-US">
                <a:solidFill>
                  <a:schemeClr val="accent5"/>
                </a:solidFill>
              </a:rPr>
              <a:t>TK CSN năm-kỳ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484784-631E-487A-82CF-8D90F9ECF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5" y="1969188"/>
            <a:ext cx="2048161" cy="18290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01CD6C-9B20-49BF-9DAA-CCAED3912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993" y="1867228"/>
            <a:ext cx="5748377" cy="47223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79192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566923" cy="640080"/>
          </a:xfrm>
        </p:spPr>
        <p:txBody>
          <a:bodyPr>
            <a:normAutofit/>
          </a:bodyPr>
          <a:lstStyle/>
          <a:p>
            <a:r>
              <a:rPr lang="en-US"/>
              <a:t>Web Quản Trị - Thêm và cập nhật ng</a:t>
            </a:r>
            <a:r>
              <a:rPr lang="vi-VN"/>
              <a:t>ư</a:t>
            </a:r>
            <a:r>
              <a:rPr lang="en-US"/>
              <a:t>ời dùng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8592D-B03A-4147-BCDF-82F8063DC5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11051142" cy="4800435"/>
          </a:xfrm>
        </p:spPr>
        <p:txBody>
          <a:bodyPr/>
          <a:lstStyle/>
          <a:p>
            <a:r>
              <a:rPr lang="en-US"/>
              <a:t>Từ menu </a:t>
            </a:r>
            <a:r>
              <a:rPr lang="en-US">
                <a:solidFill>
                  <a:schemeClr val="accent5"/>
                </a:solidFill>
              </a:rPr>
              <a:t>HỆ THỐNG </a:t>
            </a:r>
            <a:r>
              <a:rPr lang="en-US"/>
              <a:t>-&gt; click chọn mục </a:t>
            </a:r>
            <a:r>
              <a:rPr lang="en-US">
                <a:solidFill>
                  <a:schemeClr val="accent5"/>
                </a:solidFill>
              </a:rPr>
              <a:t>Ng</a:t>
            </a:r>
            <a:r>
              <a:rPr lang="vi-VN">
                <a:solidFill>
                  <a:schemeClr val="accent5"/>
                </a:solidFill>
              </a:rPr>
              <a:t>ư</a:t>
            </a:r>
            <a:r>
              <a:rPr lang="en-US">
                <a:solidFill>
                  <a:schemeClr val="accent5"/>
                </a:solidFill>
              </a:rPr>
              <a:t>ời dùng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247FDE-6877-4933-8B41-FA50382C7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62" y="1897374"/>
            <a:ext cx="2257740" cy="23053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FBE8EB-D975-408B-87FE-129A5699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870" y="4629817"/>
            <a:ext cx="10280822" cy="174858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39CABD-AA2C-4D1A-BCB6-353C79E9E489}"/>
              </a:ext>
            </a:extLst>
          </p:cNvPr>
          <p:cNvCxnSpPr>
            <a:cxnSpLocks/>
          </p:cNvCxnSpPr>
          <p:nvPr/>
        </p:nvCxnSpPr>
        <p:spPr>
          <a:xfrm>
            <a:off x="766119" y="4202746"/>
            <a:ext cx="230659" cy="42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94CDDD-C796-4C9A-9DB1-9BD7C291662C}"/>
              </a:ext>
            </a:extLst>
          </p:cNvPr>
          <p:cNvSpPr txBox="1"/>
          <p:nvPr/>
        </p:nvSpPr>
        <p:spPr>
          <a:xfrm>
            <a:off x="3163616" y="3833414"/>
            <a:ext cx="406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Click vào đây để thêm ng</a:t>
            </a:r>
            <a:r>
              <a:rPr lang="vi-VN"/>
              <a:t>ư</a:t>
            </a:r>
            <a:r>
              <a:rPr lang="en-US"/>
              <a:t>ời dùng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20A6BA-9973-4911-85BA-B17E0A86DBFA}"/>
              </a:ext>
            </a:extLst>
          </p:cNvPr>
          <p:cNvCxnSpPr>
            <a:cxnSpLocks/>
          </p:cNvCxnSpPr>
          <p:nvPr/>
        </p:nvCxnSpPr>
        <p:spPr>
          <a:xfrm flipH="1">
            <a:off x="2080196" y="4095085"/>
            <a:ext cx="1223177" cy="56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B8DC74-404B-4D2C-946F-78950C6AA096}"/>
              </a:ext>
            </a:extLst>
          </p:cNvPr>
          <p:cNvCxnSpPr>
            <a:cxnSpLocks/>
          </p:cNvCxnSpPr>
          <p:nvPr/>
        </p:nvCxnSpPr>
        <p:spPr>
          <a:xfrm flipH="1">
            <a:off x="2693412" y="4550217"/>
            <a:ext cx="1330268" cy="93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B3B4165-9554-42FC-9EF8-79A3C5D8BE45}"/>
              </a:ext>
            </a:extLst>
          </p:cNvPr>
          <p:cNvSpPr txBox="1"/>
          <p:nvPr/>
        </p:nvSpPr>
        <p:spPr>
          <a:xfrm>
            <a:off x="3959766" y="4327200"/>
            <a:ext cx="598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Click vào tên ng</a:t>
            </a:r>
            <a:r>
              <a:rPr lang="vi-VN"/>
              <a:t>ư</a:t>
            </a:r>
            <a:r>
              <a:rPr lang="en-US"/>
              <a:t>ời dùng để cập nhật lại ng</a:t>
            </a:r>
            <a:r>
              <a:rPr lang="vi-VN"/>
              <a:t>ư</a:t>
            </a:r>
            <a:r>
              <a:rPr lang="en-US"/>
              <a:t>ời dùng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CD3977-92F9-4D65-B250-1022B7D84B44}"/>
              </a:ext>
            </a:extLst>
          </p:cNvPr>
          <p:cNvSpPr txBox="1"/>
          <p:nvPr/>
        </p:nvSpPr>
        <p:spPr>
          <a:xfrm>
            <a:off x="5194243" y="2539526"/>
            <a:ext cx="6536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Click vào Role để phân quyền sử dụng tính năng trong ứng dụng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493C98-6B80-41B9-BD38-88911F2F82BD}"/>
              </a:ext>
            </a:extLst>
          </p:cNvPr>
          <p:cNvCxnSpPr>
            <a:cxnSpLocks/>
          </p:cNvCxnSpPr>
          <p:nvPr/>
        </p:nvCxnSpPr>
        <p:spPr>
          <a:xfrm flipH="1">
            <a:off x="9662984" y="2878080"/>
            <a:ext cx="1" cy="2698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D7E4AC4-F361-46DA-BFE3-62075569C354}"/>
              </a:ext>
            </a:extLst>
          </p:cNvPr>
          <p:cNvSpPr txBox="1"/>
          <p:nvPr/>
        </p:nvSpPr>
        <p:spPr>
          <a:xfrm>
            <a:off x="6219567" y="6389711"/>
            <a:ext cx="3377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Click vào Xóa để xóa ng</a:t>
            </a:r>
            <a:r>
              <a:rPr lang="vi-VN" sz="1600"/>
              <a:t>ư</a:t>
            </a:r>
            <a:r>
              <a:rPr lang="en-US" sz="1600"/>
              <a:t>ời dùng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571C0CA-26C4-48E0-A86E-40F05D07AF0C}"/>
              </a:ext>
            </a:extLst>
          </p:cNvPr>
          <p:cNvCxnSpPr>
            <a:cxnSpLocks/>
          </p:cNvCxnSpPr>
          <p:nvPr/>
        </p:nvCxnSpPr>
        <p:spPr>
          <a:xfrm flipV="1">
            <a:off x="8336693" y="6022507"/>
            <a:ext cx="1260387" cy="367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703723" cy="640080"/>
          </a:xfrm>
        </p:spPr>
        <p:txBody>
          <a:bodyPr>
            <a:normAutofit/>
          </a:bodyPr>
          <a:lstStyle/>
          <a:p>
            <a:r>
              <a:rPr lang="en-US" dirty="0"/>
              <a:t>Web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/>
              <a:t>- </a:t>
            </a:r>
            <a:r>
              <a:rPr lang="en-US" sz="2200">
                <a:solidFill>
                  <a:schemeClr val="accent5"/>
                </a:solidFill>
              </a:rPr>
              <a:t>Tra cứu thông tin khách hàng</a:t>
            </a:r>
            <a:endParaRPr lang="en-US" sz="2200" dirty="0">
              <a:solidFill>
                <a:schemeClr val="accent5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2F7EE-4037-4563-B3E8-1BEC843764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977001" cy="4866338"/>
          </a:xfrm>
        </p:spPr>
        <p:txBody>
          <a:bodyPr/>
          <a:lstStyle/>
          <a:p>
            <a:r>
              <a:rPr lang="en-US"/>
              <a:t>Từ menu </a:t>
            </a:r>
            <a:r>
              <a:rPr lang="en-US">
                <a:solidFill>
                  <a:schemeClr val="accent5"/>
                </a:solidFill>
              </a:rPr>
              <a:t>ĐỒNG HỒ N</a:t>
            </a:r>
            <a:r>
              <a:rPr lang="vi-VN">
                <a:solidFill>
                  <a:schemeClr val="accent5"/>
                </a:solidFill>
              </a:rPr>
              <a:t>Ư</a:t>
            </a:r>
            <a:r>
              <a:rPr lang="en-US">
                <a:solidFill>
                  <a:schemeClr val="accent5"/>
                </a:solidFill>
              </a:rPr>
              <a:t>ỚC </a:t>
            </a:r>
            <a:r>
              <a:rPr lang="en-US"/>
              <a:t>click chọn mục </a:t>
            </a:r>
            <a:r>
              <a:rPr lang="en-US">
                <a:solidFill>
                  <a:schemeClr val="accent5"/>
                </a:solidFill>
              </a:rPr>
              <a:t>Tra cứu ĐHN KH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C5CA5-AB9C-492F-973A-8368E3A2E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04" y="1864535"/>
            <a:ext cx="9983593" cy="1333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BF4B3A-1C43-4F3D-B3FD-69085DC8578D}"/>
              </a:ext>
            </a:extLst>
          </p:cNvPr>
          <p:cNvSpPr txBox="1"/>
          <p:nvPr/>
        </p:nvSpPr>
        <p:spPr>
          <a:xfrm>
            <a:off x="780176" y="3624044"/>
            <a:ext cx="493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Nhập thông tin cần tìm -&gt; click nút </a:t>
            </a:r>
            <a:r>
              <a:rPr lang="en-US" b="1"/>
              <a:t>Tìm kiếm</a:t>
            </a:r>
          </a:p>
        </p:txBody>
      </p:sp>
    </p:spTree>
    <p:extLst>
      <p:ext uri="{BB962C8B-B14F-4D97-AF65-F5344CB8AC3E}">
        <p14:creationId xmlns:p14="http://schemas.microsoft.com/office/powerpoint/2010/main" val="27715211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703723" cy="640080"/>
          </a:xfrm>
        </p:spPr>
        <p:txBody>
          <a:bodyPr>
            <a:normAutofit/>
          </a:bodyPr>
          <a:lstStyle/>
          <a:p>
            <a:r>
              <a:rPr lang="en-US" dirty="0"/>
              <a:t>Web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/>
              <a:t>- </a:t>
            </a:r>
            <a:r>
              <a:rPr lang="en-US" sz="2200">
                <a:solidFill>
                  <a:schemeClr val="accent5"/>
                </a:solidFill>
              </a:rPr>
              <a:t>Tra cứu thông tin khách hàng</a:t>
            </a:r>
            <a:endParaRPr lang="en-US" sz="2200" dirty="0">
              <a:solidFill>
                <a:schemeClr val="accent5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2F7EE-4037-4563-B3E8-1BEC843764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977001" cy="4866338"/>
          </a:xfrm>
        </p:spPr>
        <p:txBody>
          <a:bodyPr/>
          <a:lstStyle/>
          <a:p>
            <a:r>
              <a:rPr lang="en-US"/>
              <a:t>Kết quả tìm kiếm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C9989E-4AA5-4099-8278-C4E607706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148" y="1653612"/>
            <a:ext cx="6997703" cy="493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306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703723" cy="640080"/>
          </a:xfrm>
        </p:spPr>
        <p:txBody>
          <a:bodyPr>
            <a:normAutofit/>
          </a:bodyPr>
          <a:lstStyle/>
          <a:p>
            <a:r>
              <a:rPr lang="en-US" dirty="0"/>
              <a:t>Web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/>
              <a:t>- </a:t>
            </a:r>
            <a:r>
              <a:rPr lang="en-US" sz="2200">
                <a:solidFill>
                  <a:schemeClr val="accent5"/>
                </a:solidFill>
              </a:rPr>
              <a:t>Tra cứu thông tin khách hàng</a:t>
            </a:r>
            <a:endParaRPr lang="en-US" sz="2200" dirty="0">
              <a:solidFill>
                <a:schemeClr val="accent5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2F7EE-4037-4563-B3E8-1BEC843764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977001" cy="4866338"/>
          </a:xfrm>
        </p:spPr>
        <p:txBody>
          <a:bodyPr/>
          <a:lstStyle/>
          <a:p>
            <a:r>
              <a:rPr lang="en-US"/>
              <a:t>Kết quả tìm kiếm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F401A-C6D1-4DEA-9148-D5D983108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578" y="1283514"/>
            <a:ext cx="7182051" cy="530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622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703723" cy="640080"/>
          </a:xfrm>
        </p:spPr>
        <p:txBody>
          <a:bodyPr>
            <a:normAutofit/>
          </a:bodyPr>
          <a:lstStyle/>
          <a:p>
            <a:r>
              <a:rPr lang="en-US" dirty="0"/>
              <a:t>Web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/>
              <a:t>- </a:t>
            </a:r>
            <a:r>
              <a:rPr lang="en-US" sz="2200">
                <a:solidFill>
                  <a:schemeClr val="accent5"/>
                </a:solidFill>
              </a:rPr>
              <a:t>Tra cứu thông tin khách hàng</a:t>
            </a:r>
            <a:endParaRPr lang="en-US" sz="2200" dirty="0">
              <a:solidFill>
                <a:schemeClr val="accent5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2F7EE-4037-4563-B3E8-1BEC843764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977001" cy="4866338"/>
          </a:xfrm>
        </p:spPr>
        <p:txBody>
          <a:bodyPr/>
          <a:lstStyle/>
          <a:p>
            <a:r>
              <a:rPr lang="en-US"/>
              <a:t>Kết quả tìm kiếm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E924CA-43D5-4AB8-A60A-50989F08A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069" y="1300295"/>
            <a:ext cx="8278122" cy="530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608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703723" cy="640080"/>
          </a:xfrm>
        </p:spPr>
        <p:txBody>
          <a:bodyPr>
            <a:normAutofit/>
          </a:bodyPr>
          <a:lstStyle/>
          <a:p>
            <a:r>
              <a:rPr lang="en-US" dirty="0"/>
              <a:t>Web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/>
              <a:t>- </a:t>
            </a:r>
            <a:r>
              <a:rPr lang="en-US" sz="2200">
                <a:solidFill>
                  <a:schemeClr val="accent5"/>
                </a:solidFill>
              </a:rPr>
              <a:t>Thêm Đồng Hồ N</a:t>
            </a:r>
            <a:r>
              <a:rPr lang="vi-VN" sz="2200">
                <a:solidFill>
                  <a:schemeClr val="accent5"/>
                </a:solidFill>
              </a:rPr>
              <a:t>ư</a:t>
            </a:r>
            <a:r>
              <a:rPr lang="en-US" sz="2200">
                <a:solidFill>
                  <a:schemeClr val="accent5"/>
                </a:solidFill>
              </a:rPr>
              <a:t>ớc</a:t>
            </a:r>
            <a:endParaRPr lang="en-US" sz="2200" dirty="0">
              <a:solidFill>
                <a:schemeClr val="accent5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2F7EE-4037-4563-B3E8-1BEC843764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977001" cy="4866338"/>
          </a:xfrm>
        </p:spPr>
        <p:txBody>
          <a:bodyPr/>
          <a:lstStyle/>
          <a:p>
            <a:r>
              <a:rPr lang="en-US"/>
              <a:t>Từ menu </a:t>
            </a:r>
            <a:r>
              <a:rPr lang="en-US">
                <a:solidFill>
                  <a:schemeClr val="accent5"/>
                </a:solidFill>
              </a:rPr>
              <a:t>ĐỒNG HỒ N</a:t>
            </a:r>
            <a:r>
              <a:rPr lang="vi-VN">
                <a:solidFill>
                  <a:schemeClr val="accent5"/>
                </a:solidFill>
              </a:rPr>
              <a:t>Ư</a:t>
            </a:r>
            <a:r>
              <a:rPr lang="en-US">
                <a:solidFill>
                  <a:schemeClr val="accent5"/>
                </a:solidFill>
              </a:rPr>
              <a:t>ỚC </a:t>
            </a:r>
            <a:r>
              <a:rPr lang="en-US"/>
              <a:t>click chọn mục </a:t>
            </a:r>
            <a:r>
              <a:rPr lang="en-US">
                <a:solidFill>
                  <a:schemeClr val="accent5"/>
                </a:solidFill>
              </a:rPr>
              <a:t>Thêm ĐHN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D6A578-273E-4B1C-932C-F5A490F7F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534" y="1908171"/>
            <a:ext cx="7007916" cy="49498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67119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703723" cy="640080"/>
          </a:xfrm>
        </p:spPr>
        <p:txBody>
          <a:bodyPr>
            <a:normAutofit/>
          </a:bodyPr>
          <a:lstStyle/>
          <a:p>
            <a:r>
              <a:rPr lang="en-US" dirty="0"/>
              <a:t>Web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/>
              <a:t>- </a:t>
            </a:r>
            <a:r>
              <a:rPr lang="en-US" sz="2200">
                <a:solidFill>
                  <a:schemeClr val="accent5"/>
                </a:solidFill>
              </a:rPr>
              <a:t>Thống kê sự kiện</a:t>
            </a:r>
            <a:endParaRPr lang="en-US" sz="2200" dirty="0">
              <a:solidFill>
                <a:schemeClr val="accent5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2F7EE-4037-4563-B3E8-1BEC843764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977001" cy="4866338"/>
          </a:xfrm>
        </p:spPr>
        <p:txBody>
          <a:bodyPr/>
          <a:lstStyle/>
          <a:p>
            <a:r>
              <a:rPr lang="en-US"/>
              <a:t>Từ menu </a:t>
            </a:r>
            <a:r>
              <a:rPr lang="en-US">
                <a:solidFill>
                  <a:schemeClr val="accent5"/>
                </a:solidFill>
              </a:rPr>
              <a:t>SỰ KIỆN </a:t>
            </a:r>
            <a:r>
              <a:rPr lang="en-US"/>
              <a:t>click chọn mục </a:t>
            </a:r>
            <a:r>
              <a:rPr lang="en-US">
                <a:solidFill>
                  <a:schemeClr val="accent5"/>
                </a:solidFill>
              </a:rPr>
              <a:t>Thống kê sự kiện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81B4AC-69C9-4211-9FB1-CDFE350D3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56" y="2287414"/>
            <a:ext cx="9326277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54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Thảo luận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46A9A42-970F-4E98-9322-84E9A01B9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20" y="5320705"/>
            <a:ext cx="2974975" cy="94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Quản Trị - Thêm Ng</a:t>
            </a:r>
            <a:r>
              <a:rPr lang="vi-VN"/>
              <a:t>ư</a:t>
            </a:r>
            <a:r>
              <a:rPr lang="en-US"/>
              <a:t>ời Dùng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521A7-4A32-4325-A2FC-C4026545845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1100569" cy="3993127"/>
          </a:xfrm>
        </p:spPr>
        <p:txBody>
          <a:bodyPr/>
          <a:lstStyle/>
          <a:p>
            <a:r>
              <a:rPr lang="en-US"/>
              <a:t>Từ màn hình danh sách ng</a:t>
            </a:r>
            <a:r>
              <a:rPr lang="vi-VN"/>
              <a:t>ư</a:t>
            </a:r>
            <a:r>
              <a:rPr lang="en-US"/>
              <a:t>ời dùng click vào link </a:t>
            </a:r>
            <a:r>
              <a:rPr lang="en-US" b="1">
                <a:solidFill>
                  <a:schemeClr val="accent5"/>
                </a:solidFill>
              </a:rPr>
              <a:t>Thêm ng</a:t>
            </a:r>
            <a:r>
              <a:rPr lang="vi-VN" b="1">
                <a:solidFill>
                  <a:schemeClr val="accent5"/>
                </a:solidFill>
              </a:rPr>
              <a:t>ư</a:t>
            </a:r>
            <a:r>
              <a:rPr lang="en-US" b="1">
                <a:solidFill>
                  <a:schemeClr val="accent5"/>
                </a:solidFill>
              </a:rPr>
              <a:t>ời dùng</a:t>
            </a:r>
          </a:p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E2752C6-46FD-43EF-81D5-2AC683F9A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393" y="1886465"/>
            <a:ext cx="5381104" cy="47038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Quản Trị - Cập nhật Ng</a:t>
            </a:r>
            <a:r>
              <a:rPr lang="vi-VN"/>
              <a:t>ư</a:t>
            </a:r>
            <a:r>
              <a:rPr lang="en-US"/>
              <a:t>ời Dùng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521A7-4A32-4325-A2FC-C4026545845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1100569" cy="3993127"/>
          </a:xfrm>
        </p:spPr>
        <p:txBody>
          <a:bodyPr/>
          <a:lstStyle/>
          <a:p>
            <a:r>
              <a:rPr lang="en-US"/>
              <a:t>Từ màn hình danh sách ng</a:t>
            </a:r>
            <a:r>
              <a:rPr lang="vi-VN"/>
              <a:t>ư</a:t>
            </a:r>
            <a:r>
              <a:rPr lang="en-US"/>
              <a:t>ời dùng click vào link </a:t>
            </a:r>
            <a:r>
              <a:rPr lang="en-US" b="1">
                <a:solidFill>
                  <a:schemeClr val="accent5"/>
                </a:solidFill>
              </a:rPr>
              <a:t>tên ng</a:t>
            </a:r>
            <a:r>
              <a:rPr lang="vi-VN" b="1">
                <a:solidFill>
                  <a:schemeClr val="accent5"/>
                </a:solidFill>
              </a:rPr>
              <a:t>ư</a:t>
            </a:r>
            <a:r>
              <a:rPr lang="en-US" b="1">
                <a:solidFill>
                  <a:schemeClr val="accent5"/>
                </a:solidFill>
              </a:rPr>
              <a:t>ời dùng cần cập nhật hoặc</a:t>
            </a:r>
          </a:p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3DB5A3-C6D5-44FC-9B04-4BCA7AA39C6D}"/>
              </a:ext>
            </a:extLst>
          </p:cNvPr>
          <p:cNvGrpSpPr/>
          <p:nvPr/>
        </p:nvGrpSpPr>
        <p:grpSpPr>
          <a:xfrm>
            <a:off x="776605" y="1847096"/>
            <a:ext cx="10513892" cy="4256960"/>
            <a:chOff x="776605" y="1847096"/>
            <a:chExt cx="10513892" cy="42569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4FC9F1-A5BA-4952-8F28-C6D4E8374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6605" y="2215978"/>
              <a:ext cx="2062096" cy="367983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EF2114-8D44-42E8-B009-A6D2FF92A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55849" y="2007734"/>
              <a:ext cx="3696216" cy="4096322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B7E834-3A9E-48F1-8D72-2FA00D11C9F8}"/>
                </a:ext>
              </a:extLst>
            </p:cNvPr>
            <p:cNvSpPr/>
            <p:nvPr/>
          </p:nvSpPr>
          <p:spPr>
            <a:xfrm>
              <a:off x="3059335" y="2894073"/>
              <a:ext cx="304800" cy="3212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318D7E-3B99-4D71-A915-EC04012D2103}"/>
                </a:ext>
              </a:extLst>
            </p:cNvPr>
            <p:cNvSpPr/>
            <p:nvPr/>
          </p:nvSpPr>
          <p:spPr>
            <a:xfrm>
              <a:off x="2516832" y="5273118"/>
              <a:ext cx="326046" cy="298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C616667-1E31-4F38-8ABB-35974BB55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0823" y="3157684"/>
              <a:ext cx="414988" cy="271316"/>
            </a:xfrm>
            <a:prstGeom prst="straightConnector1">
              <a:avLst/>
            </a:prstGeom>
            <a:ln>
              <a:solidFill>
                <a:srgbClr val="FF9B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8E1FB1D-D373-4223-84C1-D901B5FA31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4789" y="5422393"/>
              <a:ext cx="342043" cy="175689"/>
            </a:xfrm>
            <a:prstGeom prst="straightConnector1">
              <a:avLst/>
            </a:prstGeom>
            <a:ln>
              <a:solidFill>
                <a:srgbClr val="FF9B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FCB42CE-CF91-41E6-A3F7-56A3FC1360B1}"/>
                </a:ext>
              </a:extLst>
            </p:cNvPr>
            <p:cNvSpPr/>
            <p:nvPr/>
          </p:nvSpPr>
          <p:spPr>
            <a:xfrm>
              <a:off x="10985697" y="1847096"/>
              <a:ext cx="304800" cy="3212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7AC47CD-DD95-4BE4-A101-06A991DC38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87185" y="2110707"/>
              <a:ext cx="414988" cy="271316"/>
            </a:xfrm>
            <a:prstGeom prst="straightConnector1">
              <a:avLst/>
            </a:prstGeom>
            <a:ln>
              <a:solidFill>
                <a:srgbClr val="FF9B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B71B284-D366-43B2-B16F-1240B0F7B108}"/>
                </a:ext>
              </a:extLst>
            </p:cNvPr>
            <p:cNvSpPr/>
            <p:nvPr/>
          </p:nvSpPr>
          <p:spPr>
            <a:xfrm>
              <a:off x="10935117" y="4712945"/>
              <a:ext cx="326046" cy="298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731D9BE-73CB-4161-AD15-1E0D2D8411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93074" y="4862220"/>
              <a:ext cx="342043" cy="175689"/>
            </a:xfrm>
            <a:prstGeom prst="straightConnector1">
              <a:avLst/>
            </a:prstGeom>
            <a:ln>
              <a:solidFill>
                <a:srgbClr val="FF9B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64969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Quản Trị - Cập nhật Ng</a:t>
            </a:r>
            <a:r>
              <a:rPr lang="vi-VN"/>
              <a:t>ư</a:t>
            </a:r>
            <a:r>
              <a:rPr lang="en-US"/>
              <a:t>ời Dùng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CA5942-94F6-41B7-8158-1C266B12DE9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886851" y="1418623"/>
            <a:ext cx="5446442" cy="5130457"/>
          </a:xfrm>
          <a:ln>
            <a:solidFill>
              <a:srgbClr val="FF9B45"/>
            </a:solidFill>
          </a:ln>
        </p:spPr>
      </p:pic>
    </p:spTree>
    <p:extLst>
      <p:ext uri="{BB962C8B-B14F-4D97-AF65-F5344CB8AC3E}">
        <p14:creationId xmlns:p14="http://schemas.microsoft.com/office/powerpoint/2010/main" val="34932353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Web Quản Trị - Phân quyền Ng</a:t>
            </a:r>
            <a:r>
              <a:rPr lang="vi-VN"/>
              <a:t>ư</a:t>
            </a:r>
            <a:r>
              <a:rPr lang="en-US"/>
              <a:t>ời Dùng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F6CB7-DEA1-40C5-9CC4-8EAFA434AE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051142" cy="3977640"/>
          </a:xfrm>
        </p:spPr>
        <p:txBody>
          <a:bodyPr/>
          <a:lstStyle/>
          <a:p>
            <a:r>
              <a:rPr lang="en-US"/>
              <a:t>Từ màn hình danh sách ng</a:t>
            </a:r>
            <a:r>
              <a:rPr lang="vi-VN"/>
              <a:t>ư</a:t>
            </a:r>
            <a:r>
              <a:rPr lang="en-US"/>
              <a:t>ời dùng click vào link </a:t>
            </a:r>
            <a:r>
              <a:rPr lang="en-US" b="1">
                <a:solidFill>
                  <a:schemeClr val="accent5"/>
                </a:solidFill>
              </a:rPr>
              <a:t>vào … -&gt; chọn role</a:t>
            </a:r>
          </a:p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81FAFA-B098-4324-BE92-87B2489FA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63" y="2132184"/>
            <a:ext cx="10923375" cy="129224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1402293-9C82-4AB8-982E-91E2B15150B7}"/>
              </a:ext>
            </a:extLst>
          </p:cNvPr>
          <p:cNvSpPr/>
          <p:nvPr/>
        </p:nvSpPr>
        <p:spPr>
          <a:xfrm>
            <a:off x="10935117" y="1637172"/>
            <a:ext cx="304800" cy="321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369298-016C-40FA-9DD0-66A80D880E3C}"/>
              </a:ext>
            </a:extLst>
          </p:cNvPr>
          <p:cNvCxnSpPr>
            <a:cxnSpLocks/>
          </p:cNvCxnSpPr>
          <p:nvPr/>
        </p:nvCxnSpPr>
        <p:spPr>
          <a:xfrm>
            <a:off x="11098140" y="1985319"/>
            <a:ext cx="0" cy="639663"/>
          </a:xfrm>
          <a:prstGeom prst="straightConnector1">
            <a:avLst/>
          </a:prstGeom>
          <a:ln>
            <a:solidFill>
              <a:srgbClr val="FF9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E46478C-0C5E-48BA-8BA5-C89241502FD1}"/>
              </a:ext>
            </a:extLst>
          </p:cNvPr>
          <p:cNvSpPr/>
          <p:nvPr/>
        </p:nvSpPr>
        <p:spPr>
          <a:xfrm>
            <a:off x="10454811" y="2387862"/>
            <a:ext cx="326046" cy="298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739F8A-F3A3-49C6-8DE2-3D5315503E9B}"/>
              </a:ext>
            </a:extLst>
          </p:cNvPr>
          <p:cNvCxnSpPr>
            <a:cxnSpLocks/>
          </p:cNvCxnSpPr>
          <p:nvPr/>
        </p:nvCxnSpPr>
        <p:spPr>
          <a:xfrm flipH="1">
            <a:off x="10112768" y="2537137"/>
            <a:ext cx="342043" cy="175689"/>
          </a:xfrm>
          <a:prstGeom prst="straightConnector1">
            <a:avLst/>
          </a:prstGeom>
          <a:ln>
            <a:solidFill>
              <a:srgbClr val="FF9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496D576-F167-4440-ABD5-DACF3AC72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550" y="3654957"/>
            <a:ext cx="1823218" cy="2877762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98252EC2-2BD7-4DC8-A83B-DE6F7F1E9A5B}"/>
              </a:ext>
            </a:extLst>
          </p:cNvPr>
          <p:cNvSpPr/>
          <p:nvPr/>
        </p:nvSpPr>
        <p:spPr>
          <a:xfrm>
            <a:off x="3113903" y="3987114"/>
            <a:ext cx="3368603" cy="876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Chọn chức năng sử dụng -&gt; chọn Update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86319C-EC3A-42BE-9CDF-5318FF2633C2}"/>
              </a:ext>
            </a:extLst>
          </p:cNvPr>
          <p:cNvCxnSpPr>
            <a:cxnSpLocks/>
          </p:cNvCxnSpPr>
          <p:nvPr/>
        </p:nvCxnSpPr>
        <p:spPr>
          <a:xfrm>
            <a:off x="5016843" y="4885038"/>
            <a:ext cx="2191265" cy="1345047"/>
          </a:xfrm>
          <a:prstGeom prst="straightConnector1">
            <a:avLst/>
          </a:prstGeom>
          <a:ln>
            <a:solidFill>
              <a:srgbClr val="FF9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13B820-9DA4-4C2A-B6BD-198171886D0F}"/>
              </a:ext>
            </a:extLst>
          </p:cNvPr>
          <p:cNvCxnSpPr>
            <a:cxnSpLocks/>
          </p:cNvCxnSpPr>
          <p:nvPr/>
        </p:nvCxnSpPr>
        <p:spPr>
          <a:xfrm>
            <a:off x="6482506" y="4415673"/>
            <a:ext cx="549044" cy="0"/>
          </a:xfrm>
          <a:prstGeom prst="straightConnector1">
            <a:avLst/>
          </a:prstGeom>
          <a:ln>
            <a:solidFill>
              <a:srgbClr val="FF9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8711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Web Quản Trị - Thêm cập nhật Đ</a:t>
            </a:r>
            <a:r>
              <a:rPr lang="vi-VN"/>
              <a:t>ơ</a:t>
            </a:r>
            <a:r>
              <a:rPr lang="en-US"/>
              <a:t>n vị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F6CB7-DEA1-40C5-9CC4-8EAFA434AE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051142" cy="3977640"/>
          </a:xfrm>
        </p:spPr>
        <p:txBody>
          <a:bodyPr/>
          <a:lstStyle/>
          <a:p>
            <a:r>
              <a:rPr lang="en-US"/>
              <a:t>Từ menu </a:t>
            </a:r>
            <a:r>
              <a:rPr lang="en-US">
                <a:solidFill>
                  <a:schemeClr val="accent5"/>
                </a:solidFill>
              </a:rPr>
              <a:t>HỆ THỐNG </a:t>
            </a:r>
            <a:r>
              <a:rPr lang="en-US"/>
              <a:t>click chọn menu </a:t>
            </a:r>
            <a:r>
              <a:rPr lang="en-US">
                <a:solidFill>
                  <a:schemeClr val="accent5"/>
                </a:solidFill>
              </a:rPr>
              <a:t>Đ</a:t>
            </a:r>
            <a:r>
              <a:rPr lang="vi-VN">
                <a:solidFill>
                  <a:schemeClr val="accent5"/>
                </a:solidFill>
              </a:rPr>
              <a:t>ơ</a:t>
            </a:r>
            <a:r>
              <a:rPr lang="en-US">
                <a:solidFill>
                  <a:schemeClr val="accent5"/>
                </a:solidFill>
              </a:rPr>
              <a:t>n vị</a:t>
            </a:r>
          </a:p>
          <a:p>
            <a:endParaRPr lang="en-US" b="1">
              <a:solidFill>
                <a:schemeClr val="accent5"/>
              </a:solidFill>
            </a:endParaRPr>
          </a:p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725461-778E-4777-B75A-4B154DED08C3}"/>
              </a:ext>
            </a:extLst>
          </p:cNvPr>
          <p:cNvGrpSpPr/>
          <p:nvPr/>
        </p:nvGrpSpPr>
        <p:grpSpPr>
          <a:xfrm>
            <a:off x="750296" y="2044091"/>
            <a:ext cx="1695687" cy="2572109"/>
            <a:chOff x="750296" y="2044091"/>
            <a:chExt cx="1695687" cy="257210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4B543CC-27F3-4898-B5F2-096A5EBC1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0296" y="2044091"/>
              <a:ext cx="1695687" cy="2572109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65DEBEB-D334-40E7-8DD2-7E0324246E0A}"/>
                </a:ext>
              </a:extLst>
            </p:cNvPr>
            <p:cNvSpPr/>
            <p:nvPr/>
          </p:nvSpPr>
          <p:spPr>
            <a:xfrm>
              <a:off x="840259" y="4217773"/>
              <a:ext cx="1433384" cy="3212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5E07C4A4-9E72-4E58-A09B-7BDFC6711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350" y="1992665"/>
            <a:ext cx="6138645" cy="44502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095801B-A03B-4B98-8657-F49199B23F6C}"/>
              </a:ext>
            </a:extLst>
          </p:cNvPr>
          <p:cNvSpPr txBox="1"/>
          <p:nvPr/>
        </p:nvSpPr>
        <p:spPr>
          <a:xfrm>
            <a:off x="5107459" y="1581665"/>
            <a:ext cx="416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Màn hình xem và cập nhật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1A740D3-B70C-413B-BC59-6500AF6B16DD}"/>
              </a:ext>
            </a:extLst>
          </p:cNvPr>
          <p:cNvSpPr/>
          <p:nvPr/>
        </p:nvSpPr>
        <p:spPr>
          <a:xfrm>
            <a:off x="9630032" y="1435608"/>
            <a:ext cx="1639330" cy="321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L</a:t>
            </a:r>
            <a:r>
              <a:rPr lang="vi-VN" sz="1200"/>
              <a:t>ư</a:t>
            </a:r>
            <a:r>
              <a:rPr lang="en-US" sz="1200"/>
              <a:t>u cập nhật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0E1541-40D9-4EBE-BA55-FD457BD82128}"/>
              </a:ext>
            </a:extLst>
          </p:cNvPr>
          <p:cNvCxnSpPr>
            <a:cxnSpLocks/>
          </p:cNvCxnSpPr>
          <p:nvPr/>
        </p:nvCxnSpPr>
        <p:spPr>
          <a:xfrm flipH="1">
            <a:off x="9992497" y="1783755"/>
            <a:ext cx="232433" cy="629931"/>
          </a:xfrm>
          <a:prstGeom prst="straightConnector1">
            <a:avLst/>
          </a:prstGeom>
          <a:ln>
            <a:solidFill>
              <a:srgbClr val="FF9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670E7B9-A336-426D-837C-AACB04E5010A}"/>
              </a:ext>
            </a:extLst>
          </p:cNvPr>
          <p:cNvSpPr/>
          <p:nvPr/>
        </p:nvSpPr>
        <p:spPr>
          <a:xfrm>
            <a:off x="9620609" y="5274011"/>
            <a:ext cx="1639330" cy="321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L</a:t>
            </a:r>
            <a:r>
              <a:rPr lang="vi-VN" sz="1200"/>
              <a:t>ư</a:t>
            </a:r>
            <a:r>
              <a:rPr lang="en-US" sz="1200"/>
              <a:t>u thêm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5967B5-2679-43D7-A3CC-9E74E923CAB3}"/>
              </a:ext>
            </a:extLst>
          </p:cNvPr>
          <p:cNvCxnSpPr>
            <a:cxnSpLocks/>
          </p:cNvCxnSpPr>
          <p:nvPr/>
        </p:nvCxnSpPr>
        <p:spPr>
          <a:xfrm flipH="1">
            <a:off x="9992497" y="5622158"/>
            <a:ext cx="223010" cy="601154"/>
          </a:xfrm>
          <a:prstGeom prst="straightConnector1">
            <a:avLst/>
          </a:prstGeom>
          <a:ln>
            <a:solidFill>
              <a:srgbClr val="FF9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1E07372-1D7D-48A2-8EE8-09ED485E730C}"/>
              </a:ext>
            </a:extLst>
          </p:cNvPr>
          <p:cNvSpPr/>
          <p:nvPr/>
        </p:nvSpPr>
        <p:spPr>
          <a:xfrm>
            <a:off x="1719041" y="5470676"/>
            <a:ext cx="1864417" cy="321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Nhập Đ</a:t>
            </a:r>
            <a:r>
              <a:rPr lang="vi-VN" sz="1200"/>
              <a:t>ơ</a:t>
            </a:r>
            <a:r>
              <a:rPr lang="en-US" sz="1200"/>
              <a:t>n vị cần thêm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8FF2ACF-F2D3-48B9-86FD-F7141612337E}"/>
              </a:ext>
            </a:extLst>
          </p:cNvPr>
          <p:cNvCxnSpPr>
            <a:cxnSpLocks/>
          </p:cNvCxnSpPr>
          <p:nvPr/>
        </p:nvCxnSpPr>
        <p:spPr>
          <a:xfrm>
            <a:off x="2313940" y="5818823"/>
            <a:ext cx="1681410" cy="404489"/>
          </a:xfrm>
          <a:prstGeom prst="straightConnector1">
            <a:avLst/>
          </a:prstGeom>
          <a:ln>
            <a:solidFill>
              <a:srgbClr val="FF9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4367077-08CF-495B-A0B6-0AA7B0EBC931}"/>
              </a:ext>
            </a:extLst>
          </p:cNvPr>
          <p:cNvCxnSpPr>
            <a:cxnSpLocks/>
          </p:cNvCxnSpPr>
          <p:nvPr/>
        </p:nvCxnSpPr>
        <p:spPr>
          <a:xfrm>
            <a:off x="2273643" y="4365519"/>
            <a:ext cx="1681410" cy="9861"/>
          </a:xfrm>
          <a:prstGeom prst="straightConnector1">
            <a:avLst/>
          </a:prstGeom>
          <a:ln>
            <a:solidFill>
              <a:srgbClr val="FF9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505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16c05727-aa75-4e4a-9b5f-8a80a1165891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1384</Words>
  <Application>Microsoft Office PowerPoint</Application>
  <PresentationFormat>Widescreen</PresentationFormat>
  <Paragraphs>160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Segoe UI</vt:lpstr>
      <vt:lpstr>Tahoma</vt:lpstr>
      <vt:lpstr>WelcomeDoc</vt:lpstr>
      <vt:lpstr>ỨNG DỤNG QUẢN LÝ ĐỒNG HỒ THÔNG MINH</vt:lpstr>
      <vt:lpstr>Web Quản Trị</vt:lpstr>
      <vt:lpstr>Web Quản Trị - Đăng nhập</vt:lpstr>
      <vt:lpstr>Web Quản Trị - Thêm và cập nhật người dùng</vt:lpstr>
      <vt:lpstr>Web Quản Trị - Thêm Người Dùng</vt:lpstr>
      <vt:lpstr>Web Quản Trị - Cập nhật Người Dùng</vt:lpstr>
      <vt:lpstr>Web Quản Trị - Cập nhật Người Dùng</vt:lpstr>
      <vt:lpstr>Web Quản Trị - Phân quyền Người Dùng</vt:lpstr>
      <vt:lpstr>Web Quản Trị - Thêm cập nhật Đơn vị</vt:lpstr>
      <vt:lpstr>Web Quản Trị - Thêm cập nhật Công ty cấp ĐHN</vt:lpstr>
      <vt:lpstr>Web Quản Trị - Thêm cập nhật Sự cố (sự kiện) ĐHN</vt:lpstr>
      <vt:lpstr>Web Quản Trị - Thêm cập nhật năm kỳ đọc số</vt:lpstr>
      <vt:lpstr>Web Quản Trị - Danh sách ĐHN có Sự kiện </vt:lpstr>
      <vt:lpstr>Web Quản Trị - Danh sách ĐHN có Sự kiện </vt:lpstr>
      <vt:lpstr>Web Quản Trị - Thống kê M3 tiêu thụ và SL ĐHN gửi CSN </vt:lpstr>
      <vt:lpstr>Web Quản Trị - Thống kê ĐHN không gửi chỉ số nước </vt:lpstr>
      <vt:lpstr>Web Quản Trị - Thống kê lượng nước tiêu thụ theo Năm-Kỳ</vt:lpstr>
      <vt:lpstr>Web Quản Trị - Thống kê sự kiện theo từng loại ĐHN</vt:lpstr>
      <vt:lpstr>Web Quản Trị - Tra cứu lượng nước tiêu thụ theo khách hàng</vt:lpstr>
      <vt:lpstr>Web Quản Trị - Tra cứu lượng nước tiêu thụ theo khách hàng</vt:lpstr>
      <vt:lpstr>Web Quản Trị - Thống kê ĐHN theo công ty – Đơn vị</vt:lpstr>
      <vt:lpstr>Web Quản Trị - Thống kê ĐHN</vt:lpstr>
      <vt:lpstr>Web Quản Trị - Tra cứu Đồng hồ nước</vt:lpstr>
      <vt:lpstr>Web Quản Trị - Tra cứu Đồng hồ nước</vt:lpstr>
      <vt:lpstr>Web Quản Trị - Tra cứu ĐHN Khách hàng</vt:lpstr>
      <vt:lpstr>Web Quản Trị - Tra cứu ĐHN Khách hàng</vt:lpstr>
      <vt:lpstr>Web Quản Trị - Tra cứu ĐHN Khách hàng</vt:lpstr>
      <vt:lpstr>Web Quản Trị - Tra cứu ĐHN Khách hàng</vt:lpstr>
      <vt:lpstr>Web Quản Trị - Tra cứu ĐHN Khách hàng</vt:lpstr>
      <vt:lpstr>Web Quản Trị - Tra cứu ĐHN Khách hàng</vt:lpstr>
      <vt:lpstr>Web Quản Trị - Import danh sách Đồng hồ nước</vt:lpstr>
      <vt:lpstr>Web Quản Trị - Danh sách sự kiện</vt:lpstr>
      <vt:lpstr>Web Quản Trị - Danh sách sự kiện</vt:lpstr>
      <vt:lpstr>Web Quản Trị - Kiểm tra pin</vt:lpstr>
      <vt:lpstr>Web Quản Trị - Kiểm tra pin</vt:lpstr>
      <vt:lpstr>Web Quản Trị - Kiểm tra kết nối</vt:lpstr>
      <vt:lpstr>Web Quản Trị - Kiểm tra kết nối</vt:lpstr>
      <vt:lpstr>Web Quản Trị - Thống kê ĐHN theo Đơn vị</vt:lpstr>
      <vt:lpstr>Web Quản Trị - Thống kê ĐHN theo Đơn vị</vt:lpstr>
      <vt:lpstr>Web Quản Trị - Tra cứu thông tin khách hàng</vt:lpstr>
      <vt:lpstr>Web Quản Trị - Tra cứu thông tin khách hàng</vt:lpstr>
      <vt:lpstr>Web Quản Trị - Tra cứu thông tin khách hàng</vt:lpstr>
      <vt:lpstr>Web Quản Trị - Tra cứu thông tin khách hàng</vt:lpstr>
      <vt:lpstr>Web Quản Trị - Thêm Đồng Hồ Nước</vt:lpstr>
      <vt:lpstr>Web Quản Trị - Thống kê sự kiện</vt:lpstr>
      <vt:lpstr>Thảo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2022-06-23T13:30:33Z</dcterms:created>
  <dcterms:modified xsi:type="dcterms:W3CDTF">2022-10-12T01:42:19Z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