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61" r:id="rId4"/>
    <p:sldId id="262" r:id="rId5"/>
    <p:sldId id="300" r:id="rId6"/>
    <p:sldId id="265" r:id="rId7"/>
    <p:sldId id="299" r:id="rId8"/>
    <p:sldId id="294" r:id="rId9"/>
    <p:sldId id="293" r:id="rId10"/>
    <p:sldId id="295" r:id="rId11"/>
    <p:sldId id="296" r:id="rId12"/>
    <p:sldId id="297" r:id="rId13"/>
    <p:sldId id="298" r:id="rId14"/>
    <p:sldId id="27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Work Sans" panose="020B0604020202020204" charset="0"/>
      <p:regular r:id="rId21"/>
      <p:bold r:id="rId22"/>
      <p:italic r:id="rId23"/>
      <p:boldItalic r:id="rId24"/>
    </p:embeddedFont>
    <p:embeddedFont>
      <p:font typeface="Work Sans Regula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6A10AB-CEEF-405A-9ED3-C57C14209E4D}">
  <a:tblStyle styleId="{856A10AB-CEEF-405A-9ED3-C57C14209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8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989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74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37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2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6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N%C3%BAt_(l%C3%BD_thuy%E1%BA%BFt_%C4%91%E1%BB%93_th%E1%BB%8B)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.wikipedia.org/w/index.php?title=Bertram_Raphael&amp;action=edit&amp;redlink=1" TargetMode="External"/><Relationship Id="rId5" Type="http://schemas.openxmlformats.org/officeDocument/2006/relationships/hyperlink" Target="https://vi.wikipedia.org/w/index.php?title=Nils_Nilsson&amp;action=edit&amp;redlink=1" TargetMode="External"/><Relationship Id="rId4" Type="http://schemas.openxmlformats.org/officeDocument/2006/relationships/hyperlink" Target="https://vi.wikipedia.org/w/index.php?title=Peter_Hart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ASTAR</a:t>
            </a:r>
            <a:endParaRPr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2: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1,1,1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1,1,1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[2,3,4],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gán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1,1,1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[2,3]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0E2D98-EBA7-4F6B-B909-77C713A4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99743"/>
              </p:ext>
            </p:extLst>
          </p:nvPr>
        </p:nvGraphicFramePr>
        <p:xfrm>
          <a:off x="1122331" y="3923498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948940">
                  <a:extLst>
                    <a:ext uri="{9D8B030D-6E8A-4147-A177-3AD203B41FA5}">
                      <a16:colId xmlns:a16="http://schemas.microsoft.com/office/drawing/2014/main" val="832063953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904437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1,1,1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6617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7AB226-0FFF-4B21-9BB8-7F4DF3A3E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0749"/>
              </p:ext>
            </p:extLst>
          </p:nvPr>
        </p:nvGraphicFramePr>
        <p:xfrm>
          <a:off x="1122331" y="3191988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1217464865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645704953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874742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4,3,3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2,4,4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62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3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3: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4,3,3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4,3,3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[3]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23B6AC-E796-4595-B440-FFDB9D109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8463"/>
              </p:ext>
            </p:extLst>
          </p:nvPr>
        </p:nvGraphicFramePr>
        <p:xfrm>
          <a:off x="1122331" y="3856453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337605236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163111031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1588910570"/>
                    </a:ext>
                  </a:extLst>
                </a:gridCol>
              </a:tblGrid>
              <a:tr h="51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4,3,3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8462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30375B-CE7D-4C1D-8ADC-ABE0E2F26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24683"/>
              </p:ext>
            </p:extLst>
          </p:nvPr>
        </p:nvGraphicFramePr>
        <p:xfrm>
          <a:off x="1122331" y="3165876"/>
          <a:ext cx="5768975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797175">
                  <a:extLst>
                    <a:ext uri="{9D8B030D-6E8A-4147-A177-3AD203B41FA5}">
                      <a16:colId xmlns:a16="http://schemas.microsoft.com/office/drawing/2014/main" val="340837055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46191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62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4: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3,4,4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3,4,4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[2]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AECCAA-9044-4BB9-9001-F1823B33A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91216"/>
              </p:ext>
            </p:extLst>
          </p:nvPr>
        </p:nvGraphicFramePr>
        <p:xfrm>
          <a:off x="1122331" y="3873734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8591111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399736242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199050050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91088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4,3,3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2446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2DEEAB-BE2A-46CF-9B83-EE190798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13742"/>
              </p:ext>
            </p:extLst>
          </p:nvPr>
        </p:nvGraphicFramePr>
        <p:xfrm>
          <a:off x="1122331" y="3165876"/>
          <a:ext cx="5768975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68975">
                  <a:extLst>
                    <a:ext uri="{9D8B030D-6E8A-4147-A177-3AD203B41FA5}">
                      <a16:colId xmlns:a16="http://schemas.microsoft.com/office/drawing/2014/main" val="3603825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2,4,4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74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9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5: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2,4,4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cuối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xuất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quả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DD7D0-7F3E-4908-A838-96611D8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13" y="1855340"/>
            <a:ext cx="5010687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ội dung ý tưởng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393251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Ý</a:t>
            </a:r>
            <a:r>
              <a:rPr lang="en" dirty="0"/>
              <a:t> tưởng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59853" y="1907353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trúc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priorityqueue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DS Open </a:t>
            </a:r>
            <a:r>
              <a:rPr lang="en-US" sz="1600" dirty="0" err="1"/>
              <a:t>và</a:t>
            </a:r>
            <a:r>
              <a:rPr lang="en-US" sz="1600" dirty="0"/>
              <a:t> Closed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Closed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nằm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Open </a:t>
            </a:r>
            <a:r>
              <a:rPr lang="en-US" sz="1600" dirty="0" err="1"/>
              <a:t>hoặc</a:t>
            </a:r>
            <a:r>
              <a:rPr lang="en-US" sz="1600" dirty="0"/>
              <a:t> Closed </a:t>
            </a:r>
            <a:r>
              <a:rPr lang="en-US" sz="1600" dirty="0" err="1"/>
              <a:t>vào</a:t>
            </a:r>
            <a:r>
              <a:rPr lang="en-US" sz="1600" dirty="0"/>
              <a:t> Open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nút</a:t>
            </a:r>
            <a:r>
              <a:rPr lang="en-US" sz="1600" dirty="0"/>
              <a:t> cha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kề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endParaRPr lang="en-US"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1600" dirty="0" err="1"/>
              <a:t>Lặp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Open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đang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endParaRPr lang="en-US" sz="1600"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rgbClr val="FFFFFF"/>
                </a:solidFill>
              </a:rPr>
              <a:t>Giới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thiệu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" name="Google Shape;116;p18">
            <a:extLst>
              <a:ext uri="{FF2B5EF4-FFF2-40B4-BE49-F238E27FC236}">
                <a16:creationId xmlns:a16="http://schemas.microsoft.com/office/drawing/2014/main" id="{1312CAB6-78F6-48D2-8967-5737352385FC}"/>
              </a:ext>
            </a:extLst>
          </p:cNvPr>
          <p:cNvSpPr txBox="1">
            <a:spLocks noGrp="1"/>
          </p:cNvSpPr>
          <p:nvPr/>
        </p:nvSpPr>
        <p:spPr>
          <a:xfrm>
            <a:off x="693365" y="3405638"/>
            <a:ext cx="508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Giải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thích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các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hàm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cần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gọi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tới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393251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59853" y="1907353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Thuật toán này tìm một đường đi từ một </a:t>
            </a:r>
            <a:r>
              <a:rPr lang="vi-VN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3" tooltip="Nút (lý thuyết đồ thị) (trang chưa được viết)"/>
              </a:rPr>
              <a:t>nút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khởi đầu tới một nút đích cho trước (hoặc tới một nút thỏa mãn một điều kiện đích).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Thuật toán A* được mô tả lần đầu vào năm 1968 bởi </a:t>
            </a:r>
            <a:r>
              <a:rPr lang="vi-VN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4" tooltip="Peter Hart (trang chưa được viết)"/>
              </a:rPr>
              <a:t> Peter Hart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vi-VN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5" tooltip="Nils Nilsson (trang chưa được viết)"/>
              </a:rPr>
              <a:t>Nils Nilsson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và </a:t>
            </a:r>
            <a:r>
              <a:rPr lang="vi-VN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6" tooltip="Bertram Raphael (trang chưa được viết)"/>
              </a:rPr>
              <a:t>Bertram Raphael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664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814F5-E9FF-484F-B31D-88121DFD3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711688"/>
            <a:ext cx="3847813" cy="372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1;p21">
            <a:extLst>
              <a:ext uri="{FF2B5EF4-FFF2-40B4-BE49-F238E27FC236}">
                <a16:creationId xmlns:a16="http://schemas.microsoft.com/office/drawing/2014/main" id="{5128CAF0-27F7-45D8-9AF2-BA70941871A2}"/>
              </a:ext>
            </a:extLst>
          </p:cNvPr>
          <p:cNvSpPr txBox="1">
            <a:spLocks noGrp="1"/>
          </p:cNvSpPr>
          <p:nvPr/>
        </p:nvSpPr>
        <p:spPr>
          <a:xfrm>
            <a:off x="724186" y="1080244"/>
            <a:ext cx="3337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Đ</a:t>
            </a:r>
            <a:r>
              <a:rPr lang="en" sz="3000" dirty="0"/>
              <a:t>ồ thị mẫu:</a:t>
            </a:r>
            <a:endParaRPr sz="3000" dirty="0"/>
          </a:p>
        </p:txBody>
      </p:sp>
      <p:sp>
        <p:nvSpPr>
          <p:cNvPr id="13" name="Google Shape;162;p21">
            <a:extLst>
              <a:ext uri="{FF2B5EF4-FFF2-40B4-BE49-F238E27FC236}">
                <a16:creationId xmlns:a16="http://schemas.microsoft.com/office/drawing/2014/main" id="{87DF2F12-057A-4D56-B182-BC7D2D1F6A3A}"/>
              </a:ext>
            </a:extLst>
          </p:cNvPr>
          <p:cNvSpPr txBox="1">
            <a:spLocks noGrp="1"/>
          </p:cNvSpPr>
          <p:nvPr/>
        </p:nvSpPr>
        <p:spPr>
          <a:xfrm>
            <a:off x="979493" y="2440444"/>
            <a:ext cx="33372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</a:t>
            </a:r>
            <a:r>
              <a:rPr lang="en" sz="1400" dirty="0"/>
              <a:t>ìm đường đi giữa đỉnh 0 và đỉnh 2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F4D89-0564-498E-8F5C-6B641564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49" y="470047"/>
            <a:ext cx="5606901" cy="42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570246-7F99-455D-A7C9-E451C8CBB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78358"/>
              </p:ext>
            </p:extLst>
          </p:nvPr>
        </p:nvGraphicFramePr>
        <p:xfrm>
          <a:off x="688166" y="1729479"/>
          <a:ext cx="3883834" cy="1067380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976747">
                  <a:extLst>
                    <a:ext uri="{9D8B030D-6E8A-4147-A177-3AD203B41FA5}">
                      <a16:colId xmlns:a16="http://schemas.microsoft.com/office/drawing/2014/main" val="3092574922"/>
                    </a:ext>
                  </a:extLst>
                </a:gridCol>
                <a:gridCol w="978462">
                  <a:extLst>
                    <a:ext uri="{9D8B030D-6E8A-4147-A177-3AD203B41FA5}">
                      <a16:colId xmlns:a16="http://schemas.microsoft.com/office/drawing/2014/main" val="749785036"/>
                    </a:ext>
                  </a:extLst>
                </a:gridCol>
                <a:gridCol w="978462">
                  <a:extLst>
                    <a:ext uri="{9D8B030D-6E8A-4147-A177-3AD203B41FA5}">
                      <a16:colId xmlns:a16="http://schemas.microsoft.com/office/drawing/2014/main" val="517791944"/>
                    </a:ext>
                  </a:extLst>
                </a:gridCol>
                <a:gridCol w="950163">
                  <a:extLst>
                    <a:ext uri="{9D8B030D-6E8A-4147-A177-3AD203B41FA5}">
                      <a16:colId xmlns:a16="http://schemas.microsoft.com/office/drawing/2014/main" val="1030789427"/>
                    </a:ext>
                  </a:extLst>
                </a:gridCol>
              </a:tblGrid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622169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734087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93032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312461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370440"/>
                  </a:ext>
                </a:extLst>
              </a:tr>
            </a:tbl>
          </a:graphicData>
        </a:graphic>
      </p:graphicFrame>
      <p:sp>
        <p:nvSpPr>
          <p:cNvPr id="9" name="Google Shape;161;p21">
            <a:extLst>
              <a:ext uri="{FF2B5EF4-FFF2-40B4-BE49-F238E27FC236}">
                <a16:creationId xmlns:a16="http://schemas.microsoft.com/office/drawing/2014/main" id="{6A777FC5-7470-4C34-8C4F-C57827544674}"/>
              </a:ext>
            </a:extLst>
          </p:cNvPr>
          <p:cNvSpPr txBox="1">
            <a:spLocks noGrp="1"/>
          </p:cNvSpPr>
          <p:nvPr/>
        </p:nvSpPr>
        <p:spPr>
          <a:xfrm>
            <a:off x="724186" y="777229"/>
            <a:ext cx="2765774" cy="67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Data </a:t>
            </a:r>
            <a:r>
              <a:rPr lang="en-US" sz="2000" b="0" dirty="0" err="1"/>
              <a:t>sau</a:t>
            </a:r>
            <a:r>
              <a:rPr lang="en-US" sz="2000" b="0" dirty="0"/>
              <a:t> </a:t>
            </a:r>
            <a:r>
              <a:rPr lang="en-US" sz="2000" b="0" dirty="0" err="1"/>
              <a:t>khi</a:t>
            </a:r>
            <a:r>
              <a:rPr lang="en-US" sz="2000" b="0" dirty="0"/>
              <a:t> </a:t>
            </a:r>
            <a:r>
              <a:rPr lang="en-US" sz="2000" b="0" dirty="0" err="1"/>
              <a:t>tạo</a:t>
            </a:r>
            <a:r>
              <a:rPr lang="en-US" sz="2000" b="0" dirty="0"/>
              <a:t> </a:t>
            </a:r>
            <a:r>
              <a:rPr lang="en-US" sz="2000" b="0" dirty="0" err="1"/>
              <a:t>dữ</a:t>
            </a:r>
            <a:r>
              <a:rPr lang="en-US" sz="2000" b="0" dirty="0"/>
              <a:t> </a:t>
            </a:r>
            <a:r>
              <a:rPr lang="en-US" sz="2000" b="0" dirty="0" err="1"/>
              <a:t>liệu</a:t>
            </a:r>
            <a:r>
              <a:rPr lang="en-US" sz="2000" b="0" dirty="0"/>
              <a:t> </a:t>
            </a:r>
            <a:r>
              <a:rPr lang="en-US" sz="2000" b="0" dirty="0" err="1"/>
              <a:t>từ</a:t>
            </a:r>
            <a:r>
              <a:rPr lang="en-US" sz="2000" b="0" dirty="0"/>
              <a:t> </a:t>
            </a:r>
            <a:r>
              <a:rPr lang="en-US" sz="2000" b="0" dirty="0" err="1"/>
              <a:t>đồ</a:t>
            </a:r>
            <a:r>
              <a:rPr lang="en-US" sz="2000" b="0" dirty="0"/>
              <a:t> </a:t>
            </a:r>
            <a:r>
              <a:rPr lang="en-US" sz="2000" b="0" dirty="0" err="1"/>
              <a:t>thị</a:t>
            </a:r>
            <a:r>
              <a:rPr lang="en-US" sz="2000" b="0" dirty="0"/>
              <a:t> </a:t>
            </a:r>
            <a:r>
              <a:rPr lang="en-US" sz="2000" b="0" dirty="0" err="1"/>
              <a:t>mẫu</a:t>
            </a:r>
            <a:endParaRPr lang="en-US" sz="2000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26D250-E666-4E5A-B008-BCA2D8304EBE}"/>
              </a:ext>
            </a:extLst>
          </p:cNvPr>
          <p:cNvGraphicFramePr>
            <a:graphicFrameLocks noGrp="1"/>
          </p:cNvGraphicFramePr>
          <p:nvPr/>
        </p:nvGraphicFramePr>
        <p:xfrm>
          <a:off x="1192530" y="3476155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51830">
                  <a:extLst>
                    <a:ext uri="{9D8B030D-6E8A-4147-A177-3AD203B41FA5}">
                      <a16:colId xmlns:a16="http://schemas.microsoft.com/office/drawing/2014/main" val="70598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3254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BFFD8-6ACA-4C4A-A4C4-17C3AB423FA9}"/>
              </a:ext>
            </a:extLst>
          </p:cNvPr>
          <p:cNvGraphicFramePr>
            <a:graphicFrameLocks noGrp="1"/>
          </p:cNvGraphicFramePr>
          <p:nvPr/>
        </p:nvGraphicFramePr>
        <p:xfrm>
          <a:off x="1192530" y="4161792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51830">
                  <a:extLst>
                    <a:ext uri="{9D8B030D-6E8A-4147-A177-3AD203B41FA5}">
                      <a16:colId xmlns:a16="http://schemas.microsoft.com/office/drawing/2014/main" val="1799627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1419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" y="3739684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94385" y="3110257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4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D3F0D9-C644-4181-8837-001785CD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6" y="3429405"/>
            <a:ext cx="151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D45C4-637F-4FE3-917A-4B43609AF13F}"/>
              </a:ext>
            </a:extLst>
          </p:cNvPr>
          <p:cNvSpPr txBox="1"/>
          <p:nvPr/>
        </p:nvSpPr>
        <p:spPr>
          <a:xfrm>
            <a:off x="724186" y="2764941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B5D46-AA05-4BBE-BC0E-EAAA01D6EDA7}"/>
              </a:ext>
            </a:extLst>
          </p:cNvPr>
          <p:cNvSpPr txBox="1"/>
          <p:nvPr/>
        </p:nvSpPr>
        <p:spPr>
          <a:xfrm>
            <a:off x="724186" y="743358"/>
            <a:ext cx="539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Lặp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EECE5-CEE4-40D7-97C3-58A06EAAE5D8}"/>
              </a:ext>
            </a:extLst>
          </p:cNvPr>
          <p:cNvSpPr txBox="1"/>
          <p:nvPr/>
        </p:nvSpPr>
        <p:spPr>
          <a:xfrm>
            <a:off x="1192530" y="1116676"/>
            <a:ext cx="5391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Duyệt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đầu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tiên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0,0,0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0,0,0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Closed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kề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[1,4],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gán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node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0,0,0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[1,4]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Open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A1F315-1F47-4AEC-85C5-CEE29F2EF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12549"/>
              </p:ext>
            </p:extLst>
          </p:nvPr>
        </p:nvGraphicFramePr>
        <p:xfrm>
          <a:off x="1122331" y="3165876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2948940">
                  <a:extLst>
                    <a:ext uri="{9D8B030D-6E8A-4147-A177-3AD203B41FA5}">
                      <a16:colId xmlns:a16="http://schemas.microsoft.com/office/drawing/2014/main" val="4013353837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225675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4,3,3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8637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8BE6DD-9338-4861-9B07-50F8E66D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10005"/>
              </p:ext>
            </p:extLst>
          </p:nvPr>
        </p:nvGraphicFramePr>
        <p:xfrm>
          <a:off x="1122331" y="3923498"/>
          <a:ext cx="5751830" cy="170371"/>
        </p:xfrm>
        <a:graphic>
          <a:graphicData uri="http://schemas.openxmlformats.org/drawingml/2006/table">
            <a:tbl>
              <a:tblPr firstRow="1" firstCol="1" bandRow="1">
                <a:tableStyleId>{856A10AB-CEEF-405A-9ED3-C57C14209E4D}</a:tableStyleId>
              </a:tblPr>
              <a:tblGrid>
                <a:gridCol w="5751830">
                  <a:extLst>
                    <a:ext uri="{9D8B030D-6E8A-4147-A177-3AD203B41FA5}">
                      <a16:colId xmlns:a16="http://schemas.microsoft.com/office/drawing/2014/main" val="2932619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29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57352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451</Words>
  <Application>Microsoft Office PowerPoint</Application>
  <PresentationFormat>On-screen Show (16:9)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Work Sans Regular</vt:lpstr>
      <vt:lpstr>Arial</vt:lpstr>
      <vt:lpstr>Work Sans</vt:lpstr>
      <vt:lpstr>Calibri</vt:lpstr>
      <vt:lpstr>Jacquenetta template</vt:lpstr>
      <vt:lpstr>THUẬT TOÁN ASTAR</vt:lpstr>
      <vt:lpstr>Nội dung ý tưởng</vt:lpstr>
      <vt:lpstr>Ý tưởng</vt:lpstr>
      <vt:lpstr>Giới thiệu</vt:lpstr>
      <vt:lpstr>Giới thiệu: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ASTAR</dc:title>
  <cp:lastModifiedBy>tien nguyen</cp:lastModifiedBy>
  <cp:revision>43</cp:revision>
  <dcterms:modified xsi:type="dcterms:W3CDTF">2021-01-14T05:25:01Z</dcterms:modified>
</cp:coreProperties>
</file>