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8" r:id="rId3"/>
    <p:sldId id="259" r:id="rId4"/>
    <p:sldId id="261" r:id="rId5"/>
    <p:sldId id="262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82" r:id="rId18"/>
    <p:sldId id="265" r:id="rId19"/>
    <p:sldId id="294" r:id="rId20"/>
    <p:sldId id="293" r:id="rId21"/>
    <p:sldId id="295" r:id="rId22"/>
    <p:sldId id="296" r:id="rId23"/>
    <p:sldId id="297" r:id="rId24"/>
    <p:sldId id="298" r:id="rId25"/>
    <p:sldId id="279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Work Sans" panose="020B0604020202020204" charset="0"/>
      <p:regular r:id="rId32"/>
      <p:bold r:id="rId33"/>
      <p:italic r:id="rId34"/>
      <p:boldItalic r:id="rId35"/>
    </p:embeddedFont>
    <p:embeddedFont>
      <p:font typeface="Work Sans Regular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6A10AB-CEEF-405A-9ED3-C57C14209E4D}">
  <a:tblStyle styleId="{856A10AB-CEEF-405A-9ED3-C57C14209E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01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447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785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197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98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044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56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542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2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267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44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816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5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989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085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271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534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58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ASTAR</a:t>
            </a:r>
            <a:endParaRPr dirty="0"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" name="Google Shape;161;p21">
            <a:extLst>
              <a:ext uri="{FF2B5EF4-FFF2-40B4-BE49-F238E27FC236}">
                <a16:creationId xmlns:a16="http://schemas.microsoft.com/office/drawing/2014/main" id="{3F9B6F0A-83B5-49AB-915C-B3E744D780CB}"/>
              </a:ext>
            </a:extLst>
          </p:cNvPr>
          <p:cNvSpPr txBox="1">
            <a:spLocks noGrp="1"/>
          </p:cNvSpPr>
          <p:nvPr/>
        </p:nvSpPr>
        <p:spPr>
          <a:xfrm>
            <a:off x="630091" y="985044"/>
            <a:ext cx="2805068" cy="263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Lấy</a:t>
            </a:r>
            <a:r>
              <a:rPr lang="en-US" sz="3000" dirty="0"/>
              <a:t> </a:t>
            </a:r>
            <a:r>
              <a:rPr lang="en-US" sz="3000" dirty="0" err="1"/>
              <a:t>trọng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ít</a:t>
            </a:r>
            <a:r>
              <a:rPr lang="en-US" sz="3000" dirty="0"/>
              <a:t> </a:t>
            </a:r>
            <a:r>
              <a:rPr lang="en-US" sz="3000" dirty="0" err="1"/>
              <a:t>nhất</a:t>
            </a:r>
            <a:r>
              <a:rPr lang="en-US" sz="3000" dirty="0"/>
              <a:t> ừ </a:t>
            </a:r>
            <a:r>
              <a:rPr lang="en-US" sz="3000" dirty="0" err="1"/>
              <a:t>đỉnh</a:t>
            </a:r>
            <a:r>
              <a:rPr lang="en-US" sz="3000" dirty="0"/>
              <a:t> </a:t>
            </a:r>
            <a:r>
              <a:rPr lang="en-US" sz="3000" dirty="0" err="1"/>
              <a:t>bắt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đến</a:t>
            </a:r>
            <a:r>
              <a:rPr lang="en-US" sz="3000" dirty="0"/>
              <a:t> </a:t>
            </a:r>
            <a:r>
              <a:rPr lang="en-US" sz="3000" dirty="0" err="1"/>
              <a:t>tất</a:t>
            </a:r>
            <a:r>
              <a:rPr lang="en-US" sz="3000" dirty="0"/>
              <a:t> </a:t>
            </a:r>
            <a:r>
              <a:rPr lang="en-US" sz="3000" dirty="0" err="1"/>
              <a:t>cả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đỉnh</a:t>
            </a:r>
            <a:endParaRPr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ACD5C-870B-4064-811E-843E4AB20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59" y="1663938"/>
            <a:ext cx="5273040" cy="151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7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" name="Google Shape;161;p21">
            <a:extLst>
              <a:ext uri="{FF2B5EF4-FFF2-40B4-BE49-F238E27FC236}">
                <a16:creationId xmlns:a16="http://schemas.microsoft.com/office/drawing/2014/main" id="{3F9B6F0A-83B5-49AB-915C-B3E744D780CB}"/>
              </a:ext>
            </a:extLst>
          </p:cNvPr>
          <p:cNvSpPr txBox="1">
            <a:spLocks noGrp="1"/>
          </p:cNvSpPr>
          <p:nvPr/>
        </p:nvSpPr>
        <p:spPr>
          <a:xfrm>
            <a:off x="724186" y="1166355"/>
            <a:ext cx="6486989" cy="281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Khởi</a:t>
            </a:r>
            <a:r>
              <a:rPr lang="en-US" sz="3000" dirty="0"/>
              <a:t> </a:t>
            </a:r>
            <a:r>
              <a:rPr lang="en-US" sz="3000" dirty="0" err="1"/>
              <a:t>tạo</a:t>
            </a:r>
            <a:r>
              <a:rPr lang="en-US" sz="3000" dirty="0"/>
              <a:t> Open </a:t>
            </a:r>
            <a:r>
              <a:rPr lang="en-US" sz="3000" dirty="0" err="1"/>
              <a:t>và</a:t>
            </a:r>
            <a:r>
              <a:rPr lang="en-US" sz="3000" dirty="0"/>
              <a:t> Closed: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PriorityQueue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hàng</a:t>
            </a:r>
            <a:r>
              <a:rPr lang="en-US" sz="3000" dirty="0"/>
              <a:t> </a:t>
            </a:r>
            <a:r>
              <a:rPr lang="en-US" sz="3000" dirty="0" err="1"/>
              <a:t>đợi</a:t>
            </a:r>
            <a:r>
              <a:rPr lang="en-US" sz="3000" dirty="0"/>
              <a:t> </a:t>
            </a:r>
            <a:r>
              <a:rPr lang="en-US" sz="3000" dirty="0" err="1"/>
              <a:t>ưu</a:t>
            </a:r>
            <a:r>
              <a:rPr lang="en-US" sz="3000" dirty="0"/>
              <a:t> </a:t>
            </a:r>
            <a:r>
              <a:rPr lang="en-US" sz="3000" dirty="0" err="1"/>
              <a:t>tiên</a:t>
            </a:r>
            <a:r>
              <a:rPr lang="en-US" sz="3000" dirty="0"/>
              <a:t> </a:t>
            </a:r>
            <a:r>
              <a:rPr lang="en-US" sz="3000" dirty="0" err="1"/>
              <a:t>khi</a:t>
            </a:r>
            <a:r>
              <a:rPr lang="en-US" sz="3000" dirty="0"/>
              <a:t> </a:t>
            </a:r>
            <a:r>
              <a:rPr lang="en-US" sz="3000" dirty="0" err="1"/>
              <a:t>thêm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sách</a:t>
            </a:r>
            <a:r>
              <a:rPr lang="en-US" sz="3000" dirty="0"/>
              <a:t> </a:t>
            </a:r>
            <a:r>
              <a:rPr lang="en-US" sz="3000" dirty="0" err="1"/>
              <a:t>nó</a:t>
            </a:r>
            <a:r>
              <a:rPr lang="en-US" sz="3000" dirty="0"/>
              <a:t> </a:t>
            </a:r>
            <a:r>
              <a:rPr lang="en-US" sz="3000" dirty="0" err="1"/>
              <a:t>sẽ</a:t>
            </a:r>
            <a:r>
              <a:rPr lang="en-US" sz="3000" dirty="0"/>
              <a:t> </a:t>
            </a:r>
            <a:r>
              <a:rPr lang="en-US" sz="3000" dirty="0" err="1"/>
              <a:t>sắp</a:t>
            </a:r>
            <a:r>
              <a:rPr lang="en-US" sz="3000" dirty="0"/>
              <a:t> </a:t>
            </a:r>
            <a:r>
              <a:rPr lang="en-US" sz="3000" dirty="0" err="1"/>
              <a:t>xếp</a:t>
            </a:r>
            <a:r>
              <a:rPr lang="en-US" sz="3000" dirty="0"/>
              <a:t> </a:t>
            </a:r>
            <a:r>
              <a:rPr lang="en-US" sz="3000" dirty="0" err="1"/>
              <a:t>lại</a:t>
            </a:r>
            <a:r>
              <a:rPr lang="en-US" sz="3000" dirty="0"/>
              <a:t> </a:t>
            </a:r>
            <a:r>
              <a:rPr lang="en-US" sz="3000" dirty="0" err="1"/>
              <a:t>hàng</a:t>
            </a:r>
            <a:r>
              <a:rPr lang="en-US" sz="3000" dirty="0"/>
              <a:t> </a:t>
            </a:r>
            <a:r>
              <a:rPr lang="en-US" sz="3000" dirty="0" err="1"/>
              <a:t>đợi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D41AF-7F2D-47F4-9AFA-3483725B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559" y="805683"/>
            <a:ext cx="5501640" cy="6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2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" name="Google Shape;161;p21">
            <a:extLst>
              <a:ext uri="{FF2B5EF4-FFF2-40B4-BE49-F238E27FC236}">
                <a16:creationId xmlns:a16="http://schemas.microsoft.com/office/drawing/2014/main" id="{3F9B6F0A-83B5-49AB-915C-B3E744D780CB}"/>
              </a:ext>
            </a:extLst>
          </p:cNvPr>
          <p:cNvSpPr txBox="1">
            <a:spLocks noGrp="1"/>
          </p:cNvSpPr>
          <p:nvPr/>
        </p:nvSpPr>
        <p:spPr>
          <a:xfrm>
            <a:off x="724186" y="712182"/>
            <a:ext cx="6486989" cy="281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Gán</a:t>
            </a:r>
            <a:r>
              <a:rPr lang="en-US" sz="3000" dirty="0"/>
              <a:t> heuristic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đỉnh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tiên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add </a:t>
            </a:r>
            <a:r>
              <a:rPr lang="en-US" sz="3000" dirty="0" err="1"/>
              <a:t>vào</a:t>
            </a:r>
            <a:r>
              <a:rPr lang="en-US" sz="3000" dirty="0"/>
              <a:t> Open</a:t>
            </a:r>
            <a:endParaRPr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4BDEF-0A1C-4E5C-9257-326348747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10" y="799642"/>
            <a:ext cx="6486989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7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Google Shape;161;p21">
            <a:extLst>
              <a:ext uri="{FF2B5EF4-FFF2-40B4-BE49-F238E27FC236}">
                <a16:creationId xmlns:a16="http://schemas.microsoft.com/office/drawing/2014/main" id="{3F9B6F0A-83B5-49AB-915C-B3E744D780CB}"/>
              </a:ext>
            </a:extLst>
          </p:cNvPr>
          <p:cNvSpPr txBox="1">
            <a:spLocks noGrp="1"/>
          </p:cNvSpPr>
          <p:nvPr/>
        </p:nvSpPr>
        <p:spPr>
          <a:xfrm>
            <a:off x="724186" y="1166355"/>
            <a:ext cx="6486989" cy="281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Nếu</a:t>
            </a:r>
            <a:r>
              <a:rPr lang="en-US" sz="3000" dirty="0"/>
              <a:t> Open </a:t>
            </a:r>
            <a:r>
              <a:rPr lang="en-US" sz="3000" dirty="0" err="1"/>
              <a:t>rỗng</a:t>
            </a:r>
            <a:r>
              <a:rPr lang="en-US" sz="3000" dirty="0"/>
              <a:t> </a:t>
            </a:r>
            <a:r>
              <a:rPr lang="en-US" sz="3000" dirty="0" err="1"/>
              <a:t>thì</a:t>
            </a:r>
            <a:r>
              <a:rPr lang="en-US" sz="3000" dirty="0"/>
              <a:t> </a:t>
            </a:r>
            <a:r>
              <a:rPr lang="en-US" sz="3000" dirty="0" err="1"/>
              <a:t>tìm</a:t>
            </a:r>
            <a:r>
              <a:rPr lang="en-US" sz="3000" dirty="0"/>
              <a:t> </a:t>
            </a:r>
            <a:r>
              <a:rPr lang="en-US" sz="3000" dirty="0" err="1"/>
              <a:t>kiếm</a:t>
            </a:r>
            <a:r>
              <a:rPr lang="en-US" sz="3000" dirty="0"/>
              <a:t> </a:t>
            </a:r>
            <a:r>
              <a:rPr lang="en-US" sz="3000" dirty="0" err="1"/>
              <a:t>thất</a:t>
            </a:r>
            <a:r>
              <a:rPr lang="en-US" sz="3000" dirty="0"/>
              <a:t> </a:t>
            </a:r>
            <a:r>
              <a:rPr lang="en-US" sz="3000" dirty="0" err="1"/>
              <a:t>bại</a:t>
            </a:r>
            <a:endParaRPr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255A8-49DB-4445-8077-41E8C0A25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541" y="778332"/>
            <a:ext cx="6403658" cy="13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7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Google Shape;161;p21">
            <a:extLst>
              <a:ext uri="{FF2B5EF4-FFF2-40B4-BE49-F238E27FC236}">
                <a16:creationId xmlns:a16="http://schemas.microsoft.com/office/drawing/2014/main" id="{3F9B6F0A-83B5-49AB-915C-B3E744D780CB}"/>
              </a:ext>
            </a:extLst>
          </p:cNvPr>
          <p:cNvSpPr txBox="1">
            <a:spLocks noGrp="1"/>
          </p:cNvSpPr>
          <p:nvPr/>
        </p:nvSpPr>
        <p:spPr>
          <a:xfrm>
            <a:off x="724186" y="823455"/>
            <a:ext cx="6486989" cy="281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Thêm</a:t>
            </a:r>
            <a:r>
              <a:rPr lang="en-US" sz="3000" dirty="0"/>
              <a:t> node </a:t>
            </a:r>
            <a:r>
              <a:rPr lang="en-US" sz="3000" dirty="0" err="1"/>
              <a:t>đang</a:t>
            </a:r>
            <a:r>
              <a:rPr lang="en-US" sz="3000" dirty="0"/>
              <a:t> </a:t>
            </a:r>
            <a:r>
              <a:rPr lang="en-US" sz="3000" dirty="0" err="1"/>
              <a:t>duyệt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Closed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tra</a:t>
            </a:r>
            <a:r>
              <a:rPr lang="en-US" sz="3000" dirty="0"/>
              <a:t> node </a:t>
            </a:r>
            <a:r>
              <a:rPr lang="en-US" sz="3000" dirty="0" err="1"/>
              <a:t>đó</a:t>
            </a:r>
            <a:r>
              <a:rPr lang="en-US" sz="3000" dirty="0"/>
              <a:t> </a:t>
            </a:r>
            <a:r>
              <a:rPr lang="en-US" sz="3000" dirty="0" err="1"/>
              <a:t>đã</a:t>
            </a:r>
            <a:r>
              <a:rPr lang="en-US" sz="3000" dirty="0"/>
              <a:t> </a:t>
            </a:r>
            <a:r>
              <a:rPr lang="en-US" sz="3000" dirty="0" err="1"/>
              <a:t>đi</a:t>
            </a:r>
            <a:r>
              <a:rPr lang="en-US" sz="3000" dirty="0"/>
              <a:t> qua hay </a:t>
            </a:r>
            <a:r>
              <a:rPr lang="en-US" sz="3000" dirty="0" err="1"/>
              <a:t>chưa</a:t>
            </a:r>
            <a:endParaRPr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91B4B-0143-4D4E-9639-B892BA953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40" y="613905"/>
            <a:ext cx="5111559" cy="7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6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Google Shape;161;p21">
            <a:extLst>
              <a:ext uri="{FF2B5EF4-FFF2-40B4-BE49-F238E27FC236}">
                <a16:creationId xmlns:a16="http://schemas.microsoft.com/office/drawing/2014/main" id="{3F9B6F0A-83B5-49AB-915C-B3E744D780CB}"/>
              </a:ext>
            </a:extLst>
          </p:cNvPr>
          <p:cNvSpPr txBox="1">
            <a:spLocks noGrp="1"/>
          </p:cNvSpPr>
          <p:nvPr/>
        </p:nvSpPr>
        <p:spPr>
          <a:xfrm>
            <a:off x="808006" y="1582489"/>
            <a:ext cx="6486989" cy="281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Nếu</a:t>
            </a:r>
            <a:r>
              <a:rPr lang="en-US" sz="3000" dirty="0"/>
              <a:t> node </a:t>
            </a:r>
            <a:r>
              <a:rPr lang="en-US" sz="3000" dirty="0" err="1"/>
              <a:t>đang</a:t>
            </a:r>
            <a:r>
              <a:rPr lang="en-US" sz="3000" dirty="0"/>
              <a:t> </a:t>
            </a:r>
            <a:r>
              <a:rPr lang="en-US" sz="3000" dirty="0" err="1"/>
              <a:t>duyệt</a:t>
            </a:r>
            <a:r>
              <a:rPr lang="en-US" sz="3000" dirty="0"/>
              <a:t> </a:t>
            </a:r>
            <a:r>
              <a:rPr lang="en-US" sz="3000" dirty="0" err="1"/>
              <a:t>bằng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đỉnh</a:t>
            </a:r>
            <a:r>
              <a:rPr lang="en-US" sz="3000" dirty="0"/>
              <a:t> </a:t>
            </a:r>
            <a:r>
              <a:rPr lang="en-US" sz="3000" dirty="0" err="1"/>
              <a:t>muốn</a:t>
            </a:r>
            <a:r>
              <a:rPr lang="en-US" sz="3000" dirty="0"/>
              <a:t> </a:t>
            </a:r>
            <a:r>
              <a:rPr lang="en-US" sz="3000" dirty="0" err="1"/>
              <a:t>đến</a:t>
            </a:r>
            <a:r>
              <a:rPr lang="en-US" sz="3000" dirty="0"/>
              <a:t> </a:t>
            </a:r>
            <a:r>
              <a:rPr lang="en-US" sz="3000" dirty="0" err="1"/>
              <a:t>thì</a:t>
            </a:r>
            <a:r>
              <a:rPr lang="en-US" sz="3000" dirty="0"/>
              <a:t> </a:t>
            </a:r>
            <a:r>
              <a:rPr lang="en-US" sz="3000" dirty="0" err="1"/>
              <a:t>hiển</a:t>
            </a:r>
            <a:r>
              <a:rPr lang="en-US" sz="3000" dirty="0"/>
              <a:t> </a:t>
            </a:r>
            <a:r>
              <a:rPr lang="en-US" sz="3000" dirty="0" err="1"/>
              <a:t>thị</a:t>
            </a:r>
            <a:r>
              <a:rPr lang="en-US" sz="3000" dirty="0"/>
              <a:t> </a:t>
            </a:r>
            <a:r>
              <a:rPr lang="en-US" sz="3000" dirty="0" err="1"/>
              <a:t>đường</a:t>
            </a:r>
            <a:r>
              <a:rPr lang="en-US" sz="3000" dirty="0"/>
              <a:t> </a:t>
            </a:r>
            <a:r>
              <a:rPr lang="en-US" sz="3000" dirty="0" err="1"/>
              <a:t>đi</a:t>
            </a:r>
            <a:r>
              <a:rPr lang="en-US" sz="3000" dirty="0"/>
              <a:t>, </a:t>
            </a:r>
            <a:r>
              <a:rPr lang="en-US" sz="3000" dirty="0" err="1"/>
              <a:t>tổng</a:t>
            </a:r>
            <a:r>
              <a:rPr lang="en-US" sz="3000" dirty="0"/>
              <a:t> </a:t>
            </a:r>
            <a:r>
              <a:rPr lang="en-US" sz="3000" dirty="0" err="1"/>
              <a:t>trọng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trả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true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FDE30-DE24-488D-A33B-954A4212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10" y="711688"/>
            <a:ext cx="6486989" cy="21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3" name="Google Shape;161;p21">
            <a:extLst>
              <a:ext uri="{FF2B5EF4-FFF2-40B4-BE49-F238E27FC236}">
                <a16:creationId xmlns:a16="http://schemas.microsoft.com/office/drawing/2014/main" id="{3F9B6F0A-83B5-49AB-915C-B3E744D780CB}"/>
              </a:ext>
            </a:extLst>
          </p:cNvPr>
          <p:cNvSpPr txBox="1">
            <a:spLocks noGrp="1"/>
          </p:cNvSpPr>
          <p:nvPr/>
        </p:nvSpPr>
        <p:spPr>
          <a:xfrm>
            <a:off x="632231" y="1371848"/>
            <a:ext cx="2765774" cy="239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Xét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đỉnh</a:t>
            </a:r>
            <a:r>
              <a:rPr lang="en-US" sz="3000" dirty="0"/>
              <a:t> </a:t>
            </a:r>
            <a:r>
              <a:rPr lang="en-US" sz="3000" dirty="0" err="1"/>
              <a:t>kề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đỉnh</a:t>
            </a:r>
            <a:r>
              <a:rPr lang="en-US" sz="3000" dirty="0"/>
              <a:t> </a:t>
            </a:r>
            <a:r>
              <a:rPr lang="en-US" sz="3000" dirty="0" err="1"/>
              <a:t>đang</a:t>
            </a:r>
            <a:r>
              <a:rPr lang="en-US" sz="3000" dirty="0"/>
              <a:t> </a:t>
            </a:r>
            <a:r>
              <a:rPr lang="en-US" sz="3000" dirty="0" err="1"/>
              <a:t>duyệt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thêm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Open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721A1-9F71-4FC6-9E20-AA06BDE1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390" y="433281"/>
            <a:ext cx="5021809" cy="427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2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>
                <a:solidFill>
                  <a:srgbClr val="FFFFFF"/>
                </a:solidFill>
              </a:rPr>
              <a:t>Ví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dụ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8" name="Google Shape;116;p18">
            <a:extLst>
              <a:ext uri="{FF2B5EF4-FFF2-40B4-BE49-F238E27FC236}">
                <a16:creationId xmlns:a16="http://schemas.microsoft.com/office/drawing/2014/main" id="{1312CAB6-78F6-48D2-8967-5737352385FC}"/>
              </a:ext>
            </a:extLst>
          </p:cNvPr>
          <p:cNvSpPr txBox="1">
            <a:spLocks noGrp="1"/>
          </p:cNvSpPr>
          <p:nvPr/>
        </p:nvSpPr>
        <p:spPr>
          <a:xfrm>
            <a:off x="693365" y="3405638"/>
            <a:ext cx="5089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</a:rPr>
              <a:t>Tìm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đường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ngắn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nhất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giữa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một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đỉnh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đến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một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đỉnh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trước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2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9814F5-E9FF-484F-B31D-88121DFD30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711688"/>
            <a:ext cx="3847813" cy="372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1;p21">
            <a:extLst>
              <a:ext uri="{FF2B5EF4-FFF2-40B4-BE49-F238E27FC236}">
                <a16:creationId xmlns:a16="http://schemas.microsoft.com/office/drawing/2014/main" id="{5128CAF0-27F7-45D8-9AF2-BA70941871A2}"/>
              </a:ext>
            </a:extLst>
          </p:cNvPr>
          <p:cNvSpPr txBox="1">
            <a:spLocks noGrp="1"/>
          </p:cNvSpPr>
          <p:nvPr/>
        </p:nvSpPr>
        <p:spPr>
          <a:xfrm>
            <a:off x="724186" y="1080244"/>
            <a:ext cx="3337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Đ</a:t>
            </a:r>
            <a:r>
              <a:rPr lang="en" sz="3000" dirty="0"/>
              <a:t>ồ thị mẫu:</a:t>
            </a:r>
            <a:endParaRPr sz="3000" dirty="0"/>
          </a:p>
        </p:txBody>
      </p:sp>
      <p:sp>
        <p:nvSpPr>
          <p:cNvPr id="13" name="Google Shape;162;p21">
            <a:extLst>
              <a:ext uri="{FF2B5EF4-FFF2-40B4-BE49-F238E27FC236}">
                <a16:creationId xmlns:a16="http://schemas.microsoft.com/office/drawing/2014/main" id="{87DF2F12-057A-4D56-B182-BC7D2D1F6A3A}"/>
              </a:ext>
            </a:extLst>
          </p:cNvPr>
          <p:cNvSpPr txBox="1">
            <a:spLocks noGrp="1"/>
          </p:cNvSpPr>
          <p:nvPr/>
        </p:nvSpPr>
        <p:spPr>
          <a:xfrm>
            <a:off x="979493" y="2440444"/>
            <a:ext cx="33372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</a:t>
            </a:r>
            <a:r>
              <a:rPr lang="en" sz="1400" dirty="0"/>
              <a:t>ìm đường đi giữa đỉnh 0 và đỉnh 2</a:t>
            </a:r>
            <a:endParaRPr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570246-7F99-455D-A7C9-E451C8CBBD5C}"/>
              </a:ext>
            </a:extLst>
          </p:cNvPr>
          <p:cNvGraphicFramePr>
            <a:graphicFrameLocks noGrp="1"/>
          </p:cNvGraphicFramePr>
          <p:nvPr/>
        </p:nvGraphicFramePr>
        <p:xfrm>
          <a:off x="688166" y="1729479"/>
          <a:ext cx="7767668" cy="1067380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976747">
                  <a:extLst>
                    <a:ext uri="{9D8B030D-6E8A-4147-A177-3AD203B41FA5}">
                      <a16:colId xmlns:a16="http://schemas.microsoft.com/office/drawing/2014/main" val="2312217146"/>
                    </a:ext>
                  </a:extLst>
                </a:gridCol>
                <a:gridCol w="976747">
                  <a:extLst>
                    <a:ext uri="{9D8B030D-6E8A-4147-A177-3AD203B41FA5}">
                      <a16:colId xmlns:a16="http://schemas.microsoft.com/office/drawing/2014/main" val="3092574922"/>
                    </a:ext>
                  </a:extLst>
                </a:gridCol>
                <a:gridCol w="978462">
                  <a:extLst>
                    <a:ext uri="{9D8B030D-6E8A-4147-A177-3AD203B41FA5}">
                      <a16:colId xmlns:a16="http://schemas.microsoft.com/office/drawing/2014/main" val="1529011153"/>
                    </a:ext>
                  </a:extLst>
                </a:gridCol>
                <a:gridCol w="978462">
                  <a:extLst>
                    <a:ext uri="{9D8B030D-6E8A-4147-A177-3AD203B41FA5}">
                      <a16:colId xmlns:a16="http://schemas.microsoft.com/office/drawing/2014/main" val="749785036"/>
                    </a:ext>
                  </a:extLst>
                </a:gridCol>
                <a:gridCol w="978462">
                  <a:extLst>
                    <a:ext uri="{9D8B030D-6E8A-4147-A177-3AD203B41FA5}">
                      <a16:colId xmlns:a16="http://schemas.microsoft.com/office/drawing/2014/main" val="1510185130"/>
                    </a:ext>
                  </a:extLst>
                </a:gridCol>
                <a:gridCol w="978462">
                  <a:extLst>
                    <a:ext uri="{9D8B030D-6E8A-4147-A177-3AD203B41FA5}">
                      <a16:colId xmlns:a16="http://schemas.microsoft.com/office/drawing/2014/main" val="517791944"/>
                    </a:ext>
                  </a:extLst>
                </a:gridCol>
                <a:gridCol w="950163">
                  <a:extLst>
                    <a:ext uri="{9D8B030D-6E8A-4147-A177-3AD203B41FA5}">
                      <a16:colId xmlns:a16="http://schemas.microsoft.com/office/drawing/2014/main" val="1379298232"/>
                    </a:ext>
                  </a:extLst>
                </a:gridCol>
                <a:gridCol w="950163">
                  <a:extLst>
                    <a:ext uri="{9D8B030D-6E8A-4147-A177-3AD203B41FA5}">
                      <a16:colId xmlns:a16="http://schemas.microsoft.com/office/drawing/2014/main" val="1030789427"/>
                    </a:ext>
                  </a:extLst>
                </a:gridCol>
              </a:tblGrid>
              <a:tr h="2134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622169"/>
                  </a:ext>
                </a:extLst>
              </a:tr>
              <a:tr h="2134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2734087"/>
                  </a:ext>
                </a:extLst>
              </a:tr>
              <a:tr h="2134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93032"/>
                  </a:ext>
                </a:extLst>
              </a:tr>
              <a:tr h="2134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0312461"/>
                  </a:ext>
                </a:extLst>
              </a:tr>
              <a:tr h="2134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6370440"/>
                  </a:ext>
                </a:extLst>
              </a:tr>
            </a:tbl>
          </a:graphicData>
        </a:graphic>
      </p:graphicFrame>
      <p:sp>
        <p:nvSpPr>
          <p:cNvPr id="9" name="Google Shape;161;p21">
            <a:extLst>
              <a:ext uri="{FF2B5EF4-FFF2-40B4-BE49-F238E27FC236}">
                <a16:creationId xmlns:a16="http://schemas.microsoft.com/office/drawing/2014/main" id="{6A777FC5-7470-4C34-8C4F-C57827544674}"/>
              </a:ext>
            </a:extLst>
          </p:cNvPr>
          <p:cNvSpPr txBox="1">
            <a:spLocks noGrp="1"/>
          </p:cNvSpPr>
          <p:nvPr/>
        </p:nvSpPr>
        <p:spPr>
          <a:xfrm>
            <a:off x="724186" y="777229"/>
            <a:ext cx="2765774" cy="67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/>
              <a:t>Data </a:t>
            </a:r>
            <a:r>
              <a:rPr lang="en-US" sz="2000" b="0" dirty="0" err="1"/>
              <a:t>sau</a:t>
            </a:r>
            <a:r>
              <a:rPr lang="en-US" sz="2000" b="0" dirty="0"/>
              <a:t> </a:t>
            </a:r>
            <a:r>
              <a:rPr lang="en-US" sz="2000" b="0" dirty="0" err="1"/>
              <a:t>khi</a:t>
            </a:r>
            <a:r>
              <a:rPr lang="en-US" sz="2000" b="0" dirty="0"/>
              <a:t> </a:t>
            </a:r>
            <a:r>
              <a:rPr lang="en-US" sz="2000" b="0" dirty="0" err="1"/>
              <a:t>tạo</a:t>
            </a:r>
            <a:r>
              <a:rPr lang="en-US" sz="2000" b="0" dirty="0"/>
              <a:t> </a:t>
            </a:r>
            <a:r>
              <a:rPr lang="en-US" sz="2000" b="0" dirty="0" err="1"/>
              <a:t>dữ</a:t>
            </a:r>
            <a:r>
              <a:rPr lang="en-US" sz="2000" b="0" dirty="0"/>
              <a:t> </a:t>
            </a:r>
            <a:r>
              <a:rPr lang="en-US" sz="2000" b="0" dirty="0" err="1"/>
              <a:t>liệu</a:t>
            </a:r>
            <a:r>
              <a:rPr lang="en-US" sz="2000" b="0" dirty="0"/>
              <a:t> </a:t>
            </a:r>
            <a:r>
              <a:rPr lang="en-US" sz="2000" b="0" dirty="0" err="1"/>
              <a:t>từ</a:t>
            </a:r>
            <a:r>
              <a:rPr lang="en-US" sz="2000" b="0" dirty="0"/>
              <a:t> </a:t>
            </a:r>
            <a:r>
              <a:rPr lang="en-US" sz="2000" b="0" dirty="0" err="1"/>
              <a:t>đồ</a:t>
            </a:r>
            <a:r>
              <a:rPr lang="en-US" sz="2000" b="0" dirty="0"/>
              <a:t> </a:t>
            </a:r>
            <a:r>
              <a:rPr lang="en-US" sz="2000" b="0" dirty="0" err="1"/>
              <a:t>thị</a:t>
            </a:r>
            <a:r>
              <a:rPr lang="en-US" sz="2000" b="0" dirty="0"/>
              <a:t> </a:t>
            </a:r>
            <a:r>
              <a:rPr lang="en-US" sz="2000" b="0" dirty="0" err="1"/>
              <a:t>mẫu</a:t>
            </a:r>
            <a:endParaRPr lang="en-US" sz="2000" b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26D250-E666-4E5A-B008-BCA2D8304EBE}"/>
              </a:ext>
            </a:extLst>
          </p:cNvPr>
          <p:cNvGraphicFramePr>
            <a:graphicFrameLocks noGrp="1"/>
          </p:cNvGraphicFramePr>
          <p:nvPr/>
        </p:nvGraphicFramePr>
        <p:xfrm>
          <a:off x="1192530" y="3476155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5751830">
                  <a:extLst>
                    <a:ext uri="{9D8B030D-6E8A-4147-A177-3AD203B41FA5}">
                      <a16:colId xmlns:a16="http://schemas.microsoft.com/office/drawing/2014/main" val="70598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0,0,0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3254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1BFFD8-6ACA-4C4A-A4C4-17C3AB423FA9}"/>
              </a:ext>
            </a:extLst>
          </p:cNvPr>
          <p:cNvGraphicFramePr>
            <a:graphicFrameLocks noGrp="1"/>
          </p:cNvGraphicFramePr>
          <p:nvPr/>
        </p:nvGraphicFramePr>
        <p:xfrm>
          <a:off x="1192530" y="4161792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5751830">
                  <a:extLst>
                    <a:ext uri="{9D8B030D-6E8A-4147-A177-3AD203B41FA5}">
                      <a16:colId xmlns:a16="http://schemas.microsoft.com/office/drawing/2014/main" val="1799627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14194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2D3F0D9-C644-4181-8837-001785CD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85" y="3739684"/>
            <a:ext cx="151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D45C4-637F-4FE3-917A-4B43609AF13F}"/>
              </a:ext>
            </a:extLst>
          </p:cNvPr>
          <p:cNvSpPr txBox="1"/>
          <p:nvPr/>
        </p:nvSpPr>
        <p:spPr>
          <a:xfrm>
            <a:off x="794385" y="3110257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4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Hello!</a:t>
            </a:r>
            <a:endParaRPr sz="72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415372"/>
            <a:ext cx="34704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Tôi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tên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là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tiền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</a:t>
            </a:r>
            <a:r>
              <a:rPr lang="en" dirty="0"/>
              <a:t>ôm nay tôi sẽ thuyết trình về thuật toán của tôi.</a:t>
            </a:r>
            <a:endParaRPr dirty="0"/>
          </a:p>
        </p:txBody>
      </p:sp>
      <p:pic>
        <p:nvPicPr>
          <p:cNvPr id="85" name="Google Shape;85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D3F0D9-C644-4181-8837-001785CD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86" y="3429405"/>
            <a:ext cx="151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D45C4-637F-4FE3-917A-4B43609AF13F}"/>
              </a:ext>
            </a:extLst>
          </p:cNvPr>
          <p:cNvSpPr txBox="1"/>
          <p:nvPr/>
        </p:nvSpPr>
        <p:spPr>
          <a:xfrm>
            <a:off x="724186" y="2764941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B5D46-AA05-4BBE-BC0E-EAAA01D6EDA7}"/>
              </a:ext>
            </a:extLst>
          </p:cNvPr>
          <p:cNvSpPr txBox="1"/>
          <p:nvPr/>
        </p:nvSpPr>
        <p:spPr>
          <a:xfrm>
            <a:off x="724186" y="743358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Lặp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lần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EECE5-CEE4-40D7-97C3-58A06EAAE5D8}"/>
              </a:ext>
            </a:extLst>
          </p:cNvPr>
          <p:cNvSpPr txBox="1"/>
          <p:nvPr/>
        </p:nvSpPr>
        <p:spPr>
          <a:xfrm>
            <a:off x="1192530" y="1116676"/>
            <a:ext cx="53911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Duyệt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đầu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tiên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0,0,0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0,0,0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kề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[1,4],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gán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trước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0,0,0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[1,4]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A1F315-1F47-4AEC-85C5-CEE29F2EF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12549"/>
              </p:ext>
            </p:extLst>
          </p:nvPr>
        </p:nvGraphicFramePr>
        <p:xfrm>
          <a:off x="1122331" y="3165876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2948940">
                  <a:extLst>
                    <a:ext uri="{9D8B030D-6E8A-4147-A177-3AD203B41FA5}">
                      <a16:colId xmlns:a16="http://schemas.microsoft.com/office/drawing/2014/main" val="4013353837"/>
                    </a:ext>
                  </a:extLst>
                </a:gridCol>
                <a:gridCol w="2802890">
                  <a:extLst>
                    <a:ext uri="{9D8B030D-6E8A-4147-A177-3AD203B41FA5}">
                      <a16:colId xmlns:a16="http://schemas.microsoft.com/office/drawing/2014/main" val="2225675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1,1,1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4,3,3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8637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8BE6DD-9338-4861-9B07-50F8E66D9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10005"/>
              </p:ext>
            </p:extLst>
          </p:nvPr>
        </p:nvGraphicFramePr>
        <p:xfrm>
          <a:off x="1122331" y="3923498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5751830">
                  <a:extLst>
                    <a:ext uri="{9D8B030D-6E8A-4147-A177-3AD203B41FA5}">
                      <a16:colId xmlns:a16="http://schemas.microsoft.com/office/drawing/2014/main" val="2932619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0,0,0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29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85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D3F0D9-C644-4181-8837-001785CD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86" y="3429405"/>
            <a:ext cx="151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D45C4-637F-4FE3-917A-4B43609AF13F}"/>
              </a:ext>
            </a:extLst>
          </p:cNvPr>
          <p:cNvSpPr txBox="1"/>
          <p:nvPr/>
        </p:nvSpPr>
        <p:spPr>
          <a:xfrm>
            <a:off x="724186" y="2764941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B5D46-AA05-4BBE-BC0E-EAAA01D6EDA7}"/>
              </a:ext>
            </a:extLst>
          </p:cNvPr>
          <p:cNvSpPr txBox="1"/>
          <p:nvPr/>
        </p:nvSpPr>
        <p:spPr>
          <a:xfrm>
            <a:off x="724186" y="743358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Lặp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lần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2: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EECE5-CEE4-40D7-97C3-58A06EAAE5D8}"/>
              </a:ext>
            </a:extLst>
          </p:cNvPr>
          <p:cNvSpPr txBox="1"/>
          <p:nvPr/>
        </p:nvSpPr>
        <p:spPr>
          <a:xfrm>
            <a:off x="1192530" y="1116676"/>
            <a:ext cx="53911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Duyệt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đầu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tiên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1,1,1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1,1,1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kề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[2,3,4],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gán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trước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1,1,1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[2,3]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0E2D98-EBA7-4F6B-B909-77C713A4F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99743"/>
              </p:ext>
            </p:extLst>
          </p:nvPr>
        </p:nvGraphicFramePr>
        <p:xfrm>
          <a:off x="1122331" y="3923498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2948940">
                  <a:extLst>
                    <a:ext uri="{9D8B030D-6E8A-4147-A177-3AD203B41FA5}">
                      <a16:colId xmlns:a16="http://schemas.microsoft.com/office/drawing/2014/main" val="832063953"/>
                    </a:ext>
                  </a:extLst>
                </a:gridCol>
                <a:gridCol w="2802890">
                  <a:extLst>
                    <a:ext uri="{9D8B030D-6E8A-4147-A177-3AD203B41FA5}">
                      <a16:colId xmlns:a16="http://schemas.microsoft.com/office/drawing/2014/main" val="29044375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0,0,0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1,1,1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6617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7AB226-0FFF-4B21-9BB8-7F4DF3A3E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60749"/>
              </p:ext>
            </p:extLst>
          </p:nvPr>
        </p:nvGraphicFramePr>
        <p:xfrm>
          <a:off x="1122331" y="3191988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1217464865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3645704953"/>
                    </a:ext>
                  </a:extLst>
                </a:gridCol>
                <a:gridCol w="1818005">
                  <a:extLst>
                    <a:ext uri="{9D8B030D-6E8A-4147-A177-3AD203B41FA5}">
                      <a16:colId xmlns:a16="http://schemas.microsoft.com/office/drawing/2014/main" val="874742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4,3,3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2,4,4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3,4,4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621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636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D3F0D9-C644-4181-8837-001785CD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86" y="3429405"/>
            <a:ext cx="151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D45C4-637F-4FE3-917A-4B43609AF13F}"/>
              </a:ext>
            </a:extLst>
          </p:cNvPr>
          <p:cNvSpPr txBox="1"/>
          <p:nvPr/>
        </p:nvSpPr>
        <p:spPr>
          <a:xfrm>
            <a:off x="724186" y="2764941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B5D46-AA05-4BBE-BC0E-EAAA01D6EDA7}"/>
              </a:ext>
            </a:extLst>
          </p:cNvPr>
          <p:cNvSpPr txBox="1"/>
          <p:nvPr/>
        </p:nvSpPr>
        <p:spPr>
          <a:xfrm>
            <a:off x="724186" y="743358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Lặp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lần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3: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EECE5-CEE4-40D7-97C3-58A06EAAE5D8}"/>
              </a:ext>
            </a:extLst>
          </p:cNvPr>
          <p:cNvSpPr txBox="1"/>
          <p:nvPr/>
        </p:nvSpPr>
        <p:spPr>
          <a:xfrm>
            <a:off x="1192530" y="1116676"/>
            <a:ext cx="53911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Duyệt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đầu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tiên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4,3,3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4,3,3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kề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[3]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23B6AC-E796-4595-B440-FFDB9D109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8463"/>
              </p:ext>
            </p:extLst>
          </p:nvPr>
        </p:nvGraphicFramePr>
        <p:xfrm>
          <a:off x="1122331" y="3856453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3376052369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163111031"/>
                    </a:ext>
                  </a:extLst>
                </a:gridCol>
                <a:gridCol w="1818005">
                  <a:extLst>
                    <a:ext uri="{9D8B030D-6E8A-4147-A177-3AD203B41FA5}">
                      <a16:colId xmlns:a16="http://schemas.microsoft.com/office/drawing/2014/main" val="1588910570"/>
                    </a:ext>
                  </a:extLst>
                </a:gridCol>
              </a:tblGrid>
              <a:tr h="51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0,0,0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1,1,1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4,3,3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8462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30375B-CE7D-4C1D-8ADC-ABE0E2F26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24683"/>
              </p:ext>
            </p:extLst>
          </p:nvPr>
        </p:nvGraphicFramePr>
        <p:xfrm>
          <a:off x="1122331" y="3165876"/>
          <a:ext cx="5768975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2797175">
                  <a:extLst>
                    <a:ext uri="{9D8B030D-6E8A-4147-A177-3AD203B41FA5}">
                      <a16:colId xmlns:a16="http://schemas.microsoft.com/office/drawing/2014/main" val="340837055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14619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3,4,4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2,4,4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62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8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D3F0D9-C644-4181-8837-001785CD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86" y="3429405"/>
            <a:ext cx="151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D45C4-637F-4FE3-917A-4B43609AF13F}"/>
              </a:ext>
            </a:extLst>
          </p:cNvPr>
          <p:cNvSpPr txBox="1"/>
          <p:nvPr/>
        </p:nvSpPr>
        <p:spPr>
          <a:xfrm>
            <a:off x="724186" y="2764941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B5D46-AA05-4BBE-BC0E-EAAA01D6EDA7}"/>
              </a:ext>
            </a:extLst>
          </p:cNvPr>
          <p:cNvSpPr txBox="1"/>
          <p:nvPr/>
        </p:nvSpPr>
        <p:spPr>
          <a:xfrm>
            <a:off x="724186" y="743358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Lặp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lần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4: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EECE5-CEE4-40D7-97C3-58A06EAAE5D8}"/>
              </a:ext>
            </a:extLst>
          </p:cNvPr>
          <p:cNvSpPr txBox="1"/>
          <p:nvPr/>
        </p:nvSpPr>
        <p:spPr>
          <a:xfrm>
            <a:off x="1192530" y="1116676"/>
            <a:ext cx="53911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Duyệt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đầu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tiên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3,4,4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3,4,4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kề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[2]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AECCAA-9044-4BB9-9001-F1823B33A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91216"/>
              </p:ext>
            </p:extLst>
          </p:nvPr>
        </p:nvGraphicFramePr>
        <p:xfrm>
          <a:off x="1122331" y="3873734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8591111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1399736242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1990500509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91088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0,0,0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1,1,1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4,3,3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3,4,4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2446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2DEEAB-BE2A-46CF-9B83-EE190798C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13742"/>
              </p:ext>
            </p:extLst>
          </p:nvPr>
        </p:nvGraphicFramePr>
        <p:xfrm>
          <a:off x="1122331" y="3165876"/>
          <a:ext cx="5768975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5768975">
                  <a:extLst>
                    <a:ext uri="{9D8B030D-6E8A-4147-A177-3AD203B41FA5}">
                      <a16:colId xmlns:a16="http://schemas.microsoft.com/office/drawing/2014/main" val="36038250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2,4,4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744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29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B5D46-AA05-4BBE-BC0E-EAAA01D6EDA7}"/>
              </a:ext>
            </a:extLst>
          </p:cNvPr>
          <p:cNvSpPr txBox="1"/>
          <p:nvPr/>
        </p:nvSpPr>
        <p:spPr>
          <a:xfrm>
            <a:off x="724186" y="743358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Lặp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lần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5: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EECE5-CEE4-40D7-97C3-58A06EAAE5D8}"/>
              </a:ext>
            </a:extLst>
          </p:cNvPr>
          <p:cNvSpPr txBox="1"/>
          <p:nvPr/>
        </p:nvSpPr>
        <p:spPr>
          <a:xfrm>
            <a:off x="1192530" y="1116676"/>
            <a:ext cx="53911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Duyệt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đầu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tiên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2,4,4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Bằng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cuối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nên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xuất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quả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DD7D0-7F3E-4908-A838-96611D84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613" y="1855340"/>
            <a:ext cx="5010687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75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" dirty="0"/>
              <a:t>ội dung ý tưởng</a:t>
            </a:r>
            <a:endParaRPr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393251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Ý</a:t>
            </a:r>
            <a:r>
              <a:rPr lang="en" dirty="0"/>
              <a:t> tưởng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59853" y="1907353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1600" dirty="0"/>
              <a:t>D</a:t>
            </a:r>
            <a:r>
              <a:rPr lang="en" sz="1600" dirty="0"/>
              <a:t>ùng thuật toán heuristic để tìm khoảng cách giữa các điểm</a:t>
            </a:r>
            <a:endParaRPr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trúc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priorityqueue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DS Open </a:t>
            </a:r>
            <a:r>
              <a:rPr lang="en-US" sz="1600" dirty="0" err="1"/>
              <a:t>và</a:t>
            </a:r>
            <a:r>
              <a:rPr lang="en-US" sz="1600" dirty="0"/>
              <a:t> Closed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kề</a:t>
            </a:r>
            <a:r>
              <a:rPr lang="en-US" sz="1600" dirty="0"/>
              <a:t>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đang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Closed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kề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đang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en-US" sz="1600" dirty="0" err="1"/>
              <a:t>nằm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Open </a:t>
            </a:r>
            <a:r>
              <a:rPr lang="en-US" sz="1600" dirty="0" err="1"/>
              <a:t>hoặc</a:t>
            </a:r>
            <a:r>
              <a:rPr lang="en-US" sz="1600" dirty="0"/>
              <a:t> Closed </a:t>
            </a:r>
            <a:r>
              <a:rPr lang="en-US" sz="1600" dirty="0" err="1"/>
              <a:t>vào</a:t>
            </a:r>
            <a:r>
              <a:rPr lang="en-US" sz="1600" dirty="0"/>
              <a:t> Open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gán</a:t>
            </a:r>
            <a:r>
              <a:rPr lang="en-US" sz="1600" dirty="0"/>
              <a:t> </a:t>
            </a:r>
            <a:r>
              <a:rPr lang="en-US" sz="1600" dirty="0" err="1"/>
              <a:t>nút</a:t>
            </a:r>
            <a:r>
              <a:rPr lang="en-US" sz="1600" dirty="0"/>
              <a:t> cha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kề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đang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endParaRPr lang="en-US"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1600" dirty="0" err="1"/>
              <a:t>Lặp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bước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Open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còn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đang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muốn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endParaRPr lang="en-US" sz="1600" dirty="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>
                <a:solidFill>
                  <a:srgbClr val="FFFFFF"/>
                </a:solidFill>
              </a:rPr>
              <a:t>Giới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thiệu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" name="Google Shape;116;p18">
            <a:extLst>
              <a:ext uri="{FF2B5EF4-FFF2-40B4-BE49-F238E27FC236}">
                <a16:creationId xmlns:a16="http://schemas.microsoft.com/office/drawing/2014/main" id="{1312CAB6-78F6-48D2-8967-5737352385FC}"/>
              </a:ext>
            </a:extLst>
          </p:cNvPr>
          <p:cNvSpPr txBox="1">
            <a:spLocks noGrp="1"/>
          </p:cNvSpPr>
          <p:nvPr/>
        </p:nvSpPr>
        <p:spPr>
          <a:xfrm>
            <a:off x="693365" y="3405638"/>
            <a:ext cx="5089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</a:rPr>
              <a:t>Giải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thích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các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hàm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cần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gọi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tới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161;p21">
            <a:extLst>
              <a:ext uri="{FF2B5EF4-FFF2-40B4-BE49-F238E27FC236}">
                <a16:creationId xmlns:a16="http://schemas.microsoft.com/office/drawing/2014/main" id="{5128CAF0-27F7-45D8-9AF2-BA70941871A2}"/>
              </a:ext>
            </a:extLst>
          </p:cNvPr>
          <p:cNvSpPr txBox="1">
            <a:spLocks noGrp="1"/>
          </p:cNvSpPr>
          <p:nvPr/>
        </p:nvSpPr>
        <p:spPr>
          <a:xfrm>
            <a:off x="511346" y="711688"/>
            <a:ext cx="2141589" cy="280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Khởi</a:t>
            </a:r>
            <a:r>
              <a:rPr lang="en-US" sz="3000" dirty="0"/>
              <a:t> </a:t>
            </a:r>
            <a:r>
              <a:rPr lang="en-US" sz="3000" dirty="0" err="1"/>
              <a:t>tạo</a:t>
            </a:r>
            <a:r>
              <a:rPr lang="en-US" sz="3000" dirty="0"/>
              <a:t> </a:t>
            </a:r>
            <a:r>
              <a:rPr lang="en-US" sz="3000" dirty="0" err="1"/>
              <a:t>đồ</a:t>
            </a:r>
            <a:r>
              <a:rPr lang="en-US" sz="3000" dirty="0"/>
              <a:t> </a:t>
            </a:r>
            <a:r>
              <a:rPr lang="en-US" sz="3000" dirty="0" err="1"/>
              <a:t>thị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ma </a:t>
            </a:r>
            <a:r>
              <a:rPr lang="en-US" sz="3000" dirty="0" err="1"/>
              <a:t>trận</a:t>
            </a:r>
            <a:r>
              <a:rPr lang="en-US" sz="3000" dirty="0"/>
              <a:t> </a:t>
            </a:r>
            <a:r>
              <a:rPr lang="en-US" sz="3000" dirty="0" err="1"/>
              <a:t>trọng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4DC4E-72B6-4603-A0D5-3E18985C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60" y="415625"/>
            <a:ext cx="5766879" cy="43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4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" name="Google Shape;161;p21">
            <a:extLst>
              <a:ext uri="{FF2B5EF4-FFF2-40B4-BE49-F238E27FC236}">
                <a16:creationId xmlns:a16="http://schemas.microsoft.com/office/drawing/2014/main" id="{5128CAF0-27F7-45D8-9AF2-BA70941871A2}"/>
              </a:ext>
            </a:extLst>
          </p:cNvPr>
          <p:cNvSpPr txBox="1">
            <a:spLocks noGrp="1"/>
          </p:cNvSpPr>
          <p:nvPr/>
        </p:nvSpPr>
        <p:spPr>
          <a:xfrm>
            <a:off x="467486" y="820942"/>
            <a:ext cx="2926988" cy="11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tra</a:t>
            </a:r>
            <a:r>
              <a:rPr lang="en-US" sz="3000" dirty="0"/>
              <a:t> 2 </a:t>
            </a:r>
            <a:r>
              <a:rPr lang="en-US" sz="3000" dirty="0" err="1"/>
              <a:t>đỉnh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bằng</a:t>
            </a:r>
            <a:r>
              <a:rPr lang="en-US" sz="3000" dirty="0"/>
              <a:t> </a:t>
            </a:r>
            <a:r>
              <a:rPr lang="en-US" sz="3000" dirty="0" err="1"/>
              <a:t>nhau</a:t>
            </a:r>
            <a:r>
              <a:rPr lang="en-US" sz="3000" dirty="0"/>
              <a:t> </a:t>
            </a:r>
            <a:r>
              <a:rPr lang="en-US" sz="3000" dirty="0" err="1"/>
              <a:t>không</a:t>
            </a:r>
            <a:endParaRPr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CF53A-756E-4870-95D1-78D9FA9C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040" y="802674"/>
            <a:ext cx="5308474" cy="1175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BBB5F-EA9E-478E-B05F-02EBF14AD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040" y="2982641"/>
            <a:ext cx="5308474" cy="1175815"/>
          </a:xfrm>
          <a:prstGeom prst="rect">
            <a:avLst/>
          </a:prstGeom>
        </p:spPr>
      </p:pic>
      <p:sp>
        <p:nvSpPr>
          <p:cNvPr id="13" name="Google Shape;161;p21">
            <a:extLst>
              <a:ext uri="{FF2B5EF4-FFF2-40B4-BE49-F238E27FC236}">
                <a16:creationId xmlns:a16="http://schemas.microsoft.com/office/drawing/2014/main" id="{3F9B6F0A-83B5-49AB-915C-B3E744D780CB}"/>
              </a:ext>
            </a:extLst>
          </p:cNvPr>
          <p:cNvSpPr txBox="1">
            <a:spLocks noGrp="1"/>
          </p:cNvSpPr>
          <p:nvPr/>
        </p:nvSpPr>
        <p:spPr>
          <a:xfrm>
            <a:off x="441052" y="3247481"/>
            <a:ext cx="2805068" cy="11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tra</a:t>
            </a:r>
            <a:r>
              <a:rPr lang="en-US" sz="3000" dirty="0"/>
              <a:t> </a:t>
            </a:r>
            <a:r>
              <a:rPr lang="en-US" sz="3000" dirty="0" err="1"/>
              <a:t>đỉnh</a:t>
            </a:r>
            <a:r>
              <a:rPr lang="en-US" sz="3000" dirty="0"/>
              <a:t> </a:t>
            </a:r>
            <a:r>
              <a:rPr lang="en-US" sz="3000" dirty="0" err="1"/>
              <a:t>đã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sách</a:t>
            </a:r>
            <a:r>
              <a:rPr lang="en-US" sz="3000" dirty="0"/>
              <a:t> hay </a:t>
            </a:r>
            <a:r>
              <a:rPr lang="en-US" sz="3000" dirty="0" err="1"/>
              <a:t>chưa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08743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Google Shape;161;p21">
            <a:extLst>
              <a:ext uri="{FF2B5EF4-FFF2-40B4-BE49-F238E27FC236}">
                <a16:creationId xmlns:a16="http://schemas.microsoft.com/office/drawing/2014/main" id="{3F9B6F0A-83B5-49AB-915C-B3E744D780CB}"/>
              </a:ext>
            </a:extLst>
          </p:cNvPr>
          <p:cNvSpPr txBox="1">
            <a:spLocks noGrp="1"/>
          </p:cNvSpPr>
          <p:nvPr/>
        </p:nvSpPr>
        <p:spPr>
          <a:xfrm>
            <a:off x="601072" y="721373"/>
            <a:ext cx="2805068" cy="263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Tìm</a:t>
            </a:r>
            <a:r>
              <a:rPr lang="en-US" sz="3000" dirty="0"/>
              <a:t> </a:t>
            </a:r>
            <a:r>
              <a:rPr lang="en-US" sz="3000" dirty="0" err="1"/>
              <a:t>trọng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ít</a:t>
            </a:r>
            <a:r>
              <a:rPr lang="en-US" sz="3000" dirty="0"/>
              <a:t> </a:t>
            </a:r>
            <a:r>
              <a:rPr lang="en-US" sz="3000" dirty="0" err="1"/>
              <a:t>nhất</a:t>
            </a:r>
            <a:r>
              <a:rPr lang="en-US" sz="3000" dirty="0"/>
              <a:t> </a:t>
            </a:r>
            <a:r>
              <a:rPr lang="en-US" sz="3000" dirty="0" err="1"/>
              <a:t>giữa</a:t>
            </a:r>
            <a:r>
              <a:rPr lang="en-US" sz="3000" dirty="0"/>
              <a:t> </a:t>
            </a:r>
            <a:r>
              <a:rPr lang="en-US" sz="3000" dirty="0" err="1"/>
              <a:t>tất</a:t>
            </a:r>
            <a:r>
              <a:rPr lang="en-US" sz="3000" dirty="0"/>
              <a:t> </a:t>
            </a:r>
            <a:r>
              <a:rPr lang="en-US" sz="3000" dirty="0" err="1"/>
              <a:t>cả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đỉnh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nhau</a:t>
            </a:r>
            <a:endParaRPr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54000-B9E1-4F62-9114-25B98A1D4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229" y="820942"/>
            <a:ext cx="4657585" cy="32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3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Google Shape;161;p21">
            <a:extLst>
              <a:ext uri="{FF2B5EF4-FFF2-40B4-BE49-F238E27FC236}">
                <a16:creationId xmlns:a16="http://schemas.microsoft.com/office/drawing/2014/main" id="{3F9B6F0A-83B5-49AB-915C-B3E744D780CB}"/>
              </a:ext>
            </a:extLst>
          </p:cNvPr>
          <p:cNvSpPr txBox="1">
            <a:spLocks noGrp="1"/>
          </p:cNvSpPr>
          <p:nvPr/>
        </p:nvSpPr>
        <p:spPr>
          <a:xfrm>
            <a:off x="696644" y="835673"/>
            <a:ext cx="2805068" cy="263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Chuyển</a:t>
            </a:r>
            <a:r>
              <a:rPr lang="en-US" sz="3000" dirty="0"/>
              <a:t> </a:t>
            </a:r>
            <a:r>
              <a:rPr lang="en-US" sz="3000" dirty="0" err="1"/>
              <a:t>đổi</a:t>
            </a:r>
            <a:r>
              <a:rPr lang="en-US" sz="3000" dirty="0"/>
              <a:t> ma </a:t>
            </a:r>
            <a:r>
              <a:rPr lang="en-US" sz="3000" dirty="0" err="1"/>
              <a:t>trận</a:t>
            </a:r>
            <a:r>
              <a:rPr lang="en-US" sz="3000" dirty="0"/>
              <a:t> </a:t>
            </a:r>
            <a:r>
              <a:rPr lang="en-US" sz="3000" dirty="0" err="1"/>
              <a:t>trọng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sang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sách</a:t>
            </a:r>
            <a:r>
              <a:rPr lang="en-US" sz="3000" dirty="0"/>
              <a:t> </a:t>
            </a:r>
            <a:r>
              <a:rPr lang="en-US" sz="3000" dirty="0" err="1"/>
              <a:t>kề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40189E-CC9B-41DE-A77E-C06F25AA5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27" y="721373"/>
            <a:ext cx="4397472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09056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631</Words>
  <Application>Microsoft Office PowerPoint</Application>
  <PresentationFormat>On-screen Show (16:9)</PresentationFormat>
  <Paragraphs>148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Work Sans</vt:lpstr>
      <vt:lpstr>Calibri</vt:lpstr>
      <vt:lpstr>Work Sans Regular</vt:lpstr>
      <vt:lpstr>Jacquenetta template</vt:lpstr>
      <vt:lpstr>THUẬT TOÁN ASTAR</vt:lpstr>
      <vt:lpstr>Hello!</vt:lpstr>
      <vt:lpstr>Nội dung ý tưởng</vt:lpstr>
      <vt:lpstr>Ý tưởng</vt:lpstr>
      <vt:lpstr>Giới thiệu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ASTAR</dc:title>
  <cp:lastModifiedBy>tien nguyen</cp:lastModifiedBy>
  <cp:revision>33</cp:revision>
  <dcterms:modified xsi:type="dcterms:W3CDTF">2021-01-06T18:16:04Z</dcterms:modified>
</cp:coreProperties>
</file>