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7" r:id="rId2"/>
    <p:sldId id="268" r:id="rId3"/>
    <p:sldId id="299" r:id="rId4"/>
    <p:sldId id="269" r:id="rId5"/>
    <p:sldId id="273" r:id="rId6"/>
    <p:sldId id="274" r:id="rId7"/>
    <p:sldId id="300" r:id="rId8"/>
    <p:sldId id="278" r:id="rId9"/>
    <p:sldId id="279" r:id="rId10"/>
    <p:sldId id="275" r:id="rId11"/>
    <p:sldId id="276" r:id="rId12"/>
    <p:sldId id="277" r:id="rId13"/>
    <p:sldId id="301" r:id="rId14"/>
    <p:sldId id="296" r:id="rId15"/>
    <p:sldId id="306" r:id="rId16"/>
    <p:sldId id="281" r:id="rId17"/>
    <p:sldId id="307" r:id="rId18"/>
    <p:sldId id="282" r:id="rId19"/>
    <p:sldId id="308" r:id="rId20"/>
    <p:sldId id="302" r:id="rId21"/>
    <p:sldId id="283" r:id="rId22"/>
    <p:sldId id="284" r:id="rId23"/>
    <p:sldId id="309" r:id="rId24"/>
    <p:sldId id="285" r:id="rId25"/>
    <p:sldId id="298" r:id="rId26"/>
    <p:sldId id="286" r:id="rId27"/>
    <p:sldId id="287" r:id="rId28"/>
    <p:sldId id="288" r:id="rId29"/>
    <p:sldId id="295" r:id="rId30"/>
    <p:sldId id="297" r:id="rId31"/>
    <p:sldId id="303" r:id="rId32"/>
    <p:sldId id="289" r:id="rId33"/>
    <p:sldId id="305" r:id="rId34"/>
    <p:sldId id="290" r:id="rId35"/>
    <p:sldId id="304" r:id="rId36"/>
    <p:sldId id="291" r:id="rId37"/>
    <p:sldId id="292" r:id="rId38"/>
    <p:sldId id="293" r:id="rId39"/>
    <p:sldId id="294"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9" autoAdjust="0"/>
    <p:restoredTop sz="73273" autoAdjust="0"/>
  </p:normalViewPr>
  <p:slideViewPr>
    <p:cSldViewPr snapToGrid="0">
      <p:cViewPr varScale="1">
        <p:scale>
          <a:sx n="54" d="100"/>
          <a:sy n="54" d="100"/>
        </p:scale>
        <p:origin x="1446" y="66"/>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39D04-F193-4328-B6D3-54D12FA06902}" type="datetimeFigureOut">
              <a:rPr lang="zh-CN" altLang="en-US" smtClean="0"/>
              <a:t>2019/6/3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F7462-3607-4E13-84EA-4F7E1CCFD4A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各位老师同学们下午好，我是来自网络工程的周会全，我演讲的课题是一种融合注意力机制的多模态可控文本生成。</a:t>
            </a:r>
          </a:p>
        </p:txBody>
      </p:sp>
      <p:sp>
        <p:nvSpPr>
          <p:cNvPr id="4" name="灯片编号占位符 3"/>
          <p:cNvSpPr>
            <a:spLocks noGrp="1"/>
          </p:cNvSpPr>
          <p:nvPr>
            <p:ph type="sldNum" sz="quarter" idx="10"/>
          </p:nvPr>
        </p:nvSpPr>
        <p:spPr/>
        <p:txBody>
          <a:bodyPr/>
          <a:lstStyle/>
          <a:p>
            <a:fld id="{A8D1B306-BE4F-4CF5-8101-4786E3C6C36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针对文本生成框架</a:t>
            </a:r>
            <a:r>
              <a:rPr lang="en-US" altLang="zh-CN" dirty="0"/>
              <a:t>encoder-decoder</a:t>
            </a:r>
            <a:endParaRPr lang="zh-CN" altLang="en-US" dirty="0"/>
          </a:p>
        </p:txBody>
      </p:sp>
      <p:sp>
        <p:nvSpPr>
          <p:cNvPr id="4" name="灯片编号占位符 3"/>
          <p:cNvSpPr>
            <a:spLocks noGrp="1"/>
          </p:cNvSpPr>
          <p:nvPr>
            <p:ph type="sldNum" sz="quarter" idx="10"/>
          </p:nvPr>
        </p:nvSpPr>
        <p:spPr/>
        <p:txBody>
          <a:bodyPr/>
          <a:lstStyle/>
          <a:p>
            <a:fld id="{4138054E-0742-4BBE-99BA-1BB7577B901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对于长短期神经网络（</a:t>
            </a:r>
            <a:r>
              <a:rPr lang="en-US" altLang="zh-CN" dirty="0"/>
              <a:t>LSTM</a:t>
            </a:r>
            <a:r>
              <a:rPr lang="zh-CN" altLang="en-US" dirty="0"/>
              <a:t>）</a:t>
            </a:r>
          </a:p>
        </p:txBody>
      </p:sp>
      <p:sp>
        <p:nvSpPr>
          <p:cNvPr id="4" name="灯片编号占位符 3"/>
          <p:cNvSpPr>
            <a:spLocks noGrp="1"/>
          </p:cNvSpPr>
          <p:nvPr>
            <p:ph type="sldNum" sz="quarter" idx="10"/>
          </p:nvPr>
        </p:nvSpPr>
        <p:spPr/>
        <p:txBody>
          <a:bodyPr/>
          <a:lstStyle/>
          <a:p>
            <a:fld id="{4138054E-0742-4BBE-99BA-1BB7577B901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对于词嵌入网络</a:t>
            </a:r>
            <a:endParaRPr lang="en-US" altLang="zh-CN" dirty="0"/>
          </a:p>
          <a:p>
            <a:r>
              <a:rPr lang="zh-CN" altLang="en-US" dirty="0"/>
              <a:t>值得注意的是</a:t>
            </a:r>
            <a:r>
              <a:rPr lang="en-US" altLang="zh-CN" dirty="0" err="1"/>
              <a:t>bert</a:t>
            </a:r>
            <a:r>
              <a:rPr lang="zh-CN" altLang="en-US" dirty="0"/>
              <a:t>模型在</a:t>
            </a:r>
            <a:r>
              <a:rPr lang="en-US" altLang="zh-CN" dirty="0"/>
              <a:t>2018</a:t>
            </a:r>
            <a:r>
              <a:rPr lang="zh-CN" altLang="en-US" dirty="0"/>
              <a:t>年由</a:t>
            </a:r>
            <a:r>
              <a:rPr lang="en-US" altLang="zh-CN" dirty="0"/>
              <a:t>google</a:t>
            </a:r>
            <a:r>
              <a:rPr lang="zh-CN" altLang="en-US" dirty="0"/>
              <a:t>公司提出，使用</a:t>
            </a:r>
            <a:r>
              <a:rPr lang="zh-CN" altLang="en-US" sz="1200" b="1" i="0" kern="1200" dirty="0">
                <a:solidFill>
                  <a:schemeClr val="tx1"/>
                </a:solidFill>
                <a:effectLst/>
                <a:latin typeface="+mn-lt"/>
                <a:ea typeface="+mn-ea"/>
                <a:cs typeface="+mn-cs"/>
              </a:rPr>
              <a:t>超多层 </a:t>
            </a:r>
            <a:r>
              <a:rPr lang="en-US" altLang="zh-CN" sz="1200" b="1" i="0" kern="1200" dirty="0">
                <a:solidFill>
                  <a:schemeClr val="tx1"/>
                </a:solidFill>
                <a:effectLst/>
                <a:latin typeface="+mn-lt"/>
                <a:ea typeface="+mn-ea"/>
                <a:cs typeface="+mn-cs"/>
              </a:rPr>
              <a:t>Transformer + </a:t>
            </a:r>
            <a:r>
              <a:rPr lang="zh-CN" altLang="en-US" sz="1200" b="1" i="0" kern="1200" dirty="0">
                <a:solidFill>
                  <a:schemeClr val="tx1"/>
                </a:solidFill>
                <a:effectLst/>
                <a:latin typeface="+mn-lt"/>
                <a:ea typeface="+mn-ea"/>
                <a:cs typeface="+mn-cs"/>
              </a:rPr>
              <a:t>双任务预训练 </a:t>
            </a:r>
            <a:r>
              <a:rPr lang="en-US" altLang="zh-CN" sz="1200" b="1"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后期微调的训练策略，在 </a:t>
            </a:r>
            <a:r>
              <a:rPr lang="en-US" altLang="zh-CN" sz="1200" b="1" i="0" kern="1200" dirty="0">
                <a:solidFill>
                  <a:schemeClr val="tx1"/>
                </a:solidFill>
                <a:effectLst/>
                <a:latin typeface="+mn-lt"/>
                <a:ea typeface="+mn-ea"/>
                <a:cs typeface="+mn-cs"/>
              </a:rPr>
              <a:t>11 </a:t>
            </a:r>
            <a:r>
              <a:rPr lang="zh-CN" altLang="en-US" sz="1200" b="1" i="0" kern="1200" dirty="0">
                <a:solidFill>
                  <a:schemeClr val="tx1"/>
                </a:solidFill>
                <a:effectLst/>
                <a:latin typeface="+mn-lt"/>
                <a:ea typeface="+mn-ea"/>
                <a:cs typeface="+mn-cs"/>
              </a:rPr>
              <a:t>个不同类型的 </a:t>
            </a:r>
            <a:r>
              <a:rPr lang="en-US" altLang="zh-CN" sz="1200" b="1" i="0" kern="1200" dirty="0">
                <a:solidFill>
                  <a:schemeClr val="tx1"/>
                </a:solidFill>
                <a:effectLst/>
                <a:latin typeface="+mn-lt"/>
                <a:ea typeface="+mn-ea"/>
                <a:cs typeface="+mn-cs"/>
              </a:rPr>
              <a:t>NLP </a:t>
            </a:r>
            <a:r>
              <a:rPr lang="zh-CN" altLang="en-US" sz="1200" b="1" i="0" kern="1200" dirty="0">
                <a:solidFill>
                  <a:schemeClr val="tx1"/>
                </a:solidFill>
                <a:effectLst/>
                <a:latin typeface="+mn-lt"/>
                <a:ea typeface="+mn-ea"/>
                <a:cs typeface="+mn-cs"/>
              </a:rPr>
              <a:t>任务上刷新了纪录</a:t>
            </a:r>
            <a:endParaRPr lang="zh-CN" altLang="en-US" dirty="0"/>
          </a:p>
        </p:txBody>
      </p:sp>
      <p:sp>
        <p:nvSpPr>
          <p:cNvPr id="4" name="灯片编号占位符 3"/>
          <p:cNvSpPr>
            <a:spLocks noGrp="1"/>
          </p:cNvSpPr>
          <p:nvPr>
            <p:ph type="sldNum" sz="quarter" idx="10"/>
          </p:nvPr>
        </p:nvSpPr>
        <p:spPr/>
        <p:txBody>
          <a:bodyPr/>
          <a:lstStyle/>
          <a:p>
            <a:fld id="{4138054E-0742-4BBE-99BA-1BB7577B901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基于上述基础理论技术的分析，我们提出了多模态可控文本的框架，</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D1B306-BE4F-4CF5-8101-4786E3C6C3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56171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对于我们实验模型我们分为两部分，</a:t>
            </a:r>
            <a:endParaRPr lang="en-US" altLang="zh-CN" dirty="0"/>
          </a:p>
          <a:p>
            <a:r>
              <a:rPr lang="zh-CN" altLang="en-US" dirty="0"/>
              <a:t>我们输入一张图片</a:t>
            </a:r>
            <a:endParaRPr lang="en-US" altLang="zh-CN" dirty="0"/>
          </a:p>
          <a:p>
            <a:r>
              <a:rPr lang="zh-CN" altLang="en-US" dirty="0"/>
              <a:t>同时输入一个可控标签，</a:t>
            </a:r>
            <a:endParaRPr lang="en-US" altLang="zh-CN" dirty="0"/>
          </a:p>
          <a:p>
            <a:r>
              <a:rPr lang="zh-CN" altLang="en-US" dirty="0"/>
              <a:t>将两个向量矩阵相乘拼接并送入</a:t>
            </a:r>
            <a:r>
              <a:rPr lang="en-US" altLang="zh-CN" dirty="0"/>
              <a:t>GAN</a:t>
            </a:r>
            <a:r>
              <a:rPr lang="zh-CN" altLang="en-US" dirty="0"/>
              <a:t>生成可控的句子</a:t>
            </a:r>
            <a:r>
              <a:rPr lang="en-US" altLang="zh-CN" dirty="0"/>
              <a:t>x</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8054E-0742-4BBE-99BA-1BB7577B901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71871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由于传统神经网络的不足，</a:t>
            </a:r>
            <a:r>
              <a:rPr lang="en-US" altLang="zh-CN" dirty="0"/>
              <a:t>GAN</a:t>
            </a:r>
            <a:r>
              <a:rPr lang="zh-CN" altLang="en-US" dirty="0"/>
              <a:t>网络面临着生成质量不高，离散数据拟合度低等问题，为解决这些问题</a:t>
            </a:r>
          </a:p>
        </p:txBody>
      </p:sp>
      <p:sp>
        <p:nvSpPr>
          <p:cNvPr id="4" name="灯片编号占位符 3"/>
          <p:cNvSpPr>
            <a:spLocks noGrp="1"/>
          </p:cNvSpPr>
          <p:nvPr>
            <p:ph type="sldNum" sz="quarter" idx="10"/>
          </p:nvPr>
        </p:nvSpPr>
        <p:spPr/>
        <p:txBody>
          <a:bodyPr/>
          <a:lstStyle/>
          <a:p>
            <a:fld id="{4138054E-0742-4BBE-99BA-1BB7577B901B}" type="slidenum">
              <a:rPr lang="zh-CN" altLang="en-US" smtClean="0"/>
              <a:t>15</a:t>
            </a:fld>
            <a:endParaRPr lang="zh-CN" altLang="en-US"/>
          </a:p>
        </p:txBody>
      </p:sp>
    </p:spTree>
    <p:extLst>
      <p:ext uri="{BB962C8B-B14F-4D97-AF65-F5344CB8AC3E}">
        <p14:creationId xmlns:p14="http://schemas.microsoft.com/office/powerpoint/2010/main" val="2041855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我们在生成器</a:t>
            </a:r>
            <a:r>
              <a:rPr lang="en-US" altLang="zh-CN" dirty="0"/>
              <a:t>Decoder</a:t>
            </a:r>
            <a:r>
              <a:rPr lang="zh-CN" altLang="en-US" dirty="0"/>
              <a:t>端融合</a:t>
            </a:r>
            <a:r>
              <a:rPr lang="en-US" altLang="zh-CN" dirty="0"/>
              <a:t>Attention</a:t>
            </a:r>
            <a:r>
              <a:rPr lang="zh-CN" altLang="en-US" dirty="0"/>
              <a:t>机制以提高文本生成质量</a:t>
            </a:r>
            <a:endParaRPr lang="en-US" altLang="zh-CN" dirty="0"/>
          </a:p>
          <a:p>
            <a:r>
              <a:rPr lang="en-US" altLang="zh-CN" dirty="0"/>
              <a:t>Attention</a:t>
            </a:r>
            <a:r>
              <a:rPr lang="zh-CN" altLang="en-US" dirty="0"/>
              <a:t>机制的计算大概分为</a:t>
            </a:r>
            <a:r>
              <a:rPr lang="en-US" altLang="zh-CN" dirty="0"/>
              <a:t>5</a:t>
            </a:r>
            <a:r>
              <a:rPr lang="zh-CN" altLang="en-US" dirty="0"/>
              <a:t>个过程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138054E-0742-4BBE-99BA-1BB7577B901B}"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对于离散数据拟合度的问题，我们使用。。对。。改造，传统</a:t>
            </a:r>
          </a:p>
        </p:txBody>
      </p:sp>
      <p:sp>
        <p:nvSpPr>
          <p:cNvPr id="4" name="灯片编号占位符 3"/>
          <p:cNvSpPr>
            <a:spLocks noGrp="1"/>
          </p:cNvSpPr>
          <p:nvPr>
            <p:ph type="sldNum" sz="quarter" idx="10"/>
          </p:nvPr>
        </p:nvSpPr>
        <p:spPr/>
        <p:txBody>
          <a:bodyPr/>
          <a:lstStyle/>
          <a:p>
            <a:fld id="{4138054E-0742-4BBE-99BA-1BB7577B901B}" type="slidenum">
              <a:rPr lang="zh-CN" altLang="en-US" smtClean="0"/>
              <a:t>17</a:t>
            </a:fld>
            <a:endParaRPr lang="zh-CN" altLang="en-US"/>
          </a:p>
        </p:txBody>
      </p:sp>
    </p:spTree>
    <p:extLst>
      <p:ext uri="{BB962C8B-B14F-4D97-AF65-F5344CB8AC3E}">
        <p14:creationId xmlns:p14="http://schemas.microsoft.com/office/powerpoint/2010/main" val="2092999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我们使用</a:t>
            </a:r>
            <a:r>
              <a:rPr lang="en-US" altLang="zh-CN" dirty="0" err="1"/>
              <a:t>gumbel</a:t>
            </a:r>
            <a:r>
              <a:rPr lang="zh-CN" altLang="en-US" dirty="0"/>
              <a:t>算法对数据建模的主要原因如图：</a:t>
            </a:r>
          </a:p>
        </p:txBody>
      </p:sp>
      <p:sp>
        <p:nvSpPr>
          <p:cNvPr id="4" name="灯片编号占位符 3"/>
          <p:cNvSpPr>
            <a:spLocks noGrp="1"/>
          </p:cNvSpPr>
          <p:nvPr>
            <p:ph type="sldNum" sz="quarter" idx="10"/>
          </p:nvPr>
        </p:nvSpPr>
        <p:spPr/>
        <p:txBody>
          <a:bodyPr/>
          <a:lstStyle/>
          <a:p>
            <a:fld id="{4138054E-0742-4BBE-99BA-1BB7577B901B}"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通过对模型的构建我们提出多模态可控文本的框架，并设计了实验的总体流程图，</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）预</a:t>
            </a:r>
            <a:r>
              <a:rPr lang="zh-CN" altLang="en-US" sz="1200" kern="1200" dirty="0">
                <a:solidFill>
                  <a:schemeClr val="tx1"/>
                </a:solidFill>
                <a:effectLst/>
                <a:latin typeface="+mn-lt"/>
                <a:ea typeface="+mn-ea"/>
                <a:cs typeface="+mn-cs"/>
              </a:rPr>
              <a:t>处理</a:t>
            </a:r>
            <a:r>
              <a:rPr lang="zh-CN" altLang="zh-CN" sz="1200" kern="1200" dirty="0">
                <a:solidFill>
                  <a:schemeClr val="tx1"/>
                </a:solidFill>
                <a:effectLst/>
                <a:latin typeface="+mn-lt"/>
                <a:ea typeface="+mn-ea"/>
                <a:cs typeface="+mn-cs"/>
              </a:rPr>
              <a:t>阶段</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）训练阶段</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）测试阶段</a:t>
            </a:r>
          </a:p>
          <a:p>
            <a:endParaRPr lang="zh-CN" altLang="en-US" dirty="0"/>
          </a:p>
        </p:txBody>
      </p:sp>
      <p:sp>
        <p:nvSpPr>
          <p:cNvPr id="4" name="灯片编号占位符 3"/>
          <p:cNvSpPr>
            <a:spLocks noGrp="1"/>
          </p:cNvSpPr>
          <p:nvPr>
            <p:ph type="sldNum" sz="quarter" idx="10"/>
          </p:nvPr>
        </p:nvSpPr>
        <p:spPr/>
        <p:txBody>
          <a:bodyPr/>
          <a:lstStyle/>
          <a:p>
            <a:fld id="{4138054E-0742-4BBE-99BA-1BB7577B901B}" type="slidenum">
              <a:rPr lang="zh-CN" altLang="en-US" smtClean="0"/>
              <a:t>19</a:t>
            </a:fld>
            <a:endParaRPr lang="zh-CN" altLang="en-US"/>
          </a:p>
        </p:txBody>
      </p:sp>
    </p:spTree>
    <p:extLst>
      <p:ext uri="{BB962C8B-B14F-4D97-AF65-F5344CB8AC3E}">
        <p14:creationId xmlns:p14="http://schemas.microsoft.com/office/powerpoint/2010/main" val="3516600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课题总共分为</a:t>
            </a:r>
            <a:r>
              <a:rPr lang="en-US" altLang="zh-CN" dirty="0"/>
              <a:t>6</a:t>
            </a:r>
            <a:r>
              <a:rPr lang="zh-CN" altLang="en-US" dirty="0"/>
              <a:t>部分。我们研究多模态可控文本生成首先我们需要了解</a:t>
            </a:r>
          </a:p>
        </p:txBody>
      </p:sp>
      <p:sp>
        <p:nvSpPr>
          <p:cNvPr id="4" name="灯片编号占位符 3"/>
          <p:cNvSpPr>
            <a:spLocks noGrp="1"/>
          </p:cNvSpPr>
          <p:nvPr>
            <p:ph type="sldNum" sz="quarter" idx="5"/>
          </p:nvPr>
        </p:nvSpPr>
        <p:spPr/>
        <p:txBody>
          <a:bodyPr/>
          <a:lstStyle/>
          <a:p>
            <a:fld id="{08EF7462-3607-4E13-84EA-4F7E1CCFD4AE}" type="slidenum">
              <a:rPr lang="zh-CN" altLang="en-US" smtClean="0"/>
              <a:t>2</a:t>
            </a:fld>
            <a:endParaRPr lang="zh-CN" altLang="en-US"/>
          </a:p>
        </p:txBody>
      </p:sp>
    </p:spTree>
    <p:extLst>
      <p:ext uri="{BB962C8B-B14F-4D97-AF65-F5344CB8AC3E}">
        <p14:creationId xmlns:p14="http://schemas.microsoft.com/office/powerpoint/2010/main" val="2729994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实验过程及结果分析如下</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D1B306-BE4F-4CF5-8101-4786E3C6C3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70299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在总体设计阶段</a:t>
            </a:r>
          </a:p>
        </p:txBody>
      </p:sp>
      <p:sp>
        <p:nvSpPr>
          <p:cNvPr id="4" name="灯片编号占位符 3"/>
          <p:cNvSpPr>
            <a:spLocks noGrp="1"/>
          </p:cNvSpPr>
          <p:nvPr>
            <p:ph type="sldNum" sz="quarter" idx="10"/>
          </p:nvPr>
        </p:nvSpPr>
        <p:spPr/>
        <p:txBody>
          <a:bodyPr/>
          <a:lstStyle/>
          <a:p>
            <a:fld id="{4138054E-0742-4BBE-99BA-1BB7577B901B}"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实验数据内容如图</a:t>
            </a:r>
          </a:p>
        </p:txBody>
      </p:sp>
      <p:sp>
        <p:nvSpPr>
          <p:cNvPr id="4" name="灯片编号占位符 3"/>
          <p:cNvSpPr>
            <a:spLocks noGrp="1"/>
          </p:cNvSpPr>
          <p:nvPr>
            <p:ph type="sldNum" sz="quarter" idx="10"/>
          </p:nvPr>
        </p:nvSpPr>
        <p:spPr/>
        <p:txBody>
          <a:bodyPr/>
          <a:lstStyle/>
          <a:p>
            <a:fld id="{4138054E-0742-4BBE-99BA-1BB7577B901B}"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由于大量数据的提供，我们在模型上也得到了较好的结果</a:t>
            </a:r>
          </a:p>
        </p:txBody>
      </p:sp>
      <p:sp>
        <p:nvSpPr>
          <p:cNvPr id="4" name="灯片编号占位符 3"/>
          <p:cNvSpPr>
            <a:spLocks noGrp="1"/>
          </p:cNvSpPr>
          <p:nvPr>
            <p:ph type="sldNum" sz="quarter" idx="10"/>
          </p:nvPr>
        </p:nvSpPr>
        <p:spPr/>
        <p:txBody>
          <a:bodyPr/>
          <a:lstStyle/>
          <a:p>
            <a:fld id="{4138054E-0742-4BBE-99BA-1BB7577B901B}" type="slidenum">
              <a:rPr lang="zh-CN" altLang="en-US" smtClean="0"/>
              <a:t>23</a:t>
            </a:fld>
            <a:endParaRPr lang="zh-CN" altLang="en-US"/>
          </a:p>
        </p:txBody>
      </p:sp>
    </p:spTree>
    <p:extLst>
      <p:ext uri="{BB962C8B-B14F-4D97-AF65-F5344CB8AC3E}">
        <p14:creationId xmlns:p14="http://schemas.microsoft.com/office/powerpoint/2010/main" val="2339132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值得注意的是，由于多模态数据和</a:t>
            </a:r>
            <a:r>
              <a:rPr lang="en-US" altLang="zh-CN" dirty="0"/>
              <a:t>GAN</a:t>
            </a:r>
            <a:r>
              <a:rPr lang="zh-CN" altLang="en-US" dirty="0"/>
              <a:t>网络的复杂度，我们对配置的要求是很高的</a:t>
            </a:r>
          </a:p>
        </p:txBody>
      </p:sp>
      <p:sp>
        <p:nvSpPr>
          <p:cNvPr id="4" name="灯片编号占位符 3"/>
          <p:cNvSpPr>
            <a:spLocks noGrp="1"/>
          </p:cNvSpPr>
          <p:nvPr>
            <p:ph type="sldNum" sz="quarter" idx="10"/>
          </p:nvPr>
        </p:nvSpPr>
        <p:spPr/>
        <p:txBody>
          <a:bodyPr/>
          <a:lstStyle/>
          <a:p>
            <a:fld id="{4138054E-0742-4BBE-99BA-1BB7577B901B}"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模型的收敛速度也需要</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8054E-0742-4BBE-99BA-1BB7577B901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00264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P</a:t>
                </a:r>
                <a:r>
                  <a:rPr lang="en-US" altLang="zh-CN" sz="1200" kern="1200" baseline="-25000" dirty="0" err="1">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被用来计算多元词组的精度，所谓多元词组（</a:t>
                </a:r>
                <a:r>
                  <a:rPr lang="en-US" altLang="zh-CN" sz="1200" kern="1200" dirty="0">
                    <a:solidFill>
                      <a:schemeClr val="tx1"/>
                    </a:solidFill>
                    <a:effectLst/>
                    <a:latin typeface="+mn-lt"/>
                    <a:ea typeface="+mn-ea"/>
                    <a:cs typeface="+mn-cs"/>
                  </a:rPr>
                  <a:t>N-gram</a:t>
                </a:r>
                <a:r>
                  <a:rPr lang="zh-CN" altLang="zh-CN" sz="1200" kern="1200" dirty="0">
                    <a:solidFill>
                      <a:schemeClr val="tx1"/>
                    </a:solidFill>
                    <a:effectLst/>
                    <a:latin typeface="+mn-lt"/>
                    <a:ea typeface="+mn-ea"/>
                    <a:cs typeface="+mn-cs"/>
                  </a:rPr>
                  <a:t>），就是比较目标语句和人工翻译之间</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个词组的相似占比。我们以英中文本翻译为例解释</a:t>
                </a:r>
                <a:r>
                  <a:rPr lang="en-US" altLang="zh-CN" sz="1200" kern="1200" dirty="0">
                    <a:solidFill>
                      <a:schemeClr val="tx1"/>
                    </a:solidFill>
                    <a:effectLst/>
                    <a:latin typeface="+mn-lt"/>
                    <a:ea typeface="+mn-ea"/>
                    <a:cs typeface="+mn-cs"/>
                  </a:rPr>
                  <a:t>BLEU</a:t>
                </a:r>
                <a:r>
                  <a:rPr lang="zh-CN" altLang="zh-CN" sz="1200" kern="1200" dirty="0">
                    <a:solidFill>
                      <a:schemeClr val="tx1"/>
                    </a:solidFill>
                    <a:effectLst/>
                    <a:latin typeface="+mn-lt"/>
                    <a:ea typeface="+mn-ea"/>
                    <a:cs typeface="+mn-cs"/>
                  </a:rPr>
                  <a:t>算法的过程：</a:t>
                </a:r>
              </a:p>
              <a:p>
                <a:r>
                  <a:rPr lang="zh-CN" altLang="zh-CN" sz="1200" kern="1200" dirty="0">
                    <a:solidFill>
                      <a:schemeClr val="tx1"/>
                    </a:solidFill>
                    <a:effectLst/>
                    <a:latin typeface="+mn-lt"/>
                    <a:ea typeface="+mn-ea"/>
                    <a:cs typeface="+mn-cs"/>
                  </a:rPr>
                  <a:t>源语句：我在写论文</a:t>
                </a:r>
              </a:p>
              <a:p>
                <a:r>
                  <a:rPr lang="zh-CN" altLang="zh-CN" sz="1200" kern="1200" dirty="0">
                    <a:solidFill>
                      <a:schemeClr val="tx1"/>
                    </a:solidFill>
                    <a:effectLst/>
                    <a:latin typeface="+mn-lt"/>
                    <a:ea typeface="+mn-ea"/>
                    <a:cs typeface="+mn-cs"/>
                  </a:rPr>
                  <a:t>目标语句：</a:t>
                </a:r>
                <a:r>
                  <a:rPr lang="en-US" altLang="zh-CN" sz="1200" kern="1200" dirty="0">
                    <a:solidFill>
                      <a:schemeClr val="tx1"/>
                    </a:solidFill>
                    <a:effectLst/>
                    <a:latin typeface="+mn-lt"/>
                    <a:ea typeface="+mn-ea"/>
                    <a:cs typeface="+mn-cs"/>
                  </a:rPr>
                  <a:t>I write a thesis.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人工翻译：</a:t>
                </a:r>
                <a:r>
                  <a:rPr lang="en-US" altLang="zh-CN" sz="1200" kern="1200" dirty="0">
                    <a:solidFill>
                      <a:schemeClr val="tx1"/>
                    </a:solidFill>
                    <a:effectLst/>
                    <a:latin typeface="+mn-lt"/>
                    <a:ea typeface="+mn-ea"/>
                    <a:cs typeface="+mn-cs"/>
                  </a:rPr>
                  <a:t>I am writing a thesis.</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如果我们计算</a:t>
                </a:r>
                <a:r>
                  <a:rPr lang="en-US" altLang="zh-CN" sz="1200" kern="1200" dirty="0">
                    <a:solidFill>
                      <a:schemeClr val="tx1"/>
                    </a:solidFill>
                    <a:effectLst/>
                    <a:latin typeface="+mn-lt"/>
                    <a:ea typeface="+mn-ea"/>
                    <a:cs typeface="+mn-cs"/>
                  </a:rPr>
                  <a:t>1-gram</a:t>
                </a:r>
                <a:r>
                  <a:rPr lang="zh-CN" altLang="zh-CN" sz="1200" kern="1200" dirty="0">
                    <a:solidFill>
                      <a:schemeClr val="tx1"/>
                    </a:solidFill>
                    <a:effectLst/>
                    <a:latin typeface="+mn-lt"/>
                    <a:ea typeface="+mn-ea"/>
                    <a:cs typeface="+mn-cs"/>
                  </a:rPr>
                  <a:t>，我们可以发现目标语句中单个词组的在人工翻译的句子中出现的次数为</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，因此</a:t>
                </a:r>
                <a:r>
                  <a:rPr lang="en-US" altLang="zh-CN" sz="1200" kern="1200" dirty="0">
                    <a:solidFill>
                      <a:schemeClr val="tx1"/>
                    </a:solidFill>
                    <a:effectLst/>
                    <a:latin typeface="+mn-lt"/>
                    <a:ea typeface="+mn-ea"/>
                    <a:cs typeface="+mn-cs"/>
                  </a:rPr>
                  <a:t>1-gram</a:t>
                </a:r>
                <a:r>
                  <a:rPr lang="zh-CN" altLang="zh-CN" sz="1200" kern="1200" dirty="0">
                    <a:solidFill>
                      <a:schemeClr val="tx1"/>
                    </a:solidFill>
                    <a:effectLst/>
                    <a:latin typeface="+mn-lt"/>
                    <a:ea typeface="+mn-ea"/>
                    <a:cs typeface="+mn-cs"/>
                  </a:rPr>
                  <a:t>的匹配度就是</a:t>
                </a:r>
                <a:r>
                  <a:rPr lang="en-US" altLang="zh-CN" sz="1200" kern="1200" dirty="0">
                    <a:solidFill>
                      <a:schemeClr val="tx1"/>
                    </a:solidFill>
                    <a:effectLst/>
                    <a:latin typeface="+mn-lt"/>
                    <a:ea typeface="+mn-ea"/>
                    <a:cs typeface="+mn-cs"/>
                  </a:rPr>
                  <a:t>3/4</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 5 - 2 1-gram</a:t>
                </a:r>
                <a:r>
                  <a:rPr lang="zh-CN" altLang="zh-CN" sz="1200" kern="1200" dirty="0">
                    <a:solidFill>
                      <a:schemeClr val="tx1"/>
                    </a:solidFill>
                    <a:effectLst/>
                    <a:latin typeface="+mn-lt"/>
                    <a:ea typeface="+mn-ea"/>
                    <a:cs typeface="+mn-cs"/>
                  </a:rPr>
                  <a:t>匹配示意图</a:t>
                </a:r>
              </a:p>
              <a:p>
                <a:r>
                  <a:rPr lang="zh-CN" altLang="zh-CN" sz="1200" kern="1200" dirty="0">
                    <a:solidFill>
                      <a:schemeClr val="tx1"/>
                    </a:solidFill>
                    <a:effectLst/>
                    <a:latin typeface="+mn-lt"/>
                    <a:ea typeface="+mn-ea"/>
                    <a:cs typeface="+mn-cs"/>
                  </a:rPr>
                  <a:t>如果计算</a:t>
                </a:r>
                <a:r>
                  <a:rPr lang="en-US" altLang="zh-CN" sz="1200" kern="1200" dirty="0">
                    <a:solidFill>
                      <a:schemeClr val="tx1"/>
                    </a:solidFill>
                    <a:effectLst/>
                    <a:latin typeface="+mn-lt"/>
                    <a:ea typeface="+mn-ea"/>
                    <a:cs typeface="+mn-cs"/>
                  </a:rPr>
                  <a:t>2-gram</a:t>
                </a:r>
                <a:r>
                  <a:rPr lang="zh-CN" altLang="zh-CN" sz="1200" kern="1200" dirty="0">
                    <a:solidFill>
                      <a:schemeClr val="tx1"/>
                    </a:solidFill>
                    <a:effectLst/>
                    <a:latin typeface="+mn-lt"/>
                    <a:ea typeface="+mn-ea"/>
                    <a:cs typeface="+mn-cs"/>
                  </a:rPr>
                  <a:t>，目标语句可能的</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元词组组合有</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组，匹上的组合次数为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，因此</a:t>
                </a:r>
                <a:r>
                  <a:rPr lang="en-US" altLang="zh-CN" sz="1200" kern="1200" dirty="0">
                    <a:solidFill>
                      <a:schemeClr val="tx1"/>
                    </a:solidFill>
                    <a:effectLst/>
                    <a:latin typeface="+mn-lt"/>
                    <a:ea typeface="+mn-ea"/>
                    <a:cs typeface="+mn-cs"/>
                  </a:rPr>
                  <a:t>2-gram</a:t>
                </a:r>
                <a:r>
                  <a:rPr lang="zh-CN" altLang="zh-CN" sz="1200" kern="1200" dirty="0">
                    <a:solidFill>
                      <a:schemeClr val="tx1"/>
                    </a:solidFill>
                    <a:effectLst/>
                    <a:latin typeface="+mn-lt"/>
                    <a:ea typeface="+mn-ea"/>
                    <a:cs typeface="+mn-cs"/>
                  </a:rPr>
                  <a:t>的匹配度就是</a:t>
                </a:r>
                <a:r>
                  <a:rPr lang="en-US" altLang="zh-CN" sz="1200" kern="1200" dirty="0">
                    <a:solidFill>
                      <a:schemeClr val="tx1"/>
                    </a:solidFill>
                    <a:effectLst/>
                    <a:latin typeface="+mn-lt"/>
                    <a:ea typeface="+mn-ea"/>
                    <a:cs typeface="+mn-cs"/>
                  </a:rPr>
                  <a:t>1/3.</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 5 - 3 2-gram</a:t>
                </a:r>
                <a:r>
                  <a:rPr lang="zh-CN" altLang="zh-CN" sz="1200" kern="1200" dirty="0">
                    <a:solidFill>
                      <a:schemeClr val="tx1"/>
                    </a:solidFill>
                    <a:effectLst/>
                    <a:latin typeface="+mn-lt"/>
                    <a:ea typeface="+mn-ea"/>
                    <a:cs typeface="+mn-cs"/>
                  </a:rPr>
                  <a:t>匹配示意图</a:t>
                </a:r>
              </a:p>
              <a:p>
                <a:r>
                  <a:rPr lang="zh-CN" altLang="zh-CN" sz="1200" kern="1200" dirty="0">
                    <a:solidFill>
                      <a:schemeClr val="tx1"/>
                    </a:solidFill>
                    <a:effectLst/>
                    <a:latin typeface="+mn-lt"/>
                    <a:ea typeface="+mn-ea"/>
                    <a:cs typeface="+mn-cs"/>
                  </a:rPr>
                  <a:t>依次类推，我们很容易的计算出</a:t>
                </a:r>
                <a:r>
                  <a:rPr lang="en-US" altLang="zh-CN" sz="1200" kern="1200" dirty="0">
                    <a:solidFill>
                      <a:schemeClr val="tx1"/>
                    </a:solidFill>
                    <a:effectLst/>
                    <a:latin typeface="+mn-lt"/>
                    <a:ea typeface="+mn-ea"/>
                    <a:cs typeface="+mn-cs"/>
                  </a:rPr>
                  <a:t>N-gram</a:t>
                </a:r>
                <a:r>
                  <a:rPr lang="zh-CN" altLang="zh-CN" sz="1200" kern="1200" dirty="0">
                    <a:solidFill>
                      <a:schemeClr val="tx1"/>
                    </a:solidFill>
                    <a:effectLst/>
                    <a:latin typeface="+mn-lt"/>
                    <a:ea typeface="+mn-ea"/>
                    <a:cs typeface="+mn-cs"/>
                  </a:rPr>
                  <a:t>的匹配度，但同样我们会忽略一个问题，假设我们目标语句为：</a:t>
                </a:r>
              </a:p>
              <a:p>
                <a:r>
                  <a:rPr lang="zh-CN" altLang="zh-CN" sz="1200" kern="1200" dirty="0">
                    <a:solidFill>
                      <a:schemeClr val="tx1"/>
                    </a:solidFill>
                    <a:effectLst/>
                    <a:latin typeface="+mn-lt"/>
                    <a:ea typeface="+mn-ea"/>
                    <a:cs typeface="+mn-cs"/>
                  </a:rPr>
                  <a:t>源语句：我在写论文</a:t>
                </a:r>
              </a:p>
              <a:p>
                <a:r>
                  <a:rPr lang="zh-CN" altLang="zh-CN" sz="1200" kern="1200" dirty="0">
                    <a:solidFill>
                      <a:schemeClr val="tx1"/>
                    </a:solidFill>
                    <a:effectLst/>
                    <a:latin typeface="+mn-lt"/>
                    <a:ea typeface="+mn-ea"/>
                    <a:cs typeface="+mn-cs"/>
                  </a:rPr>
                  <a:t>目标语句：</a:t>
                </a:r>
                <a:r>
                  <a:rPr lang="en-US" altLang="zh-CN" sz="1200" kern="1200" dirty="0">
                    <a:solidFill>
                      <a:schemeClr val="tx1"/>
                    </a:solidFill>
                    <a:effectLst/>
                    <a:latin typeface="+mn-lt"/>
                    <a:ea typeface="+mn-ea"/>
                    <a:cs typeface="+mn-cs"/>
                  </a:rPr>
                  <a:t>a </a:t>
                </a:r>
                <a:r>
                  <a:rPr lang="en-US" altLang="zh-CN" sz="1200" kern="1200" dirty="0" err="1">
                    <a:solidFill>
                      <a:schemeClr val="tx1"/>
                    </a:solidFill>
                    <a:effectLst/>
                    <a:latin typeface="+mn-lt"/>
                    <a:ea typeface="+mn-ea"/>
                    <a:cs typeface="+mn-cs"/>
                  </a:rPr>
                  <a:t>a</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人工翻译：</a:t>
                </a:r>
                <a:r>
                  <a:rPr lang="en-US" altLang="zh-CN" sz="1200" kern="1200" dirty="0">
                    <a:solidFill>
                      <a:schemeClr val="tx1"/>
                    </a:solidFill>
                    <a:effectLst/>
                    <a:latin typeface="+mn-lt"/>
                    <a:ea typeface="+mn-ea"/>
                    <a:cs typeface="+mn-cs"/>
                  </a:rPr>
                  <a:t>I am writing a thesis.</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如果按照上述方法计算我们会发现它的匹配度为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，但事实上它的流畅度几乎为</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。因此我们加入了召回率这个概念，也就是</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，我们计算</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个词组在人工翻译语句中出现的最大次数，并取两者的最小值，经过改进后匹配度为</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，这避免了重复词组对精度的影响。</a:t>
                </a:r>
              </a:p>
              <a:p>
                <a:r>
                  <a:rPr lang="zh-CN" altLang="zh-CN" sz="1200" kern="1200" dirty="0">
                    <a:solidFill>
                      <a:schemeClr val="tx1"/>
                    </a:solidFill>
                    <a:effectLst/>
                    <a:latin typeface="+mn-lt"/>
                    <a:ea typeface="+mn-ea"/>
                    <a:cs typeface="+mn-cs"/>
                  </a:rPr>
                  <a:t>在不断的发展中，我们发现现有的精度计算方法，仍就存在精度值随着句子长度变短而值激增的情况，假设我们的目标语句为：</a:t>
                </a:r>
              </a:p>
              <a:p>
                <a:r>
                  <a:rPr lang="zh-CN" altLang="zh-CN" sz="1200" kern="1200" dirty="0">
                    <a:solidFill>
                      <a:schemeClr val="tx1"/>
                    </a:solidFill>
                    <a:effectLst/>
                    <a:latin typeface="+mn-lt"/>
                    <a:ea typeface="+mn-ea"/>
                    <a:cs typeface="+mn-cs"/>
                  </a:rPr>
                  <a:t>源语句：我在写论文</a:t>
                </a:r>
              </a:p>
              <a:p>
                <a:r>
                  <a:rPr lang="zh-CN" altLang="zh-CN" sz="1200" kern="1200" dirty="0">
                    <a:solidFill>
                      <a:schemeClr val="tx1"/>
                    </a:solidFill>
                    <a:effectLst/>
                    <a:latin typeface="+mn-lt"/>
                    <a:ea typeface="+mn-ea"/>
                    <a:cs typeface="+mn-cs"/>
                  </a:rPr>
                  <a:t>目标语句：</a:t>
                </a:r>
                <a:r>
                  <a:rPr lang="en-US" altLang="zh-CN" sz="1200" kern="1200" dirty="0">
                    <a:solidFill>
                      <a:schemeClr val="tx1"/>
                    </a:solidFill>
                    <a:effectLst/>
                    <a:latin typeface="+mn-lt"/>
                    <a:ea typeface="+mn-ea"/>
                    <a:cs typeface="+mn-cs"/>
                  </a:rPr>
                  <a:t>am a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人工翻译：</a:t>
                </a:r>
                <a:r>
                  <a:rPr lang="en-US" altLang="zh-CN" sz="1200" kern="1200" dirty="0">
                    <a:solidFill>
                      <a:schemeClr val="tx1"/>
                    </a:solidFill>
                    <a:effectLst/>
                    <a:latin typeface="+mn-lt"/>
                    <a:ea typeface="+mn-ea"/>
                    <a:cs typeface="+mn-cs"/>
                  </a:rPr>
                  <a:t>I am writing a thesis.</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按照上述计算方法我们得到</a:t>
                </a:r>
                <a:r>
                  <a:rPr lang="en-US" altLang="zh-CN" sz="1200" kern="1200" dirty="0">
                    <a:solidFill>
                      <a:schemeClr val="tx1"/>
                    </a:solidFill>
                    <a:effectLst/>
                    <a:latin typeface="+mn-lt"/>
                    <a:ea typeface="+mn-ea"/>
                    <a:cs typeface="+mn-cs"/>
                  </a:rPr>
                  <a:t>1-gram</a:t>
                </a:r>
                <a:r>
                  <a:rPr lang="zh-CN" altLang="zh-CN" sz="1200" kern="1200" dirty="0">
                    <a:solidFill>
                      <a:schemeClr val="tx1"/>
                    </a:solidFill>
                    <a:effectLst/>
                    <a:latin typeface="+mn-lt"/>
                    <a:ea typeface="+mn-ea"/>
                    <a:cs typeface="+mn-cs"/>
                  </a:rPr>
                  <a:t>的匹配度为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，这显然也是不合理的。因此我们加入了“惩罚因子”的概念。公式如下：</a:t>
                </a:r>
              </a:p>
              <a:p>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𝐵𝑃</m:t>
                    </m:r>
                    <m:r>
                      <a:rPr lang="en-US" altLang="zh-CN" sz="1200" i="1" kern="1200">
                        <a:solidFill>
                          <a:schemeClr val="tx1"/>
                        </a:solidFill>
                        <a:effectLst/>
                        <a:latin typeface="Cambria Math" panose="02040503050406030204" pitchFamily="18" charset="0"/>
                        <a:ea typeface="+mn-ea"/>
                        <a:cs typeface="+mn-cs"/>
                      </a:rPr>
                      <m:t>=</m:t>
                    </m:r>
                    <m:d>
                      <m:dPr>
                        <m:begChr m:val="{"/>
                        <m:endChr m:val=""/>
                        <m:ctrlPr>
                          <a:rPr lang="zh-CN" altLang="zh-CN" sz="1200" i="1" kern="1200">
                            <a:solidFill>
                              <a:schemeClr val="tx1"/>
                            </a:solidFill>
                            <a:effectLst/>
                            <a:latin typeface="Cambria Math" panose="02040503050406030204" pitchFamily="18" charset="0"/>
                            <a:ea typeface="+mn-ea"/>
                            <a:cs typeface="+mn-cs"/>
                          </a:rPr>
                        </m:ctrlPr>
                      </m:dPr>
                      <m:e>
                        <m:eqArr>
                          <m:eqArrPr>
                            <m:ctrlPr>
                              <a:rPr lang="zh-CN" altLang="zh-CN" sz="1200" i="1" kern="1200">
                                <a:solidFill>
                                  <a:schemeClr val="tx1"/>
                                </a:solidFill>
                                <a:effectLst/>
                                <a:latin typeface="Cambria Math" panose="02040503050406030204" pitchFamily="18" charset="0"/>
                                <a:ea typeface="+mn-ea"/>
                                <a:cs typeface="+mn-cs"/>
                              </a:rPr>
                            </m:ctrlPr>
                          </m:eqArrPr>
                          <m:e>
                            <m:r>
                              <a:rPr lang="en-US" altLang="zh-CN" sz="1200" i="1" kern="1200">
                                <a:solidFill>
                                  <a:schemeClr val="tx1"/>
                                </a:solidFill>
                                <a:effectLst/>
                                <a:latin typeface="Cambria Math" panose="02040503050406030204" pitchFamily="18" charset="0"/>
                                <a:ea typeface="+mn-ea"/>
                                <a:cs typeface="+mn-cs"/>
                              </a:rPr>
                              <m:t>&amp;1      </m:t>
                            </m:r>
                            <m:m>
                              <m:mPr>
                                <m:mcs>
                                  <m:mc>
                                    <m:mcPr>
                                      <m:count m:val="4"/>
                                      <m:mcJc m:val="center"/>
                                    </m:mcPr>
                                  </m:mc>
                                </m:mcs>
                                <m:ctrlPr>
                                  <a:rPr lang="zh-CN" altLang="zh-CN" sz="1200" i="1" kern="1200">
                                    <a:solidFill>
                                      <a:schemeClr val="tx1"/>
                                    </a:solidFill>
                                    <a:effectLst/>
                                    <a:latin typeface="Cambria Math" panose="02040503050406030204" pitchFamily="18" charset="0"/>
                                    <a:ea typeface="+mn-ea"/>
                                    <a:cs typeface="+mn-cs"/>
                                  </a:rPr>
                                </m:ctrlPr>
                              </m:mPr>
                              <m:mr>
                                <m:e>
                                  <m:m>
                                    <m:mPr>
                                      <m:mcs>
                                        <m:mc>
                                          <m:mcPr>
                                            <m:count m:val="4"/>
                                            <m:mcJc m:val="center"/>
                                          </m:mcPr>
                                        </m:mc>
                                      </m:mcs>
                                      <m:ctrlPr>
                                        <a:rPr lang="zh-CN" altLang="zh-CN" sz="1200" i="1" kern="1200">
                                          <a:solidFill>
                                            <a:schemeClr val="tx1"/>
                                          </a:solidFill>
                                          <a:effectLst/>
                                          <a:latin typeface="Cambria Math" panose="02040503050406030204" pitchFamily="18" charset="0"/>
                                          <a:ea typeface="+mn-ea"/>
                                          <a:cs typeface="+mn-cs"/>
                                        </a:rPr>
                                      </m:ctrlPr>
                                    </m:mPr>
                                    <m:mr>
                                      <m:e/>
                                      <m:e/>
                                      <m:e>
                                        <m:r>
                                          <a:rPr lang="en-US" altLang="zh-CN" sz="1200" i="1" kern="1200">
                                            <a:solidFill>
                                              <a:schemeClr val="tx1"/>
                                            </a:solidFill>
                                            <a:effectLst/>
                                            <a:latin typeface="Cambria Math" panose="02040503050406030204" pitchFamily="18" charset="0"/>
                                            <a:ea typeface="+mn-ea"/>
                                            <a:cs typeface="+mn-cs"/>
                                          </a:rPr>
                                          <m:t>𝑖𝑓</m:t>
                                        </m:r>
                                      </m:e>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𝑙</m:t>
                                            </m:r>
                                          </m:e>
                                          <m:sub>
                                            <m:r>
                                              <a:rPr lang="en-US" altLang="zh-CN" sz="1200" i="1" kern="1200">
                                                <a:solidFill>
                                                  <a:schemeClr val="tx1"/>
                                                </a:solidFill>
                                                <a:effectLst/>
                                                <a:latin typeface="Cambria Math" panose="02040503050406030204" pitchFamily="18" charset="0"/>
                                                <a:ea typeface="+mn-ea"/>
                                                <a:cs typeface="+mn-cs"/>
                                              </a:rPr>
                                              <m:t>𝑐</m:t>
                                            </m:r>
                                          </m:sub>
                                        </m:sSub>
                                        <m:r>
                                          <a:rPr lang="en-US" altLang="zh-CN" sz="1200" i="1" kern="1200">
                                            <a:solidFill>
                                              <a:schemeClr val="tx1"/>
                                            </a:solidFill>
                                            <a:effectLst/>
                                            <a:latin typeface="Cambria Math" panose="02040503050406030204" pitchFamily="18" charset="0"/>
                                            <a:ea typeface="+mn-ea"/>
                                            <a:cs typeface="+mn-cs"/>
                                          </a:rPr>
                                          <m:t>&gt;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𝑙</m:t>
                                            </m:r>
                                          </m:e>
                                          <m:sub>
                                            <m:r>
                                              <a:rPr lang="en-US" altLang="zh-CN" sz="1200" i="1" kern="1200">
                                                <a:solidFill>
                                                  <a:schemeClr val="tx1"/>
                                                </a:solidFill>
                                                <a:effectLst/>
                                                <a:latin typeface="Cambria Math" panose="02040503050406030204" pitchFamily="18" charset="0"/>
                                                <a:ea typeface="+mn-ea"/>
                                                <a:cs typeface="+mn-cs"/>
                                              </a:rPr>
                                              <m:t>𝑠</m:t>
                                            </m:r>
                                          </m:sub>
                                        </m:sSub>
                                      </m:e>
                                    </m:mr>
                                  </m:m>
                                </m:e>
                                <m:e/>
                                <m:e/>
                                <m:e/>
                              </m:mr>
                            </m:m>
                            <m:r>
                              <a:rPr lang="en-US" altLang="zh-CN" sz="1200" i="1" kern="1200">
                                <a:solidFill>
                                  <a:schemeClr val="tx1"/>
                                </a:solidFill>
                                <a:effectLst/>
                                <a:latin typeface="Cambria Math" panose="02040503050406030204" pitchFamily="18" charset="0"/>
                                <a:ea typeface="+mn-ea"/>
                                <a:cs typeface="+mn-cs"/>
                              </a:rPr>
                              <m:t>   </m:t>
                            </m:r>
                          </m:e>
                          <m:e>
                            <m:r>
                              <a:rPr lang="en-US" altLang="zh-CN" sz="1200" i="1" kern="1200">
                                <a:solidFill>
                                  <a:schemeClr val="tx1"/>
                                </a:solidFill>
                                <a:effectLst/>
                                <a:latin typeface="Cambria Math" panose="02040503050406030204" pitchFamily="18" charset="0"/>
                                <a:ea typeface="+mn-ea"/>
                                <a:cs typeface="+mn-cs"/>
                              </a:rPr>
                              <m:t>&amp;</m:t>
                            </m:r>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𝑒</m:t>
                                </m:r>
                              </m:e>
                              <m:sup>
                                <m:r>
                                  <a:rPr lang="en-US" altLang="zh-CN" sz="1200" i="1" kern="1200">
                                    <a:solidFill>
                                      <a:schemeClr val="tx1"/>
                                    </a:solidFill>
                                    <a:effectLst/>
                                    <a:latin typeface="Cambria Math" panose="02040503050406030204" pitchFamily="18" charset="0"/>
                                    <a:ea typeface="+mn-ea"/>
                                    <a:cs typeface="+mn-cs"/>
                                  </a:rPr>
                                  <m:t>1−</m:t>
                                </m:r>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𝑙𝑠</m:t>
                                    </m:r>
                                  </m:num>
                                  <m:den>
                                    <m:r>
                                      <a:rPr lang="en-US" altLang="zh-CN" sz="1200" i="1" kern="1200">
                                        <a:solidFill>
                                          <a:schemeClr val="tx1"/>
                                        </a:solidFill>
                                        <a:effectLst/>
                                        <a:latin typeface="Cambria Math" panose="02040503050406030204" pitchFamily="18" charset="0"/>
                                        <a:ea typeface="+mn-ea"/>
                                        <a:cs typeface="+mn-cs"/>
                                      </a:rPr>
                                      <m:t>𝑙𝑐</m:t>
                                    </m:r>
                                  </m:den>
                                </m:f>
                              </m:sup>
                            </m:sSup>
                            <m:m>
                              <m:mPr>
                                <m:mcs>
                                  <m:mc>
                                    <m:mcPr>
                                      <m:count m:val="4"/>
                                      <m:mcJc m:val="center"/>
                                    </m:mcPr>
                                  </m:mc>
                                </m:mcs>
                                <m:ctrlPr>
                                  <a:rPr lang="zh-CN" altLang="zh-CN" sz="1200" i="1" kern="1200">
                                    <a:solidFill>
                                      <a:schemeClr val="tx1"/>
                                    </a:solidFill>
                                    <a:effectLst/>
                                    <a:latin typeface="Cambria Math" panose="02040503050406030204" pitchFamily="18" charset="0"/>
                                    <a:ea typeface="+mn-ea"/>
                                    <a:cs typeface="+mn-cs"/>
                                  </a:rPr>
                                </m:ctrlPr>
                              </m:mPr>
                              <m:mr>
                                <m:e/>
                                <m:e/>
                                <m:e>
                                  <m:r>
                                    <a:rPr lang="en-US" altLang="zh-CN" sz="1200" i="1" kern="1200">
                                      <a:solidFill>
                                        <a:schemeClr val="tx1"/>
                                      </a:solidFill>
                                      <a:effectLst/>
                                      <a:latin typeface="Cambria Math" panose="02040503050406030204" pitchFamily="18" charset="0"/>
                                      <a:ea typeface="+mn-ea"/>
                                      <a:cs typeface="+mn-cs"/>
                                    </a:rPr>
                                    <m:t>𝑖𝑓</m:t>
                                  </m:r>
                                </m:e>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𝑙</m:t>
                                      </m:r>
                                    </m:e>
                                    <m:sub>
                                      <m:r>
                                        <a:rPr lang="en-US" altLang="zh-CN" sz="1200" i="1" kern="1200">
                                          <a:solidFill>
                                            <a:schemeClr val="tx1"/>
                                          </a:solidFill>
                                          <a:effectLst/>
                                          <a:latin typeface="Cambria Math" panose="02040503050406030204" pitchFamily="18" charset="0"/>
                                          <a:ea typeface="+mn-ea"/>
                                          <a:cs typeface="+mn-cs"/>
                                        </a:rPr>
                                        <m:t>𝑐</m:t>
                                      </m:r>
                                    </m:sub>
                                  </m:sSub>
                                  <m:r>
                                    <a:rPr lang="en-US" altLang="zh-CN" sz="1200" i="1" kern="1200">
                                      <a:solidFill>
                                        <a:schemeClr val="tx1"/>
                                      </a:solidFill>
                                      <a:effectLst/>
                                      <a:latin typeface="Cambria Math" panose="02040503050406030204" pitchFamily="18" charset="0"/>
                                      <a:ea typeface="+mn-ea"/>
                                      <a:cs typeface="+mn-cs"/>
                                    </a:rPr>
                                    <m:t>&lt;=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𝑙</m:t>
                                      </m:r>
                                    </m:e>
                                    <m:sub>
                                      <m:r>
                                        <a:rPr lang="en-US" altLang="zh-CN" sz="1200" i="1" kern="1200">
                                          <a:solidFill>
                                            <a:schemeClr val="tx1"/>
                                          </a:solidFill>
                                          <a:effectLst/>
                                          <a:latin typeface="Cambria Math" panose="02040503050406030204" pitchFamily="18" charset="0"/>
                                          <a:ea typeface="+mn-ea"/>
                                          <a:cs typeface="+mn-cs"/>
                                        </a:rPr>
                                        <m:t>𝑠</m:t>
                                      </m:r>
                                    </m:sub>
                                  </m:sSub>
                                </m:e>
                              </m:mr>
                            </m:m>
                          </m:e>
                        </m:eqArr>
                      </m:e>
                    </m:d>
                  </m:oMath>
                </a14:m>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从公式可以看出当目标语句的长度小于等于人工翻译的语句时，我们使用惩罚因子，降低精度值，随着不断的发展变化，我们有了</a:t>
                </a:r>
                <a:r>
                  <a:rPr lang="en-US" altLang="zh-CN" sz="1200" kern="1200" dirty="0">
                    <a:solidFill>
                      <a:schemeClr val="tx1"/>
                    </a:solidFill>
                    <a:effectLst/>
                    <a:latin typeface="+mn-lt"/>
                    <a:ea typeface="+mn-ea"/>
                    <a:cs typeface="+mn-cs"/>
                  </a:rPr>
                  <a:t>BLEU</a:t>
                </a:r>
                <a:r>
                  <a:rPr lang="zh-CN" altLang="zh-CN" sz="1200" kern="1200" dirty="0">
                    <a:solidFill>
                      <a:schemeClr val="tx1"/>
                    </a:solidFill>
                    <a:effectLst/>
                    <a:latin typeface="+mn-lt"/>
                    <a:ea typeface="+mn-ea"/>
                    <a:cs typeface="+mn-cs"/>
                  </a:rPr>
                  <a:t>的现在计算方式，但现行计算方法不足之处还有很多，业界对</a:t>
                </a:r>
                <a:r>
                  <a:rPr lang="en-US" altLang="zh-CN" sz="1200" kern="1200" dirty="0">
                    <a:solidFill>
                      <a:schemeClr val="tx1"/>
                    </a:solidFill>
                    <a:effectLst/>
                    <a:latin typeface="+mn-lt"/>
                    <a:ea typeface="+mn-ea"/>
                    <a:cs typeface="+mn-cs"/>
                  </a:rPr>
                  <a:t>BLEU</a:t>
                </a:r>
                <a:r>
                  <a:rPr lang="en-US" altLang="zh-CN" sz="1200" kern="1200" baseline="300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的改进也在不断的进行</a:t>
                </a:r>
                <a:endParaRPr lang="zh-CN" altLang="en-US" dirty="0"/>
              </a:p>
            </p:txBody>
          </p:sp>
        </mc:Choice>
        <mc:Fallback xmlns="">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P</a:t>
                </a:r>
                <a:r>
                  <a:rPr lang="en-US" altLang="zh-CN" sz="1200" kern="1200" baseline="-25000" dirty="0" err="1">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被用来计算多元词组的精度，所谓多元词组（</a:t>
                </a:r>
                <a:r>
                  <a:rPr lang="en-US" altLang="zh-CN" sz="1200" kern="1200" dirty="0">
                    <a:solidFill>
                      <a:schemeClr val="tx1"/>
                    </a:solidFill>
                    <a:effectLst/>
                    <a:latin typeface="+mn-lt"/>
                    <a:ea typeface="+mn-ea"/>
                    <a:cs typeface="+mn-cs"/>
                  </a:rPr>
                  <a:t>N-gram</a:t>
                </a:r>
                <a:r>
                  <a:rPr lang="zh-CN" altLang="zh-CN" sz="1200" kern="1200" dirty="0">
                    <a:solidFill>
                      <a:schemeClr val="tx1"/>
                    </a:solidFill>
                    <a:effectLst/>
                    <a:latin typeface="+mn-lt"/>
                    <a:ea typeface="+mn-ea"/>
                    <a:cs typeface="+mn-cs"/>
                  </a:rPr>
                  <a:t>），就是比较目标语句和人工翻译之间</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个词组的相似占比。我们以英中文本翻译为例解释</a:t>
                </a:r>
                <a:r>
                  <a:rPr lang="en-US" altLang="zh-CN" sz="1200" kern="1200" dirty="0">
                    <a:solidFill>
                      <a:schemeClr val="tx1"/>
                    </a:solidFill>
                    <a:effectLst/>
                    <a:latin typeface="+mn-lt"/>
                    <a:ea typeface="+mn-ea"/>
                    <a:cs typeface="+mn-cs"/>
                  </a:rPr>
                  <a:t>BLEU</a:t>
                </a:r>
                <a:r>
                  <a:rPr lang="zh-CN" altLang="zh-CN" sz="1200" kern="1200" dirty="0">
                    <a:solidFill>
                      <a:schemeClr val="tx1"/>
                    </a:solidFill>
                    <a:effectLst/>
                    <a:latin typeface="+mn-lt"/>
                    <a:ea typeface="+mn-ea"/>
                    <a:cs typeface="+mn-cs"/>
                  </a:rPr>
                  <a:t>算法的过程：</a:t>
                </a:r>
              </a:p>
              <a:p>
                <a:r>
                  <a:rPr lang="zh-CN" altLang="zh-CN" sz="1200" kern="1200" dirty="0">
                    <a:solidFill>
                      <a:schemeClr val="tx1"/>
                    </a:solidFill>
                    <a:effectLst/>
                    <a:latin typeface="+mn-lt"/>
                    <a:ea typeface="+mn-ea"/>
                    <a:cs typeface="+mn-cs"/>
                  </a:rPr>
                  <a:t>源语句：我在写论文</a:t>
                </a:r>
              </a:p>
              <a:p>
                <a:r>
                  <a:rPr lang="zh-CN" altLang="zh-CN" sz="1200" kern="1200" dirty="0">
                    <a:solidFill>
                      <a:schemeClr val="tx1"/>
                    </a:solidFill>
                    <a:effectLst/>
                    <a:latin typeface="+mn-lt"/>
                    <a:ea typeface="+mn-ea"/>
                    <a:cs typeface="+mn-cs"/>
                  </a:rPr>
                  <a:t>目标语句：</a:t>
                </a:r>
                <a:r>
                  <a:rPr lang="en-US" altLang="zh-CN" sz="1200" kern="1200" dirty="0">
                    <a:solidFill>
                      <a:schemeClr val="tx1"/>
                    </a:solidFill>
                    <a:effectLst/>
                    <a:latin typeface="+mn-lt"/>
                    <a:ea typeface="+mn-ea"/>
                    <a:cs typeface="+mn-cs"/>
                  </a:rPr>
                  <a:t>I write a thesis.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人工翻译：</a:t>
                </a:r>
                <a:r>
                  <a:rPr lang="en-US" altLang="zh-CN" sz="1200" kern="1200" dirty="0">
                    <a:solidFill>
                      <a:schemeClr val="tx1"/>
                    </a:solidFill>
                    <a:effectLst/>
                    <a:latin typeface="+mn-lt"/>
                    <a:ea typeface="+mn-ea"/>
                    <a:cs typeface="+mn-cs"/>
                  </a:rPr>
                  <a:t>I am writing a thesis.</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如果我们计算</a:t>
                </a:r>
                <a:r>
                  <a:rPr lang="en-US" altLang="zh-CN" sz="1200" kern="1200" dirty="0">
                    <a:solidFill>
                      <a:schemeClr val="tx1"/>
                    </a:solidFill>
                    <a:effectLst/>
                    <a:latin typeface="+mn-lt"/>
                    <a:ea typeface="+mn-ea"/>
                    <a:cs typeface="+mn-cs"/>
                  </a:rPr>
                  <a:t>1-gram</a:t>
                </a:r>
                <a:r>
                  <a:rPr lang="zh-CN" altLang="zh-CN" sz="1200" kern="1200" dirty="0">
                    <a:solidFill>
                      <a:schemeClr val="tx1"/>
                    </a:solidFill>
                    <a:effectLst/>
                    <a:latin typeface="+mn-lt"/>
                    <a:ea typeface="+mn-ea"/>
                    <a:cs typeface="+mn-cs"/>
                  </a:rPr>
                  <a:t>，我们可以发现目标语句中单个词组的在人工翻译的句子中出现的次数为</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，因此</a:t>
                </a:r>
                <a:r>
                  <a:rPr lang="en-US" altLang="zh-CN" sz="1200" kern="1200" dirty="0">
                    <a:solidFill>
                      <a:schemeClr val="tx1"/>
                    </a:solidFill>
                    <a:effectLst/>
                    <a:latin typeface="+mn-lt"/>
                    <a:ea typeface="+mn-ea"/>
                    <a:cs typeface="+mn-cs"/>
                  </a:rPr>
                  <a:t>1-gram</a:t>
                </a:r>
                <a:r>
                  <a:rPr lang="zh-CN" altLang="zh-CN" sz="1200" kern="1200" dirty="0">
                    <a:solidFill>
                      <a:schemeClr val="tx1"/>
                    </a:solidFill>
                    <a:effectLst/>
                    <a:latin typeface="+mn-lt"/>
                    <a:ea typeface="+mn-ea"/>
                    <a:cs typeface="+mn-cs"/>
                  </a:rPr>
                  <a:t>的匹配度就是</a:t>
                </a:r>
                <a:r>
                  <a:rPr lang="en-US" altLang="zh-CN" sz="1200" kern="1200" dirty="0">
                    <a:solidFill>
                      <a:schemeClr val="tx1"/>
                    </a:solidFill>
                    <a:effectLst/>
                    <a:latin typeface="+mn-lt"/>
                    <a:ea typeface="+mn-ea"/>
                    <a:cs typeface="+mn-cs"/>
                  </a:rPr>
                  <a:t>3/4</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 5 - 2 1-gram</a:t>
                </a:r>
                <a:r>
                  <a:rPr lang="zh-CN" altLang="zh-CN" sz="1200" kern="1200" dirty="0">
                    <a:solidFill>
                      <a:schemeClr val="tx1"/>
                    </a:solidFill>
                    <a:effectLst/>
                    <a:latin typeface="+mn-lt"/>
                    <a:ea typeface="+mn-ea"/>
                    <a:cs typeface="+mn-cs"/>
                  </a:rPr>
                  <a:t>匹配示意图</a:t>
                </a:r>
              </a:p>
              <a:p>
                <a:r>
                  <a:rPr lang="zh-CN" altLang="zh-CN" sz="1200" kern="1200" dirty="0">
                    <a:solidFill>
                      <a:schemeClr val="tx1"/>
                    </a:solidFill>
                    <a:effectLst/>
                    <a:latin typeface="+mn-lt"/>
                    <a:ea typeface="+mn-ea"/>
                    <a:cs typeface="+mn-cs"/>
                  </a:rPr>
                  <a:t>如果计算</a:t>
                </a:r>
                <a:r>
                  <a:rPr lang="en-US" altLang="zh-CN" sz="1200" kern="1200" dirty="0">
                    <a:solidFill>
                      <a:schemeClr val="tx1"/>
                    </a:solidFill>
                    <a:effectLst/>
                    <a:latin typeface="+mn-lt"/>
                    <a:ea typeface="+mn-ea"/>
                    <a:cs typeface="+mn-cs"/>
                  </a:rPr>
                  <a:t>2-gram</a:t>
                </a:r>
                <a:r>
                  <a:rPr lang="zh-CN" altLang="zh-CN" sz="1200" kern="1200" dirty="0">
                    <a:solidFill>
                      <a:schemeClr val="tx1"/>
                    </a:solidFill>
                    <a:effectLst/>
                    <a:latin typeface="+mn-lt"/>
                    <a:ea typeface="+mn-ea"/>
                    <a:cs typeface="+mn-cs"/>
                  </a:rPr>
                  <a:t>，目标语句可能的</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元词组组合有</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组，匹上的组合次数为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，因此</a:t>
                </a:r>
                <a:r>
                  <a:rPr lang="en-US" altLang="zh-CN" sz="1200" kern="1200" dirty="0">
                    <a:solidFill>
                      <a:schemeClr val="tx1"/>
                    </a:solidFill>
                    <a:effectLst/>
                    <a:latin typeface="+mn-lt"/>
                    <a:ea typeface="+mn-ea"/>
                    <a:cs typeface="+mn-cs"/>
                  </a:rPr>
                  <a:t>2-gram</a:t>
                </a:r>
                <a:r>
                  <a:rPr lang="zh-CN" altLang="zh-CN" sz="1200" kern="1200" dirty="0">
                    <a:solidFill>
                      <a:schemeClr val="tx1"/>
                    </a:solidFill>
                    <a:effectLst/>
                    <a:latin typeface="+mn-lt"/>
                    <a:ea typeface="+mn-ea"/>
                    <a:cs typeface="+mn-cs"/>
                  </a:rPr>
                  <a:t>的匹配度就是</a:t>
                </a:r>
                <a:r>
                  <a:rPr lang="en-US" altLang="zh-CN" sz="1200" kern="1200" dirty="0">
                    <a:solidFill>
                      <a:schemeClr val="tx1"/>
                    </a:solidFill>
                    <a:effectLst/>
                    <a:latin typeface="+mn-lt"/>
                    <a:ea typeface="+mn-ea"/>
                    <a:cs typeface="+mn-cs"/>
                  </a:rPr>
                  <a:t>1/3.</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 5 - 3 2-gram</a:t>
                </a:r>
                <a:r>
                  <a:rPr lang="zh-CN" altLang="zh-CN" sz="1200" kern="1200" dirty="0">
                    <a:solidFill>
                      <a:schemeClr val="tx1"/>
                    </a:solidFill>
                    <a:effectLst/>
                    <a:latin typeface="+mn-lt"/>
                    <a:ea typeface="+mn-ea"/>
                    <a:cs typeface="+mn-cs"/>
                  </a:rPr>
                  <a:t>匹配示意图</a:t>
                </a:r>
              </a:p>
              <a:p>
                <a:r>
                  <a:rPr lang="zh-CN" altLang="zh-CN" sz="1200" kern="1200" dirty="0">
                    <a:solidFill>
                      <a:schemeClr val="tx1"/>
                    </a:solidFill>
                    <a:effectLst/>
                    <a:latin typeface="+mn-lt"/>
                    <a:ea typeface="+mn-ea"/>
                    <a:cs typeface="+mn-cs"/>
                  </a:rPr>
                  <a:t>依次类推，我们很容易的计算出</a:t>
                </a:r>
                <a:r>
                  <a:rPr lang="en-US" altLang="zh-CN" sz="1200" kern="1200" dirty="0">
                    <a:solidFill>
                      <a:schemeClr val="tx1"/>
                    </a:solidFill>
                    <a:effectLst/>
                    <a:latin typeface="+mn-lt"/>
                    <a:ea typeface="+mn-ea"/>
                    <a:cs typeface="+mn-cs"/>
                  </a:rPr>
                  <a:t>N-gram</a:t>
                </a:r>
                <a:r>
                  <a:rPr lang="zh-CN" altLang="zh-CN" sz="1200" kern="1200" dirty="0">
                    <a:solidFill>
                      <a:schemeClr val="tx1"/>
                    </a:solidFill>
                    <a:effectLst/>
                    <a:latin typeface="+mn-lt"/>
                    <a:ea typeface="+mn-ea"/>
                    <a:cs typeface="+mn-cs"/>
                  </a:rPr>
                  <a:t>的匹配度，但同样我们会忽略一个问题，假设我们目标语句为：</a:t>
                </a:r>
              </a:p>
              <a:p>
                <a:r>
                  <a:rPr lang="zh-CN" altLang="zh-CN" sz="1200" kern="1200" dirty="0">
                    <a:solidFill>
                      <a:schemeClr val="tx1"/>
                    </a:solidFill>
                    <a:effectLst/>
                    <a:latin typeface="+mn-lt"/>
                    <a:ea typeface="+mn-ea"/>
                    <a:cs typeface="+mn-cs"/>
                  </a:rPr>
                  <a:t>源语句：我在写论文</a:t>
                </a:r>
              </a:p>
              <a:p>
                <a:r>
                  <a:rPr lang="zh-CN" altLang="zh-CN" sz="1200" kern="1200" dirty="0">
                    <a:solidFill>
                      <a:schemeClr val="tx1"/>
                    </a:solidFill>
                    <a:effectLst/>
                    <a:latin typeface="+mn-lt"/>
                    <a:ea typeface="+mn-ea"/>
                    <a:cs typeface="+mn-cs"/>
                  </a:rPr>
                  <a:t>目标语句：</a:t>
                </a:r>
                <a:r>
                  <a:rPr lang="en-US" altLang="zh-CN" sz="1200" kern="1200" dirty="0">
                    <a:solidFill>
                      <a:schemeClr val="tx1"/>
                    </a:solidFill>
                    <a:effectLst/>
                    <a:latin typeface="+mn-lt"/>
                    <a:ea typeface="+mn-ea"/>
                    <a:cs typeface="+mn-cs"/>
                  </a:rPr>
                  <a:t>a </a:t>
                </a:r>
                <a:r>
                  <a:rPr lang="en-US" altLang="zh-CN" sz="1200" kern="1200" dirty="0" err="1">
                    <a:solidFill>
                      <a:schemeClr val="tx1"/>
                    </a:solidFill>
                    <a:effectLst/>
                    <a:latin typeface="+mn-lt"/>
                    <a:ea typeface="+mn-ea"/>
                    <a:cs typeface="+mn-cs"/>
                  </a:rPr>
                  <a:t>a</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人工翻译：</a:t>
                </a:r>
                <a:r>
                  <a:rPr lang="en-US" altLang="zh-CN" sz="1200" kern="1200" dirty="0">
                    <a:solidFill>
                      <a:schemeClr val="tx1"/>
                    </a:solidFill>
                    <a:effectLst/>
                    <a:latin typeface="+mn-lt"/>
                    <a:ea typeface="+mn-ea"/>
                    <a:cs typeface="+mn-cs"/>
                  </a:rPr>
                  <a:t>I am writing a thesis.</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如果按照上述方法计算我们会发现它的匹配度为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，但事实上它的流畅度几乎为</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。因此我们加入了召回率这个概念，也就是</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，我们计算</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个词组在人工翻译语句中出现的最大次数，并取两者的最小值，经过改进后匹配度为</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，这避免了重复词组对精度的影响。</a:t>
                </a:r>
              </a:p>
              <a:p>
                <a:r>
                  <a:rPr lang="zh-CN" altLang="zh-CN" sz="1200" kern="1200" dirty="0">
                    <a:solidFill>
                      <a:schemeClr val="tx1"/>
                    </a:solidFill>
                    <a:effectLst/>
                    <a:latin typeface="+mn-lt"/>
                    <a:ea typeface="+mn-ea"/>
                    <a:cs typeface="+mn-cs"/>
                  </a:rPr>
                  <a:t>在不断的发展中，我们发现现有的精度计算方法，仍就存在精度值随着句子长度变短而值激增的情况，假设我们的目标语句为：</a:t>
                </a:r>
              </a:p>
              <a:p>
                <a:r>
                  <a:rPr lang="zh-CN" altLang="zh-CN" sz="1200" kern="1200" dirty="0">
                    <a:solidFill>
                      <a:schemeClr val="tx1"/>
                    </a:solidFill>
                    <a:effectLst/>
                    <a:latin typeface="+mn-lt"/>
                    <a:ea typeface="+mn-ea"/>
                    <a:cs typeface="+mn-cs"/>
                  </a:rPr>
                  <a:t>源语句：我在写论文</a:t>
                </a:r>
              </a:p>
              <a:p>
                <a:r>
                  <a:rPr lang="zh-CN" altLang="zh-CN" sz="1200" kern="1200" dirty="0">
                    <a:solidFill>
                      <a:schemeClr val="tx1"/>
                    </a:solidFill>
                    <a:effectLst/>
                    <a:latin typeface="+mn-lt"/>
                    <a:ea typeface="+mn-ea"/>
                    <a:cs typeface="+mn-cs"/>
                  </a:rPr>
                  <a:t>目标语句：</a:t>
                </a:r>
                <a:r>
                  <a:rPr lang="en-US" altLang="zh-CN" sz="1200" kern="1200" dirty="0">
                    <a:solidFill>
                      <a:schemeClr val="tx1"/>
                    </a:solidFill>
                    <a:effectLst/>
                    <a:latin typeface="+mn-lt"/>
                    <a:ea typeface="+mn-ea"/>
                    <a:cs typeface="+mn-cs"/>
                  </a:rPr>
                  <a:t>am a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人工翻译：</a:t>
                </a:r>
                <a:r>
                  <a:rPr lang="en-US" altLang="zh-CN" sz="1200" kern="1200" dirty="0">
                    <a:solidFill>
                      <a:schemeClr val="tx1"/>
                    </a:solidFill>
                    <a:effectLst/>
                    <a:latin typeface="+mn-lt"/>
                    <a:ea typeface="+mn-ea"/>
                    <a:cs typeface="+mn-cs"/>
                  </a:rPr>
                  <a:t>I am writing a thesis.</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按照上述计算方法我们得到</a:t>
                </a:r>
                <a:r>
                  <a:rPr lang="en-US" altLang="zh-CN" sz="1200" kern="1200" dirty="0">
                    <a:solidFill>
                      <a:schemeClr val="tx1"/>
                    </a:solidFill>
                    <a:effectLst/>
                    <a:latin typeface="+mn-lt"/>
                    <a:ea typeface="+mn-ea"/>
                    <a:cs typeface="+mn-cs"/>
                  </a:rPr>
                  <a:t>1-gram</a:t>
                </a:r>
                <a:r>
                  <a:rPr lang="zh-CN" altLang="zh-CN" sz="1200" kern="1200" dirty="0">
                    <a:solidFill>
                      <a:schemeClr val="tx1"/>
                    </a:solidFill>
                    <a:effectLst/>
                    <a:latin typeface="+mn-lt"/>
                    <a:ea typeface="+mn-ea"/>
                    <a:cs typeface="+mn-cs"/>
                  </a:rPr>
                  <a:t>的匹配度为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，这显然也是不合理的。因此我们加入了“惩罚因子”的概念。公式如下：</a:t>
                </a:r>
              </a:p>
              <a:p>
                <a:r>
                  <a:rPr lang="en-US" altLang="zh-CN" sz="1200" i="0" kern="1200">
                    <a:solidFill>
                      <a:schemeClr val="tx1"/>
                    </a:solidFill>
                    <a:effectLst/>
                    <a:latin typeface="+mn-lt"/>
                    <a:ea typeface="+mn-ea"/>
                    <a:cs typeface="+mn-cs"/>
                  </a:rPr>
                  <a:t>𝐵𝑃=</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&amp;1      </a:t>
                </a:r>
                <a:r>
                  <a:rPr lang="zh-CN" altLang="zh-CN" sz="1200" i="0" kern="1200">
                    <a:solidFill>
                      <a:schemeClr val="tx1"/>
                    </a:solidFill>
                    <a:effectLst/>
                    <a:latin typeface="+mn-lt"/>
                    <a:ea typeface="+mn-ea"/>
                    <a:cs typeface="+mn-cs"/>
                  </a:rPr>
                  <a:t>■8(■8(&amp;&amp;</a:t>
                </a:r>
                <a:r>
                  <a:rPr lang="en-US" altLang="zh-CN" sz="1200" i="0" kern="1200">
                    <a:solidFill>
                      <a:schemeClr val="tx1"/>
                    </a:solidFill>
                    <a:effectLst/>
                    <a:latin typeface="+mn-lt"/>
                    <a:ea typeface="+mn-ea"/>
                    <a:cs typeface="+mn-cs"/>
                  </a:rPr>
                  <a:t>𝑖𝑓&amp;𝑙</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𝑐&gt;𝑙</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𝑠 )&amp;&amp;&amp;)   @&amp;𝑒</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1−𝑙𝑠</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𝑙𝑐</a:t>
                </a:r>
                <a:r>
                  <a:rPr lang="zh-CN" altLang="zh-CN" sz="1200" i="0" kern="1200">
                    <a:solidFill>
                      <a:schemeClr val="tx1"/>
                    </a:solidFill>
                    <a:effectLst/>
                    <a:latin typeface="+mn-lt"/>
                    <a:ea typeface="+mn-ea"/>
                    <a:cs typeface="+mn-cs"/>
                  </a:rPr>
                  <a:t>) ■8(&amp;&amp;</a:t>
                </a:r>
                <a:r>
                  <a:rPr lang="en-US" altLang="zh-CN" sz="1200" i="0" kern="1200">
                    <a:solidFill>
                      <a:schemeClr val="tx1"/>
                    </a:solidFill>
                    <a:effectLst/>
                    <a:latin typeface="+mn-lt"/>
                    <a:ea typeface="+mn-ea"/>
                    <a:cs typeface="+mn-cs"/>
                  </a:rPr>
                  <a:t>𝑖𝑓&amp;𝑙</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𝑐&lt;=𝑙</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𝑠 ))┤</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从公式可以看出当目标语句的长度小于等于人工翻译的语句时，我们使用惩罚因子，降低精度值，随着不断的发展变化，我们有了</a:t>
                </a:r>
                <a:r>
                  <a:rPr lang="en-US" altLang="zh-CN" sz="1200" kern="1200" dirty="0">
                    <a:solidFill>
                      <a:schemeClr val="tx1"/>
                    </a:solidFill>
                    <a:effectLst/>
                    <a:latin typeface="+mn-lt"/>
                    <a:ea typeface="+mn-ea"/>
                    <a:cs typeface="+mn-cs"/>
                  </a:rPr>
                  <a:t>BLEU</a:t>
                </a:r>
                <a:r>
                  <a:rPr lang="zh-CN" altLang="zh-CN" sz="1200" kern="1200" dirty="0">
                    <a:solidFill>
                      <a:schemeClr val="tx1"/>
                    </a:solidFill>
                    <a:effectLst/>
                    <a:latin typeface="+mn-lt"/>
                    <a:ea typeface="+mn-ea"/>
                    <a:cs typeface="+mn-cs"/>
                  </a:rPr>
                  <a:t>的现在计算方式，但现行计算方法不足之处还有很多，业界对</a:t>
                </a:r>
                <a:r>
                  <a:rPr lang="en-US" altLang="zh-CN" sz="1200" kern="1200" dirty="0">
                    <a:solidFill>
                      <a:schemeClr val="tx1"/>
                    </a:solidFill>
                    <a:effectLst/>
                    <a:latin typeface="+mn-lt"/>
                    <a:ea typeface="+mn-ea"/>
                    <a:cs typeface="+mn-cs"/>
                  </a:rPr>
                  <a:t>BLEU</a:t>
                </a:r>
                <a:r>
                  <a:rPr lang="en-US" altLang="zh-CN" sz="1200" kern="1200" baseline="300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的改进也在不断的进行</a:t>
                </a:r>
                <a:endParaRPr lang="zh-CN" altLang="en-US" dirty="0"/>
              </a:p>
            </p:txBody>
          </p:sp>
        </mc:Fallback>
      </mc:AlternateContent>
      <p:sp>
        <p:nvSpPr>
          <p:cNvPr id="4" name="灯片编号占位符 3"/>
          <p:cNvSpPr>
            <a:spLocks noGrp="1"/>
          </p:cNvSpPr>
          <p:nvPr>
            <p:ph type="sldNum" sz="quarter" idx="10"/>
          </p:nvPr>
        </p:nvSpPr>
        <p:spPr/>
        <p:txBody>
          <a:bodyPr/>
          <a:lstStyle/>
          <a:p>
            <a:fld id="{4138054E-0742-4BBE-99BA-1BB7577B901B}"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批大小，我们训练</a:t>
            </a:r>
            <a:r>
              <a:rPr lang="en-US" altLang="zh-CN" dirty="0"/>
              <a:t>20</a:t>
            </a:r>
            <a:r>
              <a:rPr lang="zh-CN" altLang="en-US" dirty="0"/>
              <a:t>轮，并将数据分为</a:t>
            </a:r>
            <a:r>
              <a:rPr lang="en-US" altLang="zh-CN" dirty="0"/>
              <a:t>5</a:t>
            </a:r>
            <a:r>
              <a:rPr lang="zh-CN" altLang="en-US" dirty="0"/>
              <a:t>块，每次送入</a:t>
            </a:r>
            <a:r>
              <a:rPr lang="en-US" altLang="zh-CN" dirty="0"/>
              <a:t>batch-size</a:t>
            </a:r>
            <a:r>
              <a:rPr lang="zh-CN" altLang="en-US" dirty="0"/>
              <a:t>大小条数据，因为</a:t>
            </a:r>
            <a:r>
              <a:rPr lang="en-US" altLang="zh-CN" dirty="0"/>
              <a:t>embedding</a:t>
            </a:r>
            <a:r>
              <a:rPr lang="zh-CN" altLang="en-US" dirty="0"/>
              <a:t>训练数据得到词向量的过程会包含词的上下文关系，因此，当</a:t>
            </a:r>
            <a:r>
              <a:rPr lang="en-US" altLang="zh-CN" dirty="0"/>
              <a:t>batch-size</a:t>
            </a:r>
            <a:r>
              <a:rPr lang="zh-CN" altLang="en-US" dirty="0"/>
              <a:t>足够大的时候，我们保留的上下文信息也就越全</a:t>
            </a:r>
          </a:p>
        </p:txBody>
      </p:sp>
      <p:sp>
        <p:nvSpPr>
          <p:cNvPr id="4" name="灯片编号占位符 3"/>
          <p:cNvSpPr>
            <a:spLocks noGrp="1"/>
          </p:cNvSpPr>
          <p:nvPr>
            <p:ph type="sldNum" sz="quarter" idx="10"/>
          </p:nvPr>
        </p:nvSpPr>
        <p:spPr/>
        <p:txBody>
          <a:bodyPr/>
          <a:lstStyle/>
          <a:p>
            <a:fld id="{4138054E-0742-4BBE-99BA-1BB7577B901B}"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Gamma-decay</a:t>
            </a:r>
            <a:r>
              <a:rPr lang="zh-CN" altLang="zh-CN" sz="1200" kern="1200" dirty="0">
                <a:solidFill>
                  <a:schemeClr val="tx1"/>
                </a:solidFill>
                <a:effectLst/>
                <a:latin typeface="+mn-lt"/>
                <a:ea typeface="+mn-ea"/>
                <a:cs typeface="+mn-cs"/>
              </a:rPr>
              <a:t>作为条件概率分布拟合指标，很大程度上决定了</a:t>
            </a:r>
            <a:r>
              <a:rPr lang="en-US" altLang="zh-CN" sz="1200" kern="1200" dirty="0">
                <a:solidFill>
                  <a:schemeClr val="tx1"/>
                </a:solidFill>
                <a:effectLst/>
                <a:latin typeface="+mn-lt"/>
                <a:ea typeface="+mn-ea"/>
                <a:cs typeface="+mn-cs"/>
              </a:rPr>
              <a:t>BLEU</a:t>
            </a:r>
            <a:r>
              <a:rPr lang="zh-CN" altLang="zh-CN" sz="1200" kern="1200" dirty="0">
                <a:solidFill>
                  <a:schemeClr val="tx1"/>
                </a:solidFill>
                <a:effectLst/>
                <a:latin typeface="+mn-lt"/>
                <a:ea typeface="+mn-ea"/>
                <a:cs typeface="+mn-cs"/>
              </a:rPr>
              <a:t>指标的高低</a:t>
            </a:r>
            <a:endParaRPr lang="en-US" altLang="zh-CN" sz="1200" kern="1200" dirty="0">
              <a:solidFill>
                <a:schemeClr val="tx1"/>
              </a:solidFill>
              <a:effectLst/>
              <a:latin typeface="+mn-lt"/>
              <a:ea typeface="+mn-ea"/>
              <a:cs typeface="+mn-cs"/>
            </a:endParaRPr>
          </a:p>
          <a:p>
            <a:r>
              <a:rPr lang="en-US" altLang="zh-CN" dirty="0"/>
              <a:t>Accu-g</a:t>
            </a:r>
            <a:r>
              <a:rPr lang="zh-CN" altLang="en-US" dirty="0"/>
              <a:t>分类的精准度</a:t>
            </a:r>
            <a:endParaRPr lang="en-US" altLang="zh-CN" sz="1200" kern="1200" dirty="0">
              <a:solidFill>
                <a:schemeClr val="tx1"/>
              </a:solidFill>
              <a:effectLst/>
              <a:latin typeface="+mn-lt"/>
              <a:ea typeface="+mn-ea"/>
              <a:cs typeface="+mn-cs"/>
            </a:endParaRPr>
          </a:p>
          <a:p>
            <a:r>
              <a:rPr lang="zh-CN" altLang="zh-CN" dirty="0"/>
              <a:t>可见</a:t>
            </a:r>
            <a:r>
              <a:rPr lang="en-US" altLang="zh-CN" dirty="0"/>
              <a:t>Gamma-decay</a:t>
            </a:r>
            <a:r>
              <a:rPr lang="zh-CN" altLang="zh-CN" dirty="0"/>
              <a:t>主要影响了</a:t>
            </a:r>
            <a:r>
              <a:rPr lang="en-US" altLang="zh-CN" dirty="0"/>
              <a:t>BLEU</a:t>
            </a:r>
            <a:r>
              <a:rPr lang="zh-CN" altLang="zh-CN" dirty="0"/>
              <a:t>的值</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138054E-0742-4BBE-99BA-1BB7577B901B}" type="slidenum">
              <a:rPr lang="zh-CN" altLang="en-US" smtClean="0"/>
              <a:t>29</a:t>
            </a:fld>
            <a:endParaRPr lang="zh-CN" altLang="en-US"/>
          </a:p>
        </p:txBody>
      </p:sp>
    </p:spTree>
    <p:extLst>
      <p:ext uri="{BB962C8B-B14F-4D97-AF65-F5344CB8AC3E}">
        <p14:creationId xmlns:p14="http://schemas.microsoft.com/office/powerpoint/2010/main" val="4244077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D1B306-BE4F-4CF5-8101-4786E3C6C3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3760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Gamma-decay</a:t>
            </a:r>
            <a:r>
              <a:rPr lang="zh-CN" altLang="zh-CN" sz="1200" kern="1200" dirty="0">
                <a:solidFill>
                  <a:schemeClr val="tx1"/>
                </a:solidFill>
                <a:effectLst/>
                <a:latin typeface="+mn-lt"/>
                <a:ea typeface="+mn-ea"/>
                <a:cs typeface="+mn-cs"/>
              </a:rPr>
              <a:t>作为条件概率分布拟合指标，很大程度上决定了</a:t>
            </a:r>
            <a:r>
              <a:rPr lang="en-US" altLang="zh-CN" sz="1200" kern="1200" dirty="0">
                <a:solidFill>
                  <a:schemeClr val="tx1"/>
                </a:solidFill>
                <a:effectLst/>
                <a:latin typeface="+mn-lt"/>
                <a:ea typeface="+mn-ea"/>
                <a:cs typeface="+mn-cs"/>
              </a:rPr>
              <a:t>BLEU</a:t>
            </a:r>
            <a:r>
              <a:rPr lang="zh-CN" altLang="zh-CN" sz="1200" kern="1200" dirty="0">
                <a:solidFill>
                  <a:schemeClr val="tx1"/>
                </a:solidFill>
                <a:effectLst/>
                <a:latin typeface="+mn-lt"/>
                <a:ea typeface="+mn-ea"/>
                <a:cs typeface="+mn-cs"/>
              </a:rPr>
              <a:t>指标的高低</a:t>
            </a:r>
            <a:endParaRPr lang="en-US" altLang="zh-CN" sz="1200" kern="1200" dirty="0">
              <a:solidFill>
                <a:schemeClr val="tx1"/>
              </a:solidFill>
              <a:effectLst/>
              <a:latin typeface="+mn-lt"/>
              <a:ea typeface="+mn-ea"/>
              <a:cs typeface="+mn-cs"/>
            </a:endParaRPr>
          </a:p>
          <a:p>
            <a:r>
              <a:rPr lang="en-US" altLang="zh-CN" dirty="0"/>
              <a:t>Accu-g</a:t>
            </a:r>
            <a:r>
              <a:rPr lang="zh-CN" altLang="en-US" dirty="0"/>
              <a:t>分类的精准度</a:t>
            </a:r>
            <a:endParaRPr lang="en-US" altLang="zh-CN" sz="1200" kern="1200" dirty="0">
              <a:solidFill>
                <a:schemeClr val="tx1"/>
              </a:solidFill>
              <a:effectLst/>
              <a:latin typeface="+mn-lt"/>
              <a:ea typeface="+mn-ea"/>
              <a:cs typeface="+mn-cs"/>
            </a:endParaRPr>
          </a:p>
          <a:p>
            <a:r>
              <a:rPr lang="zh-CN" altLang="zh-CN" dirty="0"/>
              <a:t>可见</a:t>
            </a:r>
            <a:r>
              <a:rPr lang="en-US" altLang="zh-CN" dirty="0"/>
              <a:t>Gamma-decay</a:t>
            </a:r>
            <a:r>
              <a:rPr lang="zh-CN" altLang="zh-CN" dirty="0"/>
              <a:t>主要影响了</a:t>
            </a:r>
            <a:r>
              <a:rPr lang="en-US" altLang="zh-CN" dirty="0"/>
              <a:t>BLEU</a:t>
            </a:r>
            <a:r>
              <a:rPr lang="zh-CN" altLang="zh-CN" dirty="0"/>
              <a:t>的值</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8054E-0742-4BBE-99BA-1BB7577B901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439725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通过使用模型相关技术在以下场景中进行了测试</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D1B306-BE4F-4CF5-8101-4786E3C6C3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36669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38054E-0742-4BBE-99BA-1BB7577B901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8531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通过对上述模型实验的分析，</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D1B306-BE4F-4CF5-8101-4786E3C6C3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60411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a:t>
            </a:r>
          </a:p>
        </p:txBody>
      </p:sp>
      <p:sp>
        <p:nvSpPr>
          <p:cNvPr id="4" name="灯片编号占位符 3"/>
          <p:cNvSpPr>
            <a:spLocks noGrp="1"/>
          </p:cNvSpPr>
          <p:nvPr>
            <p:ph type="sldNum" sz="quarter" idx="10"/>
          </p:nvPr>
        </p:nvSpPr>
        <p:spPr/>
        <p:txBody>
          <a:bodyPr/>
          <a:lstStyle/>
          <a:p>
            <a:fld id="{4138054E-0742-4BBE-99BA-1BB7577B901B}"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38054E-0742-4BBE-99BA-1BB7577B901B}"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38054E-0742-4BBE-99BA-1BB7577B901B}"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什么是文本生成，可控文本生成，多模态文本生成</a:t>
            </a:r>
            <a:endParaRPr lang="en-US" altLang="zh-CN"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其作为自然语言处理中一个重要的研究领域，具有广阔的应用前景。</a:t>
            </a:r>
            <a:endParaRPr lang="en-US" altLang="zh-CN"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可控文本生成在文本生成的基础上，要求在</a:t>
            </a:r>
            <a:endParaRPr lang="en-US" altLang="zh-CN"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而多模态文本生成作为。。。它要求能够自动实现多模态之间的转换，本课题将以图像文本可控为例</a:t>
            </a:r>
          </a:p>
          <a:p>
            <a:endParaRPr lang="en-US" altLang="zh-CN" dirty="0"/>
          </a:p>
        </p:txBody>
      </p:sp>
      <p:sp>
        <p:nvSpPr>
          <p:cNvPr id="4" name="灯片编号占位符 3"/>
          <p:cNvSpPr>
            <a:spLocks noGrp="1"/>
          </p:cNvSpPr>
          <p:nvPr>
            <p:ph type="sldNum" sz="quarter" idx="10"/>
          </p:nvPr>
        </p:nvSpPr>
        <p:spPr/>
        <p:txBody>
          <a:bodyPr/>
          <a:lstStyle/>
          <a:p>
            <a:fld id="{4138054E-0742-4BBE-99BA-1BB7577B901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在深度学习的不断发展中，文本生成也应用到文本摘要、 古诗生成、文本复述等</a:t>
            </a:r>
            <a:endParaRPr lang="en-US" altLang="zh-CN"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随之可控文本生成也要求可以生成指定情感的摘要，</a:t>
            </a:r>
          </a:p>
          <a:p>
            <a:r>
              <a:rPr lang="zh-CN" altLang="en-US" sz="1200" dirty="0">
                <a:latin typeface="+mn-ea"/>
              </a:rPr>
              <a:t>但在后来的逐渐发展中，一种基于图片问答的模型，成为研究的重点</a:t>
            </a:r>
            <a:endParaRPr lang="en-US" altLang="zh-CN" sz="1200" dirty="0">
              <a:latin typeface="+mn-ea"/>
            </a:endParaRPr>
          </a:p>
          <a:p>
            <a:r>
              <a:rPr lang="zh-CN" altLang="en-US" sz="1200" dirty="0">
                <a:latin typeface="+mn-ea"/>
              </a:rPr>
              <a:t>而多模态可控文本  。。但其在多领域应用十分广泛，拥有很高的研究价值</a:t>
            </a:r>
            <a:endParaRPr lang="en-US" altLang="zh-CN" sz="1200" dirty="0">
              <a:latin typeface="+mn-ea"/>
            </a:endParaRPr>
          </a:p>
          <a:p>
            <a:r>
              <a:rPr lang="zh-CN" altLang="en-US" sz="1200" dirty="0">
                <a:latin typeface="+mn-ea"/>
              </a:rPr>
              <a:t>因此</a:t>
            </a:r>
            <a:endParaRPr lang="zh-CN" altLang="en-US" dirty="0"/>
          </a:p>
        </p:txBody>
      </p:sp>
      <p:sp>
        <p:nvSpPr>
          <p:cNvPr id="4" name="灯片编号占位符 3"/>
          <p:cNvSpPr>
            <a:spLocks noGrp="1"/>
          </p:cNvSpPr>
          <p:nvPr>
            <p:ph type="sldNum" sz="quarter" idx="10"/>
          </p:nvPr>
        </p:nvSpPr>
        <p:spPr/>
        <p:txBody>
          <a:bodyPr/>
          <a:lstStyle/>
          <a:p>
            <a:fld id="{4138054E-0742-4BBE-99BA-1BB7577B901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ea"/>
              </a:rPr>
              <a:t>本课题</a:t>
            </a:r>
            <a:endParaRPr lang="en-US" altLang="zh-CN" sz="1200" dirty="0">
              <a:latin typeface="+mn-ea"/>
            </a:endParaRPr>
          </a:p>
        </p:txBody>
      </p:sp>
      <p:sp>
        <p:nvSpPr>
          <p:cNvPr id="4" name="灯片编号占位符 3"/>
          <p:cNvSpPr>
            <a:spLocks noGrp="1"/>
          </p:cNvSpPr>
          <p:nvPr>
            <p:ph type="sldNum" sz="quarter" idx="10"/>
          </p:nvPr>
        </p:nvSpPr>
        <p:spPr/>
        <p:txBody>
          <a:bodyPr/>
          <a:lstStyle/>
          <a:p>
            <a:fld id="{4138054E-0742-4BBE-99BA-1BB7577B901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接下来我们将会简述一下模型构建的相关技术</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D1B306-BE4F-4CF5-8101-4786E3C6C36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30112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对于图像文本生成</a:t>
            </a:r>
            <a:endParaRPr lang="en-US" altLang="zh-CN" dirty="0"/>
          </a:p>
          <a:p>
            <a:r>
              <a:rPr lang="zh-CN" altLang="en-US" dirty="0"/>
              <a:t>由于其在图片文本生成上的显著效果，本文也将借鉴这种模型</a:t>
            </a:r>
          </a:p>
        </p:txBody>
      </p:sp>
      <p:sp>
        <p:nvSpPr>
          <p:cNvPr id="4" name="灯片编号占位符 3"/>
          <p:cNvSpPr>
            <a:spLocks noGrp="1"/>
          </p:cNvSpPr>
          <p:nvPr>
            <p:ph type="sldNum" sz="quarter" idx="10"/>
          </p:nvPr>
        </p:nvSpPr>
        <p:spPr/>
        <p:txBody>
          <a:bodyPr/>
          <a:lstStyle/>
          <a:p>
            <a:fld id="{4138054E-0742-4BBE-99BA-1BB7577B901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对于可控文本生成</a:t>
            </a:r>
          </a:p>
        </p:txBody>
      </p:sp>
      <p:sp>
        <p:nvSpPr>
          <p:cNvPr id="4" name="灯片编号占位符 3"/>
          <p:cNvSpPr>
            <a:spLocks noGrp="1"/>
          </p:cNvSpPr>
          <p:nvPr>
            <p:ph type="sldNum" sz="quarter" idx="10"/>
          </p:nvPr>
        </p:nvSpPr>
        <p:spPr/>
        <p:txBody>
          <a:bodyPr/>
          <a:lstStyle/>
          <a:p>
            <a:fld id="{4138054E-0742-4BBE-99BA-1BB7577B901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430C919-4259-44D8-9515-E071E808EC53}" type="datetimeFigureOut">
              <a:rPr lang="zh-CN" altLang="en-US" smtClean="0"/>
              <a:t>2019/6/3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30C919-4259-44D8-9515-E071E808EC53}" type="datetimeFigureOut">
              <a:rPr lang="zh-CN" altLang="en-US" smtClean="0"/>
              <a:t>2019/6/3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30C919-4259-44D8-9515-E071E808EC53}" type="datetimeFigureOut">
              <a:rPr lang="zh-CN" altLang="en-US" smtClean="0"/>
              <a:t>2019/6/3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430C919-4259-44D8-9515-E071E808EC53}" type="datetimeFigureOut">
              <a:rPr lang="zh-CN" altLang="en-US" smtClean="0"/>
              <a:t>2019/6/3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430C919-4259-44D8-9515-E071E808EC53}" type="datetimeFigureOut">
              <a:rPr lang="zh-CN" altLang="en-US" smtClean="0"/>
              <a:t>2019/6/3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430C919-4259-44D8-9515-E071E808EC53}" type="datetimeFigureOut">
              <a:rPr lang="zh-CN" altLang="en-US" smtClean="0"/>
              <a:t>2019/6/3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430C919-4259-44D8-9515-E071E808EC53}" type="datetimeFigureOut">
              <a:rPr lang="zh-CN" altLang="en-US" smtClean="0"/>
              <a:t>2019/6/3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430C919-4259-44D8-9515-E071E808EC53}" type="datetimeFigureOut">
              <a:rPr lang="zh-CN" altLang="en-US" smtClean="0"/>
              <a:t>2019/6/3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30C919-4259-44D8-9515-E071E808EC53}" type="datetimeFigureOut">
              <a:rPr lang="zh-CN" altLang="en-US" smtClean="0"/>
              <a:t>2019/6/3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430C919-4259-44D8-9515-E071E808EC53}" type="datetimeFigureOut">
              <a:rPr lang="zh-CN" altLang="en-US" smtClean="0"/>
              <a:t>2019/6/3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430C919-4259-44D8-9515-E071E808EC53}" type="datetimeFigureOut">
              <a:rPr lang="zh-CN" altLang="en-US" smtClean="0"/>
              <a:t>2019/6/3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086FE-13CF-45F4-9E4D-544AD019AE6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0C919-4259-44D8-9515-E071E808EC53}" type="datetimeFigureOut">
              <a:rPr lang="zh-CN" altLang="en-US" smtClean="0"/>
              <a:t>2019/6/3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086FE-13CF-45F4-9E4D-544AD019AE6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notesSlide" Target="../notesSlides/notesSlide2.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0800000">
            <a:off x="9056914" y="-1"/>
            <a:ext cx="3135085" cy="3062512"/>
          </a:xfrm>
          <a:prstGeom prst="rtTriangl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2720040" flipV="1">
            <a:off x="7927281" y="-358237"/>
            <a:ext cx="3334031" cy="1813117"/>
          </a:xfrm>
          <a:custGeom>
            <a:avLst/>
            <a:gdLst>
              <a:gd name="connsiteX0" fmla="*/ 0 w 3334031"/>
              <a:gd name="connsiteY0" fmla="*/ 0 h 1813117"/>
              <a:gd name="connsiteX1" fmla="*/ 1792101 w 3334031"/>
              <a:gd name="connsiteY1" fmla="*/ 1813117 h 1813117"/>
              <a:gd name="connsiteX2" fmla="*/ 2605621 w 3334031"/>
              <a:gd name="connsiteY2" fmla="*/ 1813117 h 1813117"/>
              <a:gd name="connsiteX3" fmla="*/ 3334025 w 3334031"/>
              <a:gd name="connsiteY3" fmla="*/ 904126 h 1813117"/>
              <a:gd name="connsiteX4" fmla="*/ 2595140 w 3334031"/>
              <a:gd name="connsiteY4" fmla="*/ 46393 h 1813117"/>
              <a:gd name="connsiteX5" fmla="*/ 300843 w 3334031"/>
              <a:gd name="connsiteY5" fmla="*/ 3145 h 181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4031" h="1813117">
                <a:moveTo>
                  <a:pt x="0" y="0"/>
                </a:moveTo>
                <a:lnTo>
                  <a:pt x="1792101" y="1813117"/>
                </a:lnTo>
                <a:lnTo>
                  <a:pt x="2605621" y="1813117"/>
                </a:lnTo>
                <a:cubicBezTo>
                  <a:pt x="3007868" y="1813117"/>
                  <a:pt x="3335702" y="1198539"/>
                  <a:pt x="3334025" y="904126"/>
                </a:cubicBezTo>
                <a:cubicBezTo>
                  <a:pt x="3332348" y="609715"/>
                  <a:pt x="3059013" y="26193"/>
                  <a:pt x="2595140" y="46393"/>
                </a:cubicBezTo>
                <a:cubicBezTo>
                  <a:pt x="1827485" y="46393"/>
                  <a:pt x="1065609" y="17561"/>
                  <a:pt x="300843" y="3145"/>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2506402" flipV="1">
            <a:off x="2176314" y="5845604"/>
            <a:ext cx="2305277" cy="1211718"/>
          </a:xfrm>
          <a:custGeom>
            <a:avLst/>
            <a:gdLst>
              <a:gd name="connsiteX0" fmla="*/ 238048 w 2305277"/>
              <a:gd name="connsiteY0" fmla="*/ 1078273 h 1211718"/>
              <a:gd name="connsiteX1" fmla="*/ 489884 w 2305277"/>
              <a:gd name="connsiteY1" fmla="*/ 1211718 h 1211718"/>
              <a:gd name="connsiteX2" fmla="*/ 2123039 w 2305277"/>
              <a:gd name="connsiteY2" fmla="*/ 1165649 h 1211718"/>
              <a:gd name="connsiteX3" fmla="*/ 2284646 w 2305277"/>
              <a:gd name="connsiteY3" fmla="*/ 1108411 h 1211718"/>
              <a:gd name="connsiteX4" fmla="*/ 2305277 w 2305277"/>
              <a:gd name="connsiteY4" fmla="*/ 1090361 h 1211718"/>
              <a:gd name="connsiteX5" fmla="*/ 1084633 w 2305277"/>
              <a:gd name="connsiteY5" fmla="*/ 0 h 1211718"/>
              <a:gd name="connsiteX6" fmla="*/ 431961 w 2305277"/>
              <a:gd name="connsiteY6" fmla="*/ 7394 h 1211718"/>
              <a:gd name="connsiteX7" fmla="*/ 315 w 2305277"/>
              <a:gd name="connsiteY7" fmla="*/ 622689 h 1211718"/>
              <a:gd name="connsiteX8" fmla="*/ 238048 w 2305277"/>
              <a:gd name="connsiteY8" fmla="*/ 1078273 h 1211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5277" h="1211718">
                <a:moveTo>
                  <a:pt x="238048" y="1078273"/>
                </a:moveTo>
                <a:cubicBezTo>
                  <a:pt x="316282" y="1157114"/>
                  <a:pt x="404991" y="1211718"/>
                  <a:pt x="489884" y="1211718"/>
                </a:cubicBezTo>
                <a:cubicBezTo>
                  <a:pt x="1065924" y="1211718"/>
                  <a:pt x="1546999" y="1165649"/>
                  <a:pt x="2123039" y="1165649"/>
                </a:cubicBezTo>
                <a:cubicBezTo>
                  <a:pt x="2179634" y="1165649"/>
                  <a:pt x="2234357" y="1143980"/>
                  <a:pt x="2284646" y="1108411"/>
                </a:cubicBezTo>
                <a:lnTo>
                  <a:pt x="2305277" y="1090361"/>
                </a:lnTo>
                <a:lnTo>
                  <a:pt x="1084633" y="0"/>
                </a:lnTo>
                <a:lnTo>
                  <a:pt x="431961" y="7394"/>
                </a:lnTo>
                <a:cubicBezTo>
                  <a:pt x="205580" y="7394"/>
                  <a:pt x="-9358" y="421958"/>
                  <a:pt x="315" y="622689"/>
                </a:cubicBezTo>
                <a:cubicBezTo>
                  <a:pt x="6361" y="748146"/>
                  <a:pt x="107657" y="946871"/>
                  <a:pt x="238048" y="1078273"/>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rot="2506402" flipV="1">
            <a:off x="-325813" y="5220728"/>
            <a:ext cx="3645094" cy="2541157"/>
          </a:xfrm>
          <a:custGeom>
            <a:avLst/>
            <a:gdLst>
              <a:gd name="connsiteX0" fmla="*/ 581528 w 3645094"/>
              <a:gd name="connsiteY0" fmla="*/ 2211480 h 2541157"/>
              <a:gd name="connsiteX1" fmla="*/ 1108569 w 3645094"/>
              <a:gd name="connsiteY1" fmla="*/ 2541157 h 2541157"/>
              <a:gd name="connsiteX2" fmla="*/ 3497403 w 3645094"/>
              <a:gd name="connsiteY2" fmla="*/ 2455454 h 2541157"/>
              <a:gd name="connsiteX3" fmla="*/ 3626843 w 3645094"/>
              <a:gd name="connsiteY3" fmla="*/ 2419392 h 2541157"/>
              <a:gd name="connsiteX4" fmla="*/ 3645094 w 3645094"/>
              <a:gd name="connsiteY4" fmla="*/ 2406911 h 2541157"/>
              <a:gd name="connsiteX5" fmla="*/ 950590 w 3645094"/>
              <a:gd name="connsiteY5" fmla="*/ 0 h 2541157"/>
              <a:gd name="connsiteX6" fmla="*/ 13670 w 3645094"/>
              <a:gd name="connsiteY6" fmla="*/ 1048870 h 2541157"/>
              <a:gd name="connsiteX7" fmla="*/ 9336 w 3645094"/>
              <a:gd name="connsiteY7" fmla="*/ 1073227 h 2541157"/>
              <a:gd name="connsiteX8" fmla="*/ 904 w 3645094"/>
              <a:gd name="connsiteY8" fmla="*/ 1227599 h 2541157"/>
              <a:gd name="connsiteX9" fmla="*/ 581528 w 3645094"/>
              <a:gd name="connsiteY9" fmla="*/ 2211480 h 254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5094" h="2541157">
                <a:moveTo>
                  <a:pt x="581528" y="2211480"/>
                </a:moveTo>
                <a:cubicBezTo>
                  <a:pt x="760564" y="2378839"/>
                  <a:pt x="951659" y="2503662"/>
                  <a:pt x="1108569" y="2541157"/>
                </a:cubicBezTo>
                <a:cubicBezTo>
                  <a:pt x="2005093" y="2541157"/>
                  <a:pt x="2600879" y="2455454"/>
                  <a:pt x="3497403" y="2455454"/>
                </a:cubicBezTo>
                <a:cubicBezTo>
                  <a:pt x="3541444" y="2455454"/>
                  <a:pt x="3584757" y="2442670"/>
                  <a:pt x="3626843" y="2419392"/>
                </a:cubicBezTo>
                <a:lnTo>
                  <a:pt x="3645094" y="2406911"/>
                </a:lnTo>
                <a:lnTo>
                  <a:pt x="950590" y="0"/>
                </a:lnTo>
                <a:lnTo>
                  <a:pt x="13670" y="1048870"/>
                </a:lnTo>
                <a:lnTo>
                  <a:pt x="9336" y="1073227"/>
                </a:lnTo>
                <a:cubicBezTo>
                  <a:pt x="1365" y="1129466"/>
                  <a:pt x="-1695" y="1181420"/>
                  <a:pt x="904" y="1227599"/>
                </a:cubicBezTo>
                <a:cubicBezTo>
                  <a:pt x="18231" y="1535464"/>
                  <a:pt x="283133" y="1932550"/>
                  <a:pt x="581528" y="2211480"/>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516630" y="2693035"/>
            <a:ext cx="6142990" cy="1198880"/>
            <a:chOff x="3538460" y="2576940"/>
            <a:chExt cx="5373473" cy="1198880"/>
          </a:xfrm>
        </p:grpSpPr>
        <p:sp>
          <p:nvSpPr>
            <p:cNvPr id="4" name="文本框 3"/>
            <p:cNvSpPr txBox="1"/>
            <p:nvPr/>
          </p:nvSpPr>
          <p:spPr>
            <a:xfrm>
              <a:off x="3538460" y="2576940"/>
              <a:ext cx="5373473" cy="1198880"/>
            </a:xfrm>
            <a:prstGeom prst="rect">
              <a:avLst/>
            </a:prstGeom>
            <a:noFill/>
          </p:spPr>
          <p:txBody>
            <a:bodyPr wrap="square" rtlCol="0">
              <a:spAutoFit/>
            </a:bodyPr>
            <a:lstStyle/>
            <a:p>
              <a:pPr algn="ctr"/>
              <a:r>
                <a:rPr lang="zh-CN" altLang="en-US" sz="3600" b="1" dirty="0">
                  <a:solidFill>
                    <a:srgbClr val="577FA2"/>
                  </a:solidFill>
                  <a:latin typeface="黑体" panose="02010609060101010101" pitchFamily="49" charset="-122"/>
                  <a:ea typeface="黑体" panose="02010609060101010101" pitchFamily="49" charset="-122"/>
                </a:rPr>
                <a:t>一种融合注意力机制的多模态可控文本生成 </a:t>
              </a:r>
            </a:p>
          </p:txBody>
        </p:sp>
        <p:sp>
          <p:nvSpPr>
            <p:cNvPr id="14" name="文本框 13"/>
            <p:cNvSpPr txBox="1"/>
            <p:nvPr/>
          </p:nvSpPr>
          <p:spPr>
            <a:xfrm>
              <a:off x="6416709" y="2576940"/>
              <a:ext cx="1234274" cy="645160"/>
            </a:xfrm>
            <a:prstGeom prst="rect">
              <a:avLst/>
            </a:prstGeom>
            <a:noFill/>
          </p:spPr>
          <p:txBody>
            <a:bodyPr wrap="square" rtlCol="0">
              <a:spAutoFit/>
            </a:bodyPr>
            <a:lstStyle/>
            <a:p>
              <a:pPr algn="ctr"/>
              <a:endParaRPr lang="zh-CN" altLang="en-US" sz="3600" b="1" dirty="0">
                <a:solidFill>
                  <a:srgbClr val="577FA2"/>
                </a:solidFill>
                <a:latin typeface="黑体" panose="02010609060101010101" pitchFamily="49" charset="-122"/>
                <a:ea typeface="黑体" panose="02010609060101010101" pitchFamily="49" charset="-122"/>
              </a:endParaRPr>
            </a:p>
          </p:txBody>
        </p:sp>
      </p:grpSp>
      <p:sp>
        <p:nvSpPr>
          <p:cNvPr id="19" name="文本框 18"/>
          <p:cNvSpPr txBox="1"/>
          <p:nvPr/>
        </p:nvSpPr>
        <p:spPr>
          <a:xfrm>
            <a:off x="7201535" y="5231765"/>
            <a:ext cx="4785360" cy="1383665"/>
          </a:xfrm>
          <a:prstGeom prst="rect">
            <a:avLst/>
          </a:prstGeom>
          <a:noFill/>
        </p:spPr>
        <p:txBody>
          <a:bodyPr wrap="square" rtlCol="0">
            <a:spAutoFit/>
          </a:bodyPr>
          <a:lstStyle/>
          <a:p>
            <a:pPr algn="l"/>
            <a:r>
              <a:rPr lang="zh-CN" altLang="en-US" sz="2800" kern="1500" spc="800" dirty="0">
                <a:solidFill>
                  <a:srgbClr val="002060"/>
                </a:solidFill>
                <a:latin typeface="+mn-ea"/>
                <a:cs typeface="+mn-ea"/>
              </a:rPr>
              <a:t>专业：    网络工程</a:t>
            </a:r>
          </a:p>
          <a:p>
            <a:pPr algn="just"/>
            <a:r>
              <a:rPr lang="zh-CN" altLang="en-US" sz="2800" kern="1500" spc="800" dirty="0">
                <a:solidFill>
                  <a:srgbClr val="002060"/>
                </a:solidFill>
                <a:latin typeface="+mn-ea"/>
                <a:cs typeface="+mn-ea"/>
              </a:rPr>
              <a:t>指导老师： 刘小明</a:t>
            </a:r>
          </a:p>
          <a:p>
            <a:pPr algn="l"/>
            <a:r>
              <a:rPr lang="zh-CN" altLang="en-US" sz="2800" kern="1500" spc="800" dirty="0">
                <a:solidFill>
                  <a:srgbClr val="002060"/>
                </a:solidFill>
                <a:latin typeface="+mn-ea"/>
                <a:cs typeface="+mn-ea"/>
              </a:rPr>
              <a:t>姓名：    周会全</a:t>
            </a:r>
          </a:p>
        </p:txBody>
      </p:sp>
      <p:pic>
        <p:nvPicPr>
          <p:cNvPr id="10" name="图片 9" descr="毕设logo定稿">
            <a:extLst>
              <a:ext uri="{FF2B5EF4-FFF2-40B4-BE49-F238E27FC236}">
                <a16:creationId xmlns:a16="http://schemas.microsoft.com/office/drawing/2014/main" id="{A4C38A07-3593-4142-90ED-533B2186F460}"/>
              </a:ext>
            </a:extLst>
          </p:cNvPr>
          <p:cNvPicPr/>
          <p:nvPr/>
        </p:nvPicPr>
        <p:blipFill>
          <a:blip r:embed="rId3">
            <a:extLst>
              <a:ext uri="{28A0092B-C50C-407E-A947-70E740481C1C}">
                <a14:useLocalDpi xmlns:a14="http://schemas.microsoft.com/office/drawing/2010/main" val="0"/>
              </a:ext>
            </a:extLst>
          </a:blip>
          <a:srcRect/>
          <a:stretch>
            <a:fillRect/>
          </a:stretch>
        </p:blipFill>
        <p:spPr>
          <a:xfrm>
            <a:off x="0" y="-2"/>
            <a:ext cx="2806162" cy="8839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45122" y="0"/>
            <a:ext cx="2901755" cy="523220"/>
          </a:xfrm>
          <a:prstGeom prst="rect">
            <a:avLst/>
          </a:prstGeom>
        </p:spPr>
        <p:txBody>
          <a:bodyPr wrap="none">
            <a:spAutoFit/>
          </a:bodyPr>
          <a:lstStyle/>
          <a:p>
            <a:pPr algn="ctr"/>
            <a:r>
              <a:rPr lang="en-US" altLang="zh-CN" sz="2800" b="1" dirty="0">
                <a:latin typeface="+mj-ea"/>
                <a:ea typeface="+mj-ea"/>
              </a:rPr>
              <a:t>Encoder-Decoder</a:t>
            </a:r>
            <a:endParaRPr lang="zh-CN" altLang="en-US" sz="2800" b="1" dirty="0">
              <a:latin typeface="+mj-ea"/>
              <a:ea typeface="+mj-ea"/>
            </a:endParaRPr>
          </a:p>
        </p:txBody>
      </p:sp>
      <p:cxnSp>
        <p:nvCxnSpPr>
          <p:cNvPr id="8" name="直接连接符 7"/>
          <p:cNvCxnSpPr/>
          <p:nvPr/>
        </p:nvCxnSpPr>
        <p:spPr>
          <a:xfrm>
            <a:off x="2200605" y="291218"/>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740949" y="291218"/>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1819184" y="648982"/>
            <a:ext cx="9596437" cy="1354217"/>
          </a:xfrm>
          <a:prstGeom prst="rect">
            <a:avLst/>
          </a:prstGeom>
          <a:noFill/>
        </p:spPr>
        <p:txBody>
          <a:bodyPr wrap="square" rtlCol="0">
            <a:spAutoFit/>
          </a:bodyPr>
          <a:lstStyle/>
          <a:p>
            <a:pPr marL="285750" indent="-285750">
              <a:buFont typeface="Wingdings" panose="05000000000000000000" pitchFamily="2" charset="2"/>
              <a:buChar char="ü"/>
            </a:pPr>
            <a:r>
              <a:rPr lang="zh-CN" altLang="en-US" sz="3200" dirty="0">
                <a:latin typeface="+mn-ea"/>
              </a:rPr>
              <a:t>最初应用于文本生成任务，并在</a:t>
            </a:r>
            <a:r>
              <a:rPr lang="en-US" altLang="zh-CN" sz="3200" dirty="0">
                <a:latin typeface="+mn-ea"/>
              </a:rPr>
              <a:t>2015</a:t>
            </a:r>
            <a:r>
              <a:rPr lang="zh-CN" altLang="en-US" sz="3200" dirty="0">
                <a:latin typeface="+mn-ea"/>
              </a:rPr>
              <a:t>年，由谷歌应用于图像文本生成。</a:t>
            </a:r>
            <a:endParaRPr lang="en-US" altLang="zh-CN" sz="3200" dirty="0">
              <a:latin typeface="+mn-ea"/>
            </a:endParaRPr>
          </a:p>
          <a:p>
            <a:pPr marL="285750" indent="-285750">
              <a:buFont typeface="Wingdings" panose="05000000000000000000" pitchFamily="2" charset="2"/>
              <a:buChar char="ü"/>
            </a:pPr>
            <a:endParaRPr lang="en-US" altLang="zh-CN" dirty="0"/>
          </a:p>
        </p:txBody>
      </p:sp>
      <p:pic>
        <p:nvPicPr>
          <p:cNvPr id="7" name="图片 6" descr="Encoder-Decoder-Recurrent-Neural-Network-Model">
            <a:extLst>
              <a:ext uri="{FF2B5EF4-FFF2-40B4-BE49-F238E27FC236}">
                <a16:creationId xmlns:a16="http://schemas.microsoft.com/office/drawing/2014/main" id="{07D3752F-5746-4AF9-BF84-FD402D0DD581}"/>
              </a:ext>
            </a:extLst>
          </p:cNvPr>
          <p:cNvPicPr/>
          <p:nvPr/>
        </p:nvPicPr>
        <p:blipFill>
          <a:blip r:embed="rId3"/>
          <a:stretch>
            <a:fillRect/>
          </a:stretch>
        </p:blipFill>
        <p:spPr>
          <a:xfrm>
            <a:off x="2819621" y="1773849"/>
            <a:ext cx="6552756" cy="462903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41388" y="-1104"/>
            <a:ext cx="909223" cy="523220"/>
          </a:xfrm>
          <a:prstGeom prst="rect">
            <a:avLst/>
          </a:prstGeom>
        </p:spPr>
        <p:txBody>
          <a:bodyPr wrap="none">
            <a:spAutoFit/>
          </a:bodyPr>
          <a:lstStyle/>
          <a:p>
            <a:pPr algn="ctr"/>
            <a:r>
              <a:rPr lang="en-US" altLang="zh-CN" sz="2800" b="1" dirty="0">
                <a:latin typeface="+mj-ea"/>
                <a:ea typeface="+mj-ea"/>
              </a:rPr>
              <a:t>LSTM</a:t>
            </a:r>
            <a:endParaRPr lang="zh-CN" altLang="en-US" sz="2800" b="1" spc="600" dirty="0">
              <a:solidFill>
                <a:schemeClr val="tx1">
                  <a:lumMod val="75000"/>
                  <a:lumOff val="25000"/>
                </a:schemeClr>
              </a:solidFill>
              <a:latin typeface="+mj-ea"/>
              <a:ea typeface="+mj-ea"/>
            </a:endParaRPr>
          </a:p>
        </p:txBody>
      </p:sp>
      <p:cxnSp>
        <p:nvCxnSpPr>
          <p:cNvPr id="8" name="直接连接符 7"/>
          <p:cNvCxnSpPr/>
          <p:nvPr/>
        </p:nvCxnSpPr>
        <p:spPr>
          <a:xfrm>
            <a:off x="3317288" y="260506"/>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6550611" y="260506"/>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1924560" y="783726"/>
            <a:ext cx="9594579" cy="584775"/>
          </a:xfrm>
          <a:prstGeom prst="rect">
            <a:avLst/>
          </a:prstGeom>
          <a:noFill/>
        </p:spPr>
        <p:txBody>
          <a:bodyPr wrap="square" rtlCol="0">
            <a:spAutoFit/>
          </a:bodyPr>
          <a:lstStyle/>
          <a:p>
            <a:pPr marL="285750" indent="-285750">
              <a:buFont typeface="Wingdings" panose="05000000000000000000" pitchFamily="2" charset="2"/>
              <a:buChar char="ü"/>
            </a:pPr>
            <a:r>
              <a:rPr lang="en-US" altLang="zh-CN" sz="3200" dirty="0">
                <a:latin typeface="+mn-ea"/>
              </a:rPr>
              <a:t>LSTM</a:t>
            </a:r>
            <a:r>
              <a:rPr lang="zh-CN" altLang="zh-CN" sz="3200" dirty="0">
                <a:latin typeface="+mn-ea"/>
              </a:rPr>
              <a:t>网络</a:t>
            </a:r>
            <a:r>
              <a:rPr lang="zh-CN" altLang="en-US" sz="3200" dirty="0">
                <a:latin typeface="+mn-ea"/>
              </a:rPr>
              <a:t>是</a:t>
            </a:r>
            <a:r>
              <a:rPr lang="en-US" altLang="zh-CN" sz="3200" dirty="0">
                <a:latin typeface="+mn-ea"/>
              </a:rPr>
              <a:t>RNN</a:t>
            </a:r>
            <a:r>
              <a:rPr lang="zh-CN" altLang="zh-CN" sz="3200" dirty="0">
                <a:latin typeface="+mn-ea"/>
              </a:rPr>
              <a:t>网络的改进</a:t>
            </a:r>
            <a:endParaRPr lang="en-US" altLang="zh-CN" sz="3200" dirty="0">
              <a:latin typeface="+mn-ea"/>
            </a:endParaRPr>
          </a:p>
        </p:txBody>
      </p:sp>
      <p:pic>
        <p:nvPicPr>
          <p:cNvPr id="9" name="图片 8" descr="lstm">
            <a:extLst>
              <a:ext uri="{FF2B5EF4-FFF2-40B4-BE49-F238E27FC236}">
                <a16:creationId xmlns:a16="http://schemas.microsoft.com/office/drawing/2014/main" id="{1175F0CA-E07C-4C4B-8B06-76009F445215}"/>
              </a:ext>
            </a:extLst>
          </p:cNvPr>
          <p:cNvPicPr/>
          <p:nvPr/>
        </p:nvPicPr>
        <p:blipFill>
          <a:blip r:embed="rId3"/>
          <a:stretch>
            <a:fillRect/>
          </a:stretch>
        </p:blipFill>
        <p:spPr>
          <a:xfrm>
            <a:off x="1734778" y="1999443"/>
            <a:ext cx="9321312" cy="39397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70348" y="0"/>
            <a:ext cx="1814920" cy="523220"/>
          </a:xfrm>
          <a:prstGeom prst="rect">
            <a:avLst/>
          </a:prstGeom>
        </p:spPr>
        <p:txBody>
          <a:bodyPr wrap="none">
            <a:spAutoFit/>
          </a:bodyPr>
          <a:lstStyle/>
          <a:p>
            <a:pPr algn="ctr"/>
            <a:r>
              <a:rPr lang="en-US" altLang="zh-CN" sz="2800" b="1" dirty="0">
                <a:latin typeface="+mj-ea"/>
                <a:ea typeface="+mj-ea"/>
              </a:rPr>
              <a:t>Embedding</a:t>
            </a:r>
            <a:endParaRPr lang="zh-CN" altLang="en-US" sz="2800" b="1" spc="600" dirty="0">
              <a:solidFill>
                <a:schemeClr val="tx1">
                  <a:lumMod val="75000"/>
                  <a:lumOff val="25000"/>
                </a:schemeClr>
              </a:solidFill>
              <a:latin typeface="+mj-ea"/>
              <a:ea typeface="+mj-ea"/>
            </a:endParaRPr>
          </a:p>
        </p:txBody>
      </p:sp>
      <p:cxnSp>
        <p:nvCxnSpPr>
          <p:cNvPr id="8" name="直接连接符 7"/>
          <p:cNvCxnSpPr/>
          <p:nvPr/>
        </p:nvCxnSpPr>
        <p:spPr>
          <a:xfrm>
            <a:off x="2847587" y="281738"/>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6796027" y="281738"/>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2847587" y="804958"/>
            <a:ext cx="7483139" cy="3847207"/>
          </a:xfrm>
          <a:prstGeom prst="rect">
            <a:avLst/>
          </a:prstGeom>
          <a:noFill/>
        </p:spPr>
        <p:txBody>
          <a:bodyPr wrap="none" rtlCol="0">
            <a:spAutoFit/>
          </a:bodyPr>
          <a:lstStyle/>
          <a:p>
            <a:pPr marL="285750" indent="-285750">
              <a:buFont typeface="Wingdings" panose="05000000000000000000" pitchFamily="2" charset="2"/>
              <a:buChar char="ü"/>
            </a:pPr>
            <a:r>
              <a:rPr lang="zh-CN" altLang="en-US" sz="3200" dirty="0">
                <a:latin typeface="+mn-ea"/>
              </a:rPr>
              <a:t>输入独热编码</a:t>
            </a:r>
            <a:endParaRPr lang="en-US" altLang="zh-CN" sz="3200" dirty="0">
              <a:latin typeface="+mn-ea"/>
            </a:endParaRPr>
          </a:p>
          <a:p>
            <a:pPr marL="285750" indent="-285750">
              <a:buFont typeface="Wingdings" panose="05000000000000000000" pitchFamily="2" charset="2"/>
              <a:buChar char="ü"/>
            </a:pPr>
            <a:endParaRPr lang="en-US" altLang="zh-CN" sz="3200" dirty="0">
              <a:latin typeface="+mn-ea"/>
            </a:endParaRPr>
          </a:p>
          <a:p>
            <a:pPr marL="285750" indent="-285750">
              <a:buFont typeface="Wingdings" panose="05000000000000000000" pitchFamily="2" charset="2"/>
              <a:buChar char="ü"/>
            </a:pPr>
            <a:r>
              <a:rPr lang="zh-CN" altLang="en-US" sz="3200" dirty="0">
                <a:latin typeface="+mn-ea"/>
              </a:rPr>
              <a:t>输出词向量矩阵</a:t>
            </a:r>
            <a:endParaRPr lang="en-US" altLang="zh-CN" sz="3200" dirty="0">
              <a:latin typeface="+mn-ea"/>
            </a:endParaRPr>
          </a:p>
          <a:p>
            <a:pPr marL="285750" indent="-285750">
              <a:buFont typeface="Wingdings" panose="05000000000000000000" pitchFamily="2" charset="2"/>
              <a:buChar char="ü"/>
            </a:pPr>
            <a:endParaRPr lang="en-US" altLang="zh-CN" sz="3200" dirty="0">
              <a:latin typeface="+mn-ea"/>
            </a:endParaRPr>
          </a:p>
          <a:p>
            <a:pPr marL="285750" indent="-285750">
              <a:buFont typeface="Wingdings" panose="05000000000000000000" pitchFamily="2" charset="2"/>
              <a:buChar char="ü"/>
            </a:pPr>
            <a:r>
              <a:rPr lang="en-US" altLang="zh-CN" sz="3200" dirty="0">
                <a:latin typeface="+mn-ea"/>
              </a:rPr>
              <a:t>Bert</a:t>
            </a:r>
            <a:r>
              <a:rPr lang="zh-CN" altLang="en-US" sz="3200" dirty="0">
                <a:latin typeface="+mn-ea"/>
              </a:rPr>
              <a:t>技术</a:t>
            </a:r>
            <a:endParaRPr lang="en-US" altLang="zh-CN" sz="3200" dirty="0">
              <a:latin typeface="+mn-ea"/>
            </a:endParaRPr>
          </a:p>
          <a:p>
            <a:pPr marL="285750" indent="-285750">
              <a:buFont typeface="Wingdings" panose="05000000000000000000" pitchFamily="2" charset="2"/>
              <a:buChar char="ü"/>
            </a:pPr>
            <a:endParaRPr lang="en-US" altLang="zh-CN" sz="3200" dirty="0">
              <a:latin typeface="+mn-ea"/>
            </a:endParaRPr>
          </a:p>
          <a:p>
            <a:pPr marL="285750" indent="-285750">
              <a:buFont typeface="Wingdings" panose="05000000000000000000" pitchFamily="2" charset="2"/>
              <a:buChar char="ü"/>
            </a:pPr>
            <a:r>
              <a:rPr lang="zh-CN" altLang="en-US" sz="3200" dirty="0">
                <a:latin typeface="+mn-ea"/>
              </a:rPr>
              <a:t>优点携带上下文信息，保正信息完整性</a:t>
            </a:r>
            <a:endParaRPr lang="en-US" altLang="zh-CN" sz="3200" dirty="0">
              <a:latin typeface="+mn-ea"/>
            </a:endParaRPr>
          </a:p>
          <a:p>
            <a:endParaRPr lang="en-US" altLang="zh-CN" sz="2000" dirty="0">
              <a:latin typeface="+mn-ea"/>
            </a:endParaRPr>
          </a:p>
        </p:txBody>
      </p:sp>
      <p:sp>
        <p:nvSpPr>
          <p:cNvPr id="11" name="文本框 10">
            <a:extLst>
              <a:ext uri="{FF2B5EF4-FFF2-40B4-BE49-F238E27FC236}">
                <a16:creationId xmlns:a16="http://schemas.microsoft.com/office/drawing/2014/main" id="{C548052A-7BD9-42FC-A98A-D81F86C285F9}"/>
              </a:ext>
            </a:extLst>
          </p:cNvPr>
          <p:cNvSpPr txBox="1"/>
          <p:nvPr/>
        </p:nvSpPr>
        <p:spPr>
          <a:xfrm>
            <a:off x="2847587" y="4652165"/>
            <a:ext cx="7231580" cy="1569660"/>
          </a:xfrm>
          <a:prstGeom prst="rect">
            <a:avLst/>
          </a:prstGeom>
          <a:noFill/>
        </p:spPr>
        <p:txBody>
          <a:bodyPr wrap="square" rtlCol="0">
            <a:spAutoFit/>
          </a:bodyPr>
          <a:lstStyle/>
          <a:p>
            <a:r>
              <a:rPr lang="en-US" altLang="zh-CN" sz="3200" dirty="0"/>
              <a:t>Embedding</a:t>
            </a:r>
          </a:p>
          <a:p>
            <a:r>
              <a:rPr lang="en-US" altLang="zh-CN" sz="3200" dirty="0"/>
              <a:t>[0 1 0 0] </a:t>
            </a:r>
            <a:r>
              <a:rPr lang="en-US" altLang="zh-CN" sz="3200" dirty="0">
                <a:sym typeface="Wingdings" panose="05000000000000000000" pitchFamily="2" charset="2"/>
              </a:rPr>
              <a:t> [-0.086717 0.077254 0.95…]</a:t>
            </a:r>
          </a:p>
          <a:p>
            <a:r>
              <a:rPr lang="en-US" altLang="zh-CN" sz="3200" dirty="0"/>
              <a:t>[1 0 0 0] </a:t>
            </a:r>
            <a:r>
              <a:rPr lang="en-US" altLang="zh-CN" sz="3200" dirty="0">
                <a:sym typeface="Wingdings" panose="05000000000000000000" pitchFamily="2" charset="2"/>
              </a:rPr>
              <a:t> [-0.086717 0.077254 0.95…]</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0800000">
            <a:off x="9056914" y="-1"/>
            <a:ext cx="3135085" cy="3062512"/>
          </a:xfrm>
          <a:prstGeom prst="rtTriangl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任意多边形 19"/>
          <p:cNvSpPr/>
          <p:nvPr/>
        </p:nvSpPr>
        <p:spPr>
          <a:xfrm rot="2720040" flipV="1">
            <a:off x="7927281" y="-358237"/>
            <a:ext cx="3334031" cy="1813117"/>
          </a:xfrm>
          <a:custGeom>
            <a:avLst/>
            <a:gdLst>
              <a:gd name="connsiteX0" fmla="*/ 0 w 3334031"/>
              <a:gd name="connsiteY0" fmla="*/ 0 h 1813117"/>
              <a:gd name="connsiteX1" fmla="*/ 1792101 w 3334031"/>
              <a:gd name="connsiteY1" fmla="*/ 1813117 h 1813117"/>
              <a:gd name="connsiteX2" fmla="*/ 2605621 w 3334031"/>
              <a:gd name="connsiteY2" fmla="*/ 1813117 h 1813117"/>
              <a:gd name="connsiteX3" fmla="*/ 3334025 w 3334031"/>
              <a:gd name="connsiteY3" fmla="*/ 904126 h 1813117"/>
              <a:gd name="connsiteX4" fmla="*/ 2595140 w 3334031"/>
              <a:gd name="connsiteY4" fmla="*/ 46393 h 1813117"/>
              <a:gd name="connsiteX5" fmla="*/ 300843 w 3334031"/>
              <a:gd name="connsiteY5" fmla="*/ 3145 h 181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4031" h="1813117">
                <a:moveTo>
                  <a:pt x="0" y="0"/>
                </a:moveTo>
                <a:lnTo>
                  <a:pt x="1792101" y="1813117"/>
                </a:lnTo>
                <a:lnTo>
                  <a:pt x="2605621" y="1813117"/>
                </a:lnTo>
                <a:cubicBezTo>
                  <a:pt x="3007868" y="1813117"/>
                  <a:pt x="3335702" y="1198539"/>
                  <a:pt x="3334025" y="904126"/>
                </a:cubicBezTo>
                <a:cubicBezTo>
                  <a:pt x="3332348" y="609715"/>
                  <a:pt x="3059013" y="26193"/>
                  <a:pt x="2595140" y="46393"/>
                </a:cubicBezTo>
                <a:cubicBezTo>
                  <a:pt x="1827485" y="46393"/>
                  <a:pt x="1065609" y="17561"/>
                  <a:pt x="300843" y="3145"/>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任意多边形 15"/>
          <p:cNvSpPr/>
          <p:nvPr/>
        </p:nvSpPr>
        <p:spPr>
          <a:xfrm rot="2506402" flipV="1">
            <a:off x="2176314" y="5845604"/>
            <a:ext cx="2305277" cy="1211718"/>
          </a:xfrm>
          <a:custGeom>
            <a:avLst/>
            <a:gdLst>
              <a:gd name="connsiteX0" fmla="*/ 238048 w 2305277"/>
              <a:gd name="connsiteY0" fmla="*/ 1078273 h 1211718"/>
              <a:gd name="connsiteX1" fmla="*/ 489884 w 2305277"/>
              <a:gd name="connsiteY1" fmla="*/ 1211718 h 1211718"/>
              <a:gd name="connsiteX2" fmla="*/ 2123039 w 2305277"/>
              <a:gd name="connsiteY2" fmla="*/ 1165649 h 1211718"/>
              <a:gd name="connsiteX3" fmla="*/ 2284646 w 2305277"/>
              <a:gd name="connsiteY3" fmla="*/ 1108411 h 1211718"/>
              <a:gd name="connsiteX4" fmla="*/ 2305277 w 2305277"/>
              <a:gd name="connsiteY4" fmla="*/ 1090361 h 1211718"/>
              <a:gd name="connsiteX5" fmla="*/ 1084633 w 2305277"/>
              <a:gd name="connsiteY5" fmla="*/ 0 h 1211718"/>
              <a:gd name="connsiteX6" fmla="*/ 431961 w 2305277"/>
              <a:gd name="connsiteY6" fmla="*/ 7394 h 1211718"/>
              <a:gd name="connsiteX7" fmla="*/ 315 w 2305277"/>
              <a:gd name="connsiteY7" fmla="*/ 622689 h 1211718"/>
              <a:gd name="connsiteX8" fmla="*/ 238048 w 2305277"/>
              <a:gd name="connsiteY8" fmla="*/ 1078273 h 1211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5277" h="1211718">
                <a:moveTo>
                  <a:pt x="238048" y="1078273"/>
                </a:moveTo>
                <a:cubicBezTo>
                  <a:pt x="316282" y="1157114"/>
                  <a:pt x="404991" y="1211718"/>
                  <a:pt x="489884" y="1211718"/>
                </a:cubicBezTo>
                <a:cubicBezTo>
                  <a:pt x="1065924" y="1211718"/>
                  <a:pt x="1546999" y="1165649"/>
                  <a:pt x="2123039" y="1165649"/>
                </a:cubicBezTo>
                <a:cubicBezTo>
                  <a:pt x="2179634" y="1165649"/>
                  <a:pt x="2234357" y="1143980"/>
                  <a:pt x="2284646" y="1108411"/>
                </a:cubicBezTo>
                <a:lnTo>
                  <a:pt x="2305277" y="1090361"/>
                </a:lnTo>
                <a:lnTo>
                  <a:pt x="1084633" y="0"/>
                </a:lnTo>
                <a:lnTo>
                  <a:pt x="431961" y="7394"/>
                </a:lnTo>
                <a:cubicBezTo>
                  <a:pt x="205580" y="7394"/>
                  <a:pt x="-9358" y="421958"/>
                  <a:pt x="315" y="622689"/>
                </a:cubicBezTo>
                <a:cubicBezTo>
                  <a:pt x="6361" y="748146"/>
                  <a:pt x="107657" y="946871"/>
                  <a:pt x="238048" y="1078273"/>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任意多边形 17"/>
          <p:cNvSpPr/>
          <p:nvPr/>
        </p:nvSpPr>
        <p:spPr>
          <a:xfrm rot="2506402" flipV="1">
            <a:off x="-325813" y="5220728"/>
            <a:ext cx="3645094" cy="2541157"/>
          </a:xfrm>
          <a:custGeom>
            <a:avLst/>
            <a:gdLst>
              <a:gd name="connsiteX0" fmla="*/ 581528 w 3645094"/>
              <a:gd name="connsiteY0" fmla="*/ 2211480 h 2541157"/>
              <a:gd name="connsiteX1" fmla="*/ 1108569 w 3645094"/>
              <a:gd name="connsiteY1" fmla="*/ 2541157 h 2541157"/>
              <a:gd name="connsiteX2" fmla="*/ 3497403 w 3645094"/>
              <a:gd name="connsiteY2" fmla="*/ 2455454 h 2541157"/>
              <a:gd name="connsiteX3" fmla="*/ 3626843 w 3645094"/>
              <a:gd name="connsiteY3" fmla="*/ 2419392 h 2541157"/>
              <a:gd name="connsiteX4" fmla="*/ 3645094 w 3645094"/>
              <a:gd name="connsiteY4" fmla="*/ 2406911 h 2541157"/>
              <a:gd name="connsiteX5" fmla="*/ 950590 w 3645094"/>
              <a:gd name="connsiteY5" fmla="*/ 0 h 2541157"/>
              <a:gd name="connsiteX6" fmla="*/ 13670 w 3645094"/>
              <a:gd name="connsiteY6" fmla="*/ 1048870 h 2541157"/>
              <a:gd name="connsiteX7" fmla="*/ 9336 w 3645094"/>
              <a:gd name="connsiteY7" fmla="*/ 1073227 h 2541157"/>
              <a:gd name="connsiteX8" fmla="*/ 904 w 3645094"/>
              <a:gd name="connsiteY8" fmla="*/ 1227599 h 2541157"/>
              <a:gd name="connsiteX9" fmla="*/ 581528 w 3645094"/>
              <a:gd name="connsiteY9" fmla="*/ 2211480 h 254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5094" h="2541157">
                <a:moveTo>
                  <a:pt x="581528" y="2211480"/>
                </a:moveTo>
                <a:cubicBezTo>
                  <a:pt x="760564" y="2378839"/>
                  <a:pt x="951659" y="2503662"/>
                  <a:pt x="1108569" y="2541157"/>
                </a:cubicBezTo>
                <a:cubicBezTo>
                  <a:pt x="2005093" y="2541157"/>
                  <a:pt x="2600879" y="2455454"/>
                  <a:pt x="3497403" y="2455454"/>
                </a:cubicBezTo>
                <a:cubicBezTo>
                  <a:pt x="3541444" y="2455454"/>
                  <a:pt x="3584757" y="2442670"/>
                  <a:pt x="3626843" y="2419392"/>
                </a:cubicBezTo>
                <a:lnTo>
                  <a:pt x="3645094" y="2406911"/>
                </a:lnTo>
                <a:lnTo>
                  <a:pt x="950590" y="0"/>
                </a:lnTo>
                <a:lnTo>
                  <a:pt x="13670" y="1048870"/>
                </a:lnTo>
                <a:lnTo>
                  <a:pt x="9336" y="1073227"/>
                </a:lnTo>
                <a:cubicBezTo>
                  <a:pt x="1365" y="1129466"/>
                  <a:pt x="-1695" y="1181420"/>
                  <a:pt x="904" y="1227599"/>
                </a:cubicBezTo>
                <a:cubicBezTo>
                  <a:pt x="18231" y="1535464"/>
                  <a:pt x="283133" y="1932550"/>
                  <a:pt x="581528" y="2211480"/>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 name="组合 4"/>
          <p:cNvGrpSpPr/>
          <p:nvPr/>
        </p:nvGrpSpPr>
        <p:grpSpPr>
          <a:xfrm>
            <a:off x="1465251" y="2619590"/>
            <a:ext cx="9945673" cy="1454570"/>
            <a:chOff x="4820162" y="1767530"/>
            <a:chExt cx="8699803" cy="1454570"/>
          </a:xfrm>
        </p:grpSpPr>
        <p:sp>
          <p:nvSpPr>
            <p:cNvPr id="4" name="文本框 3"/>
            <p:cNvSpPr txBox="1"/>
            <p:nvPr/>
          </p:nvSpPr>
          <p:spPr>
            <a:xfrm>
              <a:off x="4820162" y="1767530"/>
              <a:ext cx="8699803"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b="1" dirty="0">
                  <a:solidFill>
                    <a:srgbClr val="577FA2"/>
                  </a:solidFill>
                  <a:latin typeface="黑体" panose="02010609060101010101" pitchFamily="49" charset="-122"/>
                  <a:ea typeface="黑体" panose="02010609060101010101" pitchFamily="49" charset="-122"/>
                </a:rPr>
                <a:t>三</a:t>
              </a:r>
              <a:r>
                <a:rPr kumimoji="0" lang="zh-CN" altLang="en-US" sz="6600" b="1" i="0" u="none" strike="noStrike" kern="1200" cap="none" spc="0" normalizeH="0" baseline="0" noProof="0" dirty="0">
                  <a:ln>
                    <a:noFill/>
                  </a:ln>
                  <a:solidFill>
                    <a:srgbClr val="577FA2"/>
                  </a:solidFill>
                  <a:effectLst/>
                  <a:uLnTx/>
                  <a:uFillTx/>
                  <a:latin typeface="黑体" panose="02010609060101010101" pitchFamily="49" charset="-122"/>
                  <a:ea typeface="黑体" panose="02010609060101010101" pitchFamily="49" charset="-122"/>
                  <a:cs typeface="+mn-cs"/>
                </a:rPr>
                <a:t>、</a:t>
              </a:r>
              <a:r>
                <a:rPr lang="en-US" altLang="zh-CN" sz="6600" b="1" dirty="0">
                  <a:solidFill>
                    <a:srgbClr val="577FA2"/>
                  </a:solidFill>
                  <a:latin typeface="黑体" panose="02010609060101010101" pitchFamily="49" charset="-122"/>
                  <a:ea typeface="黑体" panose="02010609060101010101" pitchFamily="49" charset="-122"/>
                </a:rPr>
                <a:t>Multimodal</a:t>
              </a:r>
              <a:r>
                <a:rPr kumimoji="0" lang="en-US" altLang="zh-CN" sz="6600" b="1" i="0" u="none" strike="noStrike" kern="1200" cap="none" spc="0" normalizeH="0" baseline="0" noProof="0" dirty="0">
                  <a:ln>
                    <a:noFill/>
                  </a:ln>
                  <a:solidFill>
                    <a:srgbClr val="577FA2"/>
                  </a:solidFill>
                  <a:effectLst/>
                  <a:uLnTx/>
                  <a:uFillTx/>
                  <a:latin typeface="黑体" panose="02010609060101010101" pitchFamily="49" charset="-122"/>
                  <a:ea typeface="黑体" panose="02010609060101010101" pitchFamily="49" charset="-122"/>
                  <a:cs typeface="+mn-cs"/>
                </a:rPr>
                <a:t> with GAN </a:t>
              </a:r>
              <a:endParaRPr kumimoji="0" lang="zh-CN" altLang="en-US" sz="6600" b="1" i="0" u="none" strike="noStrike" kern="1200" cap="none" spc="0" normalizeH="0" baseline="0" noProof="0" dirty="0">
                <a:ln>
                  <a:noFill/>
                </a:ln>
                <a:solidFill>
                  <a:srgbClr val="577FA2"/>
                </a:solidFill>
                <a:effectLst/>
                <a:uLnTx/>
                <a:uFillTx/>
                <a:latin typeface="黑体" panose="02010609060101010101" pitchFamily="49" charset="-122"/>
                <a:ea typeface="黑体" panose="02010609060101010101" pitchFamily="49" charset="-122"/>
                <a:cs typeface="+mn-cs"/>
              </a:endParaRPr>
            </a:p>
          </p:txBody>
        </p:sp>
        <p:sp>
          <p:nvSpPr>
            <p:cNvPr id="14" name="文本框 13"/>
            <p:cNvSpPr txBox="1"/>
            <p:nvPr/>
          </p:nvSpPr>
          <p:spPr>
            <a:xfrm>
              <a:off x="6416709" y="2576940"/>
              <a:ext cx="1234274"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1" i="0" u="none" strike="noStrike" kern="1200" cap="none" spc="0" normalizeH="0" baseline="0" noProof="0" dirty="0">
                <a:ln>
                  <a:noFill/>
                </a:ln>
                <a:solidFill>
                  <a:srgbClr val="577FA2"/>
                </a:solidFill>
                <a:effectLst/>
                <a:uLnTx/>
                <a:uFillTx/>
                <a:latin typeface="黑体" panose="02010609060101010101" pitchFamily="49" charset="-122"/>
                <a:ea typeface="黑体" panose="02010609060101010101" pitchFamily="49" charset="-122"/>
                <a:cs typeface="+mn-cs"/>
              </a:endParaRPr>
            </a:p>
          </p:txBody>
        </p:sp>
      </p:grpSp>
      <p:pic>
        <p:nvPicPr>
          <p:cNvPr id="3" name="图片 2">
            <a:extLst>
              <a:ext uri="{FF2B5EF4-FFF2-40B4-BE49-F238E27FC236}">
                <a16:creationId xmlns:a16="http://schemas.microsoft.com/office/drawing/2014/main" id="{F8978893-0BF7-4E2D-8B31-8DBAFF8BDD5C}"/>
              </a:ext>
            </a:extLst>
          </p:cNvPr>
          <p:cNvPicPr>
            <a:picLocks noChangeAspect="1"/>
          </p:cNvPicPr>
          <p:nvPr/>
        </p:nvPicPr>
        <p:blipFill>
          <a:blip r:embed="rId3"/>
          <a:stretch>
            <a:fillRect/>
          </a:stretch>
        </p:blipFill>
        <p:spPr>
          <a:xfrm>
            <a:off x="0" y="-2"/>
            <a:ext cx="2804403" cy="883997"/>
          </a:xfrm>
          <a:prstGeom prst="rect">
            <a:avLst/>
          </a:prstGeom>
        </p:spPr>
      </p:pic>
    </p:spTree>
    <p:extLst>
      <p:ext uri="{BB962C8B-B14F-4D97-AF65-F5344CB8AC3E}">
        <p14:creationId xmlns:p14="http://schemas.microsoft.com/office/powerpoint/2010/main" val="43948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51874" y="0"/>
            <a:ext cx="5088252"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600" normalizeH="0" baseline="0" noProof="0" dirty="0">
                <a:ln>
                  <a:noFill/>
                </a:ln>
                <a:solidFill>
                  <a:prstClr val="black">
                    <a:lumMod val="75000"/>
                    <a:lumOff val="25000"/>
                  </a:prstClr>
                </a:solidFill>
                <a:effectLst/>
                <a:uLnTx/>
                <a:uFillTx/>
                <a:latin typeface="+mj-ea"/>
                <a:ea typeface="+mj-ea"/>
                <a:cs typeface="+mn-cs"/>
              </a:rPr>
              <a:t>Multimodal with GAN</a:t>
            </a:r>
            <a:endParaRPr kumimoji="0" lang="zh-CN" altLang="en-US" sz="2800" b="1" i="0" u="none" strike="noStrike" kern="1200" cap="none" spc="600" normalizeH="0" baseline="0" noProof="0" dirty="0">
              <a:ln>
                <a:noFill/>
              </a:ln>
              <a:solidFill>
                <a:prstClr val="black">
                  <a:lumMod val="75000"/>
                  <a:lumOff val="25000"/>
                </a:prstClr>
              </a:solidFill>
              <a:effectLst/>
              <a:uLnTx/>
              <a:uFillTx/>
              <a:latin typeface="+mj-ea"/>
              <a:ea typeface="+mj-ea"/>
              <a:cs typeface="+mn-cs"/>
            </a:endParaRPr>
          </a:p>
        </p:txBody>
      </p:sp>
      <p:cxnSp>
        <p:nvCxnSpPr>
          <p:cNvPr id="8" name="直接连接符 7"/>
          <p:cNvCxnSpPr/>
          <p:nvPr/>
        </p:nvCxnSpPr>
        <p:spPr>
          <a:xfrm>
            <a:off x="2476651" y="245795"/>
            <a:ext cx="116492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8480318" y="245795"/>
            <a:ext cx="129002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999B3D9C-B3F8-4AD5-AC3D-1101DC526193}"/>
              </a:ext>
            </a:extLst>
          </p:cNvPr>
          <p:cNvSpPr txBox="1"/>
          <p:nvPr/>
        </p:nvSpPr>
        <p:spPr>
          <a:xfrm>
            <a:off x="2209062" y="3766933"/>
            <a:ext cx="2690741" cy="255454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2800" b="0" i="0" u="none" strike="noStrike" kern="1200" cap="none" spc="0" normalizeH="0" baseline="0" noProof="0" dirty="0">
                <a:ln>
                  <a:noFill/>
                </a:ln>
                <a:solidFill>
                  <a:prstClr val="black"/>
                </a:solidFill>
                <a:effectLst/>
                <a:uLnTx/>
                <a:uFillTx/>
                <a:latin typeface="+mn-ea"/>
                <a:cs typeface="+mn-cs"/>
              </a:rPr>
              <a:t>输入图像</a:t>
            </a:r>
            <a:endParaRPr kumimoji="0" lang="en-US" altLang="zh-CN" sz="2800" b="0" i="0" u="none" strike="noStrike" kern="1200" cap="none" spc="0" normalizeH="0" baseline="0" noProof="0" dirty="0">
              <a:ln>
                <a:noFill/>
              </a:ln>
              <a:solidFill>
                <a:prstClr val="black"/>
              </a:solidFill>
              <a:effectLst/>
              <a:uLnTx/>
              <a:uFillTx/>
              <a:latin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2800" dirty="0">
              <a:solidFill>
                <a:prstClr val="black"/>
              </a:solidFill>
              <a:latin typeface="+mn-ea"/>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2800" b="0" i="0" u="none" strike="noStrike" kern="1200" cap="none" spc="0" normalizeH="0" baseline="0" noProof="0" dirty="0">
                <a:ln>
                  <a:noFill/>
                </a:ln>
                <a:solidFill>
                  <a:prstClr val="black"/>
                </a:solidFill>
                <a:effectLst/>
                <a:uLnTx/>
                <a:uFillTx/>
                <a:latin typeface="+mn-ea"/>
                <a:cs typeface="+mn-cs"/>
              </a:rPr>
              <a:t>输入标签</a:t>
            </a:r>
            <a:endParaRPr lang="en-US" altLang="zh-CN" sz="2800" dirty="0">
              <a:solidFill>
                <a:prstClr val="black"/>
              </a:solidFill>
              <a:latin typeface="+mn-ea"/>
            </a:endParaRPr>
          </a:p>
          <a:p>
            <a:pPr marR="0" lvl="0" algn="l" defTabSz="914400" rtl="0" eaLnBrk="1" fontAlgn="auto" latinLnBrk="0" hangingPunct="1">
              <a:lnSpc>
                <a:spcPct val="100000"/>
              </a:lnSpc>
              <a:spcBef>
                <a:spcPts val="0"/>
              </a:spcBef>
              <a:spcAft>
                <a:spcPts val="0"/>
              </a:spcAft>
              <a:buClrTx/>
              <a:buSzTx/>
              <a:tabLst/>
              <a:defRPr/>
            </a:pPr>
            <a:r>
              <a:rPr lang="en-US" altLang="zh-CN" sz="2800" dirty="0">
                <a:solidFill>
                  <a:prstClr val="black"/>
                </a:solidFill>
                <a:latin typeface="+mn-ea"/>
              </a:rPr>
              <a:t>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2800" b="0" i="0" u="none" strike="noStrike" kern="1200" cap="none" spc="0" normalizeH="0" baseline="0" noProof="0" dirty="0">
                <a:ln>
                  <a:noFill/>
                </a:ln>
                <a:solidFill>
                  <a:prstClr val="black"/>
                </a:solidFill>
                <a:effectLst/>
                <a:uLnTx/>
                <a:uFillTx/>
                <a:latin typeface="+mn-ea"/>
                <a:cs typeface="+mn-cs"/>
              </a:rPr>
              <a:t>输出可控文字</a:t>
            </a:r>
            <a:endParaRPr kumimoji="0" lang="en-US" altLang="zh-CN" sz="2800" b="0" i="0" u="none" strike="noStrike" kern="1200" cap="none" spc="0" normalizeH="0" baseline="0" noProof="0" dirty="0">
              <a:ln>
                <a:noFill/>
              </a:ln>
              <a:solidFill>
                <a:prstClr val="black"/>
              </a:solidFill>
              <a:effectLst/>
              <a:uLnTx/>
              <a:uFillTx/>
              <a:latin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2000" dirty="0">
              <a:solidFill>
                <a:prstClr val="black"/>
              </a:solidFill>
              <a:latin typeface="Calibri"/>
              <a:ea typeface="宋体" panose="02010600030101010101" pitchFamily="2" charset="-122"/>
            </a:endParaRPr>
          </a:p>
        </p:txBody>
      </p:sp>
      <p:pic>
        <p:nvPicPr>
          <p:cNvPr id="9" name="图片 8">
            <a:extLst>
              <a:ext uri="{FF2B5EF4-FFF2-40B4-BE49-F238E27FC236}">
                <a16:creationId xmlns:a16="http://schemas.microsoft.com/office/drawing/2014/main" id="{78B65652-9E03-43BB-8419-0FBBEAFC5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698" y="651028"/>
            <a:ext cx="8219592" cy="2629207"/>
          </a:xfrm>
          <a:prstGeom prst="rect">
            <a:avLst/>
          </a:prstGeom>
        </p:spPr>
      </p:pic>
    </p:spTree>
    <p:extLst>
      <p:ext uri="{BB962C8B-B14F-4D97-AF65-F5344CB8AC3E}">
        <p14:creationId xmlns:p14="http://schemas.microsoft.com/office/powerpoint/2010/main" val="495495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38998" y="0"/>
            <a:ext cx="4314001" cy="523220"/>
          </a:xfrm>
          <a:prstGeom prst="rect">
            <a:avLst/>
          </a:prstGeom>
        </p:spPr>
        <p:txBody>
          <a:bodyPr wrap="none">
            <a:spAutoFit/>
          </a:bodyPr>
          <a:lstStyle/>
          <a:p>
            <a:pPr algn="ctr"/>
            <a:r>
              <a:rPr lang="en-US" altLang="zh-CN" sz="2800" b="1" spc="600" dirty="0">
                <a:solidFill>
                  <a:schemeClr val="tx1">
                    <a:lumMod val="75000"/>
                    <a:lumOff val="25000"/>
                  </a:schemeClr>
                </a:solidFill>
                <a:latin typeface="+mj-ea"/>
                <a:ea typeface="+mj-ea"/>
              </a:rPr>
              <a:t>Controllable GAN</a:t>
            </a:r>
            <a:endParaRPr lang="zh-CN" altLang="en-US" sz="2800" b="1" spc="600" dirty="0">
              <a:solidFill>
                <a:schemeClr val="tx1">
                  <a:lumMod val="75000"/>
                  <a:lumOff val="25000"/>
                </a:schemeClr>
              </a:solidFill>
              <a:latin typeface="+mj-ea"/>
              <a:ea typeface="+mj-ea"/>
            </a:endParaRPr>
          </a:p>
        </p:txBody>
      </p:sp>
      <p:cxnSp>
        <p:nvCxnSpPr>
          <p:cNvPr id="8" name="直接连接符 7"/>
          <p:cNvCxnSpPr/>
          <p:nvPr/>
        </p:nvCxnSpPr>
        <p:spPr>
          <a:xfrm>
            <a:off x="1743939" y="23038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8252999" y="23038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9" name="图片 3" descr="图片1">
            <a:extLst>
              <a:ext uri="{FF2B5EF4-FFF2-40B4-BE49-F238E27FC236}">
                <a16:creationId xmlns:a16="http://schemas.microsoft.com/office/drawing/2014/main" id="{5075FE1C-881B-40E5-A624-600283DBD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394" y="702634"/>
            <a:ext cx="7539208" cy="3566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096F0575-8182-485F-A9DD-1DA1EF1A13D6}"/>
              </a:ext>
            </a:extLst>
          </p:cNvPr>
          <p:cNvSpPr txBox="1"/>
          <p:nvPr/>
        </p:nvSpPr>
        <p:spPr>
          <a:xfrm>
            <a:off x="2625177" y="2755888"/>
            <a:ext cx="2986715" cy="3970318"/>
          </a:xfrm>
          <a:prstGeom prst="rect">
            <a:avLst/>
          </a:prstGeom>
          <a:noFill/>
        </p:spPr>
        <p:txBody>
          <a:bodyPr wrap="none" rtlCol="0">
            <a:spAutoFit/>
          </a:bodyPr>
          <a:lstStyle/>
          <a:p>
            <a:pPr marL="285750" indent="-285750">
              <a:buFont typeface="Wingdings" panose="05000000000000000000" pitchFamily="2" charset="2"/>
              <a:buChar char="ü"/>
            </a:pPr>
            <a:r>
              <a:rPr lang="zh-CN" altLang="en-US" sz="2800" dirty="0">
                <a:latin typeface="+mn-ea"/>
              </a:rPr>
              <a:t>输入多模态数据</a:t>
            </a:r>
            <a:endParaRPr lang="en-US" altLang="zh-CN" sz="2800" dirty="0">
              <a:latin typeface="+mn-ea"/>
            </a:endParaRPr>
          </a:p>
          <a:p>
            <a:pPr marL="285750" indent="-285750">
              <a:buFont typeface="Wingdings" panose="05000000000000000000" pitchFamily="2" charset="2"/>
              <a:buChar char="ü"/>
            </a:pPr>
            <a:endParaRPr lang="en-US" altLang="zh-CN" sz="2800" dirty="0">
              <a:latin typeface="+mn-ea"/>
            </a:endParaRPr>
          </a:p>
          <a:p>
            <a:pPr marL="285750" indent="-285750">
              <a:buFont typeface="Wingdings" panose="05000000000000000000" pitchFamily="2" charset="2"/>
              <a:buChar char="ü"/>
            </a:pPr>
            <a:r>
              <a:rPr lang="zh-CN" altLang="en-US" sz="2800" dirty="0">
                <a:latin typeface="+mn-ea"/>
              </a:rPr>
              <a:t>输入标签</a:t>
            </a:r>
            <a:endParaRPr lang="en-US" altLang="zh-CN" sz="2800" dirty="0">
              <a:latin typeface="+mn-ea"/>
            </a:endParaRPr>
          </a:p>
          <a:p>
            <a:pPr marL="285750" indent="-285750">
              <a:buFont typeface="Wingdings" panose="05000000000000000000" pitchFamily="2" charset="2"/>
              <a:buChar char="ü"/>
            </a:pPr>
            <a:endParaRPr lang="en-US" altLang="zh-CN" sz="2800" dirty="0">
              <a:latin typeface="+mn-ea"/>
            </a:endParaRPr>
          </a:p>
          <a:p>
            <a:pPr marL="285750" indent="-285750">
              <a:buFont typeface="Wingdings" panose="05000000000000000000" pitchFamily="2" charset="2"/>
              <a:buChar char="ü"/>
            </a:pPr>
            <a:r>
              <a:rPr lang="zh-CN" altLang="en-US" sz="2800" dirty="0">
                <a:latin typeface="+mn-ea"/>
              </a:rPr>
              <a:t>输出可控文字</a:t>
            </a:r>
            <a:endParaRPr lang="en-US" altLang="zh-CN" sz="2800" dirty="0">
              <a:latin typeface="+mn-ea"/>
            </a:endParaRPr>
          </a:p>
          <a:p>
            <a:pPr marL="285750" indent="-285750">
              <a:buFont typeface="Wingdings" panose="05000000000000000000" pitchFamily="2" charset="2"/>
              <a:buChar char="ü"/>
            </a:pPr>
            <a:endParaRPr lang="en-US" altLang="zh-CN" sz="2800" dirty="0">
              <a:latin typeface="+mn-ea"/>
            </a:endParaRPr>
          </a:p>
          <a:p>
            <a:pPr marL="285750" indent="-285750">
              <a:buFont typeface="Wingdings" panose="05000000000000000000" pitchFamily="2" charset="2"/>
              <a:buChar char="ü"/>
            </a:pPr>
            <a:r>
              <a:rPr lang="zh-CN" altLang="en-US" sz="2800" dirty="0">
                <a:latin typeface="+mn-ea"/>
              </a:rPr>
              <a:t>原理</a:t>
            </a:r>
            <a:endParaRPr lang="en-US" altLang="zh-CN" sz="2800" dirty="0">
              <a:latin typeface="+mn-ea"/>
            </a:endParaRPr>
          </a:p>
          <a:p>
            <a:pPr marL="285750" indent="-285750">
              <a:buFont typeface="Wingdings" panose="05000000000000000000" pitchFamily="2" charset="2"/>
              <a:buChar char="ü"/>
            </a:pPr>
            <a:endParaRPr lang="en-US" altLang="zh-CN" sz="2800" dirty="0">
              <a:latin typeface="+mn-ea"/>
            </a:endParaRPr>
          </a:p>
          <a:p>
            <a:pPr marL="285750" indent="-285750">
              <a:buFont typeface="Wingdings" panose="05000000000000000000" pitchFamily="2" charset="2"/>
              <a:buChar char="ü"/>
            </a:pPr>
            <a:r>
              <a:rPr lang="zh-CN" altLang="en-US" sz="2800" dirty="0">
                <a:latin typeface="+mn-ea"/>
              </a:rPr>
              <a:t>难点</a:t>
            </a:r>
            <a:endParaRPr lang="en-US" altLang="zh-CN" sz="2800" dirty="0">
              <a:latin typeface="+mn-ea"/>
            </a:endParaRPr>
          </a:p>
        </p:txBody>
      </p:sp>
    </p:spTree>
    <p:extLst>
      <p:ext uri="{BB962C8B-B14F-4D97-AF65-F5344CB8AC3E}">
        <p14:creationId xmlns:p14="http://schemas.microsoft.com/office/powerpoint/2010/main" val="549033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31037" y="0"/>
            <a:ext cx="1814920" cy="523220"/>
          </a:xfrm>
          <a:prstGeom prst="rect">
            <a:avLst/>
          </a:prstGeom>
        </p:spPr>
        <p:txBody>
          <a:bodyPr wrap="none">
            <a:spAutoFit/>
          </a:bodyPr>
          <a:lstStyle/>
          <a:p>
            <a:pPr algn="ctr"/>
            <a:r>
              <a:rPr lang="en-US" altLang="zh-CN" sz="2800" b="1" dirty="0">
                <a:latin typeface="+mj-ea"/>
                <a:ea typeface="+mj-ea"/>
              </a:rPr>
              <a:t>Attention</a:t>
            </a:r>
            <a:endParaRPr lang="zh-CN" altLang="en-US" sz="2800" b="1" spc="600" dirty="0">
              <a:solidFill>
                <a:schemeClr val="tx1">
                  <a:lumMod val="75000"/>
                  <a:lumOff val="25000"/>
                </a:schemeClr>
              </a:solidFill>
              <a:latin typeface="+mj-ea"/>
              <a:ea typeface="+mj-ea"/>
            </a:endParaRPr>
          </a:p>
        </p:txBody>
      </p:sp>
      <p:cxnSp>
        <p:nvCxnSpPr>
          <p:cNvPr id="8" name="直接连接符 7"/>
          <p:cNvCxnSpPr/>
          <p:nvPr/>
        </p:nvCxnSpPr>
        <p:spPr>
          <a:xfrm>
            <a:off x="4288198" y="253041"/>
            <a:ext cx="116492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110792" y="286109"/>
            <a:ext cx="129002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1627380" y="754914"/>
            <a:ext cx="3345788" cy="5940088"/>
          </a:xfrm>
          <a:prstGeom prst="rect">
            <a:avLst/>
          </a:prstGeom>
          <a:noFill/>
        </p:spPr>
        <p:txBody>
          <a:bodyPr wrap="none" rtlCol="0">
            <a:spAutoFit/>
          </a:bodyPr>
          <a:lstStyle/>
          <a:p>
            <a:pPr marL="285750" indent="-285750">
              <a:buFont typeface="Wingdings" panose="05000000000000000000" pitchFamily="2" charset="2"/>
              <a:buChar char="ü"/>
            </a:pPr>
            <a:r>
              <a:rPr lang="zh-CN" altLang="en-US" sz="2800" dirty="0">
                <a:solidFill>
                  <a:srgbClr val="000000"/>
                </a:solidFill>
                <a:latin typeface="+mn-ea"/>
              </a:rPr>
              <a:t>注释</a:t>
            </a:r>
            <a:endParaRPr lang="en-US" altLang="zh-CN" sz="2800" dirty="0">
              <a:solidFill>
                <a:srgbClr val="000000"/>
              </a:solidFill>
              <a:latin typeface="+mn-ea"/>
            </a:endParaRPr>
          </a:p>
          <a:p>
            <a:pPr marL="285750" indent="-285750">
              <a:buFont typeface="Wingdings" panose="05000000000000000000" pitchFamily="2" charset="2"/>
              <a:buChar char="ü"/>
            </a:pPr>
            <a:endParaRPr lang="en-US" altLang="zh-CN" sz="2800" dirty="0">
              <a:solidFill>
                <a:srgbClr val="000000"/>
              </a:solidFill>
              <a:latin typeface="+mn-ea"/>
            </a:endParaRPr>
          </a:p>
          <a:p>
            <a:pPr marL="285750" indent="-285750">
              <a:buFont typeface="Wingdings" panose="05000000000000000000" pitchFamily="2" charset="2"/>
              <a:buChar char="ü"/>
            </a:pPr>
            <a:r>
              <a:rPr lang="pt-BR" altLang="zh-CN" sz="2800" dirty="0">
                <a:solidFill>
                  <a:srgbClr val="000000"/>
                </a:solidFill>
                <a:latin typeface="+mn-ea"/>
              </a:rPr>
              <a:t>e11 = a(0, h1)</a:t>
            </a:r>
          </a:p>
          <a:p>
            <a:pPr marL="285750" indent="-285750">
              <a:buFont typeface="Wingdings" panose="05000000000000000000" pitchFamily="2" charset="2"/>
              <a:buChar char="ü"/>
            </a:pPr>
            <a:endParaRPr lang="pt-BR" altLang="zh-CN" sz="2800" dirty="0">
              <a:solidFill>
                <a:srgbClr val="000000"/>
              </a:solidFill>
              <a:latin typeface="+mn-ea"/>
            </a:endParaRPr>
          </a:p>
          <a:p>
            <a:pPr marL="285750" indent="-285750">
              <a:buFont typeface="Wingdings" panose="05000000000000000000" pitchFamily="2" charset="2"/>
              <a:buChar char="ü"/>
            </a:pPr>
            <a:r>
              <a:rPr lang="zh-CN" altLang="en-US" sz="2800" dirty="0">
                <a:solidFill>
                  <a:srgbClr val="000000"/>
                </a:solidFill>
                <a:latin typeface="+mn-ea"/>
              </a:rPr>
              <a:t>分配的注意力值</a:t>
            </a:r>
            <a:endParaRPr lang="en-US" altLang="zh-CN" sz="2800" dirty="0">
              <a:solidFill>
                <a:srgbClr val="000000"/>
              </a:solidFill>
              <a:latin typeface="+mn-ea"/>
            </a:endParaRPr>
          </a:p>
          <a:p>
            <a:pPr marL="285750" indent="-285750">
              <a:buFont typeface="Wingdings" panose="05000000000000000000" pitchFamily="2" charset="2"/>
              <a:buChar char="ü"/>
            </a:pPr>
            <a:endParaRPr lang="en-US" altLang="zh-CN" sz="2800" dirty="0">
              <a:solidFill>
                <a:srgbClr val="000000"/>
              </a:solidFill>
              <a:latin typeface="+mn-ea"/>
            </a:endParaRPr>
          </a:p>
          <a:p>
            <a:pPr marL="285750" indent="-285750">
              <a:buFont typeface="Wingdings" panose="05000000000000000000" pitchFamily="2" charset="2"/>
              <a:buChar char="ü"/>
            </a:pPr>
            <a:r>
              <a:rPr lang="zh-CN" altLang="en-US" sz="2800" dirty="0">
                <a:solidFill>
                  <a:srgbClr val="000000"/>
                </a:solidFill>
                <a:latin typeface="+mn-ea"/>
              </a:rPr>
              <a:t>上下文矢量</a:t>
            </a:r>
            <a:endParaRPr lang="en-US" altLang="zh-CN" sz="2800" dirty="0">
              <a:solidFill>
                <a:srgbClr val="000000"/>
              </a:solidFill>
              <a:latin typeface="+mn-ea"/>
            </a:endParaRPr>
          </a:p>
          <a:p>
            <a:pPr marL="285750" indent="-285750">
              <a:buFont typeface="Wingdings" panose="05000000000000000000" pitchFamily="2" charset="2"/>
              <a:buChar char="ü"/>
            </a:pPr>
            <a:endParaRPr lang="pt-BR" altLang="zh-CN" sz="2800" dirty="0">
              <a:solidFill>
                <a:srgbClr val="000000"/>
              </a:solidFill>
              <a:latin typeface="+mn-ea"/>
            </a:endParaRPr>
          </a:p>
          <a:p>
            <a:pPr marL="285750" indent="-285750">
              <a:buFont typeface="Wingdings" panose="05000000000000000000" pitchFamily="2" charset="2"/>
              <a:buChar char="ü"/>
            </a:pPr>
            <a:r>
              <a:rPr lang="zh-CN" altLang="en-US" sz="2800" dirty="0">
                <a:solidFill>
                  <a:srgbClr val="000000"/>
                </a:solidFill>
                <a:latin typeface="+mn-ea"/>
              </a:rPr>
              <a:t>隐状态</a:t>
            </a:r>
            <a:endParaRPr lang="en-US" altLang="zh-CN" sz="2800" dirty="0">
              <a:solidFill>
                <a:srgbClr val="000000"/>
              </a:solidFill>
              <a:latin typeface="+mn-ea"/>
            </a:endParaRPr>
          </a:p>
          <a:p>
            <a:pPr marL="285750" indent="-285750">
              <a:buFont typeface="Wingdings" panose="05000000000000000000" pitchFamily="2" charset="2"/>
              <a:buChar char="ü"/>
            </a:pPr>
            <a:endParaRPr lang="en-US" altLang="zh-CN" sz="2800" dirty="0">
              <a:solidFill>
                <a:srgbClr val="000000"/>
              </a:solidFill>
              <a:latin typeface="+mn-ea"/>
            </a:endParaRPr>
          </a:p>
          <a:p>
            <a:pPr marL="285750" indent="-285750">
              <a:buFont typeface="Wingdings" panose="05000000000000000000" pitchFamily="2" charset="2"/>
              <a:buChar char="ü"/>
            </a:pPr>
            <a:r>
              <a:rPr lang="en-US" altLang="zh-CN" sz="2800" dirty="0">
                <a:solidFill>
                  <a:srgbClr val="000000"/>
                </a:solidFill>
                <a:latin typeface="+mn-ea"/>
              </a:rPr>
              <a:t>a()</a:t>
            </a:r>
            <a:r>
              <a:rPr lang="zh-CN" altLang="en-US" sz="2800" dirty="0">
                <a:solidFill>
                  <a:srgbClr val="000000"/>
                </a:solidFill>
                <a:latin typeface="+mn-ea"/>
              </a:rPr>
              <a:t>得分函数</a:t>
            </a:r>
            <a:r>
              <a:rPr lang="en-US" altLang="zh-CN" sz="2800" dirty="0">
                <a:solidFill>
                  <a:srgbClr val="000000"/>
                </a:solidFill>
                <a:latin typeface="+mn-ea"/>
              </a:rPr>
              <a:t>     </a:t>
            </a:r>
            <a:endParaRPr lang="pt-BR" altLang="zh-CN" sz="2800" dirty="0">
              <a:latin typeface="+mn-ea"/>
            </a:endParaRPr>
          </a:p>
          <a:p>
            <a:pPr marL="285750" indent="-285750">
              <a:buFont typeface="Wingdings" panose="05000000000000000000" pitchFamily="2" charset="2"/>
              <a:buChar char="ü"/>
            </a:pPr>
            <a:endParaRPr lang="pt-BR" altLang="zh-CN" dirty="0"/>
          </a:p>
          <a:p>
            <a:pPr marL="285750" indent="-285750">
              <a:buFont typeface="Wingdings" panose="05000000000000000000" pitchFamily="2" charset="2"/>
              <a:buChar char="ü"/>
            </a:pPr>
            <a:endParaRPr lang="pt-BR" altLang="zh-CN" dirty="0">
              <a:solidFill>
                <a:srgbClr val="000000"/>
              </a:solidFill>
              <a:latin typeface="inherit"/>
            </a:endParaRPr>
          </a:p>
          <a:p>
            <a:pPr marL="285750" indent="-285750">
              <a:buFont typeface="Wingdings" panose="05000000000000000000" pitchFamily="2" charset="2"/>
              <a:buChar char="ü"/>
            </a:pPr>
            <a:endParaRPr lang="pt-BR" altLang="zh-CN" dirty="0">
              <a:solidFill>
                <a:srgbClr val="000000"/>
              </a:solidFill>
              <a:latin typeface="inherit"/>
            </a:endParaRPr>
          </a:p>
          <a:p>
            <a:pPr marL="285750" indent="-285750">
              <a:buFont typeface="Wingdings" panose="05000000000000000000" pitchFamily="2" charset="2"/>
              <a:buChar char="ü"/>
            </a:pPr>
            <a:endParaRPr lang="pt-BR" altLang="zh-CN" dirty="0"/>
          </a:p>
        </p:txBody>
      </p:sp>
      <p:pic>
        <p:nvPicPr>
          <p:cNvPr id="1026" name="Picture 2" descr="æ³¨æçä¾å­">
            <a:extLst>
              <a:ext uri="{FF2B5EF4-FFF2-40B4-BE49-F238E27FC236}">
                <a16:creationId xmlns:a16="http://schemas.microsoft.com/office/drawing/2014/main" id="{49071458-C1EA-434B-8F0B-3402089A1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120" y="752743"/>
            <a:ext cx="5765486" cy="52656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44572" y="0"/>
            <a:ext cx="2702856" cy="523220"/>
          </a:xfrm>
          <a:prstGeom prst="rect">
            <a:avLst/>
          </a:prstGeom>
        </p:spPr>
        <p:txBody>
          <a:bodyPr wrap="none">
            <a:spAutoFit/>
          </a:bodyPr>
          <a:lstStyle/>
          <a:p>
            <a:pPr algn="ctr"/>
            <a:r>
              <a:rPr lang="en-US" altLang="zh-CN" sz="2800" b="1" dirty="0">
                <a:latin typeface="+mj-ea"/>
                <a:ea typeface="+mj-ea"/>
              </a:rPr>
              <a:t>Gumbel-Softmax</a:t>
            </a:r>
            <a:endParaRPr lang="zh-CN" altLang="en-US" sz="2800" b="1" spc="600" dirty="0">
              <a:solidFill>
                <a:schemeClr val="tx1">
                  <a:lumMod val="75000"/>
                  <a:lumOff val="25000"/>
                </a:schemeClr>
              </a:solidFill>
              <a:latin typeface="+mj-ea"/>
              <a:ea typeface="+mj-ea"/>
            </a:endParaRPr>
          </a:p>
        </p:txBody>
      </p:sp>
      <p:cxnSp>
        <p:nvCxnSpPr>
          <p:cNvPr id="8" name="直接连接符 7"/>
          <p:cNvCxnSpPr/>
          <p:nvPr/>
        </p:nvCxnSpPr>
        <p:spPr>
          <a:xfrm>
            <a:off x="3579650" y="223643"/>
            <a:ext cx="116492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204362" y="223643"/>
            <a:ext cx="129002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2216725" y="733647"/>
                <a:ext cx="9975273" cy="53552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zh-CN" altLang="zh-CN" sz="3200" i="1" smtClean="0">
                              <a:latin typeface="Cambria Math" panose="02040503050406030204" pitchFamily="18" charset="0"/>
                            </a:rPr>
                          </m:ctrlPr>
                        </m:sSubPr>
                        <m:e>
                          <m:r>
                            <a:rPr lang="en-US" altLang="zh-CN" sz="3200" b="0" i="1" smtClean="0">
                              <a:latin typeface="Cambria Math" panose="02040503050406030204" pitchFamily="18" charset="0"/>
                            </a:rPr>
                            <m:t>𝑠𝑜𝑓𝑡𝑚𝑎𝑥</m:t>
                          </m:r>
                          <m:r>
                            <a:rPr lang="en-US" altLang="zh-CN" sz="3200" b="0" i="1" smtClean="0">
                              <a:latin typeface="Cambria Math" panose="02040503050406030204" pitchFamily="18" charset="0"/>
                            </a:rPr>
                            <m:t>=</m:t>
                          </m:r>
                          <m:r>
                            <a:rPr lang="en-US" altLang="zh-CN" sz="3200" i="1">
                              <a:latin typeface="Cambria Math" panose="02040503050406030204" pitchFamily="18" charset="0"/>
                            </a:rPr>
                            <m:t>𝜋</m:t>
                          </m:r>
                        </m:e>
                        <m:sub>
                          <m:r>
                            <a:rPr lang="en-US" altLang="zh-CN" sz="3200" i="1">
                              <a:latin typeface="Cambria Math" panose="02040503050406030204" pitchFamily="18" charset="0"/>
                            </a:rPr>
                            <m:t>𝑘</m:t>
                          </m:r>
                        </m:sub>
                      </m:sSub>
                      <m:f>
                        <m:fPr>
                          <m:ctrlPr>
                            <a:rPr lang="zh-CN" altLang="zh-CN" sz="3200" i="1">
                              <a:latin typeface="Cambria Math" panose="02040503050406030204" pitchFamily="18" charset="0"/>
                            </a:rPr>
                          </m:ctrlPr>
                        </m:fPr>
                        <m:num>
                          <m:sSup>
                            <m:sSupPr>
                              <m:ctrlPr>
                                <a:rPr lang="zh-CN" altLang="zh-CN" sz="3200" i="1">
                                  <a:latin typeface="Cambria Math" panose="02040503050406030204" pitchFamily="18" charset="0"/>
                                </a:rPr>
                              </m:ctrlPr>
                            </m:sSupPr>
                            <m:e>
                              <m:r>
                                <a:rPr lang="en-US" altLang="zh-CN" sz="3200" i="1">
                                  <a:latin typeface="Cambria Math" panose="02040503050406030204" pitchFamily="18" charset="0"/>
                                </a:rPr>
                                <m:t>𝑒</m:t>
                              </m:r>
                            </m:e>
                            <m:sup>
                              <m:r>
                                <a:rPr lang="en-US" altLang="zh-CN" sz="3200" i="1">
                                  <a:latin typeface="Cambria Math" panose="02040503050406030204" pitchFamily="18" charset="0"/>
                                </a:rPr>
                                <m:t>𝑥𝑘</m:t>
                              </m:r>
                            </m:sup>
                          </m:sSup>
                        </m:num>
                        <m:den>
                          <m:nary>
                            <m:naryPr>
                              <m:chr m:val="∑"/>
                              <m:ctrlPr>
                                <a:rPr lang="zh-CN" altLang="zh-CN" sz="3200" i="1">
                                  <a:latin typeface="Cambria Math" panose="02040503050406030204" pitchFamily="18" charset="0"/>
                                </a:rPr>
                              </m:ctrlPr>
                            </m:naryPr>
                            <m:sub>
                              <m:r>
                                <a:rPr lang="en-US" altLang="zh-CN" sz="3200" i="1">
                                  <a:latin typeface="Cambria Math" panose="02040503050406030204" pitchFamily="18" charset="0"/>
                                </a:rPr>
                                <m:t>𝑘</m:t>
                              </m:r>
                              <m:r>
                                <a:rPr lang="en-US" altLang="zh-CN" sz="3200" i="1">
                                  <a:latin typeface="Cambria Math" panose="02040503050406030204" pitchFamily="18" charset="0"/>
                                </a:rPr>
                                <m:t>′=1</m:t>
                              </m:r>
                            </m:sub>
                            <m:sup>
                              <m:r>
                                <a:rPr lang="en-US" altLang="zh-CN" sz="3200" i="1">
                                  <a:latin typeface="Cambria Math" panose="02040503050406030204" pitchFamily="18" charset="0"/>
                                </a:rPr>
                                <m:t>𝑘</m:t>
                              </m:r>
                            </m:sup>
                            <m:e>
                              <m:sSup>
                                <m:sSupPr>
                                  <m:ctrlPr>
                                    <a:rPr lang="zh-CN" altLang="zh-CN" sz="3200" i="1">
                                      <a:latin typeface="Cambria Math" panose="02040503050406030204" pitchFamily="18" charset="0"/>
                                    </a:rPr>
                                  </m:ctrlPr>
                                </m:sSupPr>
                                <m:e>
                                  <m:r>
                                    <a:rPr lang="en-US" altLang="zh-CN" sz="3200" i="1">
                                      <a:latin typeface="Cambria Math" panose="02040503050406030204" pitchFamily="18" charset="0"/>
                                    </a:rPr>
                                    <m:t>𝑒</m:t>
                                  </m:r>
                                </m:e>
                                <m:sup>
                                  <m:r>
                                    <a:rPr lang="en-US" altLang="zh-CN" sz="3200" i="1">
                                      <a:latin typeface="Cambria Math" panose="02040503050406030204" pitchFamily="18" charset="0"/>
                                    </a:rPr>
                                    <m:t>𝑥𝑘</m:t>
                                  </m:r>
                                  <m:r>
                                    <a:rPr lang="en-US" altLang="zh-CN" sz="3200" i="1">
                                      <a:latin typeface="Cambria Math" panose="02040503050406030204" pitchFamily="18" charset="0"/>
                                    </a:rPr>
                                    <m:t>′</m:t>
                                  </m:r>
                                </m:sup>
                              </m:sSup>
                            </m:e>
                          </m:nary>
                        </m:den>
                      </m:f>
                    </m:oMath>
                  </m:oMathPara>
                </a14:m>
                <a:endParaRPr lang="en-US" altLang="zh-CN" sz="3200" dirty="0"/>
              </a:p>
              <a:p>
                <a:r>
                  <a:rPr lang="zh-CN" altLang="en-US" sz="2800" dirty="0"/>
                  <a:t>问题：</a:t>
                </a:r>
                <a:endParaRPr lang="en-US" altLang="zh-CN" sz="2800" dirty="0"/>
              </a:p>
              <a:p>
                <a:r>
                  <a:rPr lang="en-US" altLang="zh-CN" sz="3200" dirty="0"/>
                  <a:t>          </a:t>
                </a:r>
                <a:r>
                  <a:rPr lang="zh-CN" altLang="en-US" sz="2800" dirty="0"/>
                  <a:t>数据分布不可微</a:t>
                </a:r>
                <a:endParaRPr lang="en-US" altLang="zh-CN" sz="2800" dirty="0"/>
              </a:p>
              <a:p>
                <a:endParaRPr lang="en-US" altLang="zh-CN" sz="2800" dirty="0"/>
              </a:p>
              <a:p>
                <a:r>
                  <a:rPr lang="en-US" altLang="zh-CN" sz="2800" dirty="0"/>
                  <a:t>            </a:t>
                </a:r>
                <a:r>
                  <a:rPr lang="zh-CN" altLang="en-US" sz="2800" dirty="0"/>
                  <a:t>离散数据不拟合</a:t>
                </a:r>
                <a:endParaRPr lang="en-US" altLang="zh-CN" sz="2800" dirty="0"/>
              </a:p>
              <a:p>
                <a:endParaRPr lang="en-US" altLang="zh-CN" sz="32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3200" i="1" smtClean="0">
                          <a:latin typeface="Cambria Math" panose="02040503050406030204" pitchFamily="18" charset="0"/>
                        </a:rPr>
                        <m:t>𝑥</m:t>
                      </m:r>
                      <m:r>
                        <a:rPr lang="en-US" altLang="zh-CN" sz="3200" i="1" smtClean="0">
                          <a:latin typeface="Cambria Math" panose="02040503050406030204" pitchFamily="18" charset="0"/>
                        </a:rPr>
                        <m:t>=</m:t>
                      </m:r>
                      <m:r>
                        <a:rPr lang="en-US" altLang="zh-CN" sz="3200" i="1" smtClean="0">
                          <a:latin typeface="Cambria Math" panose="02040503050406030204" pitchFamily="18" charset="0"/>
                        </a:rPr>
                        <m:t>𝑠𝑜𝑓𝑡</m:t>
                      </m:r>
                      <m:func>
                        <m:funcPr>
                          <m:ctrlPr>
                            <a:rPr lang="zh-CN" altLang="zh-CN" sz="3200" i="1">
                              <a:latin typeface="Cambria Math" panose="02040503050406030204" pitchFamily="18" charset="0"/>
                            </a:rPr>
                          </m:ctrlPr>
                        </m:funcPr>
                        <m:fName>
                          <m:r>
                            <a:rPr lang="en-US" altLang="zh-CN" sz="3200" i="1">
                              <a:latin typeface="Cambria Math" panose="02040503050406030204" pitchFamily="18" charset="0"/>
                            </a:rPr>
                            <m:t>𝑚𝑎𝑥</m:t>
                          </m:r>
                        </m:fName>
                        <m:e>
                          <m:r>
                            <a:rPr lang="en-US" altLang="zh-CN" sz="3200" i="1">
                              <a:latin typeface="Cambria Math" panose="02040503050406030204" pitchFamily="18" charset="0"/>
                            </a:rPr>
                            <m:t>(</m:t>
                          </m:r>
                        </m:e>
                      </m:func>
                      <m:func>
                        <m:funcPr>
                          <m:ctrlPr>
                            <a:rPr lang="zh-CN" altLang="zh-CN" sz="3200" i="1">
                              <a:latin typeface="Cambria Math" panose="02040503050406030204" pitchFamily="18" charset="0"/>
                            </a:rPr>
                          </m:ctrlPr>
                        </m:funcPr>
                        <m:fName>
                          <m:r>
                            <a:rPr lang="en-US" altLang="zh-CN" sz="3200" i="1">
                              <a:latin typeface="Cambria Math" panose="02040503050406030204" pitchFamily="18" charset="0"/>
                            </a:rPr>
                            <m:t>𝑙𝑜𝑔</m:t>
                          </m:r>
                        </m:fName>
                        <m:e>
                          <m:r>
                            <a:rPr lang="en-US" altLang="zh-CN" sz="3200" i="1">
                              <a:latin typeface="Cambria Math" panose="02040503050406030204" pitchFamily="18" charset="0"/>
                            </a:rPr>
                            <m:t>𝑖</m:t>
                          </m:r>
                        </m:e>
                      </m:func>
                      <m:r>
                        <a:rPr lang="en-US" altLang="zh-CN" sz="3200" i="1">
                          <a:latin typeface="Cambria Math" panose="02040503050406030204" pitchFamily="18" charset="0"/>
                        </a:rPr>
                        <m:t>𝑡𝑠</m:t>
                      </m:r>
                      <m:r>
                        <a:rPr lang="en-US" altLang="zh-CN" sz="3200" i="1">
                          <a:latin typeface="Cambria Math" panose="02040503050406030204" pitchFamily="18" charset="0"/>
                        </a:rPr>
                        <m:t>(</m:t>
                      </m:r>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i="1">
                              <a:latin typeface="Cambria Math" panose="02040503050406030204" pitchFamily="18" charset="0"/>
                            </a:rPr>
                            <m:t>𝑖</m:t>
                          </m:r>
                        </m:sub>
                      </m:sSub>
                      <m:r>
                        <a:rPr lang="en-US" altLang="zh-CN" sz="3200" i="1">
                          <a:latin typeface="Cambria Math" panose="02040503050406030204" pitchFamily="18" charset="0"/>
                        </a:rPr>
                        <m:t>)+</m:t>
                      </m:r>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𝐺</m:t>
                          </m:r>
                        </m:e>
                        <m:sub>
                          <m:r>
                            <a:rPr lang="en-US" altLang="zh-CN" sz="3200" i="1">
                              <a:latin typeface="Cambria Math" panose="02040503050406030204" pitchFamily="18" charset="0"/>
                            </a:rPr>
                            <m:t>𝑖</m:t>
                          </m:r>
                        </m:sub>
                      </m:sSub>
                      <m:r>
                        <a:rPr lang="en-US" altLang="zh-CN" sz="3200" i="1">
                          <a:latin typeface="Cambria Math" panose="02040503050406030204" pitchFamily="18" charset="0"/>
                        </a:rPr>
                        <m:t>)/</m:t>
                      </m:r>
                      <m:r>
                        <a:rPr lang="en-US" altLang="zh-CN" sz="3200" i="1">
                          <a:latin typeface="Cambria Math" panose="02040503050406030204" pitchFamily="18" charset="0"/>
                        </a:rPr>
                        <m:t>𝑡𝑒𝑚𝑝𝑒𝑟𝑎𝑡𝑢𝑟𝑒</m:t>
                      </m:r>
                      <m:r>
                        <a:rPr lang="en-US" altLang="zh-CN" sz="3200" i="1">
                          <a:latin typeface="Cambria Math" panose="02040503050406030204" pitchFamily="18" charset="0"/>
                        </a:rPr>
                        <m:t>)</m:t>
                      </m:r>
                    </m:oMath>
                  </m:oMathPara>
                </a14:m>
                <a:endParaRPr lang="en-US" altLang="zh-CN" sz="3200" i="1" dirty="0"/>
              </a:p>
              <a:p>
                <a:r>
                  <a:rPr lang="zh-CN" altLang="en-US" sz="2800" dirty="0"/>
                  <a:t>改进：</a:t>
                </a:r>
                <a:endParaRPr lang="en-US" altLang="zh-CN" sz="2800" dirty="0"/>
              </a:p>
              <a:p>
                <a:r>
                  <a:rPr lang="en-US" altLang="zh-CN" sz="2800" dirty="0"/>
                  <a:t>           Gumbel</a:t>
                </a:r>
                <a:r>
                  <a:rPr lang="zh-CN" altLang="en-US" sz="2800" dirty="0"/>
                  <a:t>算法对数据建模</a:t>
                </a:r>
                <a:endParaRPr lang="en-US" altLang="zh-CN" sz="2800" dirty="0"/>
              </a:p>
              <a:p>
                <a:pPr marL="285750" indent="-285750">
                  <a:buFont typeface="Wingdings" panose="05000000000000000000" pitchFamily="2" charset="2"/>
                  <a:buChar char="ü"/>
                </a:pPr>
                <a:endParaRPr lang="zh-CN" altLang="en-US" sz="3200" dirty="0"/>
              </a:p>
            </p:txBody>
          </p:sp>
        </mc:Choice>
        <mc:Fallback xmlns="">
          <p:sp>
            <p:nvSpPr>
              <p:cNvPr id="2" name="文本框 1"/>
              <p:cNvSpPr txBox="1">
                <a:spLocks noRot="1" noChangeAspect="1" noMove="1" noResize="1" noEditPoints="1" noAdjustHandles="1" noChangeArrowheads="1" noChangeShapeType="1" noTextEdit="1"/>
              </p:cNvSpPr>
              <p:nvPr/>
            </p:nvSpPr>
            <p:spPr>
              <a:xfrm>
                <a:off x="2216725" y="733647"/>
                <a:ext cx="9975273" cy="5355249"/>
              </a:xfrm>
              <a:prstGeom prst="rect">
                <a:avLst/>
              </a:prstGeom>
              <a:blipFill>
                <a:blip r:embed="rId3"/>
                <a:stretch>
                  <a:fillRect l="-12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42436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44572" y="0"/>
            <a:ext cx="2702856" cy="523220"/>
          </a:xfrm>
          <a:prstGeom prst="rect">
            <a:avLst/>
          </a:prstGeom>
        </p:spPr>
        <p:txBody>
          <a:bodyPr wrap="none">
            <a:spAutoFit/>
          </a:bodyPr>
          <a:lstStyle/>
          <a:p>
            <a:pPr algn="ctr"/>
            <a:r>
              <a:rPr lang="en-US" altLang="zh-CN" sz="2800" b="1" dirty="0">
                <a:latin typeface="+mj-ea"/>
                <a:ea typeface="+mj-ea"/>
              </a:rPr>
              <a:t>Gumbel-Softmax</a:t>
            </a:r>
            <a:endParaRPr lang="zh-CN" altLang="en-US" sz="2800" b="1" spc="600" dirty="0">
              <a:solidFill>
                <a:schemeClr val="tx1">
                  <a:lumMod val="75000"/>
                  <a:lumOff val="25000"/>
                </a:schemeClr>
              </a:solidFill>
              <a:latin typeface="+mj-ea"/>
              <a:ea typeface="+mj-ea"/>
            </a:endParaRPr>
          </a:p>
        </p:txBody>
      </p:sp>
      <p:cxnSp>
        <p:nvCxnSpPr>
          <p:cNvPr id="8" name="直接连接符 7"/>
          <p:cNvCxnSpPr/>
          <p:nvPr/>
        </p:nvCxnSpPr>
        <p:spPr>
          <a:xfrm>
            <a:off x="3822372" y="223643"/>
            <a:ext cx="116492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204362" y="223643"/>
            <a:ext cx="129002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7" name="图片 6" descr="1428973-20180813165605413-1197493968">
            <a:extLst>
              <a:ext uri="{FF2B5EF4-FFF2-40B4-BE49-F238E27FC236}">
                <a16:creationId xmlns:a16="http://schemas.microsoft.com/office/drawing/2014/main" id="{9E8BDEEE-002D-49D7-AEB6-2A5B9E02B660}"/>
              </a:ext>
            </a:extLst>
          </p:cNvPr>
          <p:cNvPicPr/>
          <p:nvPr/>
        </p:nvPicPr>
        <p:blipFill>
          <a:blip r:embed="rId3"/>
          <a:stretch>
            <a:fillRect/>
          </a:stretch>
        </p:blipFill>
        <p:spPr>
          <a:xfrm>
            <a:off x="439614" y="1305910"/>
            <a:ext cx="11447585" cy="5042127"/>
          </a:xfrm>
          <a:prstGeom prst="rect">
            <a:avLst/>
          </a:prstGeom>
          <a:noFill/>
          <a:ln>
            <a:noFill/>
          </a:ln>
        </p:spPr>
      </p:pic>
      <p:sp>
        <p:nvSpPr>
          <p:cNvPr id="6" name="文本框 5">
            <a:extLst>
              <a:ext uri="{FF2B5EF4-FFF2-40B4-BE49-F238E27FC236}">
                <a16:creationId xmlns:a16="http://schemas.microsoft.com/office/drawing/2014/main" id="{FEE06C9E-B8F8-4CAB-A9CC-B4C0FE0C5077}"/>
              </a:ext>
            </a:extLst>
          </p:cNvPr>
          <p:cNvSpPr txBox="1"/>
          <p:nvPr/>
        </p:nvSpPr>
        <p:spPr>
          <a:xfrm>
            <a:off x="2604731" y="652955"/>
            <a:ext cx="2435282" cy="523220"/>
          </a:xfrm>
          <a:prstGeom prst="rect">
            <a:avLst/>
          </a:prstGeom>
          <a:noFill/>
        </p:spPr>
        <p:txBody>
          <a:bodyPr wrap="none" rtlCol="0">
            <a:spAutoFit/>
          </a:bodyPr>
          <a:lstStyle/>
          <a:p>
            <a:r>
              <a:rPr lang="zh-CN" altLang="en-US" sz="2800" dirty="0"/>
              <a:t>原因</a:t>
            </a:r>
            <a:r>
              <a:rPr lang="en-US" altLang="zh-CN" sz="2800" dirty="0"/>
              <a:t>:</a:t>
            </a:r>
            <a:r>
              <a:rPr lang="zh-CN" altLang="en-US" sz="2800" dirty="0"/>
              <a:t>对比如图</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101979" y="0"/>
            <a:ext cx="1988044" cy="523220"/>
          </a:xfrm>
          <a:prstGeom prst="rect">
            <a:avLst/>
          </a:prstGeom>
        </p:spPr>
        <p:txBody>
          <a:bodyPr wrap="none">
            <a:spAutoFit/>
          </a:bodyPr>
          <a:lstStyle/>
          <a:p>
            <a:pPr algn="ctr"/>
            <a:r>
              <a:rPr lang="zh-CN" altLang="en-US" sz="2800" b="1" dirty="0">
                <a:latin typeface="+mj-ea"/>
                <a:ea typeface="+mj-ea"/>
              </a:rPr>
              <a:t>实验流程图</a:t>
            </a:r>
            <a:endParaRPr lang="zh-CN" altLang="en-US" sz="2800" b="1" spc="600" dirty="0">
              <a:solidFill>
                <a:schemeClr val="tx1">
                  <a:lumMod val="75000"/>
                  <a:lumOff val="25000"/>
                </a:schemeClr>
              </a:solidFill>
              <a:latin typeface="+mj-ea"/>
              <a:ea typeface="+mj-ea"/>
            </a:endParaRPr>
          </a:p>
        </p:txBody>
      </p:sp>
      <p:cxnSp>
        <p:nvCxnSpPr>
          <p:cNvPr id="8" name="直接连接符 7"/>
          <p:cNvCxnSpPr/>
          <p:nvPr/>
        </p:nvCxnSpPr>
        <p:spPr>
          <a:xfrm>
            <a:off x="2872567" y="261610"/>
            <a:ext cx="2229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090023" y="228252"/>
            <a:ext cx="218943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7" name="图片 6" descr="Untitled Diagram (2)">
            <a:extLst>
              <a:ext uri="{FF2B5EF4-FFF2-40B4-BE49-F238E27FC236}">
                <a16:creationId xmlns:a16="http://schemas.microsoft.com/office/drawing/2014/main" id="{10C235DC-017A-47C6-9E9D-A3AC40D63AF0}"/>
              </a:ext>
            </a:extLst>
          </p:cNvPr>
          <p:cNvPicPr/>
          <p:nvPr/>
        </p:nvPicPr>
        <p:blipFill>
          <a:blip r:embed="rId3"/>
          <a:stretch>
            <a:fillRect/>
          </a:stretch>
        </p:blipFill>
        <p:spPr>
          <a:xfrm>
            <a:off x="257908" y="711984"/>
            <a:ext cx="11676184" cy="5772073"/>
          </a:xfrm>
          <a:prstGeom prst="rect">
            <a:avLst/>
          </a:prstGeom>
        </p:spPr>
      </p:pic>
    </p:spTree>
    <p:extLst>
      <p:ext uri="{BB962C8B-B14F-4D97-AF65-F5344CB8AC3E}">
        <p14:creationId xmlns:p14="http://schemas.microsoft.com/office/powerpoint/2010/main" val="9591800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14985" y="688975"/>
            <a:ext cx="742950" cy="7429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solidFill>
                  <a:schemeClr val="accent1">
                    <a:lumMod val="50000"/>
                  </a:schemeClr>
                </a:solidFill>
                <a:latin typeface="站酷文艺体" panose="02000603000000000000" charset="-122"/>
                <a:ea typeface="站酷文艺体" panose="02000603000000000000" charset="-122"/>
              </a:rPr>
              <a:t>目</a:t>
            </a:r>
          </a:p>
        </p:txBody>
      </p:sp>
      <p:sp>
        <p:nvSpPr>
          <p:cNvPr id="7" name="椭圆 6"/>
          <p:cNvSpPr/>
          <p:nvPr/>
        </p:nvSpPr>
        <p:spPr>
          <a:xfrm>
            <a:off x="1257935" y="688975"/>
            <a:ext cx="742950" cy="742950"/>
          </a:xfrm>
          <a:prstGeom prst="ellipse">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a:solidFill>
                  <a:schemeClr val="bg1"/>
                </a:solidFill>
                <a:latin typeface="站酷文艺体" panose="02000603000000000000" charset="-122"/>
                <a:ea typeface="站酷文艺体" panose="02000603000000000000" charset="-122"/>
              </a:rPr>
              <a:t>录</a:t>
            </a:r>
          </a:p>
        </p:txBody>
      </p:sp>
      <p:sp>
        <p:nvSpPr>
          <p:cNvPr id="8" name="文本框 7"/>
          <p:cNvSpPr txBox="1"/>
          <p:nvPr/>
        </p:nvSpPr>
        <p:spPr>
          <a:xfrm>
            <a:off x="2080260" y="3469005"/>
            <a:ext cx="1463040" cy="398780"/>
          </a:xfrm>
          <a:prstGeom prst="rect">
            <a:avLst/>
          </a:prstGeom>
          <a:noFill/>
        </p:spPr>
        <p:txBody>
          <a:bodyPr wrap="none" rtlCol="0">
            <a:spAutoFit/>
          </a:bodyPr>
          <a:lstStyle/>
          <a:p>
            <a:pPr algn="ctr"/>
            <a:r>
              <a:rPr lang="en-US" altLang="zh-CN" sz="2000">
                <a:solidFill>
                  <a:schemeClr val="bg1"/>
                </a:solidFill>
                <a:latin typeface="站酷文艺体" panose="02000603000000000000" charset="-122"/>
                <a:ea typeface="站酷文艺体" panose="02000603000000000000" charset="-122"/>
              </a:rPr>
              <a:t>CONTENTS</a:t>
            </a:r>
          </a:p>
        </p:txBody>
      </p:sp>
      <p:grpSp>
        <p:nvGrpSpPr>
          <p:cNvPr id="9" name="组合 8"/>
          <p:cNvGrpSpPr/>
          <p:nvPr>
            <p:custDataLst>
              <p:tags r:id="rId2"/>
            </p:custDataLst>
          </p:nvPr>
        </p:nvGrpSpPr>
        <p:grpSpPr>
          <a:xfrm>
            <a:off x="2000885" y="2152013"/>
            <a:ext cx="3455548" cy="464186"/>
            <a:chOff x="4603878" y="1814287"/>
            <a:chExt cx="4723940" cy="634417"/>
          </a:xfrm>
        </p:grpSpPr>
        <p:sp>
          <p:nvSpPr>
            <p:cNvPr id="10" name="文本框 9"/>
            <p:cNvSpPr txBox="1"/>
            <p:nvPr>
              <p:custDataLst>
                <p:tags r:id="rId18"/>
              </p:custDataLst>
            </p:nvPr>
          </p:nvSpPr>
          <p:spPr>
            <a:xfrm>
              <a:off x="5260499" y="1814287"/>
              <a:ext cx="4067319" cy="6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Autofit/>
            </a:bodyPr>
            <a:lstStyle>
              <a:defPPr>
                <a:defRPr lang="zh-CN"/>
              </a:defPPr>
              <a:lvl1pPr marL="914400" indent="-914400" algn="ctr">
                <a:lnSpc>
                  <a:spcPct val="90000"/>
                </a:lnSpc>
                <a:defRPr sz="2800">
                  <a:latin typeface="Arial" panose="020B0604020202020204" pitchFamily="34" charset="0"/>
                  <a:ea typeface="+mn-ea"/>
                  <a:cs typeface="+mn-ea"/>
                </a:defRPr>
              </a:lvl1pPr>
              <a:lvl2pPr marL="914400" indent="-914400">
                <a:lnSpc>
                  <a:spcPct val="90000"/>
                </a:lnSpc>
                <a:defRPr sz="4400">
                  <a:latin typeface="Calibri" panose="020F0502020204030204" charset="0"/>
                  <a:ea typeface="微软雅黑" panose="020B0503020204020204" pitchFamily="34" charset="-122"/>
                </a:defRPr>
              </a:lvl2pPr>
              <a:lvl3pPr indent="-914400">
                <a:lnSpc>
                  <a:spcPct val="90000"/>
                </a:lnSpc>
                <a:defRPr sz="4400">
                  <a:latin typeface="Calibri" panose="020F0502020204030204" charset="0"/>
                  <a:ea typeface="微软雅黑" panose="020B0503020204020204" pitchFamily="34" charset="-122"/>
                </a:defRPr>
              </a:lvl3pPr>
              <a:lvl4pPr marL="914400" indent="-914400">
                <a:lnSpc>
                  <a:spcPct val="90000"/>
                </a:lnSpc>
                <a:defRPr sz="4400">
                  <a:latin typeface="Calibri" panose="020F0502020204030204" charset="0"/>
                  <a:ea typeface="微软雅黑" panose="020B0503020204020204" pitchFamily="34" charset="-122"/>
                </a:defRPr>
              </a:lvl4pPr>
              <a:lvl5pPr marL="914400" indent="-914400">
                <a:lnSpc>
                  <a:spcPct val="90000"/>
                </a:lnSpc>
                <a:defRPr sz="4400">
                  <a:latin typeface="Calibri" panose="020F0502020204030204" charset="0"/>
                  <a:ea typeface="微软雅黑" panose="020B0503020204020204" pitchFamily="34" charset="-122"/>
                </a:defRPr>
              </a:lvl5pPr>
              <a:lvl6pPr marL="13716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6pPr>
              <a:lvl7pPr marL="18288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7pPr>
              <a:lvl8pPr marL="22860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8pPr>
              <a:lvl9pPr marL="27432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9pPr>
            </a:lstStyle>
            <a:p>
              <a:pPr algn="l"/>
              <a:r>
                <a:rPr lang="zh-CN" altLang="en-US" dirty="0">
                  <a:ea typeface="黑体" panose="02010609060101010101" pitchFamily="49" charset="-122"/>
                </a:rPr>
                <a:t>背景意义</a:t>
              </a:r>
              <a:endParaRPr lang="zh-CN" altLang="en-US" dirty="0">
                <a:latin typeface="Arial" panose="020B0604020202020204" pitchFamily="34" charset="0"/>
                <a:ea typeface="黑体" panose="02010609060101010101" pitchFamily="49" charset="-122"/>
                <a:cs typeface="+mn-ea"/>
              </a:endParaRPr>
            </a:p>
          </p:txBody>
        </p:sp>
        <p:sp>
          <p:nvSpPr>
            <p:cNvPr id="134" name="文本框 133"/>
            <p:cNvSpPr txBox="1"/>
            <p:nvPr>
              <p:custDataLst>
                <p:tags r:id="rId19"/>
              </p:custDataLst>
            </p:nvPr>
          </p:nvSpPr>
          <p:spPr>
            <a:xfrm>
              <a:off x="4603878" y="1819496"/>
              <a:ext cx="481245" cy="6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Autofit/>
            </a:bodyPr>
            <a:lstStyle>
              <a:defPPr>
                <a:defRPr lang="zh-CN"/>
              </a:defPPr>
              <a:lvl1pPr marL="914400" indent="-914400" algn="ctr">
                <a:lnSpc>
                  <a:spcPct val="90000"/>
                </a:lnSpc>
                <a:defRPr sz="2800">
                  <a:latin typeface="Arial" panose="020B0604020202020204" pitchFamily="34" charset="0"/>
                  <a:ea typeface="+mn-ea"/>
                  <a:cs typeface="+mn-ea"/>
                </a:defRPr>
              </a:lvl1pPr>
              <a:lvl2pPr marL="914400" indent="-914400">
                <a:lnSpc>
                  <a:spcPct val="90000"/>
                </a:lnSpc>
                <a:defRPr sz="4400">
                  <a:latin typeface="Calibri" panose="020F0502020204030204" charset="0"/>
                  <a:ea typeface="微软雅黑" panose="020B0503020204020204" pitchFamily="34" charset="-122"/>
                </a:defRPr>
              </a:lvl2pPr>
              <a:lvl3pPr indent="-914400">
                <a:lnSpc>
                  <a:spcPct val="90000"/>
                </a:lnSpc>
                <a:defRPr sz="4400">
                  <a:latin typeface="Calibri" panose="020F0502020204030204" charset="0"/>
                  <a:ea typeface="微软雅黑" panose="020B0503020204020204" pitchFamily="34" charset="-122"/>
                </a:defRPr>
              </a:lvl3pPr>
              <a:lvl4pPr marL="914400" indent="-914400">
                <a:lnSpc>
                  <a:spcPct val="90000"/>
                </a:lnSpc>
                <a:defRPr sz="4400">
                  <a:latin typeface="Calibri" panose="020F0502020204030204" charset="0"/>
                  <a:ea typeface="微软雅黑" panose="020B0503020204020204" pitchFamily="34" charset="-122"/>
                </a:defRPr>
              </a:lvl4pPr>
              <a:lvl5pPr marL="914400" indent="-914400">
                <a:lnSpc>
                  <a:spcPct val="90000"/>
                </a:lnSpc>
                <a:defRPr sz="4400">
                  <a:latin typeface="Calibri" panose="020F0502020204030204" charset="0"/>
                  <a:ea typeface="微软雅黑" panose="020B0503020204020204" pitchFamily="34" charset="-122"/>
                </a:defRPr>
              </a:lvl5pPr>
              <a:lvl6pPr marL="13716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6pPr>
              <a:lvl7pPr marL="18288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7pPr>
              <a:lvl8pPr marL="22860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8pPr>
              <a:lvl9pPr marL="27432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9pPr>
            </a:lstStyle>
            <a:p>
              <a:pPr algn="r"/>
              <a:r>
                <a:rPr lang="zh-CN" altLang="en-US" dirty="0">
                  <a:latin typeface="Arial" panose="020B0604020202020204" pitchFamily="34" charset="0"/>
                  <a:ea typeface="黑体" panose="02010609060101010101" pitchFamily="49" charset="-122"/>
                  <a:cs typeface="+mn-ea"/>
                </a:rPr>
                <a:t>一 </a:t>
              </a:r>
            </a:p>
          </p:txBody>
        </p:sp>
      </p:grpSp>
      <p:grpSp>
        <p:nvGrpSpPr>
          <p:cNvPr id="11" name="组合 10"/>
          <p:cNvGrpSpPr/>
          <p:nvPr>
            <p:custDataLst>
              <p:tags r:id="rId3"/>
            </p:custDataLst>
          </p:nvPr>
        </p:nvGrpSpPr>
        <p:grpSpPr>
          <a:xfrm>
            <a:off x="6878520" y="2152015"/>
            <a:ext cx="3455548" cy="460375"/>
            <a:chOff x="6481269" y="4330263"/>
            <a:chExt cx="4723940" cy="629208"/>
          </a:xfrm>
        </p:grpSpPr>
        <p:sp>
          <p:nvSpPr>
            <p:cNvPr id="139" name="文本框 138"/>
            <p:cNvSpPr txBox="1"/>
            <p:nvPr>
              <p:custDataLst>
                <p:tags r:id="rId16"/>
              </p:custDataLst>
            </p:nvPr>
          </p:nvSpPr>
          <p:spPr>
            <a:xfrm>
              <a:off x="7137890" y="4330263"/>
              <a:ext cx="4067319" cy="6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Autofit/>
            </a:bodyPr>
            <a:lstStyle>
              <a:defPPr>
                <a:defRPr lang="zh-CN"/>
              </a:defPPr>
              <a:lvl1pPr marL="914400" indent="-914400" algn="ctr">
                <a:lnSpc>
                  <a:spcPct val="90000"/>
                </a:lnSpc>
                <a:defRPr sz="2800">
                  <a:latin typeface="Arial" panose="020B0604020202020204" pitchFamily="34" charset="0"/>
                  <a:ea typeface="+mn-ea"/>
                  <a:cs typeface="+mn-ea"/>
                </a:defRPr>
              </a:lvl1pPr>
              <a:lvl2pPr marL="914400" indent="-914400">
                <a:lnSpc>
                  <a:spcPct val="90000"/>
                </a:lnSpc>
                <a:defRPr sz="4400">
                  <a:latin typeface="Calibri" panose="020F0502020204030204" charset="0"/>
                  <a:ea typeface="微软雅黑" panose="020B0503020204020204" pitchFamily="34" charset="-122"/>
                </a:defRPr>
              </a:lvl2pPr>
              <a:lvl3pPr indent="-914400">
                <a:lnSpc>
                  <a:spcPct val="90000"/>
                </a:lnSpc>
                <a:defRPr sz="4400">
                  <a:latin typeface="Calibri" panose="020F0502020204030204" charset="0"/>
                  <a:ea typeface="微软雅黑" panose="020B0503020204020204" pitchFamily="34" charset="-122"/>
                </a:defRPr>
              </a:lvl3pPr>
              <a:lvl4pPr marL="914400" indent="-914400">
                <a:lnSpc>
                  <a:spcPct val="90000"/>
                </a:lnSpc>
                <a:defRPr sz="4400">
                  <a:latin typeface="Calibri" panose="020F0502020204030204" charset="0"/>
                  <a:ea typeface="微软雅黑" panose="020B0503020204020204" pitchFamily="34" charset="-122"/>
                </a:defRPr>
              </a:lvl4pPr>
              <a:lvl5pPr marL="914400" indent="-914400">
                <a:lnSpc>
                  <a:spcPct val="90000"/>
                </a:lnSpc>
                <a:defRPr sz="4400">
                  <a:latin typeface="Calibri" panose="020F0502020204030204" charset="0"/>
                  <a:ea typeface="微软雅黑" panose="020B0503020204020204" pitchFamily="34" charset="-122"/>
                </a:defRPr>
              </a:lvl5pPr>
              <a:lvl6pPr marL="13716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6pPr>
              <a:lvl7pPr marL="18288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7pPr>
              <a:lvl8pPr marL="22860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8pPr>
              <a:lvl9pPr marL="27432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9pPr>
            </a:lstStyle>
            <a:p>
              <a:pPr algn="l"/>
              <a:r>
                <a:rPr lang="zh-CN" altLang="en-US" dirty="0">
                  <a:latin typeface="Arial" panose="020B0604020202020204" pitchFamily="34" charset="0"/>
                  <a:ea typeface="黑体" panose="02010609060101010101" pitchFamily="49" charset="-122"/>
                  <a:cs typeface="+mn-ea"/>
                </a:rPr>
                <a:t>实验结果与分析</a:t>
              </a:r>
            </a:p>
          </p:txBody>
        </p:sp>
        <p:sp>
          <p:nvSpPr>
            <p:cNvPr id="140" name="文本框 139"/>
            <p:cNvSpPr txBox="1"/>
            <p:nvPr>
              <p:custDataLst>
                <p:tags r:id="rId17"/>
              </p:custDataLst>
            </p:nvPr>
          </p:nvSpPr>
          <p:spPr>
            <a:xfrm>
              <a:off x="6481269" y="4330263"/>
              <a:ext cx="481245" cy="6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Autofit/>
            </a:bodyPr>
            <a:lstStyle>
              <a:defPPr>
                <a:defRPr lang="zh-CN"/>
              </a:defPPr>
              <a:lvl1pPr marL="914400" indent="-914400" algn="ctr">
                <a:lnSpc>
                  <a:spcPct val="90000"/>
                </a:lnSpc>
                <a:defRPr sz="2800">
                  <a:latin typeface="Arial" panose="020B0604020202020204" pitchFamily="34" charset="0"/>
                  <a:ea typeface="+mn-ea"/>
                  <a:cs typeface="+mn-ea"/>
                </a:defRPr>
              </a:lvl1pPr>
              <a:lvl2pPr marL="914400" indent="-914400">
                <a:lnSpc>
                  <a:spcPct val="90000"/>
                </a:lnSpc>
                <a:defRPr sz="4400">
                  <a:latin typeface="Calibri" panose="020F0502020204030204" charset="0"/>
                  <a:ea typeface="微软雅黑" panose="020B0503020204020204" pitchFamily="34" charset="-122"/>
                </a:defRPr>
              </a:lvl2pPr>
              <a:lvl3pPr indent="-914400">
                <a:lnSpc>
                  <a:spcPct val="90000"/>
                </a:lnSpc>
                <a:defRPr sz="4400">
                  <a:latin typeface="Calibri" panose="020F0502020204030204" charset="0"/>
                  <a:ea typeface="微软雅黑" panose="020B0503020204020204" pitchFamily="34" charset="-122"/>
                </a:defRPr>
              </a:lvl3pPr>
              <a:lvl4pPr marL="914400" indent="-914400">
                <a:lnSpc>
                  <a:spcPct val="90000"/>
                </a:lnSpc>
                <a:defRPr sz="4400">
                  <a:latin typeface="Calibri" panose="020F0502020204030204" charset="0"/>
                  <a:ea typeface="微软雅黑" panose="020B0503020204020204" pitchFamily="34" charset="-122"/>
                </a:defRPr>
              </a:lvl4pPr>
              <a:lvl5pPr marL="914400" indent="-914400">
                <a:lnSpc>
                  <a:spcPct val="90000"/>
                </a:lnSpc>
                <a:defRPr sz="4400">
                  <a:latin typeface="Calibri" panose="020F0502020204030204" charset="0"/>
                  <a:ea typeface="微软雅黑" panose="020B0503020204020204" pitchFamily="34" charset="-122"/>
                </a:defRPr>
              </a:lvl5pPr>
              <a:lvl6pPr marL="13716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6pPr>
              <a:lvl7pPr marL="18288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7pPr>
              <a:lvl8pPr marL="22860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8pPr>
              <a:lvl9pPr marL="27432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9pPr>
            </a:lstStyle>
            <a:p>
              <a:pPr algn="r"/>
              <a:r>
                <a:rPr lang="zh-CN" altLang="en-US" dirty="0">
                  <a:latin typeface="Arial" panose="020B0604020202020204" pitchFamily="34" charset="0"/>
                  <a:ea typeface="黑体" panose="02010609060101010101" pitchFamily="49" charset="-122"/>
                  <a:cs typeface="+mn-ea"/>
                </a:rPr>
                <a:t>四</a:t>
              </a:r>
            </a:p>
          </p:txBody>
        </p:sp>
      </p:grpSp>
      <p:grpSp>
        <p:nvGrpSpPr>
          <p:cNvPr id="12" name="组合 11"/>
          <p:cNvGrpSpPr/>
          <p:nvPr>
            <p:custDataLst>
              <p:tags r:id="rId4"/>
            </p:custDataLst>
          </p:nvPr>
        </p:nvGrpSpPr>
        <p:grpSpPr>
          <a:xfrm>
            <a:off x="2000885" y="3147060"/>
            <a:ext cx="3455548" cy="567690"/>
            <a:chOff x="6637537" y="2607603"/>
            <a:chExt cx="4723940" cy="775654"/>
          </a:xfrm>
        </p:grpSpPr>
        <p:sp>
          <p:nvSpPr>
            <p:cNvPr id="135" name="文本框 134"/>
            <p:cNvSpPr txBox="1"/>
            <p:nvPr>
              <p:custDataLst>
                <p:tags r:id="rId14"/>
              </p:custDataLst>
            </p:nvPr>
          </p:nvSpPr>
          <p:spPr>
            <a:xfrm>
              <a:off x="7294158" y="2690713"/>
              <a:ext cx="4067319" cy="6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Autofit/>
            </a:bodyPr>
            <a:lstStyle>
              <a:defPPr>
                <a:defRPr lang="zh-CN"/>
              </a:defPPr>
              <a:lvl1pPr marL="914400" indent="-914400" algn="ctr">
                <a:lnSpc>
                  <a:spcPct val="90000"/>
                </a:lnSpc>
                <a:defRPr sz="2800">
                  <a:latin typeface="Arial" panose="020B0604020202020204" pitchFamily="34" charset="0"/>
                  <a:ea typeface="+mn-ea"/>
                  <a:cs typeface="+mn-ea"/>
                </a:defRPr>
              </a:lvl1pPr>
              <a:lvl2pPr marL="914400" indent="-914400">
                <a:lnSpc>
                  <a:spcPct val="90000"/>
                </a:lnSpc>
                <a:defRPr sz="4400">
                  <a:latin typeface="Calibri" panose="020F0502020204030204" charset="0"/>
                  <a:ea typeface="微软雅黑" panose="020B0503020204020204" pitchFamily="34" charset="-122"/>
                </a:defRPr>
              </a:lvl2pPr>
              <a:lvl3pPr indent="-914400">
                <a:lnSpc>
                  <a:spcPct val="90000"/>
                </a:lnSpc>
                <a:defRPr sz="4400">
                  <a:latin typeface="Calibri" panose="020F0502020204030204" charset="0"/>
                  <a:ea typeface="微软雅黑" panose="020B0503020204020204" pitchFamily="34" charset="-122"/>
                </a:defRPr>
              </a:lvl3pPr>
              <a:lvl4pPr marL="914400" indent="-914400">
                <a:lnSpc>
                  <a:spcPct val="90000"/>
                </a:lnSpc>
                <a:defRPr sz="4400">
                  <a:latin typeface="Calibri" panose="020F0502020204030204" charset="0"/>
                  <a:ea typeface="微软雅黑" panose="020B0503020204020204" pitchFamily="34" charset="-122"/>
                </a:defRPr>
              </a:lvl4pPr>
              <a:lvl5pPr marL="914400" indent="-914400">
                <a:lnSpc>
                  <a:spcPct val="90000"/>
                </a:lnSpc>
                <a:defRPr sz="4400">
                  <a:latin typeface="Calibri" panose="020F0502020204030204" charset="0"/>
                  <a:ea typeface="微软雅黑" panose="020B0503020204020204" pitchFamily="34" charset="-122"/>
                </a:defRPr>
              </a:lvl5pPr>
              <a:lvl6pPr marL="13716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6pPr>
              <a:lvl7pPr marL="18288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7pPr>
              <a:lvl8pPr marL="22860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8pPr>
              <a:lvl9pPr marL="27432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9pPr>
            </a:lstStyle>
            <a:p>
              <a:pPr algn="l"/>
              <a:r>
                <a:rPr lang="zh-CN" altLang="en-US" dirty="0">
                  <a:latin typeface="Arial" panose="020B0604020202020204" pitchFamily="34" charset="0"/>
                  <a:ea typeface="黑体" panose="02010609060101010101" pitchFamily="49" charset="-122"/>
                  <a:cs typeface="+mn-ea"/>
                </a:rPr>
                <a:t>相关研究</a:t>
              </a:r>
            </a:p>
          </p:txBody>
        </p:sp>
        <p:sp>
          <p:nvSpPr>
            <p:cNvPr id="136" name="文本框 135"/>
            <p:cNvSpPr txBox="1"/>
            <p:nvPr>
              <p:custDataLst>
                <p:tags r:id="rId15"/>
              </p:custDataLst>
            </p:nvPr>
          </p:nvSpPr>
          <p:spPr>
            <a:xfrm>
              <a:off x="6637537" y="2607603"/>
              <a:ext cx="481245" cy="77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defPPr>
                <a:defRPr lang="zh-CN"/>
              </a:defPPr>
              <a:lvl1pPr marL="914400" indent="-914400" algn="ctr">
                <a:lnSpc>
                  <a:spcPct val="90000"/>
                </a:lnSpc>
                <a:defRPr sz="2800">
                  <a:latin typeface="Arial" panose="020B0604020202020204" pitchFamily="34" charset="0"/>
                  <a:ea typeface="+mn-ea"/>
                  <a:cs typeface="+mn-ea"/>
                </a:defRPr>
              </a:lvl1pPr>
              <a:lvl2pPr marL="914400" indent="-914400">
                <a:lnSpc>
                  <a:spcPct val="90000"/>
                </a:lnSpc>
                <a:defRPr sz="4400">
                  <a:latin typeface="Calibri" panose="020F0502020204030204" charset="0"/>
                  <a:ea typeface="微软雅黑" panose="020B0503020204020204" pitchFamily="34" charset="-122"/>
                </a:defRPr>
              </a:lvl2pPr>
              <a:lvl3pPr indent="-914400">
                <a:lnSpc>
                  <a:spcPct val="90000"/>
                </a:lnSpc>
                <a:defRPr sz="4400">
                  <a:latin typeface="Calibri" panose="020F0502020204030204" charset="0"/>
                  <a:ea typeface="微软雅黑" panose="020B0503020204020204" pitchFamily="34" charset="-122"/>
                </a:defRPr>
              </a:lvl3pPr>
              <a:lvl4pPr marL="914400" indent="-914400">
                <a:lnSpc>
                  <a:spcPct val="90000"/>
                </a:lnSpc>
                <a:defRPr sz="4400">
                  <a:latin typeface="Calibri" panose="020F0502020204030204" charset="0"/>
                  <a:ea typeface="微软雅黑" panose="020B0503020204020204" pitchFamily="34" charset="-122"/>
                </a:defRPr>
              </a:lvl4pPr>
              <a:lvl5pPr marL="914400" indent="-914400">
                <a:lnSpc>
                  <a:spcPct val="90000"/>
                </a:lnSpc>
                <a:defRPr sz="4400">
                  <a:latin typeface="Calibri" panose="020F0502020204030204" charset="0"/>
                  <a:ea typeface="微软雅黑" panose="020B0503020204020204" pitchFamily="34" charset="-122"/>
                </a:defRPr>
              </a:lvl5pPr>
              <a:lvl6pPr marL="13716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6pPr>
              <a:lvl7pPr marL="18288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7pPr>
              <a:lvl8pPr marL="22860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8pPr>
              <a:lvl9pPr marL="27432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9pPr>
            </a:lstStyle>
            <a:p>
              <a:pPr algn="r">
                <a:buClrTx/>
                <a:buSzTx/>
                <a:buFontTx/>
              </a:pPr>
              <a:r>
                <a:rPr lang="zh-CN" altLang="en-US" dirty="0">
                  <a:latin typeface="Arial" panose="020B0604020202020204" pitchFamily="34" charset="0"/>
                  <a:ea typeface="黑体" panose="02010609060101010101" pitchFamily="49" charset="-122"/>
                  <a:cs typeface="+mn-ea"/>
                </a:rPr>
                <a:t>二</a:t>
              </a:r>
            </a:p>
          </p:txBody>
        </p:sp>
      </p:grpSp>
      <p:grpSp>
        <p:nvGrpSpPr>
          <p:cNvPr id="25" name="组合 24"/>
          <p:cNvGrpSpPr/>
          <p:nvPr>
            <p:custDataLst>
              <p:tags r:id="rId5"/>
            </p:custDataLst>
          </p:nvPr>
        </p:nvGrpSpPr>
        <p:grpSpPr>
          <a:xfrm>
            <a:off x="6878520" y="3137968"/>
            <a:ext cx="3455548" cy="469470"/>
            <a:chOff x="5932148" y="5105940"/>
            <a:chExt cx="4723940" cy="641638"/>
          </a:xfrm>
        </p:grpSpPr>
        <p:sp>
          <p:nvSpPr>
            <p:cNvPr id="142" name="文本框 141"/>
            <p:cNvSpPr txBox="1"/>
            <p:nvPr>
              <p:custDataLst>
                <p:tags r:id="rId12"/>
              </p:custDataLst>
            </p:nvPr>
          </p:nvSpPr>
          <p:spPr>
            <a:xfrm>
              <a:off x="6588769" y="5105940"/>
              <a:ext cx="4067319" cy="6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Autofit/>
            </a:bodyPr>
            <a:lstStyle>
              <a:defPPr>
                <a:defRPr lang="zh-CN"/>
              </a:defPPr>
              <a:lvl1pPr marL="914400" indent="-914400" algn="ctr">
                <a:lnSpc>
                  <a:spcPct val="90000"/>
                </a:lnSpc>
                <a:defRPr sz="2800">
                  <a:latin typeface="Arial" panose="020B0604020202020204" pitchFamily="34" charset="0"/>
                  <a:ea typeface="+mn-ea"/>
                  <a:cs typeface="+mn-ea"/>
                </a:defRPr>
              </a:lvl1pPr>
              <a:lvl2pPr marL="914400" indent="-914400">
                <a:lnSpc>
                  <a:spcPct val="90000"/>
                </a:lnSpc>
                <a:defRPr sz="4400">
                  <a:latin typeface="Calibri" panose="020F0502020204030204" charset="0"/>
                  <a:ea typeface="微软雅黑" panose="020B0503020204020204" pitchFamily="34" charset="-122"/>
                </a:defRPr>
              </a:lvl2pPr>
              <a:lvl3pPr indent="-914400">
                <a:lnSpc>
                  <a:spcPct val="90000"/>
                </a:lnSpc>
                <a:defRPr sz="4400">
                  <a:latin typeface="Calibri" panose="020F0502020204030204" charset="0"/>
                  <a:ea typeface="微软雅黑" panose="020B0503020204020204" pitchFamily="34" charset="-122"/>
                </a:defRPr>
              </a:lvl3pPr>
              <a:lvl4pPr marL="914400" indent="-914400">
                <a:lnSpc>
                  <a:spcPct val="90000"/>
                </a:lnSpc>
                <a:defRPr sz="4400">
                  <a:latin typeface="Calibri" panose="020F0502020204030204" charset="0"/>
                  <a:ea typeface="微软雅黑" panose="020B0503020204020204" pitchFamily="34" charset="-122"/>
                </a:defRPr>
              </a:lvl4pPr>
              <a:lvl5pPr marL="914400" indent="-914400">
                <a:lnSpc>
                  <a:spcPct val="90000"/>
                </a:lnSpc>
                <a:defRPr sz="4400">
                  <a:latin typeface="Calibri" panose="020F0502020204030204" charset="0"/>
                  <a:ea typeface="微软雅黑" panose="020B0503020204020204" pitchFamily="34" charset="-122"/>
                </a:defRPr>
              </a:lvl5pPr>
              <a:lvl6pPr marL="13716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6pPr>
              <a:lvl7pPr marL="18288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7pPr>
              <a:lvl8pPr marL="22860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8pPr>
              <a:lvl9pPr marL="27432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9pPr>
            </a:lstStyle>
            <a:p>
              <a:pPr algn="l"/>
              <a:r>
                <a:rPr lang="zh-CN" altLang="en-US" dirty="0">
                  <a:ea typeface="黑体" panose="02010609060101010101" pitchFamily="49" charset="-122"/>
                </a:rPr>
                <a:t>应</a:t>
              </a:r>
              <a:r>
                <a:rPr lang="zh-CN" altLang="en-US" dirty="0">
                  <a:latin typeface="Arial" panose="020B0604020202020204" pitchFamily="34" charset="0"/>
                  <a:ea typeface="黑体" panose="02010609060101010101" pitchFamily="49" charset="-122"/>
                  <a:cs typeface="+mn-ea"/>
                </a:rPr>
                <a:t>用</a:t>
              </a:r>
              <a:r>
                <a:rPr lang="zh-CN" altLang="en-US" dirty="0">
                  <a:ea typeface="黑体" panose="02010609060101010101" pitchFamily="49" charset="-122"/>
                </a:rPr>
                <a:t>实例</a:t>
              </a:r>
              <a:endParaRPr lang="zh-CN" altLang="en-US" dirty="0">
                <a:latin typeface="Arial" panose="020B0604020202020204" pitchFamily="34" charset="0"/>
                <a:ea typeface="黑体" panose="02010609060101010101" pitchFamily="49" charset="-122"/>
                <a:cs typeface="+mn-ea"/>
              </a:endParaRPr>
            </a:p>
          </p:txBody>
        </p:sp>
        <p:sp>
          <p:nvSpPr>
            <p:cNvPr id="143" name="文本框 142"/>
            <p:cNvSpPr txBox="1"/>
            <p:nvPr>
              <p:custDataLst>
                <p:tags r:id="rId13"/>
              </p:custDataLst>
            </p:nvPr>
          </p:nvSpPr>
          <p:spPr>
            <a:xfrm>
              <a:off x="5932148" y="5118370"/>
              <a:ext cx="481245" cy="6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Autofit/>
            </a:bodyPr>
            <a:lstStyle>
              <a:defPPr>
                <a:defRPr lang="zh-CN"/>
              </a:defPPr>
              <a:lvl1pPr marL="914400" indent="-914400" algn="ctr">
                <a:lnSpc>
                  <a:spcPct val="90000"/>
                </a:lnSpc>
                <a:defRPr sz="2800">
                  <a:latin typeface="Arial" panose="020B0604020202020204" pitchFamily="34" charset="0"/>
                  <a:ea typeface="+mn-ea"/>
                  <a:cs typeface="+mn-ea"/>
                </a:defRPr>
              </a:lvl1pPr>
              <a:lvl2pPr marL="914400" indent="-914400">
                <a:lnSpc>
                  <a:spcPct val="90000"/>
                </a:lnSpc>
                <a:defRPr sz="4400">
                  <a:latin typeface="Calibri" panose="020F0502020204030204" charset="0"/>
                  <a:ea typeface="微软雅黑" panose="020B0503020204020204" pitchFamily="34" charset="-122"/>
                </a:defRPr>
              </a:lvl2pPr>
              <a:lvl3pPr indent="-914400">
                <a:lnSpc>
                  <a:spcPct val="90000"/>
                </a:lnSpc>
                <a:defRPr sz="4400">
                  <a:latin typeface="Calibri" panose="020F0502020204030204" charset="0"/>
                  <a:ea typeface="微软雅黑" panose="020B0503020204020204" pitchFamily="34" charset="-122"/>
                </a:defRPr>
              </a:lvl3pPr>
              <a:lvl4pPr marL="914400" indent="-914400">
                <a:lnSpc>
                  <a:spcPct val="90000"/>
                </a:lnSpc>
                <a:defRPr sz="4400">
                  <a:latin typeface="Calibri" panose="020F0502020204030204" charset="0"/>
                  <a:ea typeface="微软雅黑" panose="020B0503020204020204" pitchFamily="34" charset="-122"/>
                </a:defRPr>
              </a:lvl4pPr>
              <a:lvl5pPr marL="914400" indent="-914400">
                <a:lnSpc>
                  <a:spcPct val="90000"/>
                </a:lnSpc>
                <a:defRPr sz="4400">
                  <a:latin typeface="Calibri" panose="020F0502020204030204" charset="0"/>
                  <a:ea typeface="微软雅黑" panose="020B0503020204020204" pitchFamily="34" charset="-122"/>
                </a:defRPr>
              </a:lvl5pPr>
              <a:lvl6pPr marL="13716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6pPr>
              <a:lvl7pPr marL="18288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7pPr>
              <a:lvl8pPr marL="22860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8pPr>
              <a:lvl9pPr marL="27432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9pPr>
            </a:lstStyle>
            <a:p>
              <a:pPr algn="r"/>
              <a:r>
                <a:rPr lang="zh-CN" altLang="en-US" dirty="0">
                  <a:latin typeface="Arial" panose="020B0604020202020204" pitchFamily="34" charset="0"/>
                  <a:ea typeface="黑体" panose="02010609060101010101" pitchFamily="49" charset="-122"/>
                  <a:cs typeface="+mn-ea"/>
                </a:rPr>
                <a:t>五</a:t>
              </a:r>
            </a:p>
          </p:txBody>
        </p:sp>
      </p:grpSp>
      <p:grpSp>
        <p:nvGrpSpPr>
          <p:cNvPr id="26" name="组合 25"/>
          <p:cNvGrpSpPr/>
          <p:nvPr>
            <p:custDataLst>
              <p:tags r:id="rId6"/>
            </p:custDataLst>
          </p:nvPr>
        </p:nvGrpSpPr>
        <p:grpSpPr>
          <a:xfrm>
            <a:off x="2002790" y="4298951"/>
            <a:ext cx="4000878" cy="466901"/>
            <a:chOff x="5731450" y="3542156"/>
            <a:chExt cx="5469439" cy="638127"/>
          </a:xfrm>
        </p:grpSpPr>
        <p:sp>
          <p:nvSpPr>
            <p:cNvPr id="137" name="文本框 136"/>
            <p:cNvSpPr txBox="1"/>
            <p:nvPr>
              <p:custDataLst>
                <p:tags r:id="rId10"/>
              </p:custDataLst>
            </p:nvPr>
          </p:nvSpPr>
          <p:spPr>
            <a:xfrm>
              <a:off x="6373993" y="3551075"/>
              <a:ext cx="4826896" cy="6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Autofit/>
            </a:bodyPr>
            <a:lstStyle>
              <a:defPPr>
                <a:defRPr lang="zh-CN"/>
              </a:defPPr>
              <a:lvl1pPr marL="914400" indent="-914400" algn="ctr">
                <a:lnSpc>
                  <a:spcPct val="90000"/>
                </a:lnSpc>
                <a:defRPr sz="2800">
                  <a:latin typeface="Arial" panose="020B0604020202020204" pitchFamily="34" charset="0"/>
                  <a:ea typeface="+mn-ea"/>
                  <a:cs typeface="+mn-ea"/>
                </a:defRPr>
              </a:lvl1pPr>
              <a:lvl2pPr marL="914400" indent="-914400">
                <a:lnSpc>
                  <a:spcPct val="90000"/>
                </a:lnSpc>
                <a:defRPr sz="4400">
                  <a:latin typeface="Calibri" panose="020F0502020204030204" charset="0"/>
                  <a:ea typeface="微软雅黑" panose="020B0503020204020204" pitchFamily="34" charset="-122"/>
                </a:defRPr>
              </a:lvl2pPr>
              <a:lvl3pPr indent="-914400">
                <a:lnSpc>
                  <a:spcPct val="90000"/>
                </a:lnSpc>
                <a:defRPr sz="4400">
                  <a:latin typeface="Calibri" panose="020F0502020204030204" charset="0"/>
                  <a:ea typeface="微软雅黑" panose="020B0503020204020204" pitchFamily="34" charset="-122"/>
                </a:defRPr>
              </a:lvl3pPr>
              <a:lvl4pPr marL="914400" indent="-914400">
                <a:lnSpc>
                  <a:spcPct val="90000"/>
                </a:lnSpc>
                <a:defRPr sz="4400">
                  <a:latin typeface="Calibri" panose="020F0502020204030204" charset="0"/>
                  <a:ea typeface="微软雅黑" panose="020B0503020204020204" pitchFamily="34" charset="-122"/>
                </a:defRPr>
              </a:lvl4pPr>
              <a:lvl5pPr marL="914400" indent="-914400">
                <a:lnSpc>
                  <a:spcPct val="90000"/>
                </a:lnSpc>
                <a:defRPr sz="4400">
                  <a:latin typeface="Calibri" panose="020F0502020204030204" charset="0"/>
                  <a:ea typeface="微软雅黑" panose="020B0503020204020204" pitchFamily="34" charset="-122"/>
                </a:defRPr>
              </a:lvl5pPr>
              <a:lvl6pPr marL="13716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6pPr>
              <a:lvl7pPr marL="18288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7pPr>
              <a:lvl8pPr marL="22860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8pPr>
              <a:lvl9pPr marL="27432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9pPr>
            </a:lstStyle>
            <a:p>
              <a:pPr algn="l"/>
              <a:r>
                <a:rPr lang="en-US" altLang="zh-CN" dirty="0">
                  <a:ea typeface="黑体" panose="02010609060101010101" pitchFamily="49" charset="-122"/>
                </a:rPr>
                <a:t>Multimodal with GAN</a:t>
              </a:r>
              <a:endParaRPr lang="zh-CN" altLang="en-US" dirty="0">
                <a:latin typeface="Arial" panose="020B0604020202020204" pitchFamily="34" charset="0"/>
                <a:ea typeface="黑体" panose="02010609060101010101" pitchFamily="49" charset="-122"/>
                <a:cs typeface="+mn-ea"/>
              </a:endParaRPr>
            </a:p>
          </p:txBody>
        </p:sp>
        <p:sp>
          <p:nvSpPr>
            <p:cNvPr id="138" name="文本框 137"/>
            <p:cNvSpPr txBox="1"/>
            <p:nvPr>
              <p:custDataLst>
                <p:tags r:id="rId11"/>
              </p:custDataLst>
            </p:nvPr>
          </p:nvSpPr>
          <p:spPr>
            <a:xfrm>
              <a:off x="5731450" y="3542156"/>
              <a:ext cx="481245" cy="6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Autofit/>
            </a:bodyPr>
            <a:lstStyle>
              <a:defPPr>
                <a:defRPr lang="zh-CN"/>
              </a:defPPr>
              <a:lvl1pPr marL="914400" indent="-914400" algn="ctr">
                <a:lnSpc>
                  <a:spcPct val="90000"/>
                </a:lnSpc>
                <a:defRPr sz="2800">
                  <a:latin typeface="Arial" panose="020B0604020202020204" pitchFamily="34" charset="0"/>
                  <a:ea typeface="+mn-ea"/>
                  <a:cs typeface="+mn-ea"/>
                </a:defRPr>
              </a:lvl1pPr>
              <a:lvl2pPr marL="914400" indent="-914400">
                <a:lnSpc>
                  <a:spcPct val="90000"/>
                </a:lnSpc>
                <a:defRPr sz="4400">
                  <a:latin typeface="Calibri" panose="020F0502020204030204" charset="0"/>
                  <a:ea typeface="微软雅黑" panose="020B0503020204020204" pitchFamily="34" charset="-122"/>
                </a:defRPr>
              </a:lvl2pPr>
              <a:lvl3pPr indent="-914400">
                <a:lnSpc>
                  <a:spcPct val="90000"/>
                </a:lnSpc>
                <a:defRPr sz="4400">
                  <a:latin typeface="Calibri" panose="020F0502020204030204" charset="0"/>
                  <a:ea typeface="微软雅黑" panose="020B0503020204020204" pitchFamily="34" charset="-122"/>
                </a:defRPr>
              </a:lvl3pPr>
              <a:lvl4pPr marL="914400" indent="-914400">
                <a:lnSpc>
                  <a:spcPct val="90000"/>
                </a:lnSpc>
                <a:defRPr sz="4400">
                  <a:latin typeface="Calibri" panose="020F0502020204030204" charset="0"/>
                  <a:ea typeface="微软雅黑" panose="020B0503020204020204" pitchFamily="34" charset="-122"/>
                </a:defRPr>
              </a:lvl4pPr>
              <a:lvl5pPr marL="914400" indent="-914400">
                <a:lnSpc>
                  <a:spcPct val="90000"/>
                </a:lnSpc>
                <a:defRPr sz="4400">
                  <a:latin typeface="Calibri" panose="020F0502020204030204" charset="0"/>
                  <a:ea typeface="微软雅黑" panose="020B0503020204020204" pitchFamily="34" charset="-122"/>
                </a:defRPr>
              </a:lvl5pPr>
              <a:lvl6pPr marL="13716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6pPr>
              <a:lvl7pPr marL="18288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7pPr>
              <a:lvl8pPr marL="22860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8pPr>
              <a:lvl9pPr marL="27432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9pPr>
            </a:lstStyle>
            <a:p>
              <a:pPr algn="r">
                <a:buClrTx/>
                <a:buSzTx/>
                <a:buFontTx/>
              </a:pPr>
              <a:r>
                <a:rPr lang="zh-CN" altLang="en-US" dirty="0">
                  <a:latin typeface="Arial" panose="020B0604020202020204" pitchFamily="34" charset="0"/>
                  <a:ea typeface="黑体" panose="02010609060101010101" pitchFamily="49" charset="-122"/>
                  <a:cs typeface="+mn-ea"/>
                </a:rPr>
                <a:t>三</a:t>
              </a:r>
            </a:p>
          </p:txBody>
        </p:sp>
      </p:grpSp>
      <p:grpSp>
        <p:nvGrpSpPr>
          <p:cNvPr id="27" name="组合 26"/>
          <p:cNvGrpSpPr/>
          <p:nvPr>
            <p:custDataLst>
              <p:tags r:id="rId7"/>
            </p:custDataLst>
          </p:nvPr>
        </p:nvGrpSpPr>
        <p:grpSpPr>
          <a:xfrm>
            <a:off x="6888818" y="4245610"/>
            <a:ext cx="3445250" cy="460375"/>
            <a:chOff x="5871103" y="5790348"/>
            <a:chExt cx="4709862" cy="629208"/>
          </a:xfrm>
        </p:grpSpPr>
        <p:sp>
          <p:nvSpPr>
            <p:cNvPr id="141" name="文本框 140"/>
            <p:cNvSpPr txBox="1"/>
            <p:nvPr>
              <p:custDataLst>
                <p:tags r:id="rId8"/>
              </p:custDataLst>
            </p:nvPr>
          </p:nvSpPr>
          <p:spPr>
            <a:xfrm>
              <a:off x="6513646" y="5790348"/>
              <a:ext cx="4067319" cy="6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Autofit/>
            </a:bodyPr>
            <a:lstStyle>
              <a:defPPr>
                <a:defRPr lang="zh-CN"/>
              </a:defPPr>
              <a:lvl1pPr marL="914400" indent="-914400" algn="ctr">
                <a:lnSpc>
                  <a:spcPct val="90000"/>
                </a:lnSpc>
                <a:defRPr sz="2800">
                  <a:latin typeface="Arial" panose="020B0604020202020204" pitchFamily="34" charset="0"/>
                  <a:ea typeface="+mn-ea"/>
                  <a:cs typeface="+mn-ea"/>
                </a:defRPr>
              </a:lvl1pPr>
              <a:lvl2pPr marL="914400" indent="-914400">
                <a:lnSpc>
                  <a:spcPct val="90000"/>
                </a:lnSpc>
                <a:defRPr sz="4400">
                  <a:latin typeface="Calibri" panose="020F0502020204030204" charset="0"/>
                  <a:ea typeface="微软雅黑" panose="020B0503020204020204" pitchFamily="34" charset="-122"/>
                </a:defRPr>
              </a:lvl2pPr>
              <a:lvl3pPr indent="-914400">
                <a:lnSpc>
                  <a:spcPct val="90000"/>
                </a:lnSpc>
                <a:defRPr sz="4400">
                  <a:latin typeface="Calibri" panose="020F0502020204030204" charset="0"/>
                  <a:ea typeface="微软雅黑" panose="020B0503020204020204" pitchFamily="34" charset="-122"/>
                </a:defRPr>
              </a:lvl3pPr>
              <a:lvl4pPr marL="914400" indent="-914400">
                <a:lnSpc>
                  <a:spcPct val="90000"/>
                </a:lnSpc>
                <a:defRPr sz="4400">
                  <a:latin typeface="Calibri" panose="020F0502020204030204" charset="0"/>
                  <a:ea typeface="微软雅黑" panose="020B0503020204020204" pitchFamily="34" charset="-122"/>
                </a:defRPr>
              </a:lvl4pPr>
              <a:lvl5pPr marL="914400" indent="-914400">
                <a:lnSpc>
                  <a:spcPct val="90000"/>
                </a:lnSpc>
                <a:defRPr sz="4400">
                  <a:latin typeface="Calibri" panose="020F0502020204030204" charset="0"/>
                  <a:ea typeface="微软雅黑" panose="020B0503020204020204" pitchFamily="34" charset="-122"/>
                </a:defRPr>
              </a:lvl5pPr>
              <a:lvl6pPr marL="13716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6pPr>
              <a:lvl7pPr marL="18288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7pPr>
              <a:lvl8pPr marL="22860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8pPr>
              <a:lvl9pPr marL="27432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9pPr>
            </a:lstStyle>
            <a:p>
              <a:pPr algn="l"/>
              <a:r>
                <a:rPr lang="zh-CN" altLang="en-US" dirty="0">
                  <a:latin typeface="Arial" panose="020B0604020202020204" pitchFamily="34" charset="0"/>
                  <a:ea typeface="黑体" panose="02010609060101010101" pitchFamily="49" charset="-122"/>
                  <a:cs typeface="+mn-ea"/>
                </a:rPr>
                <a:t>总结</a:t>
              </a:r>
              <a:r>
                <a:rPr lang="zh-CN" altLang="en-US" dirty="0">
                  <a:ea typeface="黑体" panose="02010609060101010101" pitchFamily="49" charset="-122"/>
                </a:rPr>
                <a:t>展望</a:t>
              </a:r>
              <a:endParaRPr lang="zh-CN" altLang="en-US" dirty="0">
                <a:latin typeface="Arial" panose="020B0604020202020204" pitchFamily="34" charset="0"/>
                <a:ea typeface="黑体" panose="02010609060101010101" pitchFamily="49" charset="-122"/>
                <a:cs typeface="+mn-ea"/>
              </a:endParaRPr>
            </a:p>
          </p:txBody>
        </p:sp>
        <p:sp>
          <p:nvSpPr>
            <p:cNvPr id="144" name="文本框 143"/>
            <p:cNvSpPr txBox="1"/>
            <p:nvPr>
              <p:custDataLst>
                <p:tags r:id="rId9"/>
              </p:custDataLst>
            </p:nvPr>
          </p:nvSpPr>
          <p:spPr>
            <a:xfrm>
              <a:off x="5871103" y="5790348"/>
              <a:ext cx="481245" cy="6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Autofit/>
            </a:bodyPr>
            <a:lstStyle>
              <a:defPPr>
                <a:defRPr lang="zh-CN"/>
              </a:defPPr>
              <a:lvl1pPr marL="914400" indent="-914400" algn="ctr">
                <a:lnSpc>
                  <a:spcPct val="90000"/>
                </a:lnSpc>
                <a:defRPr sz="2800">
                  <a:latin typeface="Arial" panose="020B0604020202020204" pitchFamily="34" charset="0"/>
                  <a:ea typeface="+mn-ea"/>
                  <a:cs typeface="+mn-ea"/>
                </a:defRPr>
              </a:lvl1pPr>
              <a:lvl2pPr marL="914400" indent="-914400">
                <a:lnSpc>
                  <a:spcPct val="90000"/>
                </a:lnSpc>
                <a:defRPr sz="4400">
                  <a:latin typeface="Calibri" panose="020F0502020204030204" charset="0"/>
                  <a:ea typeface="微软雅黑" panose="020B0503020204020204" pitchFamily="34" charset="-122"/>
                </a:defRPr>
              </a:lvl2pPr>
              <a:lvl3pPr indent="-914400">
                <a:lnSpc>
                  <a:spcPct val="90000"/>
                </a:lnSpc>
                <a:defRPr sz="4400">
                  <a:latin typeface="Calibri" panose="020F0502020204030204" charset="0"/>
                  <a:ea typeface="微软雅黑" panose="020B0503020204020204" pitchFamily="34" charset="-122"/>
                </a:defRPr>
              </a:lvl3pPr>
              <a:lvl4pPr marL="914400" indent="-914400">
                <a:lnSpc>
                  <a:spcPct val="90000"/>
                </a:lnSpc>
                <a:defRPr sz="4400">
                  <a:latin typeface="Calibri" panose="020F0502020204030204" charset="0"/>
                  <a:ea typeface="微软雅黑" panose="020B0503020204020204" pitchFamily="34" charset="-122"/>
                </a:defRPr>
              </a:lvl4pPr>
              <a:lvl5pPr marL="914400" indent="-914400">
                <a:lnSpc>
                  <a:spcPct val="90000"/>
                </a:lnSpc>
                <a:defRPr sz="4400">
                  <a:latin typeface="Calibri" panose="020F0502020204030204" charset="0"/>
                  <a:ea typeface="微软雅黑" panose="020B0503020204020204" pitchFamily="34" charset="-122"/>
                </a:defRPr>
              </a:lvl5pPr>
              <a:lvl6pPr marL="13716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6pPr>
              <a:lvl7pPr marL="18288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7pPr>
              <a:lvl8pPr marL="22860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8pPr>
              <a:lvl9pPr marL="2743200" indent="-914400" fontAlgn="base">
                <a:lnSpc>
                  <a:spcPct val="90000"/>
                </a:lnSpc>
                <a:spcBef>
                  <a:spcPct val="0"/>
                </a:spcBef>
                <a:spcAft>
                  <a:spcPct val="0"/>
                </a:spcAft>
                <a:defRPr sz="4400">
                  <a:latin typeface="Calibri" panose="020F0502020204030204" charset="0"/>
                  <a:ea typeface="微软雅黑" panose="020B0503020204020204" pitchFamily="34" charset="-122"/>
                </a:defRPr>
              </a:lvl9pPr>
            </a:lstStyle>
            <a:p>
              <a:pPr algn="r"/>
              <a:r>
                <a:rPr lang="zh-CN" altLang="en-US" dirty="0">
                  <a:latin typeface="Arial" panose="020B0604020202020204" pitchFamily="34" charset="0"/>
                  <a:ea typeface="黑体" panose="02010609060101010101" pitchFamily="49" charset="-122"/>
                  <a:cs typeface="+mn-ea"/>
                </a:rPr>
                <a:t>六</a:t>
              </a:r>
              <a:endParaRPr lang="en-US" altLang="zh-CN" dirty="0">
                <a:latin typeface="Arial" panose="020B0604020202020204" pitchFamily="34" charset="0"/>
                <a:ea typeface="黑体" panose="02010609060101010101" pitchFamily="49" charset="-122"/>
                <a:cs typeface="+mn-ea"/>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0800000">
            <a:off x="9056914" y="-1"/>
            <a:ext cx="3135085" cy="3062512"/>
          </a:xfrm>
          <a:prstGeom prst="rtTriangl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任意多边形 19"/>
          <p:cNvSpPr/>
          <p:nvPr/>
        </p:nvSpPr>
        <p:spPr>
          <a:xfrm rot="2720040" flipV="1">
            <a:off x="7927281" y="-358237"/>
            <a:ext cx="3334031" cy="1813117"/>
          </a:xfrm>
          <a:custGeom>
            <a:avLst/>
            <a:gdLst>
              <a:gd name="connsiteX0" fmla="*/ 0 w 3334031"/>
              <a:gd name="connsiteY0" fmla="*/ 0 h 1813117"/>
              <a:gd name="connsiteX1" fmla="*/ 1792101 w 3334031"/>
              <a:gd name="connsiteY1" fmla="*/ 1813117 h 1813117"/>
              <a:gd name="connsiteX2" fmla="*/ 2605621 w 3334031"/>
              <a:gd name="connsiteY2" fmla="*/ 1813117 h 1813117"/>
              <a:gd name="connsiteX3" fmla="*/ 3334025 w 3334031"/>
              <a:gd name="connsiteY3" fmla="*/ 904126 h 1813117"/>
              <a:gd name="connsiteX4" fmla="*/ 2595140 w 3334031"/>
              <a:gd name="connsiteY4" fmla="*/ 46393 h 1813117"/>
              <a:gd name="connsiteX5" fmla="*/ 300843 w 3334031"/>
              <a:gd name="connsiteY5" fmla="*/ 3145 h 181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4031" h="1813117">
                <a:moveTo>
                  <a:pt x="0" y="0"/>
                </a:moveTo>
                <a:lnTo>
                  <a:pt x="1792101" y="1813117"/>
                </a:lnTo>
                <a:lnTo>
                  <a:pt x="2605621" y="1813117"/>
                </a:lnTo>
                <a:cubicBezTo>
                  <a:pt x="3007868" y="1813117"/>
                  <a:pt x="3335702" y="1198539"/>
                  <a:pt x="3334025" y="904126"/>
                </a:cubicBezTo>
                <a:cubicBezTo>
                  <a:pt x="3332348" y="609715"/>
                  <a:pt x="3059013" y="26193"/>
                  <a:pt x="2595140" y="46393"/>
                </a:cubicBezTo>
                <a:cubicBezTo>
                  <a:pt x="1827485" y="46393"/>
                  <a:pt x="1065609" y="17561"/>
                  <a:pt x="300843" y="3145"/>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任意多边形 15"/>
          <p:cNvSpPr/>
          <p:nvPr/>
        </p:nvSpPr>
        <p:spPr>
          <a:xfrm rot="2506402" flipV="1">
            <a:off x="2176314" y="5845604"/>
            <a:ext cx="2305277" cy="1211718"/>
          </a:xfrm>
          <a:custGeom>
            <a:avLst/>
            <a:gdLst>
              <a:gd name="connsiteX0" fmla="*/ 238048 w 2305277"/>
              <a:gd name="connsiteY0" fmla="*/ 1078273 h 1211718"/>
              <a:gd name="connsiteX1" fmla="*/ 489884 w 2305277"/>
              <a:gd name="connsiteY1" fmla="*/ 1211718 h 1211718"/>
              <a:gd name="connsiteX2" fmla="*/ 2123039 w 2305277"/>
              <a:gd name="connsiteY2" fmla="*/ 1165649 h 1211718"/>
              <a:gd name="connsiteX3" fmla="*/ 2284646 w 2305277"/>
              <a:gd name="connsiteY3" fmla="*/ 1108411 h 1211718"/>
              <a:gd name="connsiteX4" fmla="*/ 2305277 w 2305277"/>
              <a:gd name="connsiteY4" fmla="*/ 1090361 h 1211718"/>
              <a:gd name="connsiteX5" fmla="*/ 1084633 w 2305277"/>
              <a:gd name="connsiteY5" fmla="*/ 0 h 1211718"/>
              <a:gd name="connsiteX6" fmla="*/ 431961 w 2305277"/>
              <a:gd name="connsiteY6" fmla="*/ 7394 h 1211718"/>
              <a:gd name="connsiteX7" fmla="*/ 315 w 2305277"/>
              <a:gd name="connsiteY7" fmla="*/ 622689 h 1211718"/>
              <a:gd name="connsiteX8" fmla="*/ 238048 w 2305277"/>
              <a:gd name="connsiteY8" fmla="*/ 1078273 h 1211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5277" h="1211718">
                <a:moveTo>
                  <a:pt x="238048" y="1078273"/>
                </a:moveTo>
                <a:cubicBezTo>
                  <a:pt x="316282" y="1157114"/>
                  <a:pt x="404991" y="1211718"/>
                  <a:pt x="489884" y="1211718"/>
                </a:cubicBezTo>
                <a:cubicBezTo>
                  <a:pt x="1065924" y="1211718"/>
                  <a:pt x="1546999" y="1165649"/>
                  <a:pt x="2123039" y="1165649"/>
                </a:cubicBezTo>
                <a:cubicBezTo>
                  <a:pt x="2179634" y="1165649"/>
                  <a:pt x="2234357" y="1143980"/>
                  <a:pt x="2284646" y="1108411"/>
                </a:cubicBezTo>
                <a:lnTo>
                  <a:pt x="2305277" y="1090361"/>
                </a:lnTo>
                <a:lnTo>
                  <a:pt x="1084633" y="0"/>
                </a:lnTo>
                <a:lnTo>
                  <a:pt x="431961" y="7394"/>
                </a:lnTo>
                <a:cubicBezTo>
                  <a:pt x="205580" y="7394"/>
                  <a:pt x="-9358" y="421958"/>
                  <a:pt x="315" y="622689"/>
                </a:cubicBezTo>
                <a:cubicBezTo>
                  <a:pt x="6361" y="748146"/>
                  <a:pt x="107657" y="946871"/>
                  <a:pt x="238048" y="1078273"/>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任意多边形 17"/>
          <p:cNvSpPr/>
          <p:nvPr/>
        </p:nvSpPr>
        <p:spPr>
          <a:xfrm rot="2506402" flipV="1">
            <a:off x="-325813" y="5220728"/>
            <a:ext cx="3645094" cy="2541157"/>
          </a:xfrm>
          <a:custGeom>
            <a:avLst/>
            <a:gdLst>
              <a:gd name="connsiteX0" fmla="*/ 581528 w 3645094"/>
              <a:gd name="connsiteY0" fmla="*/ 2211480 h 2541157"/>
              <a:gd name="connsiteX1" fmla="*/ 1108569 w 3645094"/>
              <a:gd name="connsiteY1" fmla="*/ 2541157 h 2541157"/>
              <a:gd name="connsiteX2" fmla="*/ 3497403 w 3645094"/>
              <a:gd name="connsiteY2" fmla="*/ 2455454 h 2541157"/>
              <a:gd name="connsiteX3" fmla="*/ 3626843 w 3645094"/>
              <a:gd name="connsiteY3" fmla="*/ 2419392 h 2541157"/>
              <a:gd name="connsiteX4" fmla="*/ 3645094 w 3645094"/>
              <a:gd name="connsiteY4" fmla="*/ 2406911 h 2541157"/>
              <a:gd name="connsiteX5" fmla="*/ 950590 w 3645094"/>
              <a:gd name="connsiteY5" fmla="*/ 0 h 2541157"/>
              <a:gd name="connsiteX6" fmla="*/ 13670 w 3645094"/>
              <a:gd name="connsiteY6" fmla="*/ 1048870 h 2541157"/>
              <a:gd name="connsiteX7" fmla="*/ 9336 w 3645094"/>
              <a:gd name="connsiteY7" fmla="*/ 1073227 h 2541157"/>
              <a:gd name="connsiteX8" fmla="*/ 904 w 3645094"/>
              <a:gd name="connsiteY8" fmla="*/ 1227599 h 2541157"/>
              <a:gd name="connsiteX9" fmla="*/ 581528 w 3645094"/>
              <a:gd name="connsiteY9" fmla="*/ 2211480 h 254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5094" h="2541157">
                <a:moveTo>
                  <a:pt x="581528" y="2211480"/>
                </a:moveTo>
                <a:cubicBezTo>
                  <a:pt x="760564" y="2378839"/>
                  <a:pt x="951659" y="2503662"/>
                  <a:pt x="1108569" y="2541157"/>
                </a:cubicBezTo>
                <a:cubicBezTo>
                  <a:pt x="2005093" y="2541157"/>
                  <a:pt x="2600879" y="2455454"/>
                  <a:pt x="3497403" y="2455454"/>
                </a:cubicBezTo>
                <a:cubicBezTo>
                  <a:pt x="3541444" y="2455454"/>
                  <a:pt x="3584757" y="2442670"/>
                  <a:pt x="3626843" y="2419392"/>
                </a:cubicBezTo>
                <a:lnTo>
                  <a:pt x="3645094" y="2406911"/>
                </a:lnTo>
                <a:lnTo>
                  <a:pt x="950590" y="0"/>
                </a:lnTo>
                <a:lnTo>
                  <a:pt x="13670" y="1048870"/>
                </a:lnTo>
                <a:lnTo>
                  <a:pt x="9336" y="1073227"/>
                </a:lnTo>
                <a:cubicBezTo>
                  <a:pt x="1365" y="1129466"/>
                  <a:pt x="-1695" y="1181420"/>
                  <a:pt x="904" y="1227599"/>
                </a:cubicBezTo>
                <a:cubicBezTo>
                  <a:pt x="18231" y="1535464"/>
                  <a:pt x="283133" y="1932550"/>
                  <a:pt x="581528" y="2211480"/>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 name="组合 4"/>
          <p:cNvGrpSpPr/>
          <p:nvPr/>
        </p:nvGrpSpPr>
        <p:grpSpPr>
          <a:xfrm>
            <a:off x="399130" y="2793709"/>
            <a:ext cx="10916569" cy="1280451"/>
            <a:chOff x="4357507" y="1941649"/>
            <a:chExt cx="9549078" cy="1280451"/>
          </a:xfrm>
        </p:grpSpPr>
        <p:sp>
          <p:nvSpPr>
            <p:cNvPr id="4" name="文本框 3"/>
            <p:cNvSpPr txBox="1"/>
            <p:nvPr/>
          </p:nvSpPr>
          <p:spPr>
            <a:xfrm>
              <a:off x="4357507" y="1941649"/>
              <a:ext cx="9549078"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b="1" dirty="0">
                  <a:solidFill>
                    <a:srgbClr val="577FA2"/>
                  </a:solidFill>
                  <a:latin typeface="黑体" panose="02010609060101010101" pitchFamily="49" charset="-122"/>
                  <a:ea typeface="黑体" panose="02010609060101010101" pitchFamily="49" charset="-122"/>
                </a:rPr>
                <a:t>四</a:t>
              </a:r>
              <a:r>
                <a:rPr kumimoji="0" lang="zh-CN" altLang="en-US" sz="6600" b="1" i="0" u="none" strike="noStrike" kern="1200" cap="none" spc="0" normalizeH="0" baseline="0" noProof="0" dirty="0">
                  <a:ln>
                    <a:noFill/>
                  </a:ln>
                  <a:solidFill>
                    <a:srgbClr val="577FA2"/>
                  </a:solidFill>
                  <a:effectLst/>
                  <a:uLnTx/>
                  <a:uFillTx/>
                  <a:latin typeface="黑体" panose="02010609060101010101" pitchFamily="49" charset="-122"/>
                  <a:ea typeface="黑体" panose="02010609060101010101" pitchFamily="49" charset="-122"/>
                  <a:cs typeface="+mn-cs"/>
                </a:rPr>
                <a:t>、实验结果与分析</a:t>
              </a:r>
            </a:p>
          </p:txBody>
        </p:sp>
        <p:sp>
          <p:nvSpPr>
            <p:cNvPr id="14" name="文本框 13"/>
            <p:cNvSpPr txBox="1"/>
            <p:nvPr/>
          </p:nvSpPr>
          <p:spPr>
            <a:xfrm>
              <a:off x="6416709" y="2576940"/>
              <a:ext cx="1234274"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1" i="0" u="none" strike="noStrike" kern="1200" cap="none" spc="0" normalizeH="0" baseline="0" noProof="0" dirty="0">
                <a:ln>
                  <a:noFill/>
                </a:ln>
                <a:solidFill>
                  <a:srgbClr val="577FA2"/>
                </a:solidFill>
                <a:effectLst/>
                <a:uLnTx/>
                <a:uFillTx/>
                <a:latin typeface="黑体" panose="02010609060101010101" pitchFamily="49" charset="-122"/>
                <a:ea typeface="黑体" panose="02010609060101010101" pitchFamily="49" charset="-122"/>
                <a:cs typeface="+mn-cs"/>
              </a:endParaRPr>
            </a:p>
          </p:txBody>
        </p:sp>
      </p:grpSp>
      <p:pic>
        <p:nvPicPr>
          <p:cNvPr id="3" name="图片 2">
            <a:extLst>
              <a:ext uri="{FF2B5EF4-FFF2-40B4-BE49-F238E27FC236}">
                <a16:creationId xmlns:a16="http://schemas.microsoft.com/office/drawing/2014/main" id="{22A1C06D-0EC6-4188-8F76-DCDB0FBF11CF}"/>
              </a:ext>
            </a:extLst>
          </p:cNvPr>
          <p:cNvPicPr>
            <a:picLocks noChangeAspect="1"/>
          </p:cNvPicPr>
          <p:nvPr/>
        </p:nvPicPr>
        <p:blipFill>
          <a:blip r:embed="rId3"/>
          <a:stretch>
            <a:fillRect/>
          </a:stretch>
        </p:blipFill>
        <p:spPr>
          <a:xfrm>
            <a:off x="0" y="0"/>
            <a:ext cx="2804403" cy="883997"/>
          </a:xfrm>
          <a:prstGeom prst="rect">
            <a:avLst/>
          </a:prstGeom>
        </p:spPr>
      </p:pic>
    </p:spTree>
    <p:extLst>
      <p:ext uri="{BB962C8B-B14F-4D97-AF65-F5344CB8AC3E}">
        <p14:creationId xmlns:p14="http://schemas.microsoft.com/office/powerpoint/2010/main" val="56216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00288" y="0"/>
            <a:ext cx="3791423" cy="523220"/>
          </a:xfrm>
          <a:prstGeom prst="rect">
            <a:avLst/>
          </a:prstGeom>
        </p:spPr>
        <p:txBody>
          <a:bodyPr wrap="none">
            <a:spAutoFit/>
          </a:bodyPr>
          <a:lstStyle/>
          <a:p>
            <a:pPr algn="ctr"/>
            <a:r>
              <a:rPr lang="zh-CN" altLang="en-US" sz="2800" b="1" dirty="0">
                <a:latin typeface="+mj-ea"/>
                <a:ea typeface="+mj-ea"/>
              </a:rPr>
              <a:t>实验的总体规划与设计</a:t>
            </a:r>
            <a:endParaRPr lang="zh-CN" altLang="en-US" sz="2800" b="1" spc="600" dirty="0">
              <a:solidFill>
                <a:schemeClr val="tx1">
                  <a:lumMod val="75000"/>
                  <a:lumOff val="25000"/>
                </a:schemeClr>
              </a:solidFill>
              <a:latin typeface="+mj-ea"/>
              <a:ea typeface="+mj-ea"/>
            </a:endParaRPr>
          </a:p>
        </p:txBody>
      </p:sp>
      <p:cxnSp>
        <p:nvCxnSpPr>
          <p:cNvPr id="8" name="直接连接符 7"/>
          <p:cNvCxnSpPr/>
          <p:nvPr/>
        </p:nvCxnSpPr>
        <p:spPr>
          <a:xfrm>
            <a:off x="2114341" y="261610"/>
            <a:ext cx="2229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888221" y="261610"/>
            <a:ext cx="218943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2AC9A340-4715-47A4-B868-BB2D53358D88}"/>
              </a:ext>
            </a:extLst>
          </p:cNvPr>
          <p:cNvSpPr txBox="1"/>
          <p:nvPr/>
        </p:nvSpPr>
        <p:spPr>
          <a:xfrm>
            <a:off x="3079788" y="1258529"/>
            <a:ext cx="7417415" cy="4524315"/>
          </a:xfrm>
          <a:prstGeom prst="rect">
            <a:avLst/>
          </a:prstGeom>
          <a:noFill/>
        </p:spPr>
        <p:txBody>
          <a:bodyPr wrap="none" rtlCol="0">
            <a:spAutoFit/>
          </a:bodyPr>
          <a:lstStyle/>
          <a:p>
            <a:pPr marL="457200" indent="-457200">
              <a:buFont typeface="Wingdings" panose="05000000000000000000" pitchFamily="2" charset="2"/>
              <a:buChar char="ü"/>
            </a:pPr>
            <a:r>
              <a:rPr lang="zh-CN" altLang="en-US" sz="3200" dirty="0">
                <a:latin typeface="+mn-ea"/>
              </a:rPr>
              <a:t>实验数据采用</a:t>
            </a:r>
            <a:r>
              <a:rPr lang="en-US" altLang="zh-CN" sz="3200" dirty="0">
                <a:latin typeface="+mn-ea"/>
              </a:rPr>
              <a:t>COCO</a:t>
            </a:r>
            <a:r>
              <a:rPr lang="zh-CN" altLang="en-US" sz="3200" dirty="0">
                <a:latin typeface="+mn-ea"/>
              </a:rPr>
              <a:t>数据和</a:t>
            </a:r>
            <a:r>
              <a:rPr lang="en-US" altLang="zh-CN" sz="3200" dirty="0">
                <a:latin typeface="+mn-ea"/>
              </a:rPr>
              <a:t>Yelp</a:t>
            </a:r>
            <a:r>
              <a:rPr lang="zh-CN" altLang="en-US" sz="3200" dirty="0">
                <a:latin typeface="+mn-ea"/>
              </a:rPr>
              <a:t>数据</a:t>
            </a:r>
            <a:endParaRPr lang="en-US" altLang="zh-CN" sz="3200" dirty="0">
              <a:latin typeface="+mn-ea"/>
            </a:endParaRPr>
          </a:p>
          <a:p>
            <a:pPr marL="457200" indent="-457200">
              <a:buFont typeface="Wingdings" panose="05000000000000000000" pitchFamily="2" charset="2"/>
              <a:buChar char="ü"/>
            </a:pPr>
            <a:endParaRPr lang="en-US" altLang="zh-CN" sz="3200" dirty="0">
              <a:latin typeface="+mn-ea"/>
            </a:endParaRPr>
          </a:p>
          <a:p>
            <a:pPr marL="457200" indent="-457200">
              <a:buFont typeface="Wingdings" panose="05000000000000000000" pitchFamily="2" charset="2"/>
              <a:buChar char="ü"/>
            </a:pPr>
            <a:r>
              <a:rPr lang="zh-CN" altLang="en-US" sz="3200" dirty="0">
                <a:latin typeface="+mn-ea"/>
              </a:rPr>
              <a:t>实验配置</a:t>
            </a:r>
            <a:r>
              <a:rPr lang="en-US" altLang="zh-CN" sz="3200" dirty="0">
                <a:latin typeface="+mn-ea"/>
              </a:rPr>
              <a:t>v100</a:t>
            </a:r>
            <a:r>
              <a:rPr lang="zh-CN" altLang="en-US" sz="3200" dirty="0">
                <a:latin typeface="+mn-ea"/>
              </a:rPr>
              <a:t>*</a:t>
            </a:r>
            <a:r>
              <a:rPr lang="en-US" altLang="zh-CN" sz="3200" dirty="0">
                <a:latin typeface="+mn-ea"/>
              </a:rPr>
              <a:t>8</a:t>
            </a:r>
            <a:r>
              <a:rPr lang="zh-CN" altLang="en-US" sz="3200" dirty="0">
                <a:latin typeface="+mn-ea"/>
              </a:rPr>
              <a:t>服务器</a:t>
            </a:r>
            <a:endParaRPr lang="en-US" altLang="zh-CN" sz="3200" dirty="0">
              <a:latin typeface="+mn-ea"/>
            </a:endParaRPr>
          </a:p>
          <a:p>
            <a:pPr marL="457200" indent="-457200">
              <a:buFont typeface="Wingdings" panose="05000000000000000000" pitchFamily="2" charset="2"/>
              <a:buChar char="ü"/>
            </a:pPr>
            <a:endParaRPr lang="en-US" altLang="zh-CN" sz="3200" dirty="0">
              <a:latin typeface="+mn-ea"/>
            </a:endParaRPr>
          </a:p>
          <a:p>
            <a:pPr marL="457200" indent="-457200">
              <a:buFont typeface="Wingdings" panose="05000000000000000000" pitchFamily="2" charset="2"/>
              <a:buChar char="ü"/>
            </a:pPr>
            <a:r>
              <a:rPr lang="zh-CN" altLang="en-US" sz="3200" dirty="0">
                <a:latin typeface="+mn-ea"/>
              </a:rPr>
              <a:t>实验指标</a:t>
            </a:r>
            <a:r>
              <a:rPr lang="en-US" altLang="zh-CN" sz="3200" dirty="0">
                <a:latin typeface="+mn-ea"/>
              </a:rPr>
              <a:t>BLEU</a:t>
            </a:r>
            <a:r>
              <a:rPr lang="zh-CN" altLang="en-US" sz="3200" dirty="0">
                <a:latin typeface="+mn-ea"/>
              </a:rPr>
              <a:t>等</a:t>
            </a:r>
            <a:endParaRPr lang="en-US" altLang="zh-CN" sz="3200" dirty="0">
              <a:latin typeface="+mn-ea"/>
            </a:endParaRPr>
          </a:p>
          <a:p>
            <a:pPr marL="457200" indent="-457200">
              <a:buFont typeface="Wingdings" panose="05000000000000000000" pitchFamily="2" charset="2"/>
              <a:buChar char="ü"/>
            </a:pPr>
            <a:endParaRPr lang="en-US" altLang="zh-CN" sz="3200" dirty="0">
              <a:latin typeface="+mn-ea"/>
            </a:endParaRPr>
          </a:p>
          <a:p>
            <a:pPr marL="457200" indent="-457200">
              <a:buFont typeface="Wingdings" panose="05000000000000000000" pitchFamily="2" charset="2"/>
              <a:buChar char="ü"/>
            </a:pPr>
            <a:r>
              <a:rPr lang="zh-CN" altLang="en-US" sz="3200" dirty="0">
                <a:latin typeface="+mn-ea"/>
              </a:rPr>
              <a:t>对比试验是融合</a:t>
            </a:r>
            <a:r>
              <a:rPr lang="en-US" altLang="zh-CN" sz="3200" dirty="0">
                <a:latin typeface="+mn-ea"/>
              </a:rPr>
              <a:t>Attention</a:t>
            </a:r>
            <a:r>
              <a:rPr lang="zh-CN" altLang="en-US" sz="3200" dirty="0">
                <a:latin typeface="+mn-ea"/>
              </a:rPr>
              <a:t>的效果展示</a:t>
            </a:r>
            <a:endParaRPr lang="en-US" altLang="zh-CN" sz="3200" dirty="0">
              <a:latin typeface="+mn-ea"/>
            </a:endParaRPr>
          </a:p>
          <a:p>
            <a:pPr marL="457200" indent="-457200">
              <a:buFont typeface="Wingdings" panose="05000000000000000000" pitchFamily="2" charset="2"/>
              <a:buChar char="ü"/>
            </a:pPr>
            <a:endParaRPr lang="en-US" altLang="zh-CN" sz="3200" dirty="0">
              <a:latin typeface="+mn-ea"/>
            </a:endParaRPr>
          </a:p>
          <a:p>
            <a:pPr marL="457200" indent="-457200">
              <a:buFont typeface="Wingdings" panose="05000000000000000000" pitchFamily="2" charset="2"/>
              <a:buChar char="ü"/>
            </a:pPr>
            <a:r>
              <a:rPr lang="zh-CN" altLang="en-US" sz="3200" dirty="0">
                <a:latin typeface="+mn-ea"/>
              </a:rPr>
              <a:t>超参优化</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82316" y="0"/>
            <a:ext cx="1627369" cy="523220"/>
          </a:xfrm>
          <a:prstGeom prst="rect">
            <a:avLst/>
          </a:prstGeom>
        </p:spPr>
        <p:txBody>
          <a:bodyPr wrap="none">
            <a:spAutoFit/>
          </a:bodyPr>
          <a:lstStyle/>
          <a:p>
            <a:pPr algn="ctr"/>
            <a:r>
              <a:rPr lang="zh-CN" altLang="en-US" sz="2800" b="1" dirty="0">
                <a:latin typeface="+mj-ea"/>
                <a:ea typeface="+mj-ea"/>
              </a:rPr>
              <a:t>实验数据</a:t>
            </a:r>
            <a:endParaRPr lang="zh-CN" altLang="en-US" sz="2800" b="1" spc="600" dirty="0">
              <a:solidFill>
                <a:schemeClr val="tx1">
                  <a:lumMod val="75000"/>
                  <a:lumOff val="25000"/>
                </a:schemeClr>
              </a:solidFill>
              <a:latin typeface="+mj-ea"/>
              <a:ea typeface="+mj-ea"/>
            </a:endParaRPr>
          </a:p>
        </p:txBody>
      </p:sp>
      <p:cxnSp>
        <p:nvCxnSpPr>
          <p:cNvPr id="8" name="直接连接符 7"/>
          <p:cNvCxnSpPr/>
          <p:nvPr/>
        </p:nvCxnSpPr>
        <p:spPr>
          <a:xfrm>
            <a:off x="3140885" y="261610"/>
            <a:ext cx="2229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6844424" y="261610"/>
            <a:ext cx="218943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2962444" y="652722"/>
            <a:ext cx="5272725" cy="1384995"/>
          </a:xfrm>
          <a:prstGeom prst="rect">
            <a:avLst/>
          </a:prstGeom>
          <a:noFill/>
        </p:spPr>
        <p:txBody>
          <a:bodyPr wrap="none" rtlCol="0">
            <a:spAutoFit/>
          </a:bodyPr>
          <a:lstStyle/>
          <a:p>
            <a:pPr marL="285750" indent="-285750">
              <a:buFont typeface="Wingdings" panose="05000000000000000000" pitchFamily="2" charset="2"/>
              <a:buChar char="ü"/>
            </a:pPr>
            <a:r>
              <a:rPr lang="zh-CN" altLang="en-US" sz="2800" dirty="0"/>
              <a:t>实验图像数据采用</a:t>
            </a:r>
            <a:r>
              <a:rPr lang="en-US" altLang="zh-CN" sz="2800" dirty="0"/>
              <a:t>COCO</a:t>
            </a:r>
            <a:r>
              <a:rPr lang="zh-CN" altLang="en-US" sz="2800" dirty="0"/>
              <a:t>数据集</a:t>
            </a:r>
            <a:endParaRPr lang="en-US" altLang="zh-CN" sz="2800" dirty="0"/>
          </a:p>
          <a:p>
            <a:endParaRPr lang="en-US" altLang="zh-CN" sz="2800" dirty="0"/>
          </a:p>
          <a:p>
            <a:endParaRPr lang="en-US" altLang="zh-CN" sz="2800" dirty="0"/>
          </a:p>
        </p:txBody>
      </p:sp>
      <p:graphicFrame>
        <p:nvGraphicFramePr>
          <p:cNvPr id="7" name="表格 6">
            <a:extLst>
              <a:ext uri="{FF2B5EF4-FFF2-40B4-BE49-F238E27FC236}">
                <a16:creationId xmlns:a16="http://schemas.microsoft.com/office/drawing/2014/main" id="{B5F40B53-A05E-48AF-962C-40A080FCA7ED}"/>
              </a:ext>
            </a:extLst>
          </p:cNvPr>
          <p:cNvGraphicFramePr>
            <a:graphicFrameLocks noGrp="1"/>
          </p:cNvGraphicFramePr>
          <p:nvPr>
            <p:extLst>
              <p:ext uri="{D42A27DB-BD31-4B8C-83A1-F6EECF244321}">
                <p14:modId xmlns:p14="http://schemas.microsoft.com/office/powerpoint/2010/main" val="3516144723"/>
              </p:ext>
            </p:extLst>
          </p:nvPr>
        </p:nvGraphicFramePr>
        <p:xfrm>
          <a:off x="99151" y="2037717"/>
          <a:ext cx="11817427" cy="1963574"/>
        </p:xfrm>
        <a:graphic>
          <a:graphicData uri="http://schemas.openxmlformats.org/drawingml/2006/table">
            <a:tbl>
              <a:tblPr/>
              <a:tblGrid>
                <a:gridCol w="3939582">
                  <a:extLst>
                    <a:ext uri="{9D8B030D-6E8A-4147-A177-3AD203B41FA5}">
                      <a16:colId xmlns:a16="http://schemas.microsoft.com/office/drawing/2014/main" val="4175603408"/>
                    </a:ext>
                  </a:extLst>
                </a:gridCol>
                <a:gridCol w="3938263">
                  <a:extLst>
                    <a:ext uri="{9D8B030D-6E8A-4147-A177-3AD203B41FA5}">
                      <a16:colId xmlns:a16="http://schemas.microsoft.com/office/drawing/2014/main" val="2874285902"/>
                    </a:ext>
                  </a:extLst>
                </a:gridCol>
                <a:gridCol w="3939582">
                  <a:extLst>
                    <a:ext uri="{9D8B030D-6E8A-4147-A177-3AD203B41FA5}">
                      <a16:colId xmlns:a16="http://schemas.microsoft.com/office/drawing/2014/main" val="479780429"/>
                    </a:ext>
                  </a:extLst>
                </a:gridCol>
              </a:tblGrid>
              <a:tr h="591974">
                <a:tc>
                  <a:txBody>
                    <a:bodyPr/>
                    <a:lstStyle/>
                    <a:p>
                      <a:pPr marL="0" marR="0" indent="266700" algn="ctr">
                        <a:spcBef>
                          <a:spcPts val="0"/>
                        </a:spcBef>
                        <a:spcAft>
                          <a:spcPts val="0"/>
                        </a:spcAft>
                      </a:pPr>
                      <a:r>
                        <a:rPr lang="zh-CN" altLang="en-US" sz="2800" kern="100" dirty="0">
                          <a:solidFill>
                            <a:srgbClr val="000000"/>
                          </a:solidFill>
                          <a:effectLst/>
                          <a:latin typeface="+mn-ea"/>
                          <a:ea typeface="+mn-ea"/>
                          <a:cs typeface="Times New Roman" panose="02020603050405020304" pitchFamily="18" charset="0"/>
                        </a:rPr>
                        <a:t>描述</a:t>
                      </a:r>
                      <a:endParaRPr lang="zh-CN" altLang="en-US" sz="2800" kern="100" dirty="0">
                        <a:effectLst/>
                        <a:latin typeface="+mn-ea"/>
                        <a:ea typeface="+mn-ea"/>
                      </a:endParaRPr>
                    </a:p>
                  </a:txBody>
                  <a:tcPr marL="68580" marR="6858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66700" algn="ctr">
                        <a:spcBef>
                          <a:spcPts val="0"/>
                        </a:spcBef>
                        <a:spcAft>
                          <a:spcPts val="0"/>
                        </a:spcAft>
                      </a:pPr>
                      <a:r>
                        <a:rPr lang="zh-CN" altLang="en-US" sz="2800" kern="100" dirty="0">
                          <a:solidFill>
                            <a:srgbClr val="000000"/>
                          </a:solidFill>
                          <a:effectLst/>
                          <a:latin typeface="+mn-ea"/>
                          <a:ea typeface="+mn-ea"/>
                          <a:cs typeface="Times New Roman" panose="02020603050405020304" pitchFamily="18" charset="0"/>
                        </a:rPr>
                        <a:t>图片路径</a:t>
                      </a:r>
                      <a:endParaRPr lang="zh-CN" altLang="en-US" sz="28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66700" algn="ctr">
                        <a:spcBef>
                          <a:spcPts val="0"/>
                        </a:spcBef>
                        <a:spcAft>
                          <a:spcPts val="0"/>
                        </a:spcAft>
                      </a:pPr>
                      <a:r>
                        <a:rPr lang="zh-CN" altLang="en-US" sz="2800" kern="100" dirty="0">
                          <a:solidFill>
                            <a:srgbClr val="000000"/>
                          </a:solidFill>
                          <a:effectLst/>
                          <a:latin typeface="+mn-ea"/>
                          <a:ea typeface="+mn-ea"/>
                          <a:cs typeface="Times New Roman" panose="02020603050405020304" pitchFamily="18" charset="0"/>
                        </a:rPr>
                        <a:t>图片</a:t>
                      </a:r>
                      <a:r>
                        <a:rPr lang="en-US" sz="2800" kern="100" dirty="0">
                          <a:solidFill>
                            <a:srgbClr val="000000"/>
                          </a:solidFill>
                          <a:effectLst/>
                          <a:latin typeface="+mn-ea"/>
                          <a:ea typeface="+mn-ea"/>
                          <a:cs typeface="Times New Roman" panose="02020603050405020304" pitchFamily="18" charset="0"/>
                        </a:rPr>
                        <a:t>ID</a:t>
                      </a:r>
                      <a:endParaRPr lang="en-US" sz="28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0070497"/>
                  </a:ext>
                </a:extLst>
              </a:tr>
              <a:tr h="1082227">
                <a:tc>
                  <a:txBody>
                    <a:bodyPr/>
                    <a:lstStyle/>
                    <a:p>
                      <a:pPr marL="0" marR="0" indent="266700" algn="ctr">
                        <a:spcBef>
                          <a:spcPts val="0"/>
                        </a:spcBef>
                        <a:spcAft>
                          <a:spcPts val="0"/>
                        </a:spcAft>
                      </a:pPr>
                      <a:r>
                        <a:rPr lang="en-US" sz="2800" kern="100">
                          <a:solidFill>
                            <a:srgbClr val="000000"/>
                          </a:solidFill>
                          <a:effectLst/>
                          <a:latin typeface="+mn-ea"/>
                          <a:ea typeface="+mn-ea"/>
                          <a:cs typeface="Times New Roman" panose="02020603050405020304" pitchFamily="18" charset="0"/>
                        </a:rPr>
                        <a:t>a fire hydrant in the middle of a flower bed</a:t>
                      </a:r>
                      <a:endParaRPr lang="en-US" sz="2800" kern="100">
                        <a:effectLst/>
                        <a:latin typeface="+mn-ea"/>
                        <a:ea typeface="+mn-ea"/>
                      </a:endParaRPr>
                    </a:p>
                  </a:txBody>
                  <a:tcPr marL="68580" marR="685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indent="266700" algn="ctr">
                        <a:spcBef>
                          <a:spcPts val="0"/>
                        </a:spcBef>
                        <a:spcAft>
                          <a:spcPts val="0"/>
                        </a:spcAft>
                      </a:pPr>
                      <a:r>
                        <a:rPr lang="fr-FR" sz="2800" kern="100" dirty="0">
                          <a:solidFill>
                            <a:srgbClr val="000000"/>
                          </a:solidFill>
                          <a:effectLst/>
                          <a:latin typeface="+mn-ea"/>
                          <a:ea typeface="+mn-ea"/>
                          <a:cs typeface="Times New Roman" panose="02020603050405020304" pitchFamily="18" charset="0"/>
                        </a:rPr>
                        <a:t>/train/images/COCO_train2014_000000167467.jpg</a:t>
                      </a:r>
                      <a:endParaRPr lang="fr-FR" sz="28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indent="266700" algn="ctr">
                        <a:spcBef>
                          <a:spcPts val="0"/>
                        </a:spcBef>
                        <a:spcAft>
                          <a:spcPts val="0"/>
                        </a:spcAft>
                      </a:pPr>
                      <a:r>
                        <a:rPr lang="en-US" altLang="zh-CN" sz="2800" kern="100" dirty="0">
                          <a:solidFill>
                            <a:srgbClr val="000000"/>
                          </a:solidFill>
                          <a:effectLst/>
                          <a:latin typeface="+mn-ea"/>
                          <a:ea typeface="+mn-ea"/>
                          <a:cs typeface="Times New Roman" panose="02020603050405020304" pitchFamily="18" charset="0"/>
                        </a:rPr>
                        <a:t>167467</a:t>
                      </a:r>
                      <a:endParaRPr lang="zh-CN" altLang="en-US" sz="28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003260"/>
                  </a:ext>
                </a:extLst>
              </a:tr>
            </a:tbl>
          </a:graphicData>
        </a:graphic>
      </p:graphicFrame>
      <p:sp>
        <p:nvSpPr>
          <p:cNvPr id="9" name="文本框 8">
            <a:extLst>
              <a:ext uri="{FF2B5EF4-FFF2-40B4-BE49-F238E27FC236}">
                <a16:creationId xmlns:a16="http://schemas.microsoft.com/office/drawing/2014/main" id="{F75C5E15-AA2F-4D9F-90A9-AE36D2CA853C}"/>
              </a:ext>
            </a:extLst>
          </p:cNvPr>
          <p:cNvSpPr txBox="1"/>
          <p:nvPr/>
        </p:nvSpPr>
        <p:spPr>
          <a:xfrm>
            <a:off x="2966105" y="1088167"/>
            <a:ext cx="3943580" cy="523220"/>
          </a:xfrm>
          <a:prstGeom prst="rect">
            <a:avLst/>
          </a:prstGeom>
          <a:noFill/>
        </p:spPr>
        <p:txBody>
          <a:bodyPr wrap="none" rtlCol="0">
            <a:spAutoFit/>
          </a:bodyPr>
          <a:lstStyle/>
          <a:p>
            <a:pPr marL="285750" indent="-285750">
              <a:buFont typeface="Wingdings" panose="05000000000000000000" pitchFamily="2" charset="2"/>
              <a:buChar char="ü"/>
            </a:pPr>
            <a:r>
              <a:rPr lang="zh-CN" altLang="en-US" sz="2800" dirty="0"/>
              <a:t>情感数据采用</a:t>
            </a:r>
            <a:r>
              <a:rPr lang="en-US" altLang="zh-CN" sz="2800" dirty="0"/>
              <a:t>Yelp</a:t>
            </a:r>
            <a:r>
              <a:rPr lang="zh-CN" altLang="en-US" sz="2800" dirty="0"/>
              <a:t>数据</a:t>
            </a:r>
          </a:p>
        </p:txBody>
      </p:sp>
      <p:graphicFrame>
        <p:nvGraphicFramePr>
          <p:cNvPr id="11" name="表格 10">
            <a:extLst>
              <a:ext uri="{FF2B5EF4-FFF2-40B4-BE49-F238E27FC236}">
                <a16:creationId xmlns:a16="http://schemas.microsoft.com/office/drawing/2014/main" id="{727B617A-3A5D-457A-B951-04D308008899}"/>
              </a:ext>
            </a:extLst>
          </p:cNvPr>
          <p:cNvGraphicFramePr>
            <a:graphicFrameLocks noGrp="1"/>
          </p:cNvGraphicFramePr>
          <p:nvPr>
            <p:extLst>
              <p:ext uri="{D42A27DB-BD31-4B8C-83A1-F6EECF244321}">
                <p14:modId xmlns:p14="http://schemas.microsoft.com/office/powerpoint/2010/main" val="118197251"/>
              </p:ext>
            </p:extLst>
          </p:nvPr>
        </p:nvGraphicFramePr>
        <p:xfrm>
          <a:off x="187286" y="4887082"/>
          <a:ext cx="11817428" cy="1318196"/>
        </p:xfrm>
        <a:graphic>
          <a:graphicData uri="http://schemas.openxmlformats.org/drawingml/2006/table">
            <a:tbl>
              <a:tblPr/>
              <a:tblGrid>
                <a:gridCol w="5908714">
                  <a:extLst>
                    <a:ext uri="{9D8B030D-6E8A-4147-A177-3AD203B41FA5}">
                      <a16:colId xmlns:a16="http://schemas.microsoft.com/office/drawing/2014/main" val="1315977440"/>
                    </a:ext>
                  </a:extLst>
                </a:gridCol>
                <a:gridCol w="5908714">
                  <a:extLst>
                    <a:ext uri="{9D8B030D-6E8A-4147-A177-3AD203B41FA5}">
                      <a16:colId xmlns:a16="http://schemas.microsoft.com/office/drawing/2014/main" val="4088254916"/>
                    </a:ext>
                  </a:extLst>
                </a:gridCol>
              </a:tblGrid>
              <a:tr h="609869">
                <a:tc>
                  <a:txBody>
                    <a:bodyPr/>
                    <a:lstStyle/>
                    <a:p>
                      <a:pPr marL="0" marR="0" indent="1081405" algn="just">
                        <a:spcBef>
                          <a:spcPts val="0"/>
                        </a:spcBef>
                        <a:spcAft>
                          <a:spcPts val="0"/>
                        </a:spcAft>
                      </a:pPr>
                      <a:r>
                        <a:rPr lang="zh-CN" altLang="en-US" sz="2800" kern="100" dirty="0">
                          <a:solidFill>
                            <a:srgbClr val="000000"/>
                          </a:solidFill>
                          <a:effectLst/>
                          <a:latin typeface="+mn-ea"/>
                          <a:ea typeface="+mn-ea"/>
                          <a:cs typeface="Times New Roman" panose="02020603050405020304" pitchFamily="18" charset="0"/>
                        </a:rPr>
                        <a:t>         描述</a:t>
                      </a:r>
                      <a:endParaRPr lang="zh-CN" altLang="en-US" sz="2800" kern="100" dirty="0">
                        <a:effectLst/>
                        <a:latin typeface="+mn-ea"/>
                        <a:ea typeface="+mn-ea"/>
                      </a:endParaRPr>
                    </a:p>
                  </a:txBody>
                  <a:tcPr marL="68580" marR="6858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081405" algn="just">
                        <a:spcBef>
                          <a:spcPts val="0"/>
                        </a:spcBef>
                        <a:spcAft>
                          <a:spcPts val="0"/>
                        </a:spcAft>
                      </a:pPr>
                      <a:r>
                        <a:rPr lang="zh-CN" altLang="en-US" sz="2800" kern="100" dirty="0">
                          <a:solidFill>
                            <a:srgbClr val="000000"/>
                          </a:solidFill>
                          <a:effectLst/>
                          <a:latin typeface="+mn-ea"/>
                          <a:ea typeface="+mn-ea"/>
                          <a:cs typeface="Times New Roman" panose="02020603050405020304" pitchFamily="18" charset="0"/>
                        </a:rPr>
                        <a:t>       情感标签</a:t>
                      </a:r>
                      <a:endParaRPr lang="zh-CN" altLang="en-US" sz="28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2303598"/>
                  </a:ext>
                </a:extLst>
              </a:tr>
              <a:tr h="708327">
                <a:tc>
                  <a:txBody>
                    <a:bodyPr/>
                    <a:lstStyle/>
                    <a:p>
                      <a:pPr marL="0" marR="0" indent="266700" algn="ctr">
                        <a:spcBef>
                          <a:spcPts val="0"/>
                        </a:spcBef>
                        <a:spcAft>
                          <a:spcPts val="0"/>
                        </a:spcAft>
                      </a:pPr>
                      <a:r>
                        <a:rPr lang="en-US" sz="2800" kern="100" dirty="0" err="1">
                          <a:solidFill>
                            <a:srgbClr val="000000"/>
                          </a:solidFill>
                          <a:effectLst/>
                          <a:latin typeface="+mn-ea"/>
                          <a:ea typeface="+mn-ea"/>
                          <a:cs typeface="Times New Roman" panose="02020603050405020304" pitchFamily="18" charset="0"/>
                        </a:rPr>
                        <a:t>i</a:t>
                      </a:r>
                      <a:r>
                        <a:rPr lang="en-US" sz="2800" kern="100" dirty="0">
                          <a:solidFill>
                            <a:srgbClr val="000000"/>
                          </a:solidFill>
                          <a:effectLst/>
                          <a:latin typeface="+mn-ea"/>
                          <a:ea typeface="+mn-ea"/>
                          <a:cs typeface="Times New Roman" panose="02020603050405020304" pitchFamily="18" charset="0"/>
                        </a:rPr>
                        <a:t> was sadly mistaken.</a:t>
                      </a:r>
                      <a:endParaRPr lang="en-US" sz="2800" kern="100" dirty="0">
                        <a:effectLst/>
                        <a:latin typeface="+mn-ea"/>
                        <a:ea typeface="+mn-ea"/>
                      </a:endParaRPr>
                    </a:p>
                  </a:txBody>
                  <a:tcPr marL="68580" marR="6858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indent="266700" algn="ctr">
                        <a:spcBef>
                          <a:spcPts val="0"/>
                        </a:spcBef>
                        <a:spcAft>
                          <a:spcPts val="0"/>
                        </a:spcAft>
                      </a:pPr>
                      <a:r>
                        <a:rPr lang="en-US" altLang="zh-CN" sz="2800" kern="100" dirty="0">
                          <a:solidFill>
                            <a:srgbClr val="000000"/>
                          </a:solidFill>
                          <a:effectLst/>
                          <a:latin typeface="+mn-ea"/>
                          <a:ea typeface="+mn-ea"/>
                          <a:cs typeface="Times New Roman" panose="02020603050405020304" pitchFamily="18" charset="0"/>
                        </a:rPr>
                        <a:t>0</a:t>
                      </a:r>
                      <a:endParaRPr lang="zh-CN" altLang="en-US" sz="2800" kern="100" dirty="0">
                        <a:effectLst/>
                        <a:latin typeface="+mn-ea"/>
                        <a:ea typeface="+mn-ea"/>
                      </a:endParaRPr>
                    </a:p>
                  </a:txBody>
                  <a:tcPr marL="68580" marR="6858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66025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179724" y="0"/>
            <a:ext cx="1832554" cy="584775"/>
          </a:xfrm>
          <a:prstGeom prst="rect">
            <a:avLst/>
          </a:prstGeom>
        </p:spPr>
        <p:txBody>
          <a:bodyPr wrap="none">
            <a:spAutoFit/>
          </a:bodyPr>
          <a:lstStyle/>
          <a:p>
            <a:pPr algn="ctr"/>
            <a:r>
              <a:rPr lang="zh-CN" altLang="en-US" sz="3200" b="1" dirty="0">
                <a:latin typeface="+mj-ea"/>
                <a:ea typeface="+mj-ea"/>
              </a:rPr>
              <a:t>实验数据</a:t>
            </a:r>
            <a:endParaRPr lang="zh-CN" altLang="en-US" sz="3200" b="1" spc="600" dirty="0">
              <a:solidFill>
                <a:schemeClr val="tx1">
                  <a:lumMod val="75000"/>
                  <a:lumOff val="25000"/>
                </a:schemeClr>
              </a:solidFill>
              <a:latin typeface="+mj-ea"/>
              <a:ea typeface="+mj-ea"/>
            </a:endParaRPr>
          </a:p>
        </p:txBody>
      </p:sp>
      <p:cxnSp>
        <p:nvCxnSpPr>
          <p:cNvPr id="8" name="直接连接符 7"/>
          <p:cNvCxnSpPr/>
          <p:nvPr/>
        </p:nvCxnSpPr>
        <p:spPr>
          <a:xfrm>
            <a:off x="2966105" y="261610"/>
            <a:ext cx="2229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012278" y="261610"/>
            <a:ext cx="218943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2966105" y="799622"/>
            <a:ext cx="5997989" cy="3354765"/>
          </a:xfrm>
          <a:prstGeom prst="rect">
            <a:avLst/>
          </a:prstGeom>
          <a:noFill/>
        </p:spPr>
        <p:txBody>
          <a:bodyPr wrap="none" rtlCol="0">
            <a:spAutoFit/>
          </a:bodyPr>
          <a:lstStyle/>
          <a:p>
            <a:pPr marL="285750" indent="-285750">
              <a:buFont typeface="Wingdings" panose="05000000000000000000" pitchFamily="2" charset="2"/>
              <a:buChar char="ü"/>
            </a:pPr>
            <a:r>
              <a:rPr lang="zh-CN" altLang="en-US" sz="3200" dirty="0"/>
              <a:t>实验图像数据采用</a:t>
            </a:r>
            <a:r>
              <a:rPr lang="en-US" altLang="zh-CN" sz="3200" dirty="0"/>
              <a:t>COCO</a:t>
            </a:r>
            <a:r>
              <a:rPr lang="zh-CN" altLang="en-US" sz="3200" dirty="0"/>
              <a:t>数据集</a:t>
            </a:r>
            <a:endParaRPr lang="en-US" altLang="zh-CN" sz="3200" dirty="0"/>
          </a:p>
          <a:p>
            <a:pPr marL="285750" indent="-285750">
              <a:buFont typeface="Wingdings" panose="05000000000000000000" pitchFamily="2" charset="2"/>
              <a:buChar char="ü"/>
            </a:pPr>
            <a:r>
              <a:rPr lang="en-US" altLang="zh-CN" sz="3200" dirty="0"/>
              <a:t>91</a:t>
            </a:r>
            <a:r>
              <a:rPr lang="zh-CN" altLang="en-US" sz="3200" dirty="0"/>
              <a:t>类</a:t>
            </a:r>
            <a:endParaRPr lang="en-US" altLang="zh-CN" sz="3200" dirty="0"/>
          </a:p>
          <a:p>
            <a:pPr marL="285750" indent="-285750">
              <a:buFont typeface="Wingdings" panose="05000000000000000000" pitchFamily="2" charset="2"/>
              <a:buChar char="ü"/>
            </a:pPr>
            <a:r>
              <a:rPr lang="en-US" altLang="zh-CN" sz="3200" dirty="0"/>
              <a:t>32800</a:t>
            </a:r>
            <a:r>
              <a:rPr lang="zh-CN" altLang="en-US" sz="3200" dirty="0"/>
              <a:t>图像</a:t>
            </a:r>
            <a:endParaRPr lang="en-US" altLang="zh-CN" sz="3200" dirty="0"/>
          </a:p>
          <a:p>
            <a:pPr marL="285750" indent="-285750">
              <a:buFont typeface="Wingdings" panose="05000000000000000000" pitchFamily="2" charset="2"/>
              <a:buChar char="ü"/>
            </a:pPr>
            <a:r>
              <a:rPr lang="en-US" altLang="zh-CN" sz="3200" dirty="0">
                <a:solidFill>
                  <a:srgbClr val="FF0000"/>
                </a:solidFill>
              </a:rPr>
              <a:t>2,500,000</a:t>
            </a:r>
            <a:r>
              <a:rPr lang="zh-CN" altLang="en-US" sz="3200" dirty="0">
                <a:solidFill>
                  <a:srgbClr val="FF0000"/>
                </a:solidFill>
              </a:rPr>
              <a:t>标签</a:t>
            </a:r>
            <a:endParaRPr lang="en-US" altLang="zh-CN" sz="3200" dirty="0">
              <a:solidFill>
                <a:srgbClr val="FF0000"/>
              </a:solidFill>
            </a:endParaRPr>
          </a:p>
          <a:p>
            <a:pPr marL="285750" indent="-285750">
              <a:buFont typeface="Wingdings" panose="05000000000000000000" pitchFamily="2" charset="2"/>
              <a:buChar char="ü"/>
            </a:pPr>
            <a:endParaRPr lang="en-US" altLang="zh-CN" sz="2800" dirty="0"/>
          </a:p>
          <a:p>
            <a:endParaRPr lang="en-US" altLang="zh-CN" sz="2800" dirty="0"/>
          </a:p>
          <a:p>
            <a:endParaRPr lang="en-US" altLang="zh-CN" sz="2800" dirty="0"/>
          </a:p>
        </p:txBody>
      </p:sp>
      <p:sp>
        <p:nvSpPr>
          <p:cNvPr id="9" name="文本框 8">
            <a:extLst>
              <a:ext uri="{FF2B5EF4-FFF2-40B4-BE49-F238E27FC236}">
                <a16:creationId xmlns:a16="http://schemas.microsoft.com/office/drawing/2014/main" id="{F75C5E15-AA2F-4D9F-90A9-AE36D2CA853C}"/>
              </a:ext>
            </a:extLst>
          </p:cNvPr>
          <p:cNvSpPr txBox="1"/>
          <p:nvPr/>
        </p:nvSpPr>
        <p:spPr>
          <a:xfrm>
            <a:off x="2966105" y="3830625"/>
            <a:ext cx="4475328" cy="1077218"/>
          </a:xfrm>
          <a:prstGeom prst="rect">
            <a:avLst/>
          </a:prstGeom>
          <a:noFill/>
        </p:spPr>
        <p:txBody>
          <a:bodyPr wrap="none" rtlCol="0">
            <a:spAutoFit/>
          </a:bodyPr>
          <a:lstStyle/>
          <a:p>
            <a:pPr marL="285750" indent="-285750">
              <a:buFont typeface="Wingdings" panose="05000000000000000000" pitchFamily="2" charset="2"/>
              <a:buChar char="ü"/>
            </a:pPr>
            <a:r>
              <a:rPr lang="zh-CN" altLang="en-US" sz="3200" dirty="0"/>
              <a:t>情感数据采用</a:t>
            </a:r>
            <a:r>
              <a:rPr lang="en-US" altLang="zh-CN" sz="3200" dirty="0"/>
              <a:t>Yelp</a:t>
            </a:r>
            <a:r>
              <a:rPr lang="zh-CN" altLang="en-US" sz="3200" dirty="0"/>
              <a:t>数据</a:t>
            </a:r>
            <a:endParaRPr lang="en-US" altLang="zh-CN" sz="3200" dirty="0"/>
          </a:p>
          <a:p>
            <a:pPr marL="285750" indent="-285750">
              <a:buFont typeface="Wingdings" panose="05000000000000000000" pitchFamily="2" charset="2"/>
              <a:buChar char="ü"/>
            </a:pPr>
            <a:r>
              <a:rPr lang="en-US" altLang="zh-CN" sz="3200" dirty="0"/>
              <a:t>447259</a:t>
            </a:r>
            <a:r>
              <a:rPr lang="zh-CN" altLang="en-US" sz="3200" dirty="0"/>
              <a:t>条</a:t>
            </a:r>
          </a:p>
        </p:txBody>
      </p:sp>
    </p:spTree>
    <p:extLst>
      <p:ext uri="{BB962C8B-B14F-4D97-AF65-F5344CB8AC3E}">
        <p14:creationId xmlns:p14="http://schemas.microsoft.com/office/powerpoint/2010/main" val="2161735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174649" y="0"/>
            <a:ext cx="1627369" cy="523220"/>
          </a:xfrm>
          <a:prstGeom prst="rect">
            <a:avLst/>
          </a:prstGeom>
        </p:spPr>
        <p:txBody>
          <a:bodyPr wrap="none">
            <a:spAutoFit/>
          </a:bodyPr>
          <a:lstStyle/>
          <a:p>
            <a:pPr algn="ctr"/>
            <a:r>
              <a:rPr lang="zh-CN" altLang="en-US" sz="2800" b="1" dirty="0">
                <a:latin typeface="+mj-ea"/>
                <a:ea typeface="+mj-ea"/>
              </a:rPr>
              <a:t>实验配置</a:t>
            </a:r>
            <a:endParaRPr lang="zh-CN" altLang="en-US" sz="2800" b="1" spc="600" dirty="0">
              <a:solidFill>
                <a:schemeClr val="tx1">
                  <a:lumMod val="75000"/>
                  <a:lumOff val="25000"/>
                </a:schemeClr>
              </a:solidFill>
              <a:latin typeface="+mj-ea"/>
              <a:ea typeface="+mj-ea"/>
            </a:endParaRPr>
          </a:p>
        </p:txBody>
      </p:sp>
      <p:cxnSp>
        <p:nvCxnSpPr>
          <p:cNvPr id="8" name="直接连接符 7"/>
          <p:cNvCxnSpPr/>
          <p:nvPr/>
        </p:nvCxnSpPr>
        <p:spPr>
          <a:xfrm>
            <a:off x="3063247" y="237168"/>
            <a:ext cx="2229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6732280" y="237168"/>
            <a:ext cx="218943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graphicFrame>
        <p:nvGraphicFramePr>
          <p:cNvPr id="7" name="表格 6">
            <a:extLst>
              <a:ext uri="{FF2B5EF4-FFF2-40B4-BE49-F238E27FC236}">
                <a16:creationId xmlns:a16="http://schemas.microsoft.com/office/drawing/2014/main" id="{7659D84D-EFFE-4D86-A5CE-3D883B302BF9}"/>
              </a:ext>
            </a:extLst>
          </p:cNvPr>
          <p:cNvGraphicFramePr/>
          <p:nvPr>
            <p:extLst>
              <p:ext uri="{D42A27DB-BD31-4B8C-83A1-F6EECF244321}">
                <p14:modId xmlns:p14="http://schemas.microsoft.com/office/powerpoint/2010/main" val="857092576"/>
              </p:ext>
            </p:extLst>
          </p:nvPr>
        </p:nvGraphicFramePr>
        <p:xfrm>
          <a:off x="1108363" y="959997"/>
          <a:ext cx="10942739" cy="5785854"/>
        </p:xfrm>
        <a:graphic>
          <a:graphicData uri="http://schemas.openxmlformats.org/drawingml/2006/table">
            <a:tbl>
              <a:tblPr firstRow="1" bandRow="1">
                <a:tableStyleId>{5940675A-B579-460E-94D1-54222C63F5DA}</a:tableStyleId>
              </a:tblPr>
              <a:tblGrid>
                <a:gridCol w="2433183">
                  <a:extLst>
                    <a:ext uri="{9D8B030D-6E8A-4147-A177-3AD203B41FA5}">
                      <a16:colId xmlns:a16="http://schemas.microsoft.com/office/drawing/2014/main" val="20000"/>
                    </a:ext>
                  </a:extLst>
                </a:gridCol>
                <a:gridCol w="8509556">
                  <a:extLst>
                    <a:ext uri="{9D8B030D-6E8A-4147-A177-3AD203B41FA5}">
                      <a16:colId xmlns:a16="http://schemas.microsoft.com/office/drawing/2014/main" val="20001"/>
                    </a:ext>
                  </a:extLst>
                </a:gridCol>
              </a:tblGrid>
              <a:tr h="987009">
                <a:tc>
                  <a:txBody>
                    <a:bodyPr/>
                    <a:lstStyle/>
                    <a:p>
                      <a:pPr algn="ctr">
                        <a:buClrTx/>
                        <a:buSzTx/>
                        <a:buFontTx/>
                        <a:buNone/>
                      </a:pPr>
                      <a:r>
                        <a:rPr lang="zh-CN" altLang="en-US" sz="2800" dirty="0">
                          <a:latin typeface="Arial" panose="020B0604020202020204" pitchFamily="34" charset="0"/>
                          <a:ea typeface="宋体" panose="02010600030101010101" pitchFamily="2" charset="-122"/>
                        </a:rPr>
                        <a:t> 系统</a:t>
                      </a:r>
                    </a:p>
                  </a:txBody>
                  <a:tcPr marL="68593" marR="68593" marT="0" marB="0"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800">
                          <a:latin typeface="Arial" panose="020B0604020202020204" pitchFamily="34" charset="0"/>
                          <a:ea typeface="宋体" panose="02010600030101010101" pitchFamily="2" charset="-122"/>
                        </a:rPr>
                        <a:t>Ubuntu 16.0.4</a:t>
                      </a:r>
                    </a:p>
                  </a:txBody>
                  <a:tcPr marL="68593" marR="68593" marT="0" marB="0"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75723">
                <a:tc>
                  <a:txBody>
                    <a:bodyPr/>
                    <a:lstStyle/>
                    <a:p>
                      <a:pPr algn="ctr">
                        <a:buClrTx/>
                        <a:buSzTx/>
                        <a:buFontTx/>
                        <a:buNone/>
                      </a:pPr>
                      <a:r>
                        <a:rPr lang="zh-CN" altLang="en-US" sz="2800" dirty="0">
                          <a:latin typeface="Arial" panose="020B0604020202020204" pitchFamily="34" charset="0"/>
                          <a:ea typeface="宋体" panose="02010600030101010101" pitchFamily="2" charset="-122"/>
                        </a:rPr>
                        <a:t>tensorflow-gpu</a:t>
                      </a:r>
                    </a:p>
                  </a:txBody>
                  <a:tcPr marL="68593" marR="68593"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800" dirty="0">
                          <a:latin typeface="Arial" panose="020B0604020202020204" pitchFamily="34" charset="0"/>
                          <a:ea typeface="宋体" panose="02010600030101010101" pitchFamily="2" charset="-122"/>
                        </a:rPr>
                        <a:t>1.12.0</a:t>
                      </a:r>
                    </a:p>
                  </a:txBody>
                  <a:tcPr marL="68593" marR="68593"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6383">
                <a:tc>
                  <a:txBody>
                    <a:bodyPr/>
                    <a:lstStyle/>
                    <a:p>
                      <a:pPr algn="ctr">
                        <a:buClrTx/>
                        <a:buSzTx/>
                        <a:buFontTx/>
                        <a:buNone/>
                      </a:pPr>
                      <a:r>
                        <a:rPr lang="zh-CN" altLang="en-US" sz="2800">
                          <a:latin typeface="Arial" panose="020B0604020202020204" pitchFamily="34" charset="0"/>
                          <a:ea typeface="宋体" panose="02010600030101010101" pitchFamily="2" charset="-122"/>
                        </a:rPr>
                        <a:t>CUDA</a:t>
                      </a:r>
                    </a:p>
                  </a:txBody>
                  <a:tcPr marL="68593" marR="68593"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800" dirty="0">
                          <a:latin typeface="Arial" panose="020B0604020202020204" pitchFamily="34" charset="0"/>
                          <a:ea typeface="宋体" panose="02010600030101010101" pitchFamily="2" charset="-122"/>
                        </a:rPr>
                        <a:t>9.0</a:t>
                      </a:r>
                    </a:p>
                  </a:txBody>
                  <a:tcPr marL="68593" marR="68593"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4633">
                <a:tc>
                  <a:txBody>
                    <a:bodyPr/>
                    <a:lstStyle/>
                    <a:p>
                      <a:pPr algn="ctr">
                        <a:buClrTx/>
                        <a:buSzTx/>
                        <a:buFontTx/>
                        <a:buNone/>
                      </a:pPr>
                      <a:r>
                        <a:rPr lang="zh-CN" altLang="en-US" sz="2800">
                          <a:latin typeface="Arial" panose="020B0604020202020204" pitchFamily="34" charset="0"/>
                          <a:ea typeface="宋体" panose="02010600030101010101" pitchFamily="2" charset="-122"/>
                        </a:rPr>
                        <a:t>CUDNN</a:t>
                      </a:r>
                    </a:p>
                  </a:txBody>
                  <a:tcPr marL="68593" marR="68593"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800" dirty="0">
                          <a:latin typeface="Arial" panose="020B0604020202020204" pitchFamily="34" charset="0"/>
                          <a:ea typeface="宋体" panose="02010600030101010101" pitchFamily="2" charset="-122"/>
                        </a:rPr>
                        <a:t>7.3.0</a:t>
                      </a:r>
                    </a:p>
                  </a:txBody>
                  <a:tcPr marL="68593" marR="68593"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6383">
                <a:tc>
                  <a:txBody>
                    <a:bodyPr/>
                    <a:lstStyle/>
                    <a:p>
                      <a:pPr algn="ctr">
                        <a:buClrTx/>
                        <a:buSzTx/>
                        <a:buFontTx/>
                        <a:buNone/>
                      </a:pPr>
                      <a:r>
                        <a:rPr lang="zh-CN" altLang="en-US" sz="2800">
                          <a:latin typeface="Arial" panose="020B0604020202020204" pitchFamily="34" charset="0"/>
                          <a:ea typeface="宋体" panose="02010600030101010101" pitchFamily="2" charset="-122"/>
                        </a:rPr>
                        <a:t>Python</a:t>
                      </a:r>
                    </a:p>
                  </a:txBody>
                  <a:tcPr marL="68593" marR="68593"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800" dirty="0">
                          <a:latin typeface="Arial" panose="020B0604020202020204" pitchFamily="34" charset="0"/>
                          <a:ea typeface="宋体" panose="02010600030101010101" pitchFamily="2" charset="-122"/>
                        </a:rPr>
                        <a:t>2.7</a:t>
                      </a:r>
                    </a:p>
                  </a:txBody>
                  <a:tcPr marL="68593" marR="68593"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75723">
                <a:tc>
                  <a:txBody>
                    <a:bodyPr/>
                    <a:lstStyle/>
                    <a:p>
                      <a:pPr algn="ctr">
                        <a:buClrTx/>
                        <a:buSzTx/>
                        <a:buFontTx/>
                        <a:buNone/>
                      </a:pPr>
                      <a:r>
                        <a:rPr lang="zh-CN" altLang="en-US" sz="2800" dirty="0">
                          <a:latin typeface="Arial" panose="020B0604020202020204" pitchFamily="34" charset="0"/>
                          <a:ea typeface="宋体" panose="02010600030101010101" pitchFamily="2" charset="-122"/>
                        </a:rPr>
                        <a:t>显卡</a:t>
                      </a:r>
                    </a:p>
                  </a:txBody>
                  <a:tcPr marL="68593" marR="68593"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altLang="zh-CN" sz="2800" dirty="0">
                          <a:latin typeface="Arial" panose="020B0604020202020204" pitchFamily="34" charset="0"/>
                          <a:ea typeface="宋体" panose="02010600030101010101" pitchFamily="2" charset="-122"/>
                        </a:rPr>
                        <a:t>1.</a:t>
                      </a:r>
                      <a:r>
                        <a:rPr lang="zh-CN" altLang="en-US" sz="2800" dirty="0">
                          <a:latin typeface="Arial" panose="020B0604020202020204" pitchFamily="34" charset="0"/>
                          <a:ea typeface="宋体" panose="02010600030101010101" pitchFamily="2" charset="-122"/>
                        </a:rPr>
                        <a:t>P100*2  Memory=24G  </a:t>
                      </a:r>
                      <a:r>
                        <a:rPr lang="en-US" altLang="zh-CN" sz="2800" dirty="0">
                          <a:latin typeface="Arial" panose="020B0604020202020204" pitchFamily="34" charset="0"/>
                          <a:ea typeface="宋体" panose="02010600030101010101" pitchFamily="2" charset="-122"/>
                        </a:rPr>
                        <a:t>2.</a:t>
                      </a:r>
                      <a:r>
                        <a:rPr lang="en-US" altLang="zh-CN" sz="2800" dirty="0">
                          <a:solidFill>
                            <a:srgbClr val="FF0000"/>
                          </a:solidFill>
                          <a:latin typeface="Arial" panose="020B0604020202020204" pitchFamily="34" charset="0"/>
                          <a:ea typeface="宋体" panose="02010600030101010101" pitchFamily="2" charset="-122"/>
                        </a:rPr>
                        <a:t>V100*8 Memory=256G </a:t>
                      </a:r>
                      <a:r>
                        <a:rPr lang="en-US" altLang="zh-CN" sz="2800" dirty="0">
                          <a:latin typeface="Arial" panose="020B0604020202020204" pitchFamily="34" charset="0"/>
                          <a:ea typeface="宋体" panose="02010600030101010101" pitchFamily="2" charset="-122"/>
                        </a:rPr>
                        <a:t>3.1080ti</a:t>
                      </a:r>
                      <a:r>
                        <a:rPr lang="zh-CN" altLang="en-US" sz="2800" dirty="0">
                          <a:latin typeface="Arial" panose="020B0604020202020204" pitchFamily="34" charset="0"/>
                          <a:ea typeface="宋体" panose="02010600030101010101" pitchFamily="2" charset="-122"/>
                        </a:rPr>
                        <a:t> </a:t>
                      </a:r>
                      <a:r>
                        <a:rPr lang="en-US" altLang="zh-CN" sz="2800" dirty="0">
                          <a:latin typeface="Arial" panose="020B0604020202020204" pitchFamily="34" charset="0"/>
                          <a:ea typeface="宋体" panose="02010600030101010101" pitchFamily="2" charset="-122"/>
                        </a:rPr>
                        <a:t>Memory=8G</a:t>
                      </a:r>
                      <a:endParaRPr lang="zh-CN" altLang="en-US" sz="2800" dirty="0">
                        <a:latin typeface="Arial" panose="020B0604020202020204" pitchFamily="34" charset="0"/>
                        <a:ea typeface="宋体" panose="02010600030101010101" pitchFamily="2" charset="-122"/>
                      </a:endParaRPr>
                    </a:p>
                  </a:txBody>
                  <a:tcPr marL="68593" marR="68593"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82316" y="0"/>
            <a:ext cx="1627369" cy="523220"/>
          </a:xfrm>
          <a:prstGeom prst="rect">
            <a:avLst/>
          </a:prstGeom>
        </p:spPr>
        <p:txBody>
          <a:bodyPr wrap="none">
            <a:spAutoFit/>
          </a:bodyPr>
          <a:lstStyle/>
          <a:p>
            <a:pPr lvl="0" algn="ctr">
              <a:defRPr/>
            </a:pPr>
            <a:r>
              <a:rPr lang="zh-CN" altLang="en-US" sz="2800" b="1" dirty="0">
                <a:solidFill>
                  <a:prstClr val="black"/>
                </a:solidFill>
                <a:latin typeface="+mj-ea"/>
                <a:ea typeface="+mj-ea"/>
              </a:rPr>
              <a:t>参数设置</a:t>
            </a:r>
            <a:endParaRPr kumimoji="0" lang="zh-CN" altLang="en-US" sz="2800" b="1" i="0" u="none" strike="noStrike" kern="1200" cap="none" spc="600" normalizeH="0" baseline="0" noProof="0" dirty="0">
              <a:ln>
                <a:noFill/>
              </a:ln>
              <a:solidFill>
                <a:prstClr val="black">
                  <a:lumMod val="75000"/>
                  <a:lumOff val="25000"/>
                </a:prstClr>
              </a:solidFill>
              <a:effectLst/>
              <a:uLnTx/>
              <a:uFillTx/>
              <a:latin typeface="+mj-ea"/>
              <a:ea typeface="+mj-ea"/>
              <a:cs typeface="+mn-cs"/>
            </a:endParaRPr>
          </a:p>
        </p:txBody>
      </p:sp>
      <p:cxnSp>
        <p:nvCxnSpPr>
          <p:cNvPr id="8" name="直接连接符 7"/>
          <p:cNvCxnSpPr/>
          <p:nvPr/>
        </p:nvCxnSpPr>
        <p:spPr>
          <a:xfrm>
            <a:off x="3129617" y="230189"/>
            <a:ext cx="2229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6809917" y="230189"/>
            <a:ext cx="218943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graphicFrame>
        <p:nvGraphicFramePr>
          <p:cNvPr id="7" name="表格 6">
            <a:extLst>
              <a:ext uri="{FF2B5EF4-FFF2-40B4-BE49-F238E27FC236}">
                <a16:creationId xmlns:a16="http://schemas.microsoft.com/office/drawing/2014/main" id="{7659D84D-EFFE-4D86-A5CE-3D883B302BF9}"/>
              </a:ext>
            </a:extLst>
          </p:cNvPr>
          <p:cNvGraphicFramePr/>
          <p:nvPr>
            <p:extLst>
              <p:ext uri="{D42A27DB-BD31-4B8C-83A1-F6EECF244321}">
                <p14:modId xmlns:p14="http://schemas.microsoft.com/office/powerpoint/2010/main" val="3982660251"/>
              </p:ext>
            </p:extLst>
          </p:nvPr>
        </p:nvGraphicFramePr>
        <p:xfrm>
          <a:off x="871269" y="776384"/>
          <a:ext cx="11136702" cy="5934961"/>
        </p:xfrm>
        <a:graphic>
          <a:graphicData uri="http://schemas.openxmlformats.org/drawingml/2006/table">
            <a:tbl>
              <a:tblPr firstRow="1" bandRow="1">
                <a:tableStyleId>{5940675A-B579-460E-94D1-54222C63F5DA}</a:tableStyleId>
              </a:tblPr>
              <a:tblGrid>
                <a:gridCol w="2476312">
                  <a:extLst>
                    <a:ext uri="{9D8B030D-6E8A-4147-A177-3AD203B41FA5}">
                      <a16:colId xmlns:a16="http://schemas.microsoft.com/office/drawing/2014/main" val="20000"/>
                    </a:ext>
                  </a:extLst>
                </a:gridCol>
                <a:gridCol w="8660390">
                  <a:extLst>
                    <a:ext uri="{9D8B030D-6E8A-4147-A177-3AD203B41FA5}">
                      <a16:colId xmlns:a16="http://schemas.microsoft.com/office/drawing/2014/main" val="20001"/>
                    </a:ext>
                  </a:extLst>
                </a:gridCol>
              </a:tblGrid>
              <a:tr h="1118382">
                <a:tc>
                  <a:txBody>
                    <a:bodyPr/>
                    <a:lstStyle/>
                    <a:p>
                      <a:pPr algn="ctr">
                        <a:buClrTx/>
                        <a:buSzTx/>
                        <a:buFontTx/>
                        <a:buNone/>
                      </a:pPr>
                      <a:r>
                        <a:rPr lang="en-US" altLang="zh-CN" sz="2800" b="0" i="0" kern="1200" dirty="0">
                          <a:solidFill>
                            <a:schemeClr val="tx1"/>
                          </a:solidFill>
                          <a:effectLst/>
                          <a:latin typeface="+mn-lt"/>
                          <a:ea typeface="+mn-ea"/>
                          <a:cs typeface="+mn-cs"/>
                        </a:rPr>
                        <a:t>epochs</a:t>
                      </a:r>
                      <a:endParaRPr lang="zh-CN" altLang="en-US" sz="2800" dirty="0">
                        <a:latin typeface="Arial" panose="020B0604020202020204" pitchFamily="34" charset="0"/>
                        <a:ea typeface="宋体" panose="02010600030101010101" pitchFamily="2" charset="-122"/>
                      </a:endParaRPr>
                    </a:p>
                  </a:txBody>
                  <a:tcPr marL="68593" marR="68593" marT="0" marB="0"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altLang="zh-CN" sz="2800" dirty="0">
                          <a:latin typeface="Arial" panose="020B0604020202020204" pitchFamily="34" charset="0"/>
                          <a:ea typeface="宋体" panose="02010600030101010101" pitchFamily="2" charset="-122"/>
                        </a:rPr>
                        <a:t>13</a:t>
                      </a:r>
                      <a:endParaRPr lang="zh-CN" altLang="en-US" sz="2800" dirty="0">
                        <a:latin typeface="Arial" panose="020B0604020202020204" pitchFamily="34" charset="0"/>
                        <a:ea typeface="宋体" panose="02010600030101010101" pitchFamily="2" charset="-122"/>
                      </a:endParaRPr>
                    </a:p>
                  </a:txBody>
                  <a:tcPr marL="68593" marR="68593" marT="0" marB="0"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250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kern="1200" dirty="0">
                          <a:solidFill>
                            <a:schemeClr val="tx1"/>
                          </a:solidFill>
                          <a:effectLst/>
                          <a:latin typeface="+mn-lt"/>
                          <a:ea typeface="+mn-ea"/>
                          <a:cs typeface="+mn-cs"/>
                        </a:rPr>
                        <a:t>Batch-size</a:t>
                      </a:r>
                    </a:p>
                  </a:txBody>
                  <a:tcPr marL="68593" marR="68593"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altLang="zh-CN" sz="2800" dirty="0">
                          <a:latin typeface="Arial" panose="020B0604020202020204" pitchFamily="34" charset="0"/>
                          <a:ea typeface="宋体" panose="02010600030101010101" pitchFamily="2" charset="-122"/>
                        </a:rPr>
                        <a:t>1000</a:t>
                      </a:r>
                      <a:endParaRPr lang="zh-CN" altLang="en-US" sz="2800" dirty="0">
                        <a:latin typeface="Arial" panose="020B0604020202020204" pitchFamily="34" charset="0"/>
                        <a:ea typeface="宋体" panose="02010600030101010101" pitchFamily="2" charset="-122"/>
                      </a:endParaRPr>
                    </a:p>
                  </a:txBody>
                  <a:tcPr marL="68593" marR="68593"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50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kern="1200" dirty="0">
                          <a:solidFill>
                            <a:schemeClr val="tx1"/>
                          </a:solidFill>
                          <a:effectLst/>
                          <a:latin typeface="+mn-lt"/>
                          <a:ea typeface="+mn-ea"/>
                          <a:cs typeface="+mn-cs"/>
                        </a:rPr>
                        <a:t>Learning-rate</a:t>
                      </a:r>
                    </a:p>
                  </a:txBody>
                  <a:tcPr marL="68593" marR="68593"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altLang="zh-CN" sz="2800" dirty="0">
                          <a:latin typeface="Arial" panose="020B0604020202020204" pitchFamily="34" charset="0"/>
                          <a:ea typeface="宋体" panose="02010600030101010101" pitchFamily="2" charset="-122"/>
                        </a:rPr>
                        <a:t>0.0005</a:t>
                      </a:r>
                      <a:endParaRPr lang="zh-CN" altLang="en-US" sz="2800" dirty="0">
                        <a:latin typeface="Arial" panose="020B0604020202020204" pitchFamily="34" charset="0"/>
                        <a:ea typeface="宋体" panose="02010600030101010101" pitchFamily="2" charset="-122"/>
                      </a:endParaRPr>
                    </a:p>
                  </a:txBody>
                  <a:tcPr marL="68593" marR="68593"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230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kern="1200" dirty="0">
                          <a:solidFill>
                            <a:schemeClr val="tx1"/>
                          </a:solidFill>
                          <a:effectLst/>
                          <a:latin typeface="+mn-lt"/>
                          <a:ea typeface="+mn-ea"/>
                          <a:cs typeface="+mn-cs"/>
                        </a:rPr>
                        <a:t>Gamma-decay</a:t>
                      </a:r>
                    </a:p>
                  </a:txBody>
                  <a:tcPr marL="68593" marR="68593"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altLang="zh-CN" sz="2800" dirty="0">
                          <a:latin typeface="Arial" panose="020B0604020202020204" pitchFamily="34" charset="0"/>
                          <a:ea typeface="宋体" panose="02010600030101010101" pitchFamily="2" charset="-122"/>
                        </a:rPr>
                        <a:t>0.1</a:t>
                      </a:r>
                      <a:endParaRPr lang="zh-CN" altLang="en-US" sz="2800" dirty="0">
                        <a:latin typeface="Arial" panose="020B0604020202020204" pitchFamily="34" charset="0"/>
                        <a:ea typeface="宋体" panose="02010600030101010101" pitchFamily="2" charset="-122"/>
                      </a:endParaRPr>
                    </a:p>
                  </a:txBody>
                  <a:tcPr marL="68593" marR="68593"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250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kern="1200" dirty="0">
                          <a:solidFill>
                            <a:schemeClr val="tx1"/>
                          </a:solidFill>
                          <a:effectLst/>
                          <a:latin typeface="+mn-lt"/>
                          <a:ea typeface="+mn-ea"/>
                          <a:cs typeface="+mn-cs"/>
                        </a:rPr>
                        <a:t>Lambda-g</a:t>
                      </a:r>
                    </a:p>
                  </a:txBody>
                  <a:tcPr marL="68593" marR="68593"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altLang="zh-CN" sz="2800" dirty="0">
                          <a:latin typeface="Arial" panose="020B0604020202020204" pitchFamily="34" charset="0"/>
                          <a:ea typeface="宋体" panose="02010600030101010101" pitchFamily="2" charset="-122"/>
                        </a:rPr>
                        <a:t>0.1</a:t>
                      </a:r>
                      <a:endParaRPr lang="zh-CN" altLang="en-US" sz="2800" dirty="0">
                        <a:latin typeface="Arial" panose="020B0604020202020204" pitchFamily="34" charset="0"/>
                        <a:ea typeface="宋体" panose="02010600030101010101" pitchFamily="2" charset="-122"/>
                      </a:endParaRPr>
                    </a:p>
                  </a:txBody>
                  <a:tcPr marL="68593" marR="68593"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18382">
                <a:tc>
                  <a:txBody>
                    <a:bodyPr/>
                    <a:lstStyle/>
                    <a:p>
                      <a:pPr algn="ctr">
                        <a:buClrTx/>
                        <a:buSzTx/>
                        <a:buFontTx/>
                        <a:buNone/>
                      </a:pPr>
                      <a:r>
                        <a:rPr lang="zh-CN" altLang="en-US" sz="2800" dirty="0">
                          <a:latin typeface="Arial" panose="020B0604020202020204" pitchFamily="34" charset="0"/>
                          <a:ea typeface="宋体" panose="02010600030101010101" pitchFamily="2" charset="-122"/>
                        </a:rPr>
                        <a:t>时间</a:t>
                      </a:r>
                    </a:p>
                  </a:txBody>
                  <a:tcPr marL="68593" marR="68593"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altLang="zh-CN" sz="2800" dirty="0">
                          <a:solidFill>
                            <a:srgbClr val="FF0000"/>
                          </a:solidFill>
                          <a:latin typeface="Arial" panose="020B0604020202020204" pitchFamily="34" charset="0"/>
                          <a:ea typeface="宋体" panose="02010600030101010101" pitchFamily="2" charset="-122"/>
                        </a:rPr>
                        <a:t>24h</a:t>
                      </a:r>
                      <a:r>
                        <a:rPr lang="zh-CN" altLang="en-US" sz="2800" dirty="0">
                          <a:solidFill>
                            <a:srgbClr val="FF0000"/>
                          </a:solidFill>
                          <a:latin typeface="Arial" panose="020B0604020202020204" pitchFamily="34" charset="0"/>
                          <a:ea typeface="宋体" panose="02010600030101010101" pitchFamily="2" charset="-122"/>
                        </a:rPr>
                        <a:t>*</a:t>
                      </a:r>
                      <a:r>
                        <a:rPr lang="en-US" altLang="zh-CN" sz="2800" dirty="0">
                          <a:solidFill>
                            <a:srgbClr val="FF0000"/>
                          </a:solidFill>
                          <a:latin typeface="Arial" panose="020B0604020202020204" pitchFamily="34" charset="0"/>
                          <a:ea typeface="宋体" panose="02010600030101010101" pitchFamily="2" charset="-122"/>
                        </a:rPr>
                        <a:t>1.5</a:t>
                      </a:r>
                      <a:endParaRPr lang="zh-CN" altLang="en-US" sz="2800" dirty="0">
                        <a:solidFill>
                          <a:srgbClr val="FF0000"/>
                        </a:solidFill>
                        <a:latin typeface="Arial" panose="020B0604020202020204" pitchFamily="34" charset="0"/>
                        <a:ea typeface="宋体" panose="02010600030101010101" pitchFamily="2" charset="-122"/>
                      </a:endParaRPr>
                    </a:p>
                  </a:txBody>
                  <a:tcPr marL="68593" marR="68593"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407075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87499" y="0"/>
            <a:ext cx="1217001" cy="523220"/>
          </a:xfrm>
          <a:prstGeom prst="rect">
            <a:avLst/>
          </a:prstGeom>
        </p:spPr>
        <p:txBody>
          <a:bodyPr wrap="none">
            <a:spAutoFit/>
          </a:bodyPr>
          <a:lstStyle/>
          <a:p>
            <a:pPr algn="ctr"/>
            <a:r>
              <a:rPr lang="en-US" altLang="zh-CN" sz="2800" b="1" spc="600" dirty="0">
                <a:solidFill>
                  <a:schemeClr val="tx1">
                    <a:lumMod val="75000"/>
                    <a:lumOff val="25000"/>
                  </a:schemeClr>
                </a:solidFill>
                <a:latin typeface="+mj-ea"/>
                <a:ea typeface="+mj-ea"/>
              </a:rPr>
              <a:t>BLEU</a:t>
            </a:r>
            <a:endParaRPr lang="zh-CN" altLang="en-US" sz="2800" b="1" spc="600" dirty="0">
              <a:solidFill>
                <a:schemeClr val="tx1">
                  <a:lumMod val="75000"/>
                  <a:lumOff val="25000"/>
                </a:schemeClr>
              </a:solidFill>
              <a:latin typeface="+mj-ea"/>
              <a:ea typeface="+mj-ea"/>
            </a:endParaRPr>
          </a:p>
        </p:txBody>
      </p:sp>
      <p:cxnSp>
        <p:nvCxnSpPr>
          <p:cNvPr id="8" name="直接连接符 7"/>
          <p:cNvCxnSpPr/>
          <p:nvPr/>
        </p:nvCxnSpPr>
        <p:spPr>
          <a:xfrm>
            <a:off x="3330666" y="261610"/>
            <a:ext cx="2229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6568379" y="261610"/>
            <a:ext cx="218943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3508688" y="662288"/>
                <a:ext cx="7176388" cy="360848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zh-CN" sz="2800" i="1" smtClean="0">
                          <a:latin typeface="Cambria Math" panose="02040503050406030204" pitchFamily="18" charset="0"/>
                        </a:rPr>
                        <m:t>𝐵𝐿𝐸𝑈</m:t>
                      </m:r>
                      <m:r>
                        <a:rPr lang="en-US" altLang="zh-CN" sz="2800" i="1" smtClean="0">
                          <a:latin typeface="Cambria Math" panose="02040503050406030204" pitchFamily="18" charset="0"/>
                        </a:rPr>
                        <m:t>−</m:t>
                      </m:r>
                      <m:r>
                        <a:rPr lang="en-US" altLang="zh-CN" sz="2800" i="1" smtClean="0">
                          <a:latin typeface="Cambria Math" panose="02040503050406030204" pitchFamily="18" charset="0"/>
                        </a:rPr>
                        <m:t>𝑁</m:t>
                      </m:r>
                      <m:r>
                        <a:rPr lang="en-US" altLang="zh-CN" sz="2800" i="1" smtClean="0">
                          <a:latin typeface="Cambria Math" panose="02040503050406030204" pitchFamily="18" charset="0"/>
                        </a:rPr>
                        <m:t>:=</m:t>
                      </m:r>
                      <m:r>
                        <a:rPr lang="en-US" altLang="zh-CN" sz="2800" i="1" smtClean="0">
                          <a:latin typeface="Cambria Math" panose="02040503050406030204" pitchFamily="18" charset="0"/>
                        </a:rPr>
                        <m:t>𝑏</m:t>
                      </m:r>
                      <m:r>
                        <a:rPr lang="en-US" altLang="zh-CN" sz="2800" i="1" smtClean="0">
                          <a:latin typeface="Cambria Math" panose="02040503050406030204" pitchFamily="18" charset="0"/>
                        </a:rPr>
                        <m:t>(</m:t>
                      </m:r>
                      <m:r>
                        <a:rPr lang="en-US" altLang="zh-CN" sz="2800" i="1" smtClean="0">
                          <a:latin typeface="Cambria Math" panose="02040503050406030204" pitchFamily="18" charset="0"/>
                        </a:rPr>
                        <m:t>𝑟</m:t>
                      </m:r>
                      <m:r>
                        <a:rPr lang="en-US" altLang="zh-CN" sz="2800" i="1" smtClean="0">
                          <a:latin typeface="Cambria Math" panose="02040503050406030204" pitchFamily="18" charset="0"/>
                        </a:rPr>
                        <m:t>,</m:t>
                      </m:r>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𝑟</m:t>
                          </m:r>
                        </m:e>
                      </m:acc>
                      <m:r>
                        <a:rPr lang="en-US" altLang="zh-CN" sz="2800" i="1">
                          <a:latin typeface="Cambria Math" panose="02040503050406030204" pitchFamily="18" charset="0"/>
                        </a:rPr>
                        <m:t>)</m:t>
                      </m:r>
                      <m:func>
                        <m:funcPr>
                          <m:ctrlPr>
                            <a:rPr lang="zh-CN" altLang="zh-CN" sz="2800" i="1">
                              <a:latin typeface="Cambria Math" panose="02040503050406030204" pitchFamily="18" charset="0"/>
                            </a:rPr>
                          </m:ctrlPr>
                        </m:funcPr>
                        <m:fName>
                          <m:r>
                            <a:rPr lang="en-US" altLang="zh-CN" sz="2800" i="1">
                              <a:latin typeface="Cambria Math" panose="02040503050406030204" pitchFamily="18" charset="0"/>
                            </a:rPr>
                            <m:t>𝑒𝑥𝑝</m:t>
                          </m:r>
                        </m:fName>
                        <m:e>
                          <m:r>
                            <a:rPr lang="en-US" altLang="zh-CN" sz="2800" i="1">
                              <a:latin typeface="Cambria Math" panose="02040503050406030204" pitchFamily="18" charset="0"/>
                            </a:rPr>
                            <m:t>(</m:t>
                          </m:r>
                        </m:e>
                      </m:func>
                      <m:nary>
                        <m:naryPr>
                          <m:chr m:val="∑"/>
                          <m:ctrlPr>
                            <a:rPr lang="zh-CN" altLang="zh-CN" sz="2800" i="1">
                              <a:latin typeface="Cambria Math" panose="02040503050406030204" pitchFamily="18" charset="0"/>
                            </a:rPr>
                          </m:ctrlPr>
                        </m:naryPr>
                        <m:sub>
                          <m:r>
                            <a:rPr lang="en-US" altLang="zh-CN" sz="2800" i="1">
                              <a:latin typeface="Cambria Math" panose="02040503050406030204" pitchFamily="18" charset="0"/>
                            </a:rPr>
                            <m:t>𝑛</m:t>
                          </m:r>
                          <m:r>
                            <a:rPr lang="en-US" altLang="zh-CN" sz="2800" i="1">
                              <a:latin typeface="Cambria Math" panose="02040503050406030204" pitchFamily="18" charset="0"/>
                            </a:rPr>
                            <m:t>−1</m:t>
                          </m:r>
                        </m:sub>
                        <m:sup>
                          <m:r>
                            <a:rPr lang="en-US" altLang="zh-CN" sz="2800" i="1">
                              <a:latin typeface="Cambria Math" panose="02040503050406030204" pitchFamily="18" charset="0"/>
                            </a:rPr>
                            <m:t>𝑁</m:t>
                          </m:r>
                        </m:sup>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𝛽</m:t>
                              </m:r>
                            </m:e>
                            <m:sub>
                              <m:r>
                                <a:rPr lang="en-US" altLang="zh-CN" sz="2800" i="1">
                                  <a:latin typeface="Cambria Math" panose="02040503050406030204" pitchFamily="18" charset="0"/>
                                </a:rPr>
                                <m:t>𝑛</m:t>
                              </m:r>
                            </m:sub>
                          </m:sSub>
                        </m:e>
                      </m:nary>
                      <m:func>
                        <m:funcPr>
                          <m:ctrlPr>
                            <a:rPr lang="zh-CN" altLang="zh-CN" sz="2800" i="1">
                              <a:latin typeface="Cambria Math" panose="02040503050406030204" pitchFamily="18" charset="0"/>
                            </a:rPr>
                          </m:ctrlPr>
                        </m:funcPr>
                        <m:fName>
                          <m:r>
                            <a:rPr lang="en-US" altLang="zh-CN" sz="2800" i="1">
                              <a:latin typeface="Cambria Math" panose="02040503050406030204" pitchFamily="18" charset="0"/>
                            </a:rPr>
                            <m:t>𝑙𝑜𝑔</m:t>
                          </m:r>
                        </m:fName>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𝑛</m:t>
                              </m:r>
                            </m:sub>
                          </m:sSub>
                        </m:e>
                      </m:func>
                      <m:r>
                        <a:rPr lang="en-US" altLang="zh-CN" sz="2800" i="1">
                          <a:latin typeface="Cambria Math" panose="02040503050406030204" pitchFamily="18" charset="0"/>
                        </a:rPr>
                        <m:t>(</m:t>
                      </m:r>
                      <m:r>
                        <a:rPr lang="en-US" altLang="zh-CN" sz="2800" i="1">
                          <a:latin typeface="Cambria Math" panose="02040503050406030204" pitchFamily="18" charset="0"/>
                        </a:rPr>
                        <m:t>𝑟</m:t>
                      </m:r>
                      <m:r>
                        <a:rPr lang="en-US" altLang="zh-CN" sz="2800" i="1">
                          <a:latin typeface="Cambria Math" panose="02040503050406030204" pitchFamily="18" charset="0"/>
                        </a:rPr>
                        <m:t>,</m:t>
                      </m:r>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𝑟</m:t>
                          </m:r>
                        </m:e>
                      </m:acc>
                      <m:r>
                        <a:rPr lang="en-US" altLang="zh-CN" sz="2800" i="1">
                          <a:latin typeface="Cambria Math" panose="02040503050406030204" pitchFamily="18" charset="0"/>
                        </a:rPr>
                        <m:t>))</m:t>
                      </m:r>
                    </m:oMath>
                  </m:oMathPara>
                </a14:m>
                <a:endParaRPr lang="en-US" altLang="zh-CN" sz="28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𝑛</m:t>
                          </m:r>
                        </m:sub>
                      </m:sSub>
                      <m:d>
                        <m:dPr>
                          <m:ctrlPr>
                            <a:rPr lang="en-US" altLang="zh-CN" sz="2800" i="1">
                              <a:latin typeface="Cambria Math" panose="02040503050406030204" pitchFamily="18" charset="0"/>
                            </a:rPr>
                          </m:ctrlPr>
                        </m:dPr>
                        <m:e>
                          <m:r>
                            <a:rPr lang="en-US" altLang="zh-CN" sz="2800" i="1">
                              <a:latin typeface="Cambria Math" panose="02040503050406030204" pitchFamily="18" charset="0"/>
                            </a:rPr>
                            <m:t>𝑟</m:t>
                          </m:r>
                          <m:r>
                            <a:rPr lang="en-US" altLang="zh-CN" sz="2800" i="1">
                              <a:latin typeface="Cambria Math" panose="02040503050406030204" pitchFamily="18" charset="0"/>
                            </a:rPr>
                            <m:t>,</m:t>
                          </m:r>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𝑟</m:t>
                              </m:r>
                            </m:e>
                          </m:acc>
                        </m:e>
                      </m:d>
                      <m:r>
                        <a:rPr lang="en-US" altLang="zh-CN" sz="2800" i="1">
                          <a:latin typeface="Cambria Math" panose="02040503050406030204" pitchFamily="18" charset="0"/>
                        </a:rPr>
                        <m:t>=</m:t>
                      </m:r>
                      <m:f>
                        <m:fPr>
                          <m:ctrlPr>
                            <a:rPr lang="zh-CN" altLang="zh-CN" sz="2800" i="1">
                              <a:latin typeface="Cambria Math" panose="02040503050406030204" pitchFamily="18" charset="0"/>
                            </a:rPr>
                          </m:ctrlPr>
                        </m:fPr>
                        <m:num>
                          <m:nary>
                            <m:naryPr>
                              <m:chr m:val="∑"/>
                              <m:supHide m:val="on"/>
                              <m:ctrlPr>
                                <a:rPr lang="zh-CN" altLang="zh-CN" sz="2800" i="1">
                                  <a:latin typeface="Cambria Math" panose="02040503050406030204" pitchFamily="18" charset="0"/>
                                </a:rPr>
                              </m:ctrlPr>
                            </m:naryPr>
                            <m:sub>
                              <m:r>
                                <a:rPr lang="en-US" altLang="zh-CN" sz="2800" i="1">
                                  <a:latin typeface="Cambria Math" panose="02040503050406030204" pitchFamily="18" charset="0"/>
                                </a:rPr>
                                <m:t>𝑘</m:t>
                              </m:r>
                            </m:sub>
                            <m:sup/>
                            <m:e>
                              <m:func>
                                <m:funcPr>
                                  <m:ctrlPr>
                                    <a:rPr lang="zh-CN" altLang="zh-CN" sz="2800" i="1">
                                      <a:latin typeface="Cambria Math" panose="02040503050406030204" pitchFamily="18" charset="0"/>
                                    </a:rPr>
                                  </m:ctrlPr>
                                </m:funcPr>
                                <m:fName>
                                  <m:r>
                                    <a:rPr lang="en-US" altLang="zh-CN" sz="2800" i="1">
                                      <a:latin typeface="Cambria Math" panose="02040503050406030204" pitchFamily="18" charset="0"/>
                                    </a:rPr>
                                    <m:t>𝑚𝑖𝑛</m:t>
                                  </m:r>
                                </m:fName>
                                <m:e>
                                  <m:r>
                                    <a:rPr lang="en-US" altLang="zh-CN" sz="2800" i="1">
                                      <a:latin typeface="Cambria Math" panose="02040503050406030204" pitchFamily="18" charset="0"/>
                                    </a:rPr>
                                    <m:t>(</m:t>
                                  </m:r>
                                </m:e>
                              </m:func>
                              <m:r>
                                <a:rPr lang="en-US" altLang="zh-CN" sz="2800" i="1">
                                  <a:latin typeface="Cambria Math" panose="02040503050406030204" pitchFamily="18" charset="0"/>
                                </a:rPr>
                                <m:t>h</m:t>
                              </m:r>
                              <m:r>
                                <a:rPr lang="en-US" altLang="zh-CN" sz="2800" i="1">
                                  <a:latin typeface="Cambria Math" panose="02040503050406030204" pitchFamily="18" charset="0"/>
                                </a:rPr>
                                <m:t>(</m:t>
                              </m:r>
                              <m:r>
                                <a:rPr lang="en-US" altLang="zh-CN" sz="2800" i="1">
                                  <a:latin typeface="Cambria Math" panose="02040503050406030204" pitchFamily="18" charset="0"/>
                                </a:rPr>
                                <m:t>𝑘</m:t>
                              </m:r>
                              <m:r>
                                <a:rPr lang="en-US" altLang="zh-CN" sz="2800" i="1">
                                  <a:latin typeface="Cambria Math" panose="02040503050406030204" pitchFamily="18" charset="0"/>
                                </a:rPr>
                                <m:t>,</m:t>
                              </m:r>
                              <m:r>
                                <a:rPr lang="en-US" altLang="zh-CN" sz="2800" i="1">
                                  <a:latin typeface="Cambria Math" panose="02040503050406030204" pitchFamily="18" charset="0"/>
                                </a:rPr>
                                <m:t>𝑟</m:t>
                              </m:r>
                              <m:r>
                                <a:rPr lang="en-US" altLang="zh-CN" sz="2800" i="1">
                                  <a:latin typeface="Cambria Math" panose="02040503050406030204" pitchFamily="18" charset="0"/>
                                </a:rPr>
                                <m:t>),</m:t>
                              </m:r>
                              <m:r>
                                <a:rPr lang="en-US" altLang="zh-CN" sz="2800" i="1">
                                  <a:latin typeface="Cambria Math" panose="02040503050406030204" pitchFamily="18" charset="0"/>
                                </a:rPr>
                                <m:t>h</m:t>
                              </m:r>
                              <m:r>
                                <a:rPr lang="en-US" altLang="zh-CN" sz="2800" i="1">
                                  <a:latin typeface="Cambria Math" panose="02040503050406030204" pitchFamily="18" charset="0"/>
                                </a:rPr>
                                <m:t>(</m:t>
                              </m:r>
                              <m:r>
                                <a:rPr lang="en-US" altLang="zh-CN" sz="2800" i="1">
                                  <a:latin typeface="Cambria Math" panose="02040503050406030204" pitchFamily="18" charset="0"/>
                                </a:rPr>
                                <m:t>𝑘</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𝑟</m:t>
                                      </m:r>
                                    </m:e>
                                  </m:acc>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e>
                          </m:nary>
                        </m:num>
                        <m:den>
                          <m:nary>
                            <m:naryPr>
                              <m:chr m:val="∑"/>
                              <m:supHide m:val="on"/>
                              <m:ctrlPr>
                                <a:rPr lang="zh-CN" altLang="zh-CN" sz="2800" i="1">
                                  <a:latin typeface="Cambria Math" panose="02040503050406030204" pitchFamily="18" charset="0"/>
                                </a:rPr>
                              </m:ctrlPr>
                            </m:naryPr>
                            <m:sub>
                              <m:r>
                                <a:rPr lang="en-US" altLang="zh-CN" sz="2800" i="1">
                                  <a:latin typeface="Cambria Math" panose="02040503050406030204" pitchFamily="18" charset="0"/>
                                </a:rPr>
                                <m:t>𝑘</m:t>
                              </m:r>
                            </m:sub>
                            <m:sup/>
                            <m:e>
                              <m:r>
                                <a:rPr lang="en-US" altLang="zh-CN" sz="2800" i="1">
                                  <a:latin typeface="Cambria Math" panose="02040503050406030204" pitchFamily="18" charset="0"/>
                                </a:rPr>
                                <m:t>h</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𝑘</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𝑖</m:t>
                                      </m:r>
                                    </m:sub>
                                  </m:sSub>
                                </m:e>
                              </m:d>
                            </m:e>
                          </m:nary>
                        </m:den>
                      </m:f>
                    </m:oMath>
                  </m:oMathPara>
                </a14:m>
                <a:endParaRPr lang="en-US" altLang="zh-CN" sz="28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800" i="1">
                          <a:latin typeface="Cambria Math" panose="02040503050406030204" pitchFamily="18" charset="0"/>
                        </a:rPr>
                        <m:t>𝑏</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𝑟</m:t>
                          </m:r>
                          <m:r>
                            <a:rPr lang="en-US" altLang="zh-CN" sz="2800" i="1">
                              <a:latin typeface="Cambria Math" panose="02040503050406030204" pitchFamily="18" charset="0"/>
                            </a:rPr>
                            <m:t>,</m:t>
                          </m:r>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𝑟</m:t>
                              </m:r>
                            </m:e>
                          </m:acc>
                        </m:e>
                      </m:d>
                      <m:r>
                        <a:rPr lang="en-US" altLang="zh-CN" sz="2800" b="0" i="1" smtClean="0">
                          <a:latin typeface="Cambria Math" panose="02040503050406030204" pitchFamily="18" charset="0"/>
                        </a:rPr>
                        <m:t>=</m:t>
                      </m:r>
                      <m:r>
                        <a:rPr lang="en-US" altLang="zh-CN" sz="2800" i="1">
                          <a:latin typeface="Cambria Math" panose="02040503050406030204" pitchFamily="18" charset="0"/>
                        </a:rPr>
                        <m:t>𝐵𝑃</m:t>
                      </m:r>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eqArr>
                            <m:eqArrPr>
                              <m:ctrlPr>
                                <a:rPr lang="zh-CN" altLang="zh-CN" sz="2800" i="1">
                                  <a:latin typeface="Cambria Math" panose="02040503050406030204" pitchFamily="18" charset="0"/>
                                </a:rPr>
                              </m:ctrlPr>
                            </m:eqArrPr>
                            <m:e>
                              <m:r>
                                <a:rPr lang="en-US" altLang="zh-CN" sz="2800" i="1">
                                  <a:latin typeface="Cambria Math" panose="02040503050406030204" pitchFamily="18" charset="0"/>
                                </a:rPr>
                                <m:t>1         </m:t>
                              </m:r>
                              <m:r>
                                <a:rPr lang="en-US" altLang="zh-CN" sz="2800" i="1">
                                  <a:latin typeface="Cambria Math" panose="02040503050406030204" pitchFamily="18" charset="0"/>
                                </a:rPr>
                                <m:t>𝑖𝑓</m:t>
                              </m:r>
                              <m:r>
                                <a:rPr lang="en-US" altLang="zh-CN" sz="2800" i="1">
                                  <a:latin typeface="Cambria Math" panose="02040503050406030204" pitchFamily="18" charset="0"/>
                                </a:rPr>
                                <m:t> </m:t>
                              </m:r>
                              <m:r>
                                <a:rPr lang="en-US" altLang="zh-CN" sz="2800" i="1">
                                  <a:latin typeface="Cambria Math" panose="02040503050406030204" pitchFamily="18" charset="0"/>
                                </a:rPr>
                                <m:t>𝑙𝑐</m:t>
                              </m:r>
                              <m:r>
                                <a:rPr lang="en-US" altLang="zh-CN" sz="2800" i="1">
                                  <a:latin typeface="Cambria Math" panose="02040503050406030204" pitchFamily="18" charset="0"/>
                                </a:rPr>
                                <m:t>&gt;</m:t>
                              </m:r>
                              <m:r>
                                <a:rPr lang="en-US" altLang="zh-CN" sz="2800" i="1">
                                  <a:latin typeface="Cambria Math" panose="02040503050406030204" pitchFamily="18" charset="0"/>
                                </a:rPr>
                                <m:t>𝑙𝑠</m:t>
                              </m:r>
                            </m:e>
                            <m:e>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𝑒</m:t>
                                  </m:r>
                                </m:e>
                                <m:sup>
                                  <m:r>
                                    <a:rPr lang="en-US" altLang="zh-CN" sz="2800" i="1">
                                      <a:latin typeface="Cambria Math" panose="02040503050406030204" pitchFamily="18" charset="0"/>
                                    </a:rPr>
                                    <m:t>1−</m:t>
                                  </m:r>
                                  <m:f>
                                    <m:fPr>
                                      <m:ctrlPr>
                                        <a:rPr lang="zh-CN" altLang="zh-CN" sz="2800" i="1">
                                          <a:latin typeface="Cambria Math" panose="02040503050406030204" pitchFamily="18" charset="0"/>
                                        </a:rPr>
                                      </m:ctrlPr>
                                    </m:fPr>
                                    <m:num>
                                      <m:r>
                                        <a:rPr lang="en-US" altLang="zh-CN" sz="2800" i="1">
                                          <a:latin typeface="Cambria Math" panose="02040503050406030204" pitchFamily="18" charset="0"/>
                                        </a:rPr>
                                        <m:t>𝑙𝑠</m:t>
                                      </m:r>
                                    </m:num>
                                    <m:den>
                                      <m:r>
                                        <a:rPr lang="en-US" altLang="zh-CN" sz="2800" i="1">
                                          <a:latin typeface="Cambria Math" panose="02040503050406030204" pitchFamily="18" charset="0"/>
                                        </a:rPr>
                                        <m:t>𝑙𝑐</m:t>
                                      </m:r>
                                    </m:den>
                                  </m:f>
                                </m:sup>
                              </m:sSup>
                              <m:r>
                                <a:rPr lang="en-US" altLang="zh-CN" sz="2800" i="1">
                                  <a:latin typeface="Cambria Math" panose="02040503050406030204" pitchFamily="18" charset="0"/>
                                </a:rPr>
                                <m:t> </m:t>
                              </m:r>
                              <m:r>
                                <a:rPr lang="en-US" altLang="zh-CN" sz="2800" i="1">
                                  <a:latin typeface="Cambria Math" panose="02040503050406030204" pitchFamily="18" charset="0"/>
                                </a:rPr>
                                <m:t>𝑖𝑓</m:t>
                              </m:r>
                              <m:r>
                                <a:rPr lang="en-US" altLang="zh-CN" sz="2800" i="1">
                                  <a:latin typeface="Cambria Math" panose="02040503050406030204" pitchFamily="18" charset="0"/>
                                </a:rPr>
                                <m:t> </m:t>
                              </m:r>
                              <m:r>
                                <a:rPr lang="en-US" altLang="zh-CN" sz="2800" i="1">
                                  <a:latin typeface="Cambria Math" panose="02040503050406030204" pitchFamily="18" charset="0"/>
                                </a:rPr>
                                <m:t>𝑙𝑐</m:t>
                              </m:r>
                              <m:r>
                                <a:rPr lang="en-US" altLang="zh-CN" sz="2800" i="1">
                                  <a:latin typeface="Cambria Math" panose="02040503050406030204" pitchFamily="18" charset="0"/>
                                </a:rPr>
                                <m:t>&lt;</m:t>
                              </m:r>
                              <m:r>
                                <a:rPr lang="en-US" altLang="zh-CN" sz="2800" i="1">
                                  <a:latin typeface="Cambria Math" panose="02040503050406030204" pitchFamily="18" charset="0"/>
                                </a:rPr>
                                <m:t>𝑙𝑠</m:t>
                              </m:r>
                            </m:e>
                          </m:eqArr>
                        </m:e>
                      </m:d>
                    </m:oMath>
                  </m:oMathPara>
                </a14:m>
                <a:endParaRPr lang="zh-CN" altLang="en-US" sz="2800" i="1" dirty="0"/>
              </a:p>
            </p:txBody>
          </p:sp>
        </mc:Choice>
        <mc:Fallback xmlns="">
          <p:sp>
            <p:nvSpPr>
              <p:cNvPr id="2" name="文本框 1"/>
              <p:cNvSpPr txBox="1">
                <a:spLocks noRot="1" noChangeAspect="1" noMove="1" noResize="1" noEditPoints="1" noAdjustHandles="1" noChangeArrowheads="1" noChangeShapeType="1" noTextEdit="1"/>
              </p:cNvSpPr>
              <p:nvPr/>
            </p:nvSpPr>
            <p:spPr>
              <a:xfrm>
                <a:off x="3508688" y="662288"/>
                <a:ext cx="7176388" cy="3608488"/>
              </a:xfrm>
              <a:prstGeom prst="rect">
                <a:avLst/>
              </a:prstGeom>
              <a:blipFill>
                <a:blip r:embed="rId3"/>
                <a:stretch>
                  <a:fillRect/>
                </a:stretch>
              </a:blipFill>
            </p:spPr>
            <p:txBody>
              <a:bodyPr/>
              <a:lstStyle/>
              <a:p>
                <a:r>
                  <a:rPr lang="zh-CN" altLang="en-US">
                    <a:noFill/>
                  </a:rPr>
                  <a:t> </a:t>
                </a:r>
              </a:p>
            </p:txBody>
          </p:sp>
        </mc:Fallback>
      </mc:AlternateContent>
      <p:pic>
        <p:nvPicPr>
          <p:cNvPr id="9" name="图片 8" descr="1-gram">
            <a:extLst>
              <a:ext uri="{FF2B5EF4-FFF2-40B4-BE49-F238E27FC236}">
                <a16:creationId xmlns:a16="http://schemas.microsoft.com/office/drawing/2014/main" id="{633262B4-6198-40F4-BF8C-38CBEB7DBD50}"/>
              </a:ext>
            </a:extLst>
          </p:cNvPr>
          <p:cNvPicPr>
            <a:picLocks noChangeAspect="1"/>
          </p:cNvPicPr>
          <p:nvPr/>
        </p:nvPicPr>
        <p:blipFill>
          <a:blip r:embed="rId4"/>
          <a:stretch>
            <a:fillRect/>
          </a:stretch>
        </p:blipFill>
        <p:spPr>
          <a:xfrm>
            <a:off x="3069071" y="4333314"/>
            <a:ext cx="6524835" cy="17157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84908" y="0"/>
            <a:ext cx="1422184" cy="461665"/>
          </a:xfrm>
          <a:prstGeom prst="rect">
            <a:avLst/>
          </a:prstGeom>
        </p:spPr>
        <p:txBody>
          <a:bodyPr wrap="none">
            <a:spAutoFit/>
          </a:bodyPr>
          <a:lstStyle/>
          <a:p>
            <a:pPr algn="ctr"/>
            <a:r>
              <a:rPr lang="zh-CN" altLang="en-US" sz="2400" b="1" dirty="0"/>
              <a:t>对比试验</a:t>
            </a:r>
            <a:endParaRPr lang="zh-CN" altLang="en-US" sz="2400" b="1" spc="600" dirty="0">
              <a:solidFill>
                <a:schemeClr val="tx1">
                  <a:lumMod val="75000"/>
                  <a:lumOff val="25000"/>
                </a:schemeClr>
              </a:solidFill>
              <a:latin typeface="+mj-ea"/>
              <a:ea typeface="+mj-ea"/>
            </a:endParaRPr>
          </a:p>
        </p:txBody>
      </p:sp>
      <p:cxnSp>
        <p:nvCxnSpPr>
          <p:cNvPr id="8" name="直接连接符 7"/>
          <p:cNvCxnSpPr/>
          <p:nvPr/>
        </p:nvCxnSpPr>
        <p:spPr>
          <a:xfrm>
            <a:off x="3226448" y="230832"/>
            <a:ext cx="2229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6674487" y="230832"/>
            <a:ext cx="218943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graphicFrame>
        <p:nvGraphicFramePr>
          <p:cNvPr id="7" name="表格 6">
            <a:extLst>
              <a:ext uri="{FF2B5EF4-FFF2-40B4-BE49-F238E27FC236}">
                <a16:creationId xmlns:a16="http://schemas.microsoft.com/office/drawing/2014/main" id="{B6580E5A-17C5-407C-A124-C9D8AF02AB9C}"/>
              </a:ext>
            </a:extLst>
          </p:cNvPr>
          <p:cNvGraphicFramePr/>
          <p:nvPr>
            <p:extLst>
              <p:ext uri="{D42A27DB-BD31-4B8C-83A1-F6EECF244321}">
                <p14:modId xmlns:p14="http://schemas.microsoft.com/office/powerpoint/2010/main" val="3335125125"/>
              </p:ext>
            </p:extLst>
          </p:nvPr>
        </p:nvGraphicFramePr>
        <p:xfrm>
          <a:off x="701626" y="461665"/>
          <a:ext cx="10788747" cy="6378309"/>
        </p:xfrm>
        <a:graphic>
          <a:graphicData uri="http://schemas.openxmlformats.org/drawingml/2006/table">
            <a:tbl>
              <a:tblPr firstRow="1" bandRow="1">
                <a:tableStyleId>{5940675A-B579-460E-94D1-54222C63F5DA}</a:tableStyleId>
              </a:tblPr>
              <a:tblGrid>
                <a:gridCol w="2156550">
                  <a:extLst>
                    <a:ext uri="{9D8B030D-6E8A-4147-A177-3AD203B41FA5}">
                      <a16:colId xmlns:a16="http://schemas.microsoft.com/office/drawing/2014/main" val="20000"/>
                    </a:ext>
                  </a:extLst>
                </a:gridCol>
                <a:gridCol w="2160547">
                  <a:extLst>
                    <a:ext uri="{9D8B030D-6E8A-4147-A177-3AD203B41FA5}">
                      <a16:colId xmlns:a16="http://schemas.microsoft.com/office/drawing/2014/main" val="20001"/>
                    </a:ext>
                  </a:extLst>
                </a:gridCol>
                <a:gridCol w="2157550">
                  <a:extLst>
                    <a:ext uri="{9D8B030D-6E8A-4147-A177-3AD203B41FA5}">
                      <a16:colId xmlns:a16="http://schemas.microsoft.com/office/drawing/2014/main" val="20002"/>
                    </a:ext>
                  </a:extLst>
                </a:gridCol>
                <a:gridCol w="2157550">
                  <a:extLst>
                    <a:ext uri="{9D8B030D-6E8A-4147-A177-3AD203B41FA5}">
                      <a16:colId xmlns:a16="http://schemas.microsoft.com/office/drawing/2014/main" val="20003"/>
                    </a:ext>
                  </a:extLst>
                </a:gridCol>
                <a:gridCol w="2156550">
                  <a:extLst>
                    <a:ext uri="{9D8B030D-6E8A-4147-A177-3AD203B41FA5}">
                      <a16:colId xmlns:a16="http://schemas.microsoft.com/office/drawing/2014/main" val="20004"/>
                    </a:ext>
                  </a:extLst>
                </a:gridCol>
              </a:tblGrid>
              <a:tr h="394435">
                <a:tc>
                  <a:txBody>
                    <a:bodyPr/>
                    <a:lstStyle/>
                    <a:p>
                      <a:pPr algn="ctr">
                        <a:buNone/>
                      </a:pPr>
                      <a:r>
                        <a:rPr lang="zh-CN" altLang="en-US" sz="2400" dirty="0">
                          <a:latin typeface="Arial" panose="020B0604020202020204" pitchFamily="34" charset="0"/>
                          <a:ea typeface="宋体" panose="02010600030101010101" pitchFamily="2" charset="-122"/>
                        </a:rPr>
                        <a:t>BLEU</a:t>
                      </a:r>
                    </a:p>
                  </a:txBody>
                  <a:tcPr marL="68574" marR="68574" marT="0" marB="0"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2400" dirty="0">
                          <a:latin typeface="Arial" panose="020B0604020202020204" pitchFamily="34" charset="0"/>
                          <a:ea typeface="宋体" panose="02010600030101010101" pitchFamily="2" charset="-122"/>
                        </a:rPr>
                        <a:t>测试语句</a:t>
                      </a:r>
                    </a:p>
                  </a:txBody>
                  <a:tcPr marL="68574" marR="6857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2400" dirty="0">
                          <a:latin typeface="Arial" panose="020B0604020202020204" pitchFamily="34" charset="0"/>
                          <a:ea typeface="宋体" panose="02010600030101010101" pitchFamily="2" charset="-122"/>
                        </a:rPr>
                        <a:t>情感标签</a:t>
                      </a:r>
                    </a:p>
                  </a:txBody>
                  <a:tcPr marL="68574" marR="6857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2400" dirty="0">
                          <a:latin typeface="Arial" panose="020B0604020202020204" pitchFamily="34" charset="0"/>
                          <a:ea typeface="宋体" panose="02010600030101010101" pitchFamily="2" charset="-122"/>
                        </a:rPr>
                        <a:t>生成语句</a:t>
                      </a:r>
                    </a:p>
                  </a:txBody>
                  <a:tcPr marL="68574" marR="6857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zh-CN" altLang="en-US" sz="2400" dirty="0">
                          <a:latin typeface="Arial" panose="020B0604020202020204" pitchFamily="34" charset="0"/>
                          <a:ea typeface="宋体" panose="02010600030101010101" pitchFamily="2" charset="-122"/>
                        </a:rPr>
                        <a:t>测试方法</a:t>
                      </a:r>
                    </a:p>
                  </a:txBody>
                  <a:tcPr marL="68574" marR="68574" marT="0" marB="0"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77740">
                <a:tc>
                  <a:txBody>
                    <a:bodyPr/>
                    <a:lstStyle/>
                    <a:p>
                      <a:pPr algn="ctr">
                        <a:buClrTx/>
                        <a:buSzTx/>
                        <a:buFontTx/>
                        <a:buNone/>
                      </a:pPr>
                      <a:r>
                        <a:rPr lang="zh-CN" altLang="en-US" sz="2400" kern="1200" dirty="0">
                          <a:solidFill>
                            <a:schemeClr val="tx1"/>
                          </a:solidFill>
                          <a:latin typeface="Arial" panose="020B0604020202020204" pitchFamily="34" charset="0"/>
                          <a:ea typeface="宋体" panose="02010600030101010101" pitchFamily="2" charset="-122"/>
                          <a:cs typeface="+mn-cs"/>
                        </a:rPr>
                        <a:t> </a:t>
                      </a:r>
                      <a:r>
                        <a:rPr lang="en-US" altLang="zh-CN" sz="2400" kern="1200" dirty="0">
                          <a:solidFill>
                            <a:schemeClr val="tx1"/>
                          </a:solidFill>
                          <a:latin typeface="Arial" panose="020B0604020202020204" pitchFamily="34" charset="0"/>
                          <a:ea typeface="宋体" panose="02010600030101010101" pitchFamily="2" charset="-122"/>
                          <a:cs typeface="+mn-cs"/>
                        </a:rPr>
                        <a:t>6</a:t>
                      </a:r>
                      <a:r>
                        <a:rPr lang="zh-CN" altLang="en-US" sz="2400" kern="1200" dirty="0">
                          <a:solidFill>
                            <a:schemeClr val="tx1"/>
                          </a:solidFill>
                          <a:latin typeface="Arial" panose="020B0604020202020204" pitchFamily="34" charset="0"/>
                          <a:ea typeface="宋体" panose="02010600030101010101" pitchFamily="2" charset="-122"/>
                          <a:cs typeface="+mn-cs"/>
                        </a:rPr>
                        <a:t>3.080</a:t>
                      </a:r>
                    </a:p>
                  </a:txBody>
                  <a:tcPr marL="68574" marR="68574"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400" kern="1200" dirty="0">
                          <a:solidFill>
                            <a:schemeClr val="tx1"/>
                          </a:solidFill>
                          <a:latin typeface="Arial" panose="020B0604020202020204" pitchFamily="34" charset="0"/>
                          <a:ea typeface="宋体" panose="02010600030101010101" pitchFamily="2" charset="-122"/>
                          <a:cs typeface="+mn-cs"/>
                        </a:rPr>
                        <a:t>a red double decker bus driving down a street</a:t>
                      </a:r>
                    </a:p>
                  </a:txBody>
                  <a:tcPr marL="68574" marR="6857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400" kern="1200" dirty="0">
                          <a:solidFill>
                            <a:schemeClr val="tx1"/>
                          </a:solidFill>
                          <a:latin typeface="Arial" panose="020B0604020202020204" pitchFamily="34" charset="0"/>
                          <a:ea typeface="宋体" panose="02010600030101010101" pitchFamily="2" charset="-122"/>
                          <a:cs typeface="+mn-cs"/>
                        </a:rPr>
                        <a:t> 负面</a:t>
                      </a:r>
                    </a:p>
                  </a:txBody>
                  <a:tcPr marL="68574" marR="6857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400" kern="1200">
                          <a:solidFill>
                            <a:schemeClr val="tx1"/>
                          </a:solidFill>
                          <a:latin typeface="Arial" panose="020B0604020202020204" pitchFamily="34" charset="0"/>
                          <a:ea typeface="宋体" panose="02010600030101010101" pitchFamily="2" charset="-122"/>
                          <a:cs typeface="+mn-cs"/>
                        </a:rPr>
                        <a:t>a real garden style hands down the street !</a:t>
                      </a:r>
                    </a:p>
                  </a:txBody>
                  <a:tcPr marL="68574" marR="6857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400" kern="1200" dirty="0">
                          <a:solidFill>
                            <a:schemeClr val="tx1"/>
                          </a:solidFill>
                          <a:latin typeface="Arial" panose="020B0604020202020204" pitchFamily="34" charset="0"/>
                          <a:ea typeface="宋体" panose="02010600030101010101" pitchFamily="2" charset="-122"/>
                          <a:cs typeface="+mn-cs"/>
                        </a:rPr>
                        <a:t> 无attention</a:t>
                      </a:r>
                    </a:p>
                  </a:txBody>
                  <a:tcPr marL="68574" marR="68574"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65354">
                <a:tc>
                  <a:txBody>
                    <a:bodyPr/>
                    <a:lstStyle/>
                    <a:p>
                      <a:pPr algn="ctr">
                        <a:buClrTx/>
                        <a:buSzTx/>
                        <a:buFontTx/>
                        <a:buNone/>
                      </a:pPr>
                      <a:r>
                        <a:rPr lang="zh-CN" altLang="en-US" sz="2400" kern="1200" dirty="0">
                          <a:solidFill>
                            <a:schemeClr val="tx1"/>
                          </a:solidFill>
                          <a:latin typeface="Arial" panose="020B0604020202020204" pitchFamily="34" charset="0"/>
                          <a:ea typeface="宋体" panose="02010600030101010101" pitchFamily="2" charset="-122"/>
                          <a:cs typeface="+mn-cs"/>
                        </a:rPr>
                        <a:t> </a:t>
                      </a:r>
                      <a:r>
                        <a:rPr lang="en-US" altLang="zh-CN" sz="2400" kern="1200" dirty="0">
                          <a:solidFill>
                            <a:schemeClr val="tx1"/>
                          </a:solidFill>
                          <a:latin typeface="Arial" panose="020B0604020202020204" pitchFamily="34" charset="0"/>
                          <a:ea typeface="宋体" panose="02010600030101010101" pitchFamily="2" charset="-122"/>
                          <a:cs typeface="+mn-cs"/>
                        </a:rPr>
                        <a:t>6</a:t>
                      </a:r>
                      <a:r>
                        <a:rPr lang="zh-CN" altLang="en-US" sz="2400" kern="1200" dirty="0">
                          <a:solidFill>
                            <a:schemeClr val="tx1"/>
                          </a:solidFill>
                          <a:latin typeface="Arial" panose="020B0604020202020204" pitchFamily="34" charset="0"/>
                          <a:ea typeface="宋体" panose="02010600030101010101" pitchFamily="2" charset="-122"/>
                          <a:cs typeface="+mn-cs"/>
                        </a:rPr>
                        <a:t>3.080</a:t>
                      </a:r>
                    </a:p>
                  </a:txBody>
                  <a:tcPr marL="68574" marR="68574"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400" kern="1200" dirty="0">
                          <a:solidFill>
                            <a:schemeClr val="tx1"/>
                          </a:solidFill>
                          <a:latin typeface="Arial" panose="020B0604020202020204" pitchFamily="34" charset="0"/>
                          <a:ea typeface="宋体" panose="02010600030101010101" pitchFamily="2" charset="-122"/>
                          <a:cs typeface="+mn-cs"/>
                        </a:rPr>
                        <a:t>a man riding a wave on top of a surfboard</a:t>
                      </a:r>
                    </a:p>
                  </a:txBody>
                  <a:tcPr marL="68574" marR="6857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400" kern="1200" dirty="0">
                          <a:solidFill>
                            <a:schemeClr val="tx1"/>
                          </a:solidFill>
                          <a:latin typeface="Arial" panose="020B0604020202020204" pitchFamily="34" charset="0"/>
                          <a:ea typeface="宋体" panose="02010600030101010101" pitchFamily="2" charset="-122"/>
                          <a:cs typeface="+mn-cs"/>
                        </a:rPr>
                        <a:t> 正面</a:t>
                      </a:r>
                    </a:p>
                  </a:txBody>
                  <a:tcPr marL="68574" marR="6857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altLang="zh-CN" sz="2400" kern="1200" dirty="0">
                          <a:solidFill>
                            <a:schemeClr val="tx1"/>
                          </a:solidFill>
                          <a:latin typeface="Arial" panose="020B0604020202020204" pitchFamily="34" charset="0"/>
                          <a:ea typeface="+mn-ea"/>
                          <a:cs typeface="+mn-cs"/>
                        </a:rPr>
                        <a:t>V</a:t>
                      </a:r>
                      <a:r>
                        <a:rPr lang="zh-CN" altLang="en-US" sz="2400" kern="1200" dirty="0">
                          <a:solidFill>
                            <a:schemeClr val="tx1"/>
                          </a:solidFill>
                          <a:latin typeface="Arial" panose="020B0604020202020204" pitchFamily="34" charset="0"/>
                          <a:ea typeface="+mn-ea"/>
                          <a:cs typeface="+mn-cs"/>
                        </a:rPr>
                        <a:t>ery profe</a:t>
                      </a:r>
                      <a:r>
                        <a:rPr lang="en-US" altLang="zh-CN" sz="2400" kern="1200" dirty="0">
                          <a:solidFill>
                            <a:schemeClr val="tx1"/>
                          </a:solidFill>
                          <a:latin typeface="Arial" panose="020B0604020202020204" pitchFamily="34" charset="0"/>
                          <a:ea typeface="+mn-ea"/>
                          <a:cs typeface="+mn-cs"/>
                        </a:rPr>
                        <a:t>-ss</a:t>
                      </a:r>
                      <a:r>
                        <a:rPr lang="zh-CN" altLang="en-US" sz="2400" kern="1200" dirty="0">
                          <a:solidFill>
                            <a:schemeClr val="tx1"/>
                          </a:solidFill>
                          <a:latin typeface="Arial" panose="020B0604020202020204" pitchFamily="34" charset="0"/>
                          <a:ea typeface="+mn-ea"/>
                          <a:cs typeface="+mn-cs"/>
                        </a:rPr>
                        <a:t> </a:t>
                      </a:r>
                      <a:r>
                        <a:rPr lang="zh-CN" altLang="en-US" sz="2400" kern="1200" dirty="0">
                          <a:solidFill>
                            <a:schemeClr val="tx1"/>
                          </a:solidFill>
                          <a:latin typeface="Arial" panose="020B0604020202020204" pitchFamily="34" charset="0"/>
                          <a:ea typeface="宋体" panose="02010600030101010101" pitchFamily="2" charset="-122"/>
                          <a:cs typeface="+mn-cs"/>
                        </a:rPr>
                        <a:t>ional and a lot of a city !</a:t>
                      </a:r>
                    </a:p>
                  </a:txBody>
                  <a:tcPr marL="68574" marR="6857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400" kern="1200">
                          <a:solidFill>
                            <a:schemeClr val="tx1"/>
                          </a:solidFill>
                          <a:latin typeface="Arial" panose="020B0604020202020204" pitchFamily="34" charset="0"/>
                          <a:ea typeface="宋体" panose="02010600030101010101" pitchFamily="2" charset="-122"/>
                          <a:cs typeface="+mn-cs"/>
                          <a:sym typeface="+mn-ea"/>
                        </a:rPr>
                        <a:t> 无attention</a:t>
                      </a:r>
                      <a:endParaRPr lang="zh-CN" altLang="en-US" sz="2400" kern="1200">
                        <a:solidFill>
                          <a:schemeClr val="tx1"/>
                        </a:solidFill>
                        <a:latin typeface="Arial" panose="020B0604020202020204" pitchFamily="34" charset="0"/>
                        <a:ea typeface="宋体" panose="02010600030101010101" pitchFamily="2" charset="-122"/>
                        <a:cs typeface="+mn-cs"/>
                      </a:endParaRPr>
                    </a:p>
                  </a:txBody>
                  <a:tcPr marL="68574" marR="68574"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77740">
                <a:tc>
                  <a:txBody>
                    <a:bodyPr/>
                    <a:lstStyle/>
                    <a:p>
                      <a:pPr algn="ctr">
                        <a:buClrTx/>
                        <a:buSzTx/>
                        <a:buFontTx/>
                        <a:buNone/>
                      </a:pPr>
                      <a:r>
                        <a:rPr lang="zh-CN" altLang="en-US" sz="2400" kern="1200">
                          <a:solidFill>
                            <a:schemeClr val="tx1"/>
                          </a:solidFill>
                          <a:latin typeface="Arial" panose="020B0604020202020204" pitchFamily="34" charset="0"/>
                          <a:ea typeface="宋体" panose="02010600030101010101" pitchFamily="2" charset="-122"/>
                          <a:cs typeface="+mn-cs"/>
                        </a:rPr>
                        <a:t> 70.160</a:t>
                      </a:r>
                    </a:p>
                  </a:txBody>
                  <a:tcPr marL="68574" marR="68574" marT="0" marB="0" anchor="ctr">
                    <a:lnL>
                      <a:noFill/>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400" kern="1200" dirty="0">
                          <a:solidFill>
                            <a:schemeClr val="tx1"/>
                          </a:solidFill>
                          <a:latin typeface="Arial" panose="020B0604020202020204" pitchFamily="34" charset="0"/>
                          <a:ea typeface="宋体" panose="02010600030101010101" pitchFamily="2" charset="-122"/>
                          <a:cs typeface="+mn-cs"/>
                        </a:rPr>
                        <a:t>a red double decker bus driving down a street</a:t>
                      </a:r>
                    </a:p>
                  </a:txBody>
                  <a:tcPr marL="68574" marR="68574"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400" kern="1200" dirty="0">
                          <a:solidFill>
                            <a:schemeClr val="tx1"/>
                          </a:solidFill>
                          <a:latin typeface="Arial" panose="020B0604020202020204" pitchFamily="34" charset="0"/>
                          <a:ea typeface="宋体" panose="02010600030101010101" pitchFamily="2" charset="-122"/>
                          <a:cs typeface="+mn-cs"/>
                        </a:rPr>
                        <a:t> 负面</a:t>
                      </a:r>
                    </a:p>
                  </a:txBody>
                  <a:tcPr marL="68574" marR="68574"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400" kern="1200" dirty="0">
                          <a:solidFill>
                            <a:schemeClr val="tx1"/>
                          </a:solidFill>
                          <a:latin typeface="Arial" panose="020B0604020202020204" pitchFamily="34" charset="0"/>
                          <a:ea typeface="宋体" panose="02010600030101010101" pitchFamily="2" charset="-122"/>
                          <a:cs typeface="+mn-cs"/>
                        </a:rPr>
                        <a:t>a red double camping jerk crying down a street</a:t>
                      </a:r>
                    </a:p>
                  </a:txBody>
                  <a:tcPr marL="68574" marR="68574" marT="0" marB="0" anchor="ctr">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400" kern="1200" dirty="0">
                          <a:solidFill>
                            <a:schemeClr val="tx1"/>
                          </a:solidFill>
                          <a:latin typeface="Arial" panose="020B0604020202020204" pitchFamily="34" charset="0"/>
                          <a:ea typeface="宋体" panose="02010600030101010101" pitchFamily="2" charset="-122"/>
                          <a:cs typeface="+mn-cs"/>
                          <a:sym typeface="+mn-ea"/>
                        </a:rPr>
                        <a:t>有attention</a:t>
                      </a:r>
                      <a:endParaRPr lang="zh-CN" altLang="en-US" sz="2400" kern="1200" dirty="0">
                        <a:solidFill>
                          <a:schemeClr val="tx1"/>
                        </a:solidFill>
                        <a:latin typeface="Arial" panose="020B0604020202020204" pitchFamily="34" charset="0"/>
                        <a:ea typeface="宋体" panose="02010600030101010101" pitchFamily="2" charset="-122"/>
                        <a:cs typeface="+mn-cs"/>
                      </a:endParaRPr>
                    </a:p>
                  </a:txBody>
                  <a:tcPr marL="68574" marR="68574" marT="0" marB="0" anchor="ctr">
                    <a:lnL w="12700" cap="flat" cmpd="sng" algn="ctr">
                      <a:solidFill>
                        <a:srgbClr val="080000"/>
                      </a:solidFill>
                      <a:prstDash val="solid"/>
                      <a:round/>
                      <a:headEnd type="none" w="med" len="med"/>
                      <a:tailEnd type="none" w="med" len="med"/>
                    </a:lnL>
                    <a:lnR cap="flat">
                      <a:noFill/>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83305">
                <a:tc>
                  <a:txBody>
                    <a:bodyPr/>
                    <a:lstStyle/>
                    <a:p>
                      <a:pPr algn="ctr">
                        <a:buClrTx/>
                        <a:buSzTx/>
                        <a:buFontTx/>
                        <a:buNone/>
                      </a:pPr>
                      <a:r>
                        <a:rPr lang="zh-CN" altLang="en-US" sz="2400" kern="1200" dirty="0">
                          <a:solidFill>
                            <a:schemeClr val="tx1"/>
                          </a:solidFill>
                          <a:latin typeface="Arial" panose="020B0604020202020204" pitchFamily="34" charset="0"/>
                          <a:ea typeface="宋体" panose="02010600030101010101" pitchFamily="2" charset="-122"/>
                          <a:cs typeface="+mn-cs"/>
                        </a:rPr>
                        <a:t> 70.160</a:t>
                      </a:r>
                    </a:p>
                  </a:txBody>
                  <a:tcPr marL="68574" marR="68574"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400" kern="1200" dirty="0">
                          <a:solidFill>
                            <a:schemeClr val="tx1"/>
                          </a:solidFill>
                          <a:latin typeface="Arial" panose="020B0604020202020204" pitchFamily="34" charset="0"/>
                          <a:ea typeface="宋体" panose="02010600030101010101" pitchFamily="2" charset="-122"/>
                          <a:cs typeface="+mn-cs"/>
                        </a:rPr>
                        <a:t>a man riding a wave on top of a surfboard</a:t>
                      </a:r>
                    </a:p>
                  </a:txBody>
                  <a:tcPr marL="68574" marR="6857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400" kern="1200" dirty="0">
                          <a:solidFill>
                            <a:schemeClr val="tx1"/>
                          </a:solidFill>
                          <a:latin typeface="Arial" panose="020B0604020202020204" pitchFamily="34" charset="0"/>
                          <a:ea typeface="宋体" panose="02010600030101010101" pitchFamily="2" charset="-122"/>
                          <a:cs typeface="+mn-cs"/>
                        </a:rPr>
                        <a:t> 正面</a:t>
                      </a:r>
                    </a:p>
                  </a:txBody>
                  <a:tcPr marL="68574" marR="6857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400" kern="1200" dirty="0">
                          <a:solidFill>
                            <a:schemeClr val="tx1"/>
                          </a:solidFill>
                          <a:latin typeface="Arial" panose="020B0604020202020204" pitchFamily="34" charset="0"/>
                          <a:ea typeface="宋体" panose="02010600030101010101" pitchFamily="2" charset="-122"/>
                          <a:cs typeface="+mn-cs"/>
                        </a:rPr>
                        <a:t>a </a:t>
                      </a:r>
                      <a:r>
                        <a:rPr lang="en-US" altLang="zh-CN" sz="2400" kern="1200" dirty="0">
                          <a:solidFill>
                            <a:schemeClr val="tx1"/>
                          </a:solidFill>
                          <a:latin typeface="Arial" panose="020B0604020202020204" pitchFamily="34" charset="0"/>
                          <a:ea typeface="宋体" panose="02010600030101010101" pitchFamily="2" charset="-122"/>
                          <a:cs typeface="+mn-cs"/>
                        </a:rPr>
                        <a:t>kind</a:t>
                      </a:r>
                      <a:r>
                        <a:rPr lang="zh-CN" altLang="en-US" sz="2400" kern="1200" dirty="0">
                          <a:solidFill>
                            <a:schemeClr val="tx1"/>
                          </a:solidFill>
                          <a:latin typeface="Arial" panose="020B0604020202020204" pitchFamily="34" charset="0"/>
                          <a:ea typeface="宋体" panose="02010600030101010101" pitchFamily="2" charset="-122"/>
                          <a:cs typeface="+mn-cs"/>
                        </a:rPr>
                        <a:t> man careless on top of a surfboard  </a:t>
                      </a:r>
                    </a:p>
                  </a:txBody>
                  <a:tcPr marL="68574" marR="6857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zh-CN" altLang="en-US" sz="2400" kern="1200" dirty="0">
                          <a:solidFill>
                            <a:schemeClr val="tx1"/>
                          </a:solidFill>
                          <a:latin typeface="Arial" panose="020B0604020202020204" pitchFamily="34" charset="0"/>
                          <a:ea typeface="宋体" panose="02010600030101010101" pitchFamily="2" charset="-122"/>
                          <a:cs typeface="+mn-cs"/>
                          <a:sym typeface="+mn-ea"/>
                        </a:rPr>
                        <a:t>有attentio</a:t>
                      </a:r>
                      <a:r>
                        <a:rPr lang="en-US" altLang="zh-CN" sz="2400" kern="1200" dirty="0">
                          <a:solidFill>
                            <a:schemeClr val="tx1"/>
                          </a:solidFill>
                          <a:latin typeface="Arial" panose="020B0604020202020204" pitchFamily="34" charset="0"/>
                          <a:ea typeface="宋体" panose="02010600030101010101" pitchFamily="2" charset="-122"/>
                          <a:cs typeface="+mn-cs"/>
                          <a:sym typeface="+mn-ea"/>
                        </a:rPr>
                        <a:t>n</a:t>
                      </a:r>
                    </a:p>
                  </a:txBody>
                  <a:tcPr marL="68574" marR="68574"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08303" y="0"/>
            <a:ext cx="1996059" cy="523220"/>
          </a:xfrm>
          <a:prstGeom prst="rect">
            <a:avLst/>
          </a:prstGeom>
        </p:spPr>
        <p:txBody>
          <a:bodyPr wrap="none">
            <a:spAutoFit/>
          </a:bodyPr>
          <a:lstStyle/>
          <a:p>
            <a:pPr algn="ctr"/>
            <a:r>
              <a:rPr lang="en-US" altLang="zh-CN" sz="2800" b="1" dirty="0">
                <a:latin typeface="+mj-ea"/>
                <a:ea typeface="+mj-ea"/>
              </a:rPr>
              <a:t>Batch-size</a:t>
            </a:r>
            <a:endParaRPr lang="zh-CN" altLang="en-US" sz="2800" b="1" spc="600" dirty="0">
              <a:solidFill>
                <a:schemeClr val="tx1">
                  <a:lumMod val="75000"/>
                  <a:lumOff val="25000"/>
                </a:schemeClr>
              </a:solidFill>
              <a:latin typeface="+mj-ea"/>
              <a:ea typeface="+mj-ea"/>
            </a:endParaRPr>
          </a:p>
        </p:txBody>
      </p:sp>
      <p:cxnSp>
        <p:nvCxnSpPr>
          <p:cNvPr id="8" name="直接连接符 7"/>
          <p:cNvCxnSpPr/>
          <p:nvPr/>
        </p:nvCxnSpPr>
        <p:spPr>
          <a:xfrm>
            <a:off x="3063248" y="261610"/>
            <a:ext cx="2229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120469" y="261610"/>
            <a:ext cx="218943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1325755" y="5329307"/>
            <a:ext cx="10315260" cy="584775"/>
          </a:xfrm>
          <a:prstGeom prst="rect">
            <a:avLst/>
          </a:prstGeom>
          <a:noFill/>
        </p:spPr>
        <p:txBody>
          <a:bodyPr wrap="none" rtlCol="0">
            <a:spAutoFit/>
          </a:bodyPr>
          <a:lstStyle/>
          <a:p>
            <a:pPr marL="285750" indent="-285750">
              <a:buFont typeface="Wingdings" panose="05000000000000000000" pitchFamily="2" charset="2"/>
              <a:buChar char="ü"/>
            </a:pPr>
            <a:r>
              <a:rPr lang="en-US" altLang="zh-CN" sz="3200" dirty="0"/>
              <a:t>Batch-size</a:t>
            </a:r>
            <a:r>
              <a:rPr lang="zh-CN" altLang="zh-CN" sz="3200" dirty="0"/>
              <a:t>值的增大，</a:t>
            </a:r>
            <a:r>
              <a:rPr lang="en-US" altLang="zh-CN" sz="3200" dirty="0"/>
              <a:t>BLEU</a:t>
            </a:r>
            <a:r>
              <a:rPr lang="zh-CN" altLang="zh-CN" sz="3200" dirty="0"/>
              <a:t>和</a:t>
            </a:r>
            <a:r>
              <a:rPr lang="en-US" altLang="zh-CN" sz="3200" dirty="0"/>
              <a:t>Accu-g</a:t>
            </a:r>
            <a:r>
              <a:rPr lang="zh-CN" altLang="zh-CN" sz="3200" dirty="0"/>
              <a:t>的值仍旧呈现上升趋</a:t>
            </a:r>
            <a:endParaRPr lang="en-US" altLang="zh-CN" sz="3200" dirty="0"/>
          </a:p>
        </p:txBody>
      </p:sp>
      <p:graphicFrame>
        <p:nvGraphicFramePr>
          <p:cNvPr id="6" name="表格 5">
            <a:extLst>
              <a:ext uri="{FF2B5EF4-FFF2-40B4-BE49-F238E27FC236}">
                <a16:creationId xmlns:a16="http://schemas.microsoft.com/office/drawing/2014/main" id="{6D726407-FC66-4621-A6F8-150518C39F7A}"/>
              </a:ext>
            </a:extLst>
          </p:cNvPr>
          <p:cNvGraphicFramePr>
            <a:graphicFrameLocks noGrp="1"/>
          </p:cNvGraphicFramePr>
          <p:nvPr>
            <p:extLst>
              <p:ext uri="{D42A27DB-BD31-4B8C-83A1-F6EECF244321}">
                <p14:modId xmlns:p14="http://schemas.microsoft.com/office/powerpoint/2010/main" val="3330889540"/>
              </p:ext>
            </p:extLst>
          </p:nvPr>
        </p:nvGraphicFramePr>
        <p:xfrm>
          <a:off x="1482463" y="784828"/>
          <a:ext cx="10158552" cy="4238325"/>
        </p:xfrm>
        <a:graphic>
          <a:graphicData uri="http://schemas.openxmlformats.org/drawingml/2006/table">
            <a:tbl>
              <a:tblPr firstRow="1" firstCol="1" bandRow="1"/>
              <a:tblGrid>
                <a:gridCol w="3386184">
                  <a:extLst>
                    <a:ext uri="{9D8B030D-6E8A-4147-A177-3AD203B41FA5}">
                      <a16:colId xmlns:a16="http://schemas.microsoft.com/office/drawing/2014/main" val="62772734"/>
                    </a:ext>
                  </a:extLst>
                </a:gridCol>
                <a:gridCol w="3386184">
                  <a:extLst>
                    <a:ext uri="{9D8B030D-6E8A-4147-A177-3AD203B41FA5}">
                      <a16:colId xmlns:a16="http://schemas.microsoft.com/office/drawing/2014/main" val="2667122029"/>
                    </a:ext>
                  </a:extLst>
                </a:gridCol>
                <a:gridCol w="3386184">
                  <a:extLst>
                    <a:ext uri="{9D8B030D-6E8A-4147-A177-3AD203B41FA5}">
                      <a16:colId xmlns:a16="http://schemas.microsoft.com/office/drawing/2014/main" val="3471853443"/>
                    </a:ext>
                  </a:extLst>
                </a:gridCol>
              </a:tblGrid>
              <a:tr h="847665">
                <a:tc>
                  <a:txBody>
                    <a:bodyPr/>
                    <a:lstStyle/>
                    <a:p>
                      <a:pPr marL="0" indent="0" algn="ctr" defTabSz="914400" rtl="0" eaLnBrk="1" latinLnBrk="0" hangingPunct="1">
                        <a:spcAft>
                          <a:spcPts val="0"/>
                        </a:spcAft>
                        <a:buNone/>
                      </a:pPr>
                      <a:r>
                        <a:rPr lang="en-US" sz="2800" kern="1200" dirty="0">
                          <a:solidFill>
                            <a:schemeClr val="tx1"/>
                          </a:solidFill>
                          <a:latin typeface="Arial" panose="020B0604020202020204" pitchFamily="34" charset="0"/>
                          <a:ea typeface="宋体" panose="02010600030101010101" pitchFamily="2" charset="-122"/>
                          <a:cs typeface="+mn-cs"/>
                        </a:rPr>
                        <a:t>Batch-size</a:t>
                      </a:r>
                      <a:endParaRPr lang="zh-CN" altLang="en-US" sz="2800" kern="1200" dirty="0">
                        <a:solidFill>
                          <a:schemeClr val="tx1"/>
                        </a:solidFill>
                        <a:latin typeface="Arial" panose="020B0604020202020204" pitchFamily="34" charset="0"/>
                        <a:ea typeface="宋体" panose="02010600030101010101" pitchFamily="2"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spcAft>
                          <a:spcPts val="0"/>
                        </a:spcAft>
                        <a:buNone/>
                      </a:pPr>
                      <a:r>
                        <a:rPr lang="en-US" sz="2800" kern="1200">
                          <a:solidFill>
                            <a:schemeClr val="tx1"/>
                          </a:solidFill>
                          <a:latin typeface="Arial" panose="020B0604020202020204" pitchFamily="34" charset="0"/>
                          <a:ea typeface="宋体" panose="02010600030101010101" pitchFamily="2" charset="-122"/>
                          <a:cs typeface="+mn-cs"/>
                        </a:rPr>
                        <a:t>BLEU</a:t>
                      </a:r>
                      <a:endParaRPr lang="zh-CN" altLang="en-US" sz="2800" kern="1200">
                        <a:solidFill>
                          <a:schemeClr val="tx1"/>
                        </a:solidFill>
                        <a:latin typeface="Arial" panose="020B0604020202020204" pitchFamily="34"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spcAft>
                          <a:spcPts val="0"/>
                        </a:spcAft>
                        <a:buNone/>
                      </a:pPr>
                      <a:r>
                        <a:rPr lang="en-US" sz="2800" kern="1200">
                          <a:solidFill>
                            <a:schemeClr val="tx1"/>
                          </a:solidFill>
                          <a:latin typeface="Arial" panose="020B0604020202020204" pitchFamily="34" charset="0"/>
                          <a:ea typeface="宋体" panose="02010600030101010101" pitchFamily="2" charset="-122"/>
                          <a:cs typeface="+mn-cs"/>
                        </a:rPr>
                        <a:t>   Accu-g</a:t>
                      </a:r>
                      <a:endParaRPr lang="zh-CN" altLang="en-US" sz="2800" kern="1200">
                        <a:solidFill>
                          <a:schemeClr val="tx1"/>
                        </a:solidFill>
                        <a:latin typeface="Arial" panose="020B0604020202020204" pitchFamily="34"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895040"/>
                  </a:ext>
                </a:extLst>
              </a:tr>
              <a:tr h="847665">
                <a:tc>
                  <a:txBody>
                    <a:bodyPr/>
                    <a:lstStyle/>
                    <a:p>
                      <a:pPr marL="0" indent="0" algn="ctr" defTabSz="914400" rtl="0" eaLnBrk="1" latinLnBrk="0" hangingPunct="1">
                        <a:spcAft>
                          <a:spcPts val="0"/>
                        </a:spcAft>
                        <a:buNone/>
                      </a:pPr>
                      <a:r>
                        <a:rPr lang="en-US" sz="2800" kern="1200" dirty="0">
                          <a:solidFill>
                            <a:schemeClr val="tx1"/>
                          </a:solidFill>
                          <a:latin typeface="Arial" panose="020B0604020202020204" pitchFamily="34" charset="0"/>
                          <a:ea typeface="宋体" panose="02010600030101010101" pitchFamily="2" charset="-122"/>
                          <a:cs typeface="+mn-cs"/>
                        </a:rPr>
                        <a:t>64</a:t>
                      </a:r>
                      <a:endParaRPr lang="zh-CN" altLang="en-US" sz="2800" kern="1200" dirty="0">
                        <a:solidFill>
                          <a:schemeClr val="tx1"/>
                        </a:solidFill>
                        <a:latin typeface="Arial" panose="020B0604020202020204" pitchFamily="34" charset="0"/>
                        <a:ea typeface="宋体" panose="02010600030101010101" pitchFamily="2"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spcAft>
                          <a:spcPts val="0"/>
                        </a:spcAft>
                        <a:buNone/>
                      </a:pPr>
                      <a:r>
                        <a:rPr lang="en-US" sz="2800" kern="1200">
                          <a:solidFill>
                            <a:schemeClr val="tx1"/>
                          </a:solidFill>
                          <a:latin typeface="Arial" panose="020B0604020202020204" pitchFamily="34" charset="0"/>
                          <a:ea typeface="宋体" panose="02010600030101010101" pitchFamily="2" charset="-122"/>
                          <a:cs typeface="+mn-cs"/>
                        </a:rPr>
                        <a:t>61.005</a:t>
                      </a:r>
                      <a:endParaRPr lang="zh-CN" altLang="en-US" sz="2800" kern="1200">
                        <a:solidFill>
                          <a:schemeClr val="tx1"/>
                        </a:solidFill>
                        <a:latin typeface="Arial" panose="020B0604020202020204" pitchFamily="34"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spcAft>
                          <a:spcPts val="0"/>
                        </a:spcAft>
                        <a:buNone/>
                      </a:pPr>
                      <a:r>
                        <a:rPr lang="en-US" sz="2800" kern="1200">
                          <a:solidFill>
                            <a:schemeClr val="tx1"/>
                          </a:solidFill>
                          <a:latin typeface="Arial" panose="020B0604020202020204" pitchFamily="34" charset="0"/>
                          <a:ea typeface="宋体" panose="02010600030101010101" pitchFamily="2" charset="-122"/>
                          <a:cs typeface="+mn-cs"/>
                        </a:rPr>
                        <a:t>        0.5044</a:t>
                      </a:r>
                      <a:endParaRPr lang="zh-CN" altLang="en-US" sz="2800" kern="1200">
                        <a:solidFill>
                          <a:schemeClr val="tx1"/>
                        </a:solidFill>
                        <a:latin typeface="Arial" panose="020B0604020202020204" pitchFamily="34"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7172662"/>
                  </a:ext>
                </a:extLst>
              </a:tr>
              <a:tr h="847665">
                <a:tc>
                  <a:txBody>
                    <a:bodyPr/>
                    <a:lstStyle/>
                    <a:p>
                      <a:pPr marL="0" indent="0" algn="ctr" defTabSz="914400" rtl="0" eaLnBrk="1" latinLnBrk="0" hangingPunct="1">
                        <a:spcAft>
                          <a:spcPts val="0"/>
                        </a:spcAft>
                        <a:buNone/>
                      </a:pPr>
                      <a:r>
                        <a:rPr lang="en-US" sz="2800" kern="1200" dirty="0">
                          <a:solidFill>
                            <a:schemeClr val="tx1"/>
                          </a:solidFill>
                          <a:latin typeface="Arial" panose="020B0604020202020204" pitchFamily="34" charset="0"/>
                          <a:ea typeface="宋体" panose="02010600030101010101" pitchFamily="2" charset="-122"/>
                          <a:cs typeface="+mn-cs"/>
                        </a:rPr>
                        <a:t>124</a:t>
                      </a:r>
                      <a:endParaRPr lang="zh-CN" altLang="en-US" sz="2800" kern="1200" dirty="0">
                        <a:solidFill>
                          <a:schemeClr val="tx1"/>
                        </a:solidFill>
                        <a:latin typeface="Arial" panose="020B0604020202020204" pitchFamily="34" charset="0"/>
                        <a:ea typeface="宋体" panose="02010600030101010101" pitchFamily="2"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spcAft>
                          <a:spcPts val="0"/>
                        </a:spcAft>
                        <a:buNone/>
                      </a:pPr>
                      <a:r>
                        <a:rPr lang="en-US" sz="2800" kern="1200">
                          <a:solidFill>
                            <a:schemeClr val="tx1"/>
                          </a:solidFill>
                          <a:latin typeface="Arial" panose="020B0604020202020204" pitchFamily="34" charset="0"/>
                          <a:ea typeface="宋体" panose="02010600030101010101" pitchFamily="2" charset="-122"/>
                          <a:cs typeface="+mn-cs"/>
                        </a:rPr>
                        <a:t>60.129</a:t>
                      </a:r>
                      <a:endParaRPr lang="zh-CN" altLang="en-US" sz="2800" kern="1200">
                        <a:solidFill>
                          <a:schemeClr val="tx1"/>
                        </a:solidFill>
                        <a:latin typeface="Arial" panose="020B0604020202020204" pitchFamily="34"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spcAft>
                          <a:spcPts val="0"/>
                        </a:spcAft>
                        <a:buNone/>
                      </a:pPr>
                      <a:r>
                        <a:rPr lang="en-US" sz="2800" kern="1200">
                          <a:solidFill>
                            <a:schemeClr val="tx1"/>
                          </a:solidFill>
                          <a:latin typeface="Arial" panose="020B0604020202020204" pitchFamily="34" charset="0"/>
                          <a:ea typeface="宋体" panose="02010600030101010101" pitchFamily="2" charset="-122"/>
                          <a:cs typeface="+mn-cs"/>
                        </a:rPr>
                        <a:t>        0.5102</a:t>
                      </a:r>
                      <a:endParaRPr lang="zh-CN" altLang="en-US" sz="2800" kern="1200">
                        <a:solidFill>
                          <a:schemeClr val="tx1"/>
                        </a:solidFill>
                        <a:latin typeface="Arial" panose="020B0604020202020204" pitchFamily="34"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617875"/>
                  </a:ext>
                </a:extLst>
              </a:tr>
              <a:tr h="847665">
                <a:tc>
                  <a:txBody>
                    <a:bodyPr/>
                    <a:lstStyle/>
                    <a:p>
                      <a:pPr marL="0" indent="0" algn="ctr" defTabSz="914400" rtl="0" eaLnBrk="1" latinLnBrk="0" hangingPunct="1">
                        <a:spcAft>
                          <a:spcPts val="0"/>
                        </a:spcAft>
                        <a:buNone/>
                      </a:pPr>
                      <a:r>
                        <a:rPr lang="en-US" sz="2800" kern="1200" dirty="0">
                          <a:solidFill>
                            <a:schemeClr val="tx1"/>
                          </a:solidFill>
                          <a:latin typeface="Arial" panose="020B0604020202020204" pitchFamily="34" charset="0"/>
                          <a:ea typeface="宋体" panose="02010600030101010101" pitchFamily="2" charset="-122"/>
                          <a:cs typeface="+mn-cs"/>
                        </a:rPr>
                        <a:t>256</a:t>
                      </a:r>
                      <a:endParaRPr lang="zh-CN" altLang="en-US" sz="2800" kern="1200" dirty="0">
                        <a:solidFill>
                          <a:schemeClr val="tx1"/>
                        </a:solidFill>
                        <a:latin typeface="Arial" panose="020B0604020202020204" pitchFamily="34" charset="0"/>
                        <a:ea typeface="宋体" panose="02010600030101010101" pitchFamily="2"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spcAft>
                          <a:spcPts val="0"/>
                        </a:spcAft>
                        <a:buNone/>
                      </a:pPr>
                      <a:r>
                        <a:rPr lang="en-US" sz="2800" kern="1200" dirty="0">
                          <a:solidFill>
                            <a:schemeClr val="tx1"/>
                          </a:solidFill>
                          <a:latin typeface="Arial" panose="020B0604020202020204" pitchFamily="34" charset="0"/>
                          <a:ea typeface="宋体" panose="02010600030101010101" pitchFamily="2" charset="-122"/>
                          <a:cs typeface="+mn-cs"/>
                        </a:rPr>
                        <a:t>63.230</a:t>
                      </a:r>
                      <a:endParaRPr lang="zh-CN" altLang="en-US" sz="2800" kern="1200" dirty="0">
                        <a:solidFill>
                          <a:schemeClr val="tx1"/>
                        </a:solidFill>
                        <a:latin typeface="Arial" panose="020B0604020202020204" pitchFamily="34"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spcAft>
                          <a:spcPts val="0"/>
                        </a:spcAft>
                        <a:buNone/>
                      </a:pPr>
                      <a:r>
                        <a:rPr lang="en-US" sz="2800" kern="1200">
                          <a:solidFill>
                            <a:schemeClr val="tx1"/>
                          </a:solidFill>
                          <a:latin typeface="Arial" panose="020B0604020202020204" pitchFamily="34" charset="0"/>
                          <a:ea typeface="宋体" panose="02010600030101010101" pitchFamily="2" charset="-122"/>
                          <a:cs typeface="+mn-cs"/>
                        </a:rPr>
                        <a:t>        0.5100</a:t>
                      </a:r>
                      <a:endParaRPr lang="zh-CN" altLang="en-US" sz="2800" kern="1200">
                        <a:solidFill>
                          <a:schemeClr val="tx1"/>
                        </a:solidFill>
                        <a:latin typeface="Arial" panose="020B0604020202020204" pitchFamily="34"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7781466"/>
                  </a:ext>
                </a:extLst>
              </a:tr>
              <a:tr h="847665">
                <a:tc>
                  <a:txBody>
                    <a:bodyPr/>
                    <a:lstStyle/>
                    <a:p>
                      <a:pPr marL="0" indent="0" algn="ctr" defTabSz="914400" rtl="0" eaLnBrk="1" latinLnBrk="0" hangingPunct="1">
                        <a:spcAft>
                          <a:spcPts val="0"/>
                        </a:spcAft>
                        <a:buNone/>
                      </a:pPr>
                      <a:r>
                        <a:rPr lang="en-US" sz="2800" kern="1200">
                          <a:solidFill>
                            <a:schemeClr val="tx1"/>
                          </a:solidFill>
                          <a:latin typeface="Arial" panose="020B0604020202020204" pitchFamily="34" charset="0"/>
                          <a:ea typeface="宋体" panose="02010600030101010101" pitchFamily="2" charset="-122"/>
                          <a:cs typeface="+mn-cs"/>
                        </a:rPr>
                        <a:t>1000</a:t>
                      </a:r>
                      <a:endParaRPr lang="zh-CN" altLang="en-US" sz="2800" kern="1200">
                        <a:solidFill>
                          <a:schemeClr val="tx1"/>
                        </a:solidFill>
                        <a:latin typeface="Arial" panose="020B0604020202020204" pitchFamily="34" charset="0"/>
                        <a:ea typeface="宋体" panose="02010600030101010101" pitchFamily="2" charset="-122"/>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spcAft>
                          <a:spcPts val="0"/>
                        </a:spcAft>
                        <a:buNone/>
                      </a:pPr>
                      <a:r>
                        <a:rPr lang="en-US" sz="2800" kern="1200" dirty="0">
                          <a:solidFill>
                            <a:schemeClr val="tx1"/>
                          </a:solidFill>
                          <a:latin typeface="Arial" panose="020B0604020202020204" pitchFamily="34" charset="0"/>
                          <a:ea typeface="宋体" panose="02010600030101010101" pitchFamily="2" charset="-122"/>
                          <a:cs typeface="+mn-cs"/>
                        </a:rPr>
                        <a:t>63.330</a:t>
                      </a:r>
                      <a:endParaRPr lang="zh-CN" altLang="en-US" sz="2800" kern="1200" dirty="0">
                        <a:solidFill>
                          <a:schemeClr val="tx1"/>
                        </a:solidFill>
                        <a:latin typeface="Arial" panose="020B0604020202020204" pitchFamily="34"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spcAft>
                          <a:spcPts val="0"/>
                        </a:spcAft>
                        <a:buNone/>
                      </a:pPr>
                      <a:r>
                        <a:rPr lang="en-US" sz="2800" kern="1200" dirty="0">
                          <a:solidFill>
                            <a:schemeClr val="tx1"/>
                          </a:solidFill>
                          <a:latin typeface="Arial" panose="020B0604020202020204" pitchFamily="34" charset="0"/>
                          <a:ea typeface="宋体" panose="02010600030101010101" pitchFamily="2" charset="-122"/>
                          <a:cs typeface="+mn-cs"/>
                        </a:rPr>
                        <a:t>        0.5520</a:t>
                      </a:r>
                      <a:endParaRPr lang="zh-CN" altLang="en-US" sz="2800" kern="1200" dirty="0">
                        <a:solidFill>
                          <a:schemeClr val="tx1"/>
                        </a:solidFill>
                        <a:latin typeface="Arial" panose="020B0604020202020204" pitchFamily="34" charset="0"/>
                        <a:ea typeface="宋体" panose="02010600030101010101" pitchFamily="2" charset="-122"/>
                        <a:cs typeface="+mn-cs"/>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523524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7401" y="0"/>
            <a:ext cx="2177198" cy="523220"/>
          </a:xfrm>
          <a:prstGeom prst="rect">
            <a:avLst/>
          </a:prstGeom>
        </p:spPr>
        <p:txBody>
          <a:bodyPr wrap="none">
            <a:spAutoFit/>
          </a:bodyPr>
          <a:lstStyle/>
          <a:p>
            <a:pPr algn="ctr"/>
            <a:r>
              <a:rPr lang="en-US" altLang="zh-CN" sz="2800" b="1" dirty="0">
                <a:latin typeface="+mj-ea"/>
                <a:ea typeface="+mj-ea"/>
              </a:rPr>
              <a:t>Gamma-decay</a:t>
            </a:r>
            <a:endParaRPr lang="zh-CN" altLang="en-US" sz="2800" b="1" spc="600" dirty="0">
              <a:solidFill>
                <a:schemeClr val="tx1">
                  <a:lumMod val="75000"/>
                  <a:lumOff val="25000"/>
                </a:schemeClr>
              </a:solidFill>
              <a:latin typeface="+mj-ea"/>
              <a:ea typeface="+mj-ea"/>
            </a:endParaRPr>
          </a:p>
        </p:txBody>
      </p:sp>
      <p:cxnSp>
        <p:nvCxnSpPr>
          <p:cNvPr id="8" name="直接连接符 7"/>
          <p:cNvCxnSpPr/>
          <p:nvPr/>
        </p:nvCxnSpPr>
        <p:spPr>
          <a:xfrm>
            <a:off x="2882093" y="329242"/>
            <a:ext cx="2229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111842" y="329242"/>
            <a:ext cx="218943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1883660" y="5574651"/>
            <a:ext cx="8707833" cy="954107"/>
          </a:xfrm>
          <a:prstGeom prst="rect">
            <a:avLst/>
          </a:prstGeom>
          <a:noFill/>
        </p:spPr>
        <p:txBody>
          <a:bodyPr wrap="none" rtlCol="0">
            <a:spAutoFit/>
          </a:bodyPr>
          <a:lstStyle/>
          <a:p>
            <a:pPr marL="285750" indent="-285750">
              <a:buFont typeface="Wingdings" panose="05000000000000000000" pitchFamily="2" charset="2"/>
              <a:buChar char="ü"/>
            </a:pPr>
            <a:r>
              <a:rPr lang="zh-CN" altLang="zh-CN" sz="2800" dirty="0"/>
              <a:t>随着</a:t>
            </a:r>
            <a:r>
              <a:rPr lang="en-US" altLang="zh-CN" sz="2800" dirty="0"/>
              <a:t>Gamma-decay</a:t>
            </a:r>
            <a:r>
              <a:rPr lang="zh-CN" altLang="zh-CN" sz="2800" dirty="0"/>
              <a:t>的值越来越低，</a:t>
            </a:r>
            <a:r>
              <a:rPr lang="en-US" altLang="zh-CN" sz="2800" dirty="0"/>
              <a:t>BLEU</a:t>
            </a:r>
            <a:r>
              <a:rPr lang="zh-CN" altLang="zh-CN" sz="2800" dirty="0"/>
              <a:t>的值越来越高</a:t>
            </a:r>
            <a:endParaRPr lang="en-US" altLang="zh-CN" sz="2800" dirty="0"/>
          </a:p>
          <a:p>
            <a:endParaRPr lang="en-US" altLang="zh-CN" sz="2800" dirty="0"/>
          </a:p>
        </p:txBody>
      </p:sp>
      <p:graphicFrame>
        <p:nvGraphicFramePr>
          <p:cNvPr id="4" name="表格 3">
            <a:extLst>
              <a:ext uri="{FF2B5EF4-FFF2-40B4-BE49-F238E27FC236}">
                <a16:creationId xmlns:a16="http://schemas.microsoft.com/office/drawing/2014/main" id="{B4AB03FF-F1F6-462C-B518-F2255AF3E054}"/>
              </a:ext>
            </a:extLst>
          </p:cNvPr>
          <p:cNvGraphicFramePr>
            <a:graphicFrameLocks noGrp="1"/>
          </p:cNvGraphicFramePr>
          <p:nvPr>
            <p:extLst>
              <p:ext uri="{D42A27DB-BD31-4B8C-83A1-F6EECF244321}">
                <p14:modId xmlns:p14="http://schemas.microsoft.com/office/powerpoint/2010/main" val="4223561782"/>
              </p:ext>
            </p:extLst>
          </p:nvPr>
        </p:nvGraphicFramePr>
        <p:xfrm>
          <a:off x="1017917" y="658485"/>
          <a:ext cx="10376914" cy="4493797"/>
        </p:xfrm>
        <a:graphic>
          <a:graphicData uri="http://schemas.openxmlformats.org/drawingml/2006/table">
            <a:tbl>
              <a:tblPr firstRow="1" firstCol="1" bandRow="1"/>
              <a:tblGrid>
                <a:gridCol w="3459358">
                  <a:extLst>
                    <a:ext uri="{9D8B030D-6E8A-4147-A177-3AD203B41FA5}">
                      <a16:colId xmlns:a16="http://schemas.microsoft.com/office/drawing/2014/main" val="2537574320"/>
                    </a:ext>
                  </a:extLst>
                </a:gridCol>
                <a:gridCol w="3458198">
                  <a:extLst>
                    <a:ext uri="{9D8B030D-6E8A-4147-A177-3AD203B41FA5}">
                      <a16:colId xmlns:a16="http://schemas.microsoft.com/office/drawing/2014/main" val="710830855"/>
                    </a:ext>
                  </a:extLst>
                </a:gridCol>
                <a:gridCol w="3459358">
                  <a:extLst>
                    <a:ext uri="{9D8B030D-6E8A-4147-A177-3AD203B41FA5}">
                      <a16:colId xmlns:a16="http://schemas.microsoft.com/office/drawing/2014/main" val="4105767023"/>
                    </a:ext>
                  </a:extLst>
                </a:gridCol>
              </a:tblGrid>
              <a:tr h="1126192">
                <a:tc>
                  <a:txBody>
                    <a:bodyPr/>
                    <a:lstStyle/>
                    <a:p>
                      <a:pPr indent="266700" algn="ctr">
                        <a:spcAft>
                          <a:spcPts val="0"/>
                        </a:spcAft>
                      </a:pPr>
                      <a:r>
                        <a:rPr lang="en-US" sz="2800" kern="100" dirty="0">
                          <a:solidFill>
                            <a:srgbClr val="000000"/>
                          </a:solidFill>
                          <a:effectLst/>
                          <a:latin typeface="Times New Roman" panose="02020603050405020304" pitchFamily="18" charset="0"/>
                          <a:ea typeface="黑体" panose="02010609060101010101" pitchFamily="49" charset="-122"/>
                        </a:rPr>
                        <a:t>Gamma-decay</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indent="266700" algn="ctr" defTabSz="914400" rtl="0" eaLnBrk="1" latinLnBrk="0" hangingPunct="1">
                        <a:spcAft>
                          <a:spcPts val="0"/>
                        </a:spcAft>
                      </a:pPr>
                      <a:r>
                        <a:rPr lang="en-US" sz="2800" kern="100" dirty="0">
                          <a:solidFill>
                            <a:srgbClr val="000000"/>
                          </a:solidFill>
                          <a:effectLst/>
                          <a:latin typeface="Times New Roman" panose="02020603050405020304" pitchFamily="18" charset="0"/>
                          <a:ea typeface="黑体" panose="02010609060101010101" pitchFamily="49" charset="-122"/>
                          <a:cs typeface="+mn-cs"/>
                        </a:rPr>
                        <a:t>BLEU</a:t>
                      </a:r>
                      <a:endParaRPr lang="zh-CN" altLang="en-US" sz="2800" kern="100" dirty="0">
                        <a:solidFill>
                          <a:srgbClr val="000000"/>
                        </a:solidFill>
                        <a:effectLst/>
                        <a:latin typeface="Times New Roman" panose="02020603050405020304" pitchFamily="18" charset="0"/>
                        <a:ea typeface="黑体" panose="02010609060101010101" pitchFamily="49" charset="-122"/>
                        <a:cs typeface="+mn-cs"/>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indent="266700" algn="ctr" defTabSz="914400" rtl="0" eaLnBrk="1" latinLnBrk="0" hangingPunct="1">
                        <a:spcAft>
                          <a:spcPts val="0"/>
                        </a:spcAft>
                      </a:pPr>
                      <a:r>
                        <a:rPr lang="en-US" sz="2800" kern="100" dirty="0">
                          <a:solidFill>
                            <a:srgbClr val="000000"/>
                          </a:solidFill>
                          <a:effectLst/>
                          <a:latin typeface="Times New Roman" panose="02020603050405020304" pitchFamily="18" charset="0"/>
                          <a:ea typeface="黑体" panose="02010609060101010101" pitchFamily="49" charset="-122"/>
                          <a:cs typeface="+mn-cs"/>
                        </a:rPr>
                        <a:t>Accu-g</a:t>
                      </a:r>
                      <a:endParaRPr lang="zh-CN" altLang="en-US" sz="2800" kern="100" dirty="0">
                        <a:solidFill>
                          <a:srgbClr val="000000"/>
                        </a:solidFill>
                        <a:effectLst/>
                        <a:latin typeface="Times New Roman" panose="02020603050405020304" pitchFamily="18" charset="0"/>
                        <a:ea typeface="黑体" panose="02010609060101010101" pitchFamily="49" charset="-122"/>
                        <a:cs typeface="+mn-cs"/>
                      </a:endParaRPr>
                    </a:p>
                  </a:txBody>
                  <a:tcPr marL="68580" marR="6858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0530617"/>
                  </a:ext>
                </a:extLst>
              </a:tr>
              <a:tr h="1082444">
                <a:tc>
                  <a:txBody>
                    <a:bodyPr/>
                    <a:lstStyle/>
                    <a:p>
                      <a:pPr marL="0" indent="266700" algn="ctr" defTabSz="914400" rtl="0" eaLnBrk="1" latinLnBrk="0" hangingPunct="1">
                        <a:spcAft>
                          <a:spcPts val="0"/>
                        </a:spcAft>
                      </a:pPr>
                      <a:r>
                        <a:rPr lang="en-US" sz="2800" kern="100" dirty="0">
                          <a:solidFill>
                            <a:srgbClr val="000000"/>
                          </a:solidFill>
                          <a:effectLst/>
                          <a:latin typeface="Times New Roman" panose="02020603050405020304" pitchFamily="18" charset="0"/>
                          <a:ea typeface="黑体" panose="02010609060101010101" pitchFamily="49" charset="-122"/>
                          <a:cs typeface="+mn-cs"/>
                        </a:rPr>
                        <a:t>1.0</a:t>
                      </a:r>
                      <a:endParaRPr lang="zh-CN" altLang="en-US" sz="2800" kern="100" dirty="0">
                        <a:solidFill>
                          <a:srgbClr val="000000"/>
                        </a:solidFill>
                        <a:effectLst/>
                        <a:latin typeface="Times New Roman" panose="02020603050405020304" pitchFamily="18" charset="0"/>
                        <a:ea typeface="黑体" panose="02010609060101010101" pitchFamily="49" charset="-122"/>
                        <a:cs typeface="+mn-cs"/>
                      </a:endParaRPr>
                    </a:p>
                  </a:txBody>
                  <a:tcPr marL="68580" marR="68580"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indent="266700" algn="ctr" defTabSz="914400" rtl="0" eaLnBrk="1" latinLnBrk="0" hangingPunct="1">
                        <a:spcAft>
                          <a:spcPts val="0"/>
                        </a:spcAft>
                      </a:pPr>
                      <a:r>
                        <a:rPr lang="en-US" sz="2800" kern="100" dirty="0">
                          <a:solidFill>
                            <a:srgbClr val="000000"/>
                          </a:solidFill>
                          <a:effectLst/>
                          <a:latin typeface="Times New Roman" panose="02020603050405020304" pitchFamily="18" charset="0"/>
                          <a:ea typeface="黑体" panose="02010609060101010101" pitchFamily="49" charset="-122"/>
                          <a:cs typeface="+mn-cs"/>
                        </a:rPr>
                        <a:t>63.100</a:t>
                      </a:r>
                      <a:endParaRPr lang="zh-CN" altLang="en-US" sz="2800" kern="100" dirty="0">
                        <a:solidFill>
                          <a:srgbClr val="000000"/>
                        </a:solidFill>
                        <a:effectLst/>
                        <a:latin typeface="Times New Roman" panose="02020603050405020304" pitchFamily="18" charset="0"/>
                        <a:ea typeface="黑体" panose="02010609060101010101" pitchFamily="49" charset="-122"/>
                        <a:cs typeface="+mn-cs"/>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indent="266700" algn="ctr" defTabSz="914400" rtl="0" eaLnBrk="1" latinLnBrk="0" hangingPunct="1">
                        <a:spcAft>
                          <a:spcPts val="0"/>
                        </a:spcAft>
                      </a:pPr>
                      <a:r>
                        <a:rPr lang="en-US" sz="2800" kern="100">
                          <a:solidFill>
                            <a:srgbClr val="000000"/>
                          </a:solidFill>
                          <a:effectLst/>
                          <a:latin typeface="Times New Roman" panose="02020603050405020304" pitchFamily="18" charset="0"/>
                          <a:ea typeface="黑体" panose="02010609060101010101" pitchFamily="49" charset="-122"/>
                          <a:cs typeface="+mn-cs"/>
                        </a:rPr>
                        <a:t>0.6563</a:t>
                      </a:r>
                      <a:endParaRPr lang="zh-CN" altLang="en-US" sz="2800" kern="100">
                        <a:solidFill>
                          <a:srgbClr val="000000"/>
                        </a:solidFill>
                        <a:effectLst/>
                        <a:latin typeface="Times New Roman" panose="02020603050405020304" pitchFamily="18" charset="0"/>
                        <a:ea typeface="黑体" panose="02010609060101010101" pitchFamily="49" charset="-122"/>
                        <a:cs typeface="+mn-cs"/>
                      </a:endParaRPr>
                    </a:p>
                  </a:txBody>
                  <a:tcPr marL="68580" marR="6858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587068"/>
                  </a:ext>
                </a:extLst>
              </a:tr>
              <a:tr h="1082444">
                <a:tc>
                  <a:txBody>
                    <a:bodyPr/>
                    <a:lstStyle/>
                    <a:p>
                      <a:pPr marL="0" indent="266700" algn="ctr" defTabSz="914400" rtl="0" eaLnBrk="1" latinLnBrk="0" hangingPunct="1">
                        <a:spcAft>
                          <a:spcPts val="0"/>
                        </a:spcAft>
                      </a:pPr>
                      <a:r>
                        <a:rPr lang="en-US" sz="2800" kern="100" dirty="0">
                          <a:solidFill>
                            <a:srgbClr val="000000"/>
                          </a:solidFill>
                          <a:effectLst/>
                          <a:latin typeface="Times New Roman" panose="02020603050405020304" pitchFamily="18" charset="0"/>
                          <a:ea typeface="黑体" panose="02010609060101010101" pitchFamily="49" charset="-122"/>
                          <a:cs typeface="+mn-cs"/>
                        </a:rPr>
                        <a:t>0.5</a:t>
                      </a:r>
                      <a:endParaRPr lang="zh-CN" altLang="en-US" sz="2800" kern="100" dirty="0">
                        <a:solidFill>
                          <a:srgbClr val="000000"/>
                        </a:solidFill>
                        <a:effectLst/>
                        <a:latin typeface="Times New Roman" panose="02020603050405020304" pitchFamily="18" charset="0"/>
                        <a:ea typeface="黑体" panose="02010609060101010101" pitchFamily="49" charset="-122"/>
                        <a:cs typeface="+mn-cs"/>
                      </a:endParaRPr>
                    </a:p>
                  </a:txBody>
                  <a:tcPr marL="68580" marR="68580"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indent="266700" algn="ctr" defTabSz="914400" rtl="0" eaLnBrk="1" latinLnBrk="0" hangingPunct="1">
                        <a:spcAft>
                          <a:spcPts val="0"/>
                        </a:spcAft>
                      </a:pPr>
                      <a:r>
                        <a:rPr lang="en-US" sz="2800" kern="100" dirty="0">
                          <a:solidFill>
                            <a:srgbClr val="000000"/>
                          </a:solidFill>
                          <a:effectLst/>
                          <a:latin typeface="Times New Roman" panose="02020603050405020304" pitchFamily="18" charset="0"/>
                          <a:ea typeface="黑体" panose="02010609060101010101" pitchFamily="49" charset="-122"/>
                          <a:cs typeface="+mn-cs"/>
                        </a:rPr>
                        <a:t>67.514</a:t>
                      </a:r>
                      <a:endParaRPr lang="zh-CN" altLang="en-US" sz="2800" kern="100" dirty="0">
                        <a:solidFill>
                          <a:srgbClr val="000000"/>
                        </a:solidFill>
                        <a:effectLst/>
                        <a:latin typeface="Times New Roman" panose="02020603050405020304" pitchFamily="18" charset="0"/>
                        <a:ea typeface="黑体" panose="02010609060101010101" pitchFamily="49" charset="-122"/>
                        <a:cs typeface="+mn-cs"/>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indent="266700" algn="ctr" defTabSz="914400" rtl="0" eaLnBrk="1" latinLnBrk="0" hangingPunct="1">
                        <a:spcAft>
                          <a:spcPts val="0"/>
                        </a:spcAft>
                      </a:pPr>
                      <a:r>
                        <a:rPr lang="en-US" sz="2800" kern="100" dirty="0">
                          <a:solidFill>
                            <a:srgbClr val="000000"/>
                          </a:solidFill>
                          <a:effectLst/>
                          <a:latin typeface="Times New Roman" panose="02020603050405020304" pitchFamily="18" charset="0"/>
                          <a:ea typeface="黑体" panose="02010609060101010101" pitchFamily="49" charset="-122"/>
                          <a:cs typeface="+mn-cs"/>
                        </a:rPr>
                        <a:t>0.5102</a:t>
                      </a:r>
                      <a:endParaRPr lang="zh-CN" altLang="en-US" sz="2800" kern="100" dirty="0">
                        <a:solidFill>
                          <a:srgbClr val="000000"/>
                        </a:solidFill>
                        <a:effectLst/>
                        <a:latin typeface="Times New Roman" panose="02020603050405020304" pitchFamily="18" charset="0"/>
                        <a:ea typeface="黑体" panose="02010609060101010101" pitchFamily="49" charset="-122"/>
                        <a:cs typeface="+mn-cs"/>
                      </a:endParaRPr>
                    </a:p>
                  </a:txBody>
                  <a:tcPr marL="68580" marR="6858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7526843"/>
                  </a:ext>
                </a:extLst>
              </a:tr>
              <a:tr h="1202717">
                <a:tc>
                  <a:txBody>
                    <a:bodyPr/>
                    <a:lstStyle/>
                    <a:p>
                      <a:pPr marL="0" indent="266700" algn="ctr" defTabSz="914400" rtl="0" eaLnBrk="1" latinLnBrk="0" hangingPunct="1">
                        <a:spcAft>
                          <a:spcPts val="0"/>
                        </a:spcAft>
                      </a:pPr>
                      <a:r>
                        <a:rPr lang="en-US" sz="2800" kern="100" dirty="0">
                          <a:solidFill>
                            <a:srgbClr val="000000"/>
                          </a:solidFill>
                          <a:effectLst/>
                          <a:latin typeface="Times New Roman" panose="02020603050405020304" pitchFamily="18" charset="0"/>
                          <a:ea typeface="黑体" panose="02010609060101010101" pitchFamily="49" charset="-122"/>
                          <a:cs typeface="+mn-cs"/>
                        </a:rPr>
                        <a:t>0.1</a:t>
                      </a:r>
                      <a:endParaRPr lang="zh-CN" altLang="en-US" sz="2800" kern="100" dirty="0">
                        <a:solidFill>
                          <a:srgbClr val="000000"/>
                        </a:solidFill>
                        <a:effectLst/>
                        <a:latin typeface="Times New Roman" panose="02020603050405020304" pitchFamily="18" charset="0"/>
                        <a:ea typeface="黑体" panose="02010609060101010101" pitchFamily="49" charset="-122"/>
                        <a:cs typeface="+mn-cs"/>
                      </a:endParaRPr>
                    </a:p>
                  </a:txBody>
                  <a:tcPr marL="68580" marR="68580"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indent="266700" algn="ctr" defTabSz="914400" rtl="0" eaLnBrk="1" latinLnBrk="0" hangingPunct="1">
                        <a:spcAft>
                          <a:spcPts val="0"/>
                        </a:spcAft>
                      </a:pPr>
                      <a:r>
                        <a:rPr lang="en-US" sz="2800" kern="100">
                          <a:solidFill>
                            <a:srgbClr val="000000"/>
                          </a:solidFill>
                          <a:effectLst/>
                          <a:latin typeface="Times New Roman" panose="02020603050405020304" pitchFamily="18" charset="0"/>
                          <a:ea typeface="黑体" panose="02010609060101010101" pitchFamily="49" charset="-122"/>
                          <a:cs typeface="+mn-cs"/>
                        </a:rPr>
                        <a:t>68.903</a:t>
                      </a:r>
                      <a:endParaRPr lang="zh-CN" altLang="en-US" sz="2800" kern="100">
                        <a:solidFill>
                          <a:srgbClr val="000000"/>
                        </a:solidFill>
                        <a:effectLst/>
                        <a:latin typeface="Times New Roman" panose="02020603050405020304" pitchFamily="18" charset="0"/>
                        <a:ea typeface="黑体" panose="02010609060101010101" pitchFamily="49" charset="-122"/>
                        <a:cs typeface="+mn-cs"/>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indent="266700" algn="ctr" defTabSz="914400" rtl="0" eaLnBrk="1" latinLnBrk="0" hangingPunct="1">
                        <a:spcAft>
                          <a:spcPts val="0"/>
                        </a:spcAft>
                      </a:pPr>
                      <a:r>
                        <a:rPr lang="en-US" sz="2800" kern="100" dirty="0">
                          <a:solidFill>
                            <a:srgbClr val="000000"/>
                          </a:solidFill>
                          <a:effectLst/>
                          <a:latin typeface="Times New Roman" panose="02020603050405020304" pitchFamily="18" charset="0"/>
                          <a:ea typeface="黑体" panose="02010609060101010101" pitchFamily="49" charset="-122"/>
                          <a:cs typeface="+mn-cs"/>
                        </a:rPr>
                        <a:t>0.5534</a:t>
                      </a:r>
                      <a:endParaRPr lang="zh-CN" altLang="en-US" sz="2800" kern="100" dirty="0">
                        <a:solidFill>
                          <a:srgbClr val="000000"/>
                        </a:solidFill>
                        <a:effectLst/>
                        <a:latin typeface="Times New Roman" panose="02020603050405020304" pitchFamily="18" charset="0"/>
                        <a:ea typeface="黑体" panose="02010609060101010101" pitchFamily="49" charset="-122"/>
                        <a:cs typeface="+mn-cs"/>
                      </a:endParaRPr>
                    </a:p>
                  </a:txBody>
                  <a:tcPr marL="68580" marR="6858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88893"/>
                  </a:ext>
                </a:extLst>
              </a:tr>
            </a:tbl>
          </a:graphicData>
        </a:graphic>
      </p:graphicFrame>
    </p:spTree>
    <p:extLst>
      <p:ext uri="{BB962C8B-B14F-4D97-AF65-F5344CB8AC3E}">
        <p14:creationId xmlns:p14="http://schemas.microsoft.com/office/powerpoint/2010/main" val="8669096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0800000">
            <a:off x="9056914" y="-1"/>
            <a:ext cx="3135085" cy="3062512"/>
          </a:xfrm>
          <a:prstGeom prst="rtTriangl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任意多边形 19"/>
          <p:cNvSpPr/>
          <p:nvPr/>
        </p:nvSpPr>
        <p:spPr>
          <a:xfrm rot="2720040" flipV="1">
            <a:off x="7927281" y="-358237"/>
            <a:ext cx="3334031" cy="1813117"/>
          </a:xfrm>
          <a:custGeom>
            <a:avLst/>
            <a:gdLst>
              <a:gd name="connsiteX0" fmla="*/ 0 w 3334031"/>
              <a:gd name="connsiteY0" fmla="*/ 0 h 1813117"/>
              <a:gd name="connsiteX1" fmla="*/ 1792101 w 3334031"/>
              <a:gd name="connsiteY1" fmla="*/ 1813117 h 1813117"/>
              <a:gd name="connsiteX2" fmla="*/ 2605621 w 3334031"/>
              <a:gd name="connsiteY2" fmla="*/ 1813117 h 1813117"/>
              <a:gd name="connsiteX3" fmla="*/ 3334025 w 3334031"/>
              <a:gd name="connsiteY3" fmla="*/ 904126 h 1813117"/>
              <a:gd name="connsiteX4" fmla="*/ 2595140 w 3334031"/>
              <a:gd name="connsiteY4" fmla="*/ 46393 h 1813117"/>
              <a:gd name="connsiteX5" fmla="*/ 300843 w 3334031"/>
              <a:gd name="connsiteY5" fmla="*/ 3145 h 181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4031" h="1813117">
                <a:moveTo>
                  <a:pt x="0" y="0"/>
                </a:moveTo>
                <a:lnTo>
                  <a:pt x="1792101" y="1813117"/>
                </a:lnTo>
                <a:lnTo>
                  <a:pt x="2605621" y="1813117"/>
                </a:lnTo>
                <a:cubicBezTo>
                  <a:pt x="3007868" y="1813117"/>
                  <a:pt x="3335702" y="1198539"/>
                  <a:pt x="3334025" y="904126"/>
                </a:cubicBezTo>
                <a:cubicBezTo>
                  <a:pt x="3332348" y="609715"/>
                  <a:pt x="3059013" y="26193"/>
                  <a:pt x="2595140" y="46393"/>
                </a:cubicBezTo>
                <a:cubicBezTo>
                  <a:pt x="1827485" y="46393"/>
                  <a:pt x="1065609" y="17561"/>
                  <a:pt x="300843" y="3145"/>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任意多边形 15"/>
          <p:cNvSpPr/>
          <p:nvPr/>
        </p:nvSpPr>
        <p:spPr>
          <a:xfrm rot="2506402" flipV="1">
            <a:off x="2176314" y="5845604"/>
            <a:ext cx="2305277" cy="1211718"/>
          </a:xfrm>
          <a:custGeom>
            <a:avLst/>
            <a:gdLst>
              <a:gd name="connsiteX0" fmla="*/ 238048 w 2305277"/>
              <a:gd name="connsiteY0" fmla="*/ 1078273 h 1211718"/>
              <a:gd name="connsiteX1" fmla="*/ 489884 w 2305277"/>
              <a:gd name="connsiteY1" fmla="*/ 1211718 h 1211718"/>
              <a:gd name="connsiteX2" fmla="*/ 2123039 w 2305277"/>
              <a:gd name="connsiteY2" fmla="*/ 1165649 h 1211718"/>
              <a:gd name="connsiteX3" fmla="*/ 2284646 w 2305277"/>
              <a:gd name="connsiteY3" fmla="*/ 1108411 h 1211718"/>
              <a:gd name="connsiteX4" fmla="*/ 2305277 w 2305277"/>
              <a:gd name="connsiteY4" fmla="*/ 1090361 h 1211718"/>
              <a:gd name="connsiteX5" fmla="*/ 1084633 w 2305277"/>
              <a:gd name="connsiteY5" fmla="*/ 0 h 1211718"/>
              <a:gd name="connsiteX6" fmla="*/ 431961 w 2305277"/>
              <a:gd name="connsiteY6" fmla="*/ 7394 h 1211718"/>
              <a:gd name="connsiteX7" fmla="*/ 315 w 2305277"/>
              <a:gd name="connsiteY7" fmla="*/ 622689 h 1211718"/>
              <a:gd name="connsiteX8" fmla="*/ 238048 w 2305277"/>
              <a:gd name="connsiteY8" fmla="*/ 1078273 h 1211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5277" h="1211718">
                <a:moveTo>
                  <a:pt x="238048" y="1078273"/>
                </a:moveTo>
                <a:cubicBezTo>
                  <a:pt x="316282" y="1157114"/>
                  <a:pt x="404991" y="1211718"/>
                  <a:pt x="489884" y="1211718"/>
                </a:cubicBezTo>
                <a:cubicBezTo>
                  <a:pt x="1065924" y="1211718"/>
                  <a:pt x="1546999" y="1165649"/>
                  <a:pt x="2123039" y="1165649"/>
                </a:cubicBezTo>
                <a:cubicBezTo>
                  <a:pt x="2179634" y="1165649"/>
                  <a:pt x="2234357" y="1143980"/>
                  <a:pt x="2284646" y="1108411"/>
                </a:cubicBezTo>
                <a:lnTo>
                  <a:pt x="2305277" y="1090361"/>
                </a:lnTo>
                <a:lnTo>
                  <a:pt x="1084633" y="0"/>
                </a:lnTo>
                <a:lnTo>
                  <a:pt x="431961" y="7394"/>
                </a:lnTo>
                <a:cubicBezTo>
                  <a:pt x="205580" y="7394"/>
                  <a:pt x="-9358" y="421958"/>
                  <a:pt x="315" y="622689"/>
                </a:cubicBezTo>
                <a:cubicBezTo>
                  <a:pt x="6361" y="748146"/>
                  <a:pt x="107657" y="946871"/>
                  <a:pt x="238048" y="1078273"/>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任意多边形 17"/>
          <p:cNvSpPr/>
          <p:nvPr/>
        </p:nvSpPr>
        <p:spPr>
          <a:xfrm rot="2506402" flipV="1">
            <a:off x="-325813" y="5220728"/>
            <a:ext cx="3645094" cy="2541157"/>
          </a:xfrm>
          <a:custGeom>
            <a:avLst/>
            <a:gdLst>
              <a:gd name="connsiteX0" fmla="*/ 581528 w 3645094"/>
              <a:gd name="connsiteY0" fmla="*/ 2211480 h 2541157"/>
              <a:gd name="connsiteX1" fmla="*/ 1108569 w 3645094"/>
              <a:gd name="connsiteY1" fmla="*/ 2541157 h 2541157"/>
              <a:gd name="connsiteX2" fmla="*/ 3497403 w 3645094"/>
              <a:gd name="connsiteY2" fmla="*/ 2455454 h 2541157"/>
              <a:gd name="connsiteX3" fmla="*/ 3626843 w 3645094"/>
              <a:gd name="connsiteY3" fmla="*/ 2419392 h 2541157"/>
              <a:gd name="connsiteX4" fmla="*/ 3645094 w 3645094"/>
              <a:gd name="connsiteY4" fmla="*/ 2406911 h 2541157"/>
              <a:gd name="connsiteX5" fmla="*/ 950590 w 3645094"/>
              <a:gd name="connsiteY5" fmla="*/ 0 h 2541157"/>
              <a:gd name="connsiteX6" fmla="*/ 13670 w 3645094"/>
              <a:gd name="connsiteY6" fmla="*/ 1048870 h 2541157"/>
              <a:gd name="connsiteX7" fmla="*/ 9336 w 3645094"/>
              <a:gd name="connsiteY7" fmla="*/ 1073227 h 2541157"/>
              <a:gd name="connsiteX8" fmla="*/ 904 w 3645094"/>
              <a:gd name="connsiteY8" fmla="*/ 1227599 h 2541157"/>
              <a:gd name="connsiteX9" fmla="*/ 581528 w 3645094"/>
              <a:gd name="connsiteY9" fmla="*/ 2211480 h 254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5094" h="2541157">
                <a:moveTo>
                  <a:pt x="581528" y="2211480"/>
                </a:moveTo>
                <a:cubicBezTo>
                  <a:pt x="760564" y="2378839"/>
                  <a:pt x="951659" y="2503662"/>
                  <a:pt x="1108569" y="2541157"/>
                </a:cubicBezTo>
                <a:cubicBezTo>
                  <a:pt x="2005093" y="2541157"/>
                  <a:pt x="2600879" y="2455454"/>
                  <a:pt x="3497403" y="2455454"/>
                </a:cubicBezTo>
                <a:cubicBezTo>
                  <a:pt x="3541444" y="2455454"/>
                  <a:pt x="3584757" y="2442670"/>
                  <a:pt x="3626843" y="2419392"/>
                </a:cubicBezTo>
                <a:lnTo>
                  <a:pt x="3645094" y="2406911"/>
                </a:lnTo>
                <a:lnTo>
                  <a:pt x="950590" y="0"/>
                </a:lnTo>
                <a:lnTo>
                  <a:pt x="13670" y="1048870"/>
                </a:lnTo>
                <a:lnTo>
                  <a:pt x="9336" y="1073227"/>
                </a:lnTo>
                <a:cubicBezTo>
                  <a:pt x="1365" y="1129466"/>
                  <a:pt x="-1695" y="1181420"/>
                  <a:pt x="904" y="1227599"/>
                </a:cubicBezTo>
                <a:cubicBezTo>
                  <a:pt x="18231" y="1535464"/>
                  <a:pt x="283133" y="1932550"/>
                  <a:pt x="581528" y="2211480"/>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 name="组合 4"/>
          <p:cNvGrpSpPr/>
          <p:nvPr/>
        </p:nvGrpSpPr>
        <p:grpSpPr>
          <a:xfrm>
            <a:off x="2666106" y="2793709"/>
            <a:ext cx="6142990" cy="1280451"/>
            <a:chOff x="6340505" y="1941649"/>
            <a:chExt cx="5373473" cy="1280451"/>
          </a:xfrm>
        </p:grpSpPr>
        <p:sp>
          <p:nvSpPr>
            <p:cNvPr id="4" name="文本框 3"/>
            <p:cNvSpPr txBox="1"/>
            <p:nvPr/>
          </p:nvSpPr>
          <p:spPr>
            <a:xfrm>
              <a:off x="6340505" y="1941649"/>
              <a:ext cx="5373473"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b="1" dirty="0">
                  <a:solidFill>
                    <a:srgbClr val="577FA2"/>
                  </a:solidFill>
                  <a:latin typeface="黑体" panose="02010609060101010101" pitchFamily="49" charset="-122"/>
                  <a:ea typeface="黑体" panose="02010609060101010101" pitchFamily="49" charset="-122"/>
                </a:rPr>
                <a:t>一、</a:t>
              </a:r>
              <a:r>
                <a:rPr kumimoji="0" lang="zh-CN" altLang="en-US" sz="6600" b="1" i="0" u="none" strike="noStrike" kern="1200" cap="none" spc="0" normalizeH="0" baseline="0" noProof="0" dirty="0">
                  <a:ln>
                    <a:noFill/>
                  </a:ln>
                  <a:solidFill>
                    <a:srgbClr val="577FA2"/>
                  </a:solidFill>
                  <a:effectLst/>
                  <a:uLnTx/>
                  <a:uFillTx/>
                  <a:latin typeface="黑体" panose="02010609060101010101" pitchFamily="49" charset="-122"/>
                  <a:ea typeface="黑体" panose="02010609060101010101" pitchFamily="49" charset="-122"/>
                  <a:cs typeface="+mn-cs"/>
                </a:rPr>
                <a:t>背景意义</a:t>
              </a:r>
            </a:p>
          </p:txBody>
        </p:sp>
        <p:sp>
          <p:nvSpPr>
            <p:cNvPr id="14" name="文本框 13"/>
            <p:cNvSpPr txBox="1"/>
            <p:nvPr/>
          </p:nvSpPr>
          <p:spPr>
            <a:xfrm>
              <a:off x="6416709" y="2576940"/>
              <a:ext cx="1234274"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1" i="0" u="none" strike="noStrike" kern="1200" cap="none" spc="0" normalizeH="0" baseline="0" noProof="0" dirty="0">
                <a:ln>
                  <a:noFill/>
                </a:ln>
                <a:solidFill>
                  <a:srgbClr val="577FA2"/>
                </a:solidFill>
                <a:effectLst/>
                <a:uLnTx/>
                <a:uFillTx/>
                <a:latin typeface="黑体" panose="02010609060101010101" pitchFamily="49" charset="-122"/>
                <a:ea typeface="黑体" panose="02010609060101010101" pitchFamily="49" charset="-122"/>
                <a:cs typeface="+mn-cs"/>
              </a:endParaRPr>
            </a:p>
          </p:txBody>
        </p:sp>
      </p:grpSp>
      <p:pic>
        <p:nvPicPr>
          <p:cNvPr id="6" name="图片 5">
            <a:extLst>
              <a:ext uri="{FF2B5EF4-FFF2-40B4-BE49-F238E27FC236}">
                <a16:creationId xmlns:a16="http://schemas.microsoft.com/office/drawing/2014/main" id="{53F64F91-BC9A-4B94-B872-13C06AC9D58B}"/>
              </a:ext>
            </a:extLst>
          </p:cNvPr>
          <p:cNvPicPr>
            <a:picLocks noChangeAspect="1"/>
          </p:cNvPicPr>
          <p:nvPr/>
        </p:nvPicPr>
        <p:blipFill>
          <a:blip r:embed="rId3"/>
          <a:stretch>
            <a:fillRect/>
          </a:stretch>
        </p:blipFill>
        <p:spPr>
          <a:xfrm>
            <a:off x="0" y="0"/>
            <a:ext cx="2804403" cy="883997"/>
          </a:xfrm>
          <a:prstGeom prst="rect">
            <a:avLst/>
          </a:prstGeom>
        </p:spPr>
      </p:pic>
    </p:spTree>
    <p:extLst>
      <p:ext uri="{BB962C8B-B14F-4D97-AF65-F5344CB8AC3E}">
        <p14:creationId xmlns:p14="http://schemas.microsoft.com/office/powerpoint/2010/main" val="197131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41389" y="0"/>
            <a:ext cx="909223" cy="523220"/>
          </a:xfrm>
          <a:prstGeom prst="rect">
            <a:avLst/>
          </a:prstGeom>
        </p:spPr>
        <p:txBody>
          <a:bodyPr wrap="none">
            <a:spAutoFit/>
          </a:bodyPr>
          <a:lstStyle/>
          <a:p>
            <a:pPr lvl="0" algn="ctr">
              <a:defRPr/>
            </a:pPr>
            <a:r>
              <a:rPr lang="en-US" altLang="zh-CN" sz="2800" b="1" dirty="0">
                <a:solidFill>
                  <a:prstClr val="black"/>
                </a:solidFill>
                <a:latin typeface="+mj-ea"/>
                <a:ea typeface="+mj-ea"/>
              </a:rPr>
              <a:t>Loss</a:t>
            </a:r>
            <a:endParaRPr kumimoji="0" lang="zh-CN" altLang="en-US" sz="2800" b="1" i="0" u="none" strike="noStrike" kern="1200" cap="none" spc="600" normalizeH="0" baseline="0" noProof="0" dirty="0">
              <a:ln>
                <a:noFill/>
              </a:ln>
              <a:solidFill>
                <a:prstClr val="black">
                  <a:lumMod val="75000"/>
                  <a:lumOff val="25000"/>
                </a:prstClr>
              </a:solidFill>
              <a:effectLst/>
              <a:uLnTx/>
              <a:uFillTx/>
              <a:latin typeface="+mj-ea"/>
              <a:ea typeface="+mj-ea"/>
              <a:cs typeface="+mn-cs"/>
            </a:endParaRPr>
          </a:p>
        </p:txBody>
      </p:sp>
      <p:cxnSp>
        <p:nvCxnSpPr>
          <p:cNvPr id="8" name="直接连接符 7"/>
          <p:cNvCxnSpPr/>
          <p:nvPr/>
        </p:nvCxnSpPr>
        <p:spPr>
          <a:xfrm>
            <a:off x="3494568" y="313426"/>
            <a:ext cx="2229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6482428" y="329241"/>
            <a:ext cx="218943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2448203" y="5032817"/>
            <a:ext cx="8303876" cy="584775"/>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zh-CN" altLang="en-US" sz="3200" dirty="0">
                <a:solidFill>
                  <a:prstClr val="black"/>
                </a:solidFill>
                <a:latin typeface="+mn-ea"/>
              </a:rPr>
              <a:t>训练过程</a:t>
            </a:r>
            <a:r>
              <a:rPr lang="en-US" altLang="zh-CN" sz="3200" dirty="0">
                <a:solidFill>
                  <a:prstClr val="black"/>
                </a:solidFill>
                <a:latin typeface="+mn-ea"/>
              </a:rPr>
              <a:t>Loss</a:t>
            </a:r>
            <a:r>
              <a:rPr lang="zh-CN" altLang="en-US" sz="3200" dirty="0">
                <a:solidFill>
                  <a:prstClr val="black"/>
                </a:solidFill>
                <a:latin typeface="+mn-ea"/>
              </a:rPr>
              <a:t>值没有异常，整体呈下滑趋势</a:t>
            </a:r>
            <a:endParaRPr kumimoji="0" lang="zh-CN" altLang="en-US" sz="3200" b="0" i="0" u="none" strike="noStrike" kern="1200" cap="none" spc="0" normalizeH="0" baseline="0" noProof="0" dirty="0">
              <a:ln>
                <a:noFill/>
              </a:ln>
              <a:solidFill>
                <a:prstClr val="black"/>
              </a:solidFill>
              <a:effectLst/>
              <a:uLnTx/>
              <a:uFillTx/>
              <a:latin typeface="+mn-ea"/>
              <a:cs typeface="+mn-cs"/>
            </a:endParaRPr>
          </a:p>
        </p:txBody>
      </p:sp>
      <p:pic>
        <p:nvPicPr>
          <p:cNvPr id="7" name="图片 6">
            <a:extLst>
              <a:ext uri="{FF2B5EF4-FFF2-40B4-BE49-F238E27FC236}">
                <a16:creationId xmlns:a16="http://schemas.microsoft.com/office/drawing/2014/main" id="{DF36AABC-4C32-4866-A95B-A1EC1E537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650" y="433281"/>
            <a:ext cx="10589953" cy="4615349"/>
          </a:xfrm>
          <a:prstGeom prst="rect">
            <a:avLst/>
          </a:prstGeom>
        </p:spPr>
      </p:pic>
    </p:spTree>
    <p:extLst>
      <p:ext uri="{BB962C8B-B14F-4D97-AF65-F5344CB8AC3E}">
        <p14:creationId xmlns:p14="http://schemas.microsoft.com/office/powerpoint/2010/main" val="14189013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0800000">
            <a:off x="9056914" y="-1"/>
            <a:ext cx="3135085" cy="3062512"/>
          </a:xfrm>
          <a:prstGeom prst="rtTriangl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任意多边形 19"/>
          <p:cNvSpPr/>
          <p:nvPr/>
        </p:nvSpPr>
        <p:spPr>
          <a:xfrm rot="2720040" flipV="1">
            <a:off x="7927281" y="-358237"/>
            <a:ext cx="3334031" cy="1813117"/>
          </a:xfrm>
          <a:custGeom>
            <a:avLst/>
            <a:gdLst>
              <a:gd name="connsiteX0" fmla="*/ 0 w 3334031"/>
              <a:gd name="connsiteY0" fmla="*/ 0 h 1813117"/>
              <a:gd name="connsiteX1" fmla="*/ 1792101 w 3334031"/>
              <a:gd name="connsiteY1" fmla="*/ 1813117 h 1813117"/>
              <a:gd name="connsiteX2" fmla="*/ 2605621 w 3334031"/>
              <a:gd name="connsiteY2" fmla="*/ 1813117 h 1813117"/>
              <a:gd name="connsiteX3" fmla="*/ 3334025 w 3334031"/>
              <a:gd name="connsiteY3" fmla="*/ 904126 h 1813117"/>
              <a:gd name="connsiteX4" fmla="*/ 2595140 w 3334031"/>
              <a:gd name="connsiteY4" fmla="*/ 46393 h 1813117"/>
              <a:gd name="connsiteX5" fmla="*/ 300843 w 3334031"/>
              <a:gd name="connsiteY5" fmla="*/ 3145 h 181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4031" h="1813117">
                <a:moveTo>
                  <a:pt x="0" y="0"/>
                </a:moveTo>
                <a:lnTo>
                  <a:pt x="1792101" y="1813117"/>
                </a:lnTo>
                <a:lnTo>
                  <a:pt x="2605621" y="1813117"/>
                </a:lnTo>
                <a:cubicBezTo>
                  <a:pt x="3007868" y="1813117"/>
                  <a:pt x="3335702" y="1198539"/>
                  <a:pt x="3334025" y="904126"/>
                </a:cubicBezTo>
                <a:cubicBezTo>
                  <a:pt x="3332348" y="609715"/>
                  <a:pt x="3059013" y="26193"/>
                  <a:pt x="2595140" y="46393"/>
                </a:cubicBezTo>
                <a:cubicBezTo>
                  <a:pt x="1827485" y="46393"/>
                  <a:pt x="1065609" y="17561"/>
                  <a:pt x="300843" y="3145"/>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任意多边形 15"/>
          <p:cNvSpPr/>
          <p:nvPr/>
        </p:nvSpPr>
        <p:spPr>
          <a:xfrm rot="2506402" flipV="1">
            <a:off x="2176314" y="5845604"/>
            <a:ext cx="2305277" cy="1211718"/>
          </a:xfrm>
          <a:custGeom>
            <a:avLst/>
            <a:gdLst>
              <a:gd name="connsiteX0" fmla="*/ 238048 w 2305277"/>
              <a:gd name="connsiteY0" fmla="*/ 1078273 h 1211718"/>
              <a:gd name="connsiteX1" fmla="*/ 489884 w 2305277"/>
              <a:gd name="connsiteY1" fmla="*/ 1211718 h 1211718"/>
              <a:gd name="connsiteX2" fmla="*/ 2123039 w 2305277"/>
              <a:gd name="connsiteY2" fmla="*/ 1165649 h 1211718"/>
              <a:gd name="connsiteX3" fmla="*/ 2284646 w 2305277"/>
              <a:gd name="connsiteY3" fmla="*/ 1108411 h 1211718"/>
              <a:gd name="connsiteX4" fmla="*/ 2305277 w 2305277"/>
              <a:gd name="connsiteY4" fmla="*/ 1090361 h 1211718"/>
              <a:gd name="connsiteX5" fmla="*/ 1084633 w 2305277"/>
              <a:gd name="connsiteY5" fmla="*/ 0 h 1211718"/>
              <a:gd name="connsiteX6" fmla="*/ 431961 w 2305277"/>
              <a:gd name="connsiteY6" fmla="*/ 7394 h 1211718"/>
              <a:gd name="connsiteX7" fmla="*/ 315 w 2305277"/>
              <a:gd name="connsiteY7" fmla="*/ 622689 h 1211718"/>
              <a:gd name="connsiteX8" fmla="*/ 238048 w 2305277"/>
              <a:gd name="connsiteY8" fmla="*/ 1078273 h 1211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5277" h="1211718">
                <a:moveTo>
                  <a:pt x="238048" y="1078273"/>
                </a:moveTo>
                <a:cubicBezTo>
                  <a:pt x="316282" y="1157114"/>
                  <a:pt x="404991" y="1211718"/>
                  <a:pt x="489884" y="1211718"/>
                </a:cubicBezTo>
                <a:cubicBezTo>
                  <a:pt x="1065924" y="1211718"/>
                  <a:pt x="1546999" y="1165649"/>
                  <a:pt x="2123039" y="1165649"/>
                </a:cubicBezTo>
                <a:cubicBezTo>
                  <a:pt x="2179634" y="1165649"/>
                  <a:pt x="2234357" y="1143980"/>
                  <a:pt x="2284646" y="1108411"/>
                </a:cubicBezTo>
                <a:lnTo>
                  <a:pt x="2305277" y="1090361"/>
                </a:lnTo>
                <a:lnTo>
                  <a:pt x="1084633" y="0"/>
                </a:lnTo>
                <a:lnTo>
                  <a:pt x="431961" y="7394"/>
                </a:lnTo>
                <a:cubicBezTo>
                  <a:pt x="205580" y="7394"/>
                  <a:pt x="-9358" y="421958"/>
                  <a:pt x="315" y="622689"/>
                </a:cubicBezTo>
                <a:cubicBezTo>
                  <a:pt x="6361" y="748146"/>
                  <a:pt x="107657" y="946871"/>
                  <a:pt x="238048" y="1078273"/>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任意多边形 17"/>
          <p:cNvSpPr/>
          <p:nvPr/>
        </p:nvSpPr>
        <p:spPr>
          <a:xfrm rot="2506402" flipV="1">
            <a:off x="-325813" y="5220728"/>
            <a:ext cx="3645094" cy="2541157"/>
          </a:xfrm>
          <a:custGeom>
            <a:avLst/>
            <a:gdLst>
              <a:gd name="connsiteX0" fmla="*/ 581528 w 3645094"/>
              <a:gd name="connsiteY0" fmla="*/ 2211480 h 2541157"/>
              <a:gd name="connsiteX1" fmla="*/ 1108569 w 3645094"/>
              <a:gd name="connsiteY1" fmla="*/ 2541157 h 2541157"/>
              <a:gd name="connsiteX2" fmla="*/ 3497403 w 3645094"/>
              <a:gd name="connsiteY2" fmla="*/ 2455454 h 2541157"/>
              <a:gd name="connsiteX3" fmla="*/ 3626843 w 3645094"/>
              <a:gd name="connsiteY3" fmla="*/ 2419392 h 2541157"/>
              <a:gd name="connsiteX4" fmla="*/ 3645094 w 3645094"/>
              <a:gd name="connsiteY4" fmla="*/ 2406911 h 2541157"/>
              <a:gd name="connsiteX5" fmla="*/ 950590 w 3645094"/>
              <a:gd name="connsiteY5" fmla="*/ 0 h 2541157"/>
              <a:gd name="connsiteX6" fmla="*/ 13670 w 3645094"/>
              <a:gd name="connsiteY6" fmla="*/ 1048870 h 2541157"/>
              <a:gd name="connsiteX7" fmla="*/ 9336 w 3645094"/>
              <a:gd name="connsiteY7" fmla="*/ 1073227 h 2541157"/>
              <a:gd name="connsiteX8" fmla="*/ 904 w 3645094"/>
              <a:gd name="connsiteY8" fmla="*/ 1227599 h 2541157"/>
              <a:gd name="connsiteX9" fmla="*/ 581528 w 3645094"/>
              <a:gd name="connsiteY9" fmla="*/ 2211480 h 254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5094" h="2541157">
                <a:moveTo>
                  <a:pt x="581528" y="2211480"/>
                </a:moveTo>
                <a:cubicBezTo>
                  <a:pt x="760564" y="2378839"/>
                  <a:pt x="951659" y="2503662"/>
                  <a:pt x="1108569" y="2541157"/>
                </a:cubicBezTo>
                <a:cubicBezTo>
                  <a:pt x="2005093" y="2541157"/>
                  <a:pt x="2600879" y="2455454"/>
                  <a:pt x="3497403" y="2455454"/>
                </a:cubicBezTo>
                <a:cubicBezTo>
                  <a:pt x="3541444" y="2455454"/>
                  <a:pt x="3584757" y="2442670"/>
                  <a:pt x="3626843" y="2419392"/>
                </a:cubicBezTo>
                <a:lnTo>
                  <a:pt x="3645094" y="2406911"/>
                </a:lnTo>
                <a:lnTo>
                  <a:pt x="950590" y="0"/>
                </a:lnTo>
                <a:lnTo>
                  <a:pt x="13670" y="1048870"/>
                </a:lnTo>
                <a:lnTo>
                  <a:pt x="9336" y="1073227"/>
                </a:lnTo>
                <a:cubicBezTo>
                  <a:pt x="1365" y="1129466"/>
                  <a:pt x="-1695" y="1181420"/>
                  <a:pt x="904" y="1227599"/>
                </a:cubicBezTo>
                <a:cubicBezTo>
                  <a:pt x="18231" y="1535464"/>
                  <a:pt x="283133" y="1932550"/>
                  <a:pt x="581528" y="2211480"/>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 name="组合 4"/>
          <p:cNvGrpSpPr/>
          <p:nvPr/>
        </p:nvGrpSpPr>
        <p:grpSpPr>
          <a:xfrm>
            <a:off x="3135087" y="2793709"/>
            <a:ext cx="6142990" cy="1107996"/>
            <a:chOff x="3261853" y="2576940"/>
            <a:chExt cx="5373473" cy="1107996"/>
          </a:xfrm>
        </p:grpSpPr>
        <p:sp>
          <p:nvSpPr>
            <p:cNvPr id="4" name="文本框 3"/>
            <p:cNvSpPr txBox="1"/>
            <p:nvPr/>
          </p:nvSpPr>
          <p:spPr>
            <a:xfrm>
              <a:off x="3261853" y="2576940"/>
              <a:ext cx="5373473"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b="1" dirty="0">
                  <a:solidFill>
                    <a:srgbClr val="577FA2"/>
                  </a:solidFill>
                  <a:latin typeface="黑体" panose="02010609060101010101" pitchFamily="49" charset="-122"/>
                  <a:ea typeface="黑体" panose="02010609060101010101" pitchFamily="49" charset="-122"/>
                </a:rPr>
                <a:t>五</a:t>
              </a:r>
              <a:r>
                <a:rPr kumimoji="0" lang="zh-CN" altLang="en-US" sz="6600" b="1" i="0" u="none" strike="noStrike" kern="1200" cap="none" spc="0" normalizeH="0" baseline="0" noProof="0" dirty="0">
                  <a:ln>
                    <a:noFill/>
                  </a:ln>
                  <a:solidFill>
                    <a:srgbClr val="577FA2"/>
                  </a:solidFill>
                  <a:effectLst/>
                  <a:uLnTx/>
                  <a:uFillTx/>
                  <a:latin typeface="黑体" panose="02010609060101010101" pitchFamily="49" charset="-122"/>
                  <a:ea typeface="黑体" panose="02010609060101010101" pitchFamily="49" charset="-122"/>
                  <a:cs typeface="+mn-cs"/>
                </a:rPr>
                <a:t>、应用实例</a:t>
              </a:r>
            </a:p>
          </p:txBody>
        </p:sp>
        <p:sp>
          <p:nvSpPr>
            <p:cNvPr id="14" name="文本框 13"/>
            <p:cNvSpPr txBox="1"/>
            <p:nvPr/>
          </p:nvSpPr>
          <p:spPr>
            <a:xfrm>
              <a:off x="6416709" y="2576940"/>
              <a:ext cx="1234274"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1" i="0" u="none" strike="noStrike" kern="1200" cap="none" spc="0" normalizeH="0" baseline="0" noProof="0" dirty="0">
                <a:ln>
                  <a:noFill/>
                </a:ln>
                <a:solidFill>
                  <a:srgbClr val="577FA2"/>
                </a:solidFill>
                <a:effectLst/>
                <a:uLnTx/>
                <a:uFillTx/>
                <a:latin typeface="黑体" panose="02010609060101010101" pitchFamily="49" charset="-122"/>
                <a:ea typeface="黑体" panose="02010609060101010101" pitchFamily="49" charset="-122"/>
                <a:cs typeface="+mn-cs"/>
              </a:endParaRPr>
            </a:p>
          </p:txBody>
        </p:sp>
      </p:grpSp>
      <p:pic>
        <p:nvPicPr>
          <p:cNvPr id="3" name="图片 2">
            <a:extLst>
              <a:ext uri="{FF2B5EF4-FFF2-40B4-BE49-F238E27FC236}">
                <a16:creationId xmlns:a16="http://schemas.microsoft.com/office/drawing/2014/main" id="{CA1B8533-7674-4509-BDA5-30942E01EFD1}"/>
              </a:ext>
            </a:extLst>
          </p:cNvPr>
          <p:cNvPicPr>
            <a:picLocks noChangeAspect="1"/>
          </p:cNvPicPr>
          <p:nvPr/>
        </p:nvPicPr>
        <p:blipFill>
          <a:blip r:embed="rId3"/>
          <a:stretch>
            <a:fillRect/>
          </a:stretch>
        </p:blipFill>
        <p:spPr>
          <a:xfrm>
            <a:off x="0" y="0"/>
            <a:ext cx="2804403" cy="883997"/>
          </a:xfrm>
          <a:prstGeom prst="rect">
            <a:avLst/>
          </a:prstGeom>
        </p:spPr>
      </p:pic>
    </p:spTree>
    <p:extLst>
      <p:ext uri="{BB962C8B-B14F-4D97-AF65-F5344CB8AC3E}">
        <p14:creationId xmlns:p14="http://schemas.microsoft.com/office/powerpoint/2010/main" val="2393223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01759" y="0"/>
            <a:ext cx="5955476" cy="523220"/>
          </a:xfrm>
          <a:prstGeom prst="rect">
            <a:avLst/>
          </a:prstGeom>
        </p:spPr>
        <p:txBody>
          <a:bodyPr wrap="none">
            <a:spAutoFit/>
          </a:bodyPr>
          <a:lstStyle/>
          <a:p>
            <a:pPr algn="ctr"/>
            <a:r>
              <a:rPr lang="zh-CN" altLang="en-US" sz="2800" b="1" dirty="0"/>
              <a:t>文本生成任务（英中文本翻译赛道）</a:t>
            </a:r>
            <a:endParaRPr lang="zh-CN" altLang="en-US" sz="2800" b="1" spc="600" dirty="0">
              <a:solidFill>
                <a:schemeClr val="tx1">
                  <a:lumMod val="75000"/>
                  <a:lumOff val="25000"/>
                </a:schemeClr>
              </a:solidFill>
              <a:latin typeface="+mj-ea"/>
              <a:ea typeface="+mj-ea"/>
            </a:endParaRPr>
          </a:p>
        </p:txBody>
      </p:sp>
      <p:cxnSp>
        <p:nvCxnSpPr>
          <p:cNvPr id="8" name="直接连接符 7"/>
          <p:cNvCxnSpPr/>
          <p:nvPr/>
        </p:nvCxnSpPr>
        <p:spPr>
          <a:xfrm>
            <a:off x="1165435" y="220124"/>
            <a:ext cx="2229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8957896" y="218043"/>
            <a:ext cx="218943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419606" y="4315807"/>
            <a:ext cx="11352788" cy="2246769"/>
          </a:xfrm>
          <a:prstGeom prst="rect">
            <a:avLst/>
          </a:prstGeom>
          <a:noFill/>
        </p:spPr>
        <p:txBody>
          <a:bodyPr wrap="none" rtlCol="0">
            <a:spAutoFit/>
          </a:bodyPr>
          <a:lstStyle/>
          <a:p>
            <a:pPr marL="285750" indent="-285750">
              <a:buFont typeface="Wingdings" panose="05000000000000000000" pitchFamily="2" charset="2"/>
              <a:buChar char="ü"/>
            </a:pPr>
            <a:r>
              <a:rPr lang="en-US" altLang="zh-CN" sz="2000" dirty="0"/>
              <a:t>“</a:t>
            </a:r>
            <a:r>
              <a:rPr lang="en-US" altLang="zh-CN" sz="2800" dirty="0">
                <a:latin typeface="+mn-ea"/>
              </a:rPr>
              <a:t>AI Challenger </a:t>
            </a:r>
            <a:r>
              <a:rPr lang="zh-CN" altLang="en-US" sz="2800" dirty="0">
                <a:latin typeface="+mn-ea"/>
              </a:rPr>
              <a:t>全球</a:t>
            </a:r>
            <a:r>
              <a:rPr lang="en-US" altLang="zh-CN" sz="2800" dirty="0">
                <a:latin typeface="+mn-ea"/>
              </a:rPr>
              <a:t>AI</a:t>
            </a:r>
            <a:r>
              <a:rPr lang="zh-CN" altLang="en-US" sz="2800" dirty="0">
                <a:latin typeface="+mn-ea"/>
              </a:rPr>
              <a:t>挑战赛”是面向全球人工智能人才的开源数据</a:t>
            </a:r>
            <a:endParaRPr lang="en-US" altLang="zh-CN" sz="2800" dirty="0">
              <a:latin typeface="+mn-ea"/>
            </a:endParaRPr>
          </a:p>
          <a:p>
            <a:r>
              <a:rPr lang="en-US" altLang="zh-CN" sz="2800" dirty="0">
                <a:latin typeface="+mn-ea"/>
              </a:rPr>
              <a:t>  </a:t>
            </a:r>
            <a:r>
              <a:rPr lang="zh-CN" altLang="en-US" sz="2800" dirty="0">
                <a:latin typeface="+mn-ea"/>
              </a:rPr>
              <a:t>集和编程竞赛平台</a:t>
            </a:r>
            <a:endParaRPr lang="en-US" altLang="zh-CN" sz="2800" dirty="0">
              <a:latin typeface="+mn-ea"/>
            </a:endParaRPr>
          </a:p>
          <a:p>
            <a:pPr marL="285750" indent="-285750">
              <a:buFont typeface="Wingdings" panose="05000000000000000000" pitchFamily="2" charset="2"/>
              <a:buChar char="ü"/>
            </a:pPr>
            <a:endParaRPr lang="en-US" altLang="zh-CN" sz="2800" dirty="0">
              <a:latin typeface="+mn-ea"/>
            </a:endParaRPr>
          </a:p>
          <a:p>
            <a:pPr marL="285750" indent="-285750">
              <a:buFont typeface="Wingdings" panose="05000000000000000000" pitchFamily="2" charset="2"/>
              <a:buChar char="ü"/>
            </a:pPr>
            <a:r>
              <a:rPr lang="zh-CN" altLang="zh-CN" sz="2800" dirty="0">
                <a:latin typeface="+mn-ea"/>
              </a:rPr>
              <a:t>目标是评测各个团队机器翻译的能力</a:t>
            </a:r>
            <a:endParaRPr lang="en-US" altLang="zh-CN" sz="2800" dirty="0">
              <a:latin typeface="+mn-ea"/>
            </a:endParaRPr>
          </a:p>
          <a:p>
            <a:endParaRPr lang="en-US" altLang="zh-CN" sz="2800" dirty="0">
              <a:latin typeface="+mn-ea"/>
            </a:endParaRPr>
          </a:p>
        </p:txBody>
      </p:sp>
      <p:pic>
        <p:nvPicPr>
          <p:cNvPr id="9" name="图片 8" descr="TIM截图20190525135804">
            <a:extLst>
              <a:ext uri="{FF2B5EF4-FFF2-40B4-BE49-F238E27FC236}">
                <a16:creationId xmlns:a16="http://schemas.microsoft.com/office/drawing/2014/main" id="{29E5F089-3A5B-49E7-9BC5-CCCA620E80D4}"/>
              </a:ext>
            </a:extLst>
          </p:cNvPr>
          <p:cNvPicPr>
            <a:picLocks noChangeAspect="1"/>
          </p:cNvPicPr>
          <p:nvPr/>
        </p:nvPicPr>
        <p:blipFill>
          <a:blip r:embed="rId3"/>
          <a:stretch>
            <a:fillRect/>
          </a:stretch>
        </p:blipFill>
        <p:spPr>
          <a:xfrm>
            <a:off x="3520422" y="461665"/>
            <a:ext cx="5518150" cy="36233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91390" y="0"/>
            <a:ext cx="6776214"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文本生成任务（英中文本翻译赛道）</a:t>
            </a:r>
            <a:endParaRPr kumimoji="0" lang="zh-CN" altLang="en-US" sz="3200" b="1" i="0" u="none" strike="noStrike" kern="1200" cap="none" spc="60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n-cs"/>
            </a:endParaRPr>
          </a:p>
        </p:txBody>
      </p:sp>
      <p:cxnSp>
        <p:nvCxnSpPr>
          <p:cNvPr id="8" name="直接连接符 7"/>
          <p:cNvCxnSpPr>
            <a:cxnSpLocks/>
          </p:cNvCxnSpPr>
          <p:nvPr/>
        </p:nvCxnSpPr>
        <p:spPr>
          <a:xfrm>
            <a:off x="1258366" y="230832"/>
            <a:ext cx="1793425"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a:cxnSpLocks/>
          </p:cNvCxnSpPr>
          <p:nvPr/>
        </p:nvCxnSpPr>
        <p:spPr>
          <a:xfrm>
            <a:off x="9426116" y="230832"/>
            <a:ext cx="1796301"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E34653A-03DC-4D1A-9DD6-47482DFB9BC2}"/>
              </a:ext>
            </a:extLst>
          </p:cNvPr>
          <p:cNvSpPr txBox="1"/>
          <p:nvPr/>
        </p:nvSpPr>
        <p:spPr>
          <a:xfrm>
            <a:off x="1677141" y="589426"/>
            <a:ext cx="1943161" cy="2492990"/>
          </a:xfrm>
          <a:prstGeom prst="rect">
            <a:avLst/>
          </a:prstGeom>
          <a:noFill/>
        </p:spPr>
        <p:txBody>
          <a:bodyPr wrap="none" rtlCol="0">
            <a:spAutoFit/>
          </a:bodyPr>
          <a:lstStyle/>
          <a:p>
            <a:endParaRPr lang="en-US" altLang="zh-CN" sz="3200" dirty="0">
              <a:latin typeface="+mn-ea"/>
            </a:endParaRPr>
          </a:p>
          <a:p>
            <a:pPr marL="285750" indent="-285750">
              <a:buFont typeface="Wingdings" panose="05000000000000000000" pitchFamily="2" charset="2"/>
              <a:buChar char="ü"/>
            </a:pPr>
            <a:r>
              <a:rPr lang="en-US" altLang="zh-CN" sz="3200" dirty="0">
                <a:latin typeface="+mn-ea"/>
              </a:rPr>
              <a:t>BLEU=32</a:t>
            </a:r>
          </a:p>
          <a:p>
            <a:pPr marL="285750" indent="-285750">
              <a:buFont typeface="Wingdings" panose="05000000000000000000" pitchFamily="2" charset="2"/>
              <a:buChar char="ü"/>
            </a:pPr>
            <a:endParaRPr lang="en-US" altLang="zh-CN" sz="3200" dirty="0">
              <a:latin typeface="+mn-ea"/>
            </a:endParaRPr>
          </a:p>
          <a:p>
            <a:pPr marL="285750" indent="-285750">
              <a:buFont typeface="Wingdings" panose="05000000000000000000" pitchFamily="2" charset="2"/>
              <a:buChar char="ü"/>
            </a:pPr>
            <a:r>
              <a:rPr lang="zh-CN" altLang="en-US" sz="3200" dirty="0">
                <a:latin typeface="+mn-ea"/>
              </a:rPr>
              <a:t>排名</a:t>
            </a:r>
            <a:r>
              <a:rPr lang="en-US" altLang="zh-CN" sz="3200" dirty="0">
                <a:latin typeface="+mn-ea"/>
              </a:rPr>
              <a:t>13</a:t>
            </a:r>
          </a:p>
          <a:p>
            <a:pPr marL="285750" indent="-285750">
              <a:buFont typeface="Wingdings" panose="05000000000000000000" pitchFamily="2" charset="2"/>
              <a:buChar char="ü"/>
            </a:pPr>
            <a:endParaRPr lang="zh-CN" altLang="en-US" sz="2800" dirty="0">
              <a:latin typeface="+mn-ea"/>
            </a:endParaRPr>
          </a:p>
        </p:txBody>
      </p:sp>
      <p:pic>
        <p:nvPicPr>
          <p:cNvPr id="6" name="图片 5">
            <a:extLst>
              <a:ext uri="{FF2B5EF4-FFF2-40B4-BE49-F238E27FC236}">
                <a16:creationId xmlns:a16="http://schemas.microsoft.com/office/drawing/2014/main" id="{F2A8C33E-52D8-4ECF-BF1E-85C649EA731E}"/>
              </a:ext>
            </a:extLst>
          </p:cNvPr>
          <p:cNvPicPr>
            <a:picLocks noChangeAspect="1"/>
          </p:cNvPicPr>
          <p:nvPr/>
        </p:nvPicPr>
        <p:blipFill>
          <a:blip r:embed="rId3"/>
          <a:stretch>
            <a:fillRect/>
          </a:stretch>
        </p:blipFill>
        <p:spPr>
          <a:xfrm>
            <a:off x="1483608" y="3397232"/>
            <a:ext cx="9591778" cy="2693988"/>
          </a:xfrm>
          <a:prstGeom prst="rect">
            <a:avLst/>
          </a:prstGeom>
        </p:spPr>
      </p:pic>
    </p:spTree>
    <p:extLst>
      <p:ext uri="{BB962C8B-B14F-4D97-AF65-F5344CB8AC3E}">
        <p14:creationId xmlns:p14="http://schemas.microsoft.com/office/powerpoint/2010/main" val="6323094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77248" y="27710"/>
            <a:ext cx="7037504" cy="523220"/>
          </a:xfrm>
          <a:prstGeom prst="rect">
            <a:avLst/>
          </a:prstGeom>
        </p:spPr>
        <p:txBody>
          <a:bodyPr wrap="none">
            <a:spAutoFit/>
          </a:bodyPr>
          <a:lstStyle/>
          <a:p>
            <a:pPr algn="ctr"/>
            <a:r>
              <a:rPr lang="zh-CN" altLang="en-US" sz="2800" b="1" dirty="0"/>
              <a:t>可控文本生成任务（中文情感对话子任务）</a:t>
            </a:r>
            <a:endParaRPr lang="zh-CN" altLang="en-US" sz="2800" b="1" spc="600" dirty="0">
              <a:solidFill>
                <a:schemeClr val="tx1">
                  <a:lumMod val="75000"/>
                  <a:lumOff val="25000"/>
                </a:schemeClr>
              </a:solidFill>
              <a:latin typeface="+mj-ea"/>
              <a:ea typeface="+mj-ea"/>
            </a:endParaRPr>
          </a:p>
        </p:txBody>
      </p:sp>
      <p:cxnSp>
        <p:nvCxnSpPr>
          <p:cNvPr id="8" name="直接连接符 7"/>
          <p:cNvCxnSpPr>
            <a:cxnSpLocks/>
          </p:cNvCxnSpPr>
          <p:nvPr/>
        </p:nvCxnSpPr>
        <p:spPr>
          <a:xfrm>
            <a:off x="941150" y="258542"/>
            <a:ext cx="1724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a:cxnSpLocks/>
          </p:cNvCxnSpPr>
          <p:nvPr/>
        </p:nvCxnSpPr>
        <p:spPr>
          <a:xfrm>
            <a:off x="9428672" y="258542"/>
            <a:ext cx="163695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1212083" y="3127364"/>
            <a:ext cx="8009565" cy="3108543"/>
          </a:xfrm>
          <a:prstGeom prst="rect">
            <a:avLst/>
          </a:prstGeom>
          <a:noFill/>
        </p:spPr>
        <p:txBody>
          <a:bodyPr wrap="none" rtlCol="0">
            <a:spAutoFit/>
          </a:bodyPr>
          <a:lstStyle/>
          <a:p>
            <a:pPr marL="285750" indent="-285750">
              <a:buFont typeface="Wingdings" panose="05000000000000000000" pitchFamily="2" charset="2"/>
              <a:buChar char="ü"/>
            </a:pPr>
            <a:r>
              <a:rPr lang="en-US" altLang="zh-CN" sz="2800" dirty="0">
                <a:latin typeface="+mn-ea"/>
              </a:rPr>
              <a:t>CECG</a:t>
            </a:r>
            <a:r>
              <a:rPr lang="zh-CN" altLang="en-US" sz="2800" dirty="0">
                <a:latin typeface="+mn-ea"/>
              </a:rPr>
              <a:t>由清华大学计算机科学系</a:t>
            </a:r>
            <a:r>
              <a:rPr lang="en-US" altLang="zh-CN" sz="2800" dirty="0">
                <a:latin typeface="+mn-ea"/>
              </a:rPr>
              <a:t>AI</a:t>
            </a:r>
            <a:r>
              <a:rPr lang="zh-CN" altLang="en-US" sz="2800" dirty="0">
                <a:latin typeface="+mn-ea"/>
              </a:rPr>
              <a:t>实验室主持开展</a:t>
            </a:r>
            <a:endParaRPr lang="en-US" altLang="zh-CN" sz="2800" dirty="0">
              <a:latin typeface="+mn-ea"/>
            </a:endParaRPr>
          </a:p>
          <a:p>
            <a:pPr marL="285750" indent="-285750">
              <a:buFont typeface="Wingdings" panose="05000000000000000000" pitchFamily="2" charset="2"/>
              <a:buChar char="ü"/>
            </a:pPr>
            <a:endParaRPr lang="en-US" altLang="zh-CN" sz="2800" dirty="0">
              <a:latin typeface="+mn-ea"/>
            </a:endParaRPr>
          </a:p>
          <a:p>
            <a:pPr marL="285750" indent="-285750">
              <a:buFont typeface="Wingdings" panose="05000000000000000000" pitchFamily="2" charset="2"/>
              <a:buChar char="ü"/>
            </a:pPr>
            <a:r>
              <a:rPr lang="zh-CN" altLang="en-US" sz="2800" dirty="0">
                <a:latin typeface="+mn-ea"/>
              </a:rPr>
              <a:t>输入语句和指定感情色彩，生成相应句子</a:t>
            </a:r>
            <a:endParaRPr lang="en-US" altLang="zh-CN" sz="2800" dirty="0">
              <a:latin typeface="+mn-ea"/>
            </a:endParaRPr>
          </a:p>
          <a:p>
            <a:pPr marL="285750" indent="-285750">
              <a:buFont typeface="Wingdings" panose="05000000000000000000" pitchFamily="2" charset="2"/>
              <a:buChar char="ü"/>
            </a:pPr>
            <a:endParaRPr lang="en-US" altLang="zh-CN" sz="2800" dirty="0">
              <a:latin typeface="+mn-ea"/>
            </a:endParaRPr>
          </a:p>
          <a:p>
            <a:pPr marL="285750" indent="-285750">
              <a:buFont typeface="Wingdings" panose="05000000000000000000" pitchFamily="2" charset="2"/>
              <a:buChar char="ü"/>
            </a:pPr>
            <a:r>
              <a:rPr lang="en-US" altLang="zh-CN" sz="2800" dirty="0">
                <a:latin typeface="+mn-ea"/>
              </a:rPr>
              <a:t>GAN</a:t>
            </a:r>
            <a:r>
              <a:rPr lang="zh-CN" altLang="en-US" sz="2800" dirty="0">
                <a:latin typeface="+mn-ea"/>
              </a:rPr>
              <a:t>网络模型</a:t>
            </a:r>
            <a:endParaRPr lang="en-US" altLang="zh-CN" sz="2800" dirty="0">
              <a:latin typeface="+mn-ea"/>
            </a:endParaRPr>
          </a:p>
          <a:p>
            <a:pPr marL="285750" indent="-285750">
              <a:buFont typeface="Wingdings" panose="05000000000000000000" pitchFamily="2" charset="2"/>
              <a:buChar char="ü"/>
            </a:pPr>
            <a:endParaRPr lang="en-US" altLang="zh-CN" sz="2800" dirty="0">
              <a:latin typeface="+mn-ea"/>
            </a:endParaRPr>
          </a:p>
          <a:p>
            <a:pPr marL="285750" indent="-285750">
              <a:buFont typeface="Wingdings" panose="05000000000000000000" pitchFamily="2" charset="2"/>
              <a:buChar char="ü"/>
            </a:pPr>
            <a:r>
              <a:rPr lang="zh-CN" altLang="zh-CN" sz="2800" dirty="0">
                <a:latin typeface="+mn-ea"/>
              </a:rPr>
              <a:t>最终以</a:t>
            </a:r>
            <a:r>
              <a:rPr lang="en-US" altLang="zh-CN" sz="2800" dirty="0">
                <a:latin typeface="+mn-ea"/>
              </a:rPr>
              <a:t>BLEU</a:t>
            </a:r>
            <a:r>
              <a:rPr lang="zh-CN" altLang="zh-CN" sz="2800" dirty="0">
                <a:latin typeface="+mn-ea"/>
              </a:rPr>
              <a:t>值为</a:t>
            </a:r>
            <a:r>
              <a:rPr lang="en-US" altLang="zh-CN" sz="2800" dirty="0">
                <a:latin typeface="+mn-ea"/>
              </a:rPr>
              <a:t>35</a:t>
            </a:r>
            <a:r>
              <a:rPr lang="zh-CN" altLang="zh-CN" sz="2800" dirty="0">
                <a:latin typeface="+mn-ea"/>
              </a:rPr>
              <a:t>提交比赛平台。</a:t>
            </a:r>
            <a:endParaRPr lang="en-US" altLang="zh-CN" sz="2800" dirty="0">
              <a:latin typeface="+mn-ea"/>
            </a:endParaRPr>
          </a:p>
        </p:txBody>
      </p:sp>
      <p:pic>
        <p:nvPicPr>
          <p:cNvPr id="7" name="图片 6" descr="TIM截图20190525142915">
            <a:extLst>
              <a:ext uri="{FF2B5EF4-FFF2-40B4-BE49-F238E27FC236}">
                <a16:creationId xmlns:a16="http://schemas.microsoft.com/office/drawing/2014/main" id="{B711FF5A-2920-4387-A774-C7684367C952}"/>
              </a:ext>
            </a:extLst>
          </p:cNvPr>
          <p:cNvPicPr>
            <a:picLocks noChangeAspect="1"/>
          </p:cNvPicPr>
          <p:nvPr/>
        </p:nvPicPr>
        <p:blipFill>
          <a:blip r:embed="rId3"/>
          <a:stretch>
            <a:fillRect/>
          </a:stretch>
        </p:blipFill>
        <p:spPr>
          <a:xfrm>
            <a:off x="3012803" y="550930"/>
            <a:ext cx="5514340" cy="2451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0800000">
            <a:off x="9056914" y="-1"/>
            <a:ext cx="3135085" cy="3062512"/>
          </a:xfrm>
          <a:prstGeom prst="rtTriangl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任意多边形 19"/>
          <p:cNvSpPr/>
          <p:nvPr/>
        </p:nvSpPr>
        <p:spPr>
          <a:xfrm rot="2720040" flipV="1">
            <a:off x="7927281" y="-358237"/>
            <a:ext cx="3334031" cy="1813117"/>
          </a:xfrm>
          <a:custGeom>
            <a:avLst/>
            <a:gdLst>
              <a:gd name="connsiteX0" fmla="*/ 0 w 3334031"/>
              <a:gd name="connsiteY0" fmla="*/ 0 h 1813117"/>
              <a:gd name="connsiteX1" fmla="*/ 1792101 w 3334031"/>
              <a:gd name="connsiteY1" fmla="*/ 1813117 h 1813117"/>
              <a:gd name="connsiteX2" fmla="*/ 2605621 w 3334031"/>
              <a:gd name="connsiteY2" fmla="*/ 1813117 h 1813117"/>
              <a:gd name="connsiteX3" fmla="*/ 3334025 w 3334031"/>
              <a:gd name="connsiteY3" fmla="*/ 904126 h 1813117"/>
              <a:gd name="connsiteX4" fmla="*/ 2595140 w 3334031"/>
              <a:gd name="connsiteY4" fmla="*/ 46393 h 1813117"/>
              <a:gd name="connsiteX5" fmla="*/ 300843 w 3334031"/>
              <a:gd name="connsiteY5" fmla="*/ 3145 h 181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4031" h="1813117">
                <a:moveTo>
                  <a:pt x="0" y="0"/>
                </a:moveTo>
                <a:lnTo>
                  <a:pt x="1792101" y="1813117"/>
                </a:lnTo>
                <a:lnTo>
                  <a:pt x="2605621" y="1813117"/>
                </a:lnTo>
                <a:cubicBezTo>
                  <a:pt x="3007868" y="1813117"/>
                  <a:pt x="3335702" y="1198539"/>
                  <a:pt x="3334025" y="904126"/>
                </a:cubicBezTo>
                <a:cubicBezTo>
                  <a:pt x="3332348" y="609715"/>
                  <a:pt x="3059013" y="26193"/>
                  <a:pt x="2595140" y="46393"/>
                </a:cubicBezTo>
                <a:cubicBezTo>
                  <a:pt x="1827485" y="46393"/>
                  <a:pt x="1065609" y="17561"/>
                  <a:pt x="300843" y="3145"/>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任意多边形 15"/>
          <p:cNvSpPr/>
          <p:nvPr/>
        </p:nvSpPr>
        <p:spPr>
          <a:xfrm rot="2506402" flipV="1">
            <a:off x="2176314" y="5845604"/>
            <a:ext cx="2305277" cy="1211718"/>
          </a:xfrm>
          <a:custGeom>
            <a:avLst/>
            <a:gdLst>
              <a:gd name="connsiteX0" fmla="*/ 238048 w 2305277"/>
              <a:gd name="connsiteY0" fmla="*/ 1078273 h 1211718"/>
              <a:gd name="connsiteX1" fmla="*/ 489884 w 2305277"/>
              <a:gd name="connsiteY1" fmla="*/ 1211718 h 1211718"/>
              <a:gd name="connsiteX2" fmla="*/ 2123039 w 2305277"/>
              <a:gd name="connsiteY2" fmla="*/ 1165649 h 1211718"/>
              <a:gd name="connsiteX3" fmla="*/ 2284646 w 2305277"/>
              <a:gd name="connsiteY3" fmla="*/ 1108411 h 1211718"/>
              <a:gd name="connsiteX4" fmla="*/ 2305277 w 2305277"/>
              <a:gd name="connsiteY4" fmla="*/ 1090361 h 1211718"/>
              <a:gd name="connsiteX5" fmla="*/ 1084633 w 2305277"/>
              <a:gd name="connsiteY5" fmla="*/ 0 h 1211718"/>
              <a:gd name="connsiteX6" fmla="*/ 431961 w 2305277"/>
              <a:gd name="connsiteY6" fmla="*/ 7394 h 1211718"/>
              <a:gd name="connsiteX7" fmla="*/ 315 w 2305277"/>
              <a:gd name="connsiteY7" fmla="*/ 622689 h 1211718"/>
              <a:gd name="connsiteX8" fmla="*/ 238048 w 2305277"/>
              <a:gd name="connsiteY8" fmla="*/ 1078273 h 1211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5277" h="1211718">
                <a:moveTo>
                  <a:pt x="238048" y="1078273"/>
                </a:moveTo>
                <a:cubicBezTo>
                  <a:pt x="316282" y="1157114"/>
                  <a:pt x="404991" y="1211718"/>
                  <a:pt x="489884" y="1211718"/>
                </a:cubicBezTo>
                <a:cubicBezTo>
                  <a:pt x="1065924" y="1211718"/>
                  <a:pt x="1546999" y="1165649"/>
                  <a:pt x="2123039" y="1165649"/>
                </a:cubicBezTo>
                <a:cubicBezTo>
                  <a:pt x="2179634" y="1165649"/>
                  <a:pt x="2234357" y="1143980"/>
                  <a:pt x="2284646" y="1108411"/>
                </a:cubicBezTo>
                <a:lnTo>
                  <a:pt x="2305277" y="1090361"/>
                </a:lnTo>
                <a:lnTo>
                  <a:pt x="1084633" y="0"/>
                </a:lnTo>
                <a:lnTo>
                  <a:pt x="431961" y="7394"/>
                </a:lnTo>
                <a:cubicBezTo>
                  <a:pt x="205580" y="7394"/>
                  <a:pt x="-9358" y="421958"/>
                  <a:pt x="315" y="622689"/>
                </a:cubicBezTo>
                <a:cubicBezTo>
                  <a:pt x="6361" y="748146"/>
                  <a:pt x="107657" y="946871"/>
                  <a:pt x="238048" y="1078273"/>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任意多边形 17"/>
          <p:cNvSpPr/>
          <p:nvPr/>
        </p:nvSpPr>
        <p:spPr>
          <a:xfrm rot="2506402" flipV="1">
            <a:off x="-325813" y="5220728"/>
            <a:ext cx="3645094" cy="2541157"/>
          </a:xfrm>
          <a:custGeom>
            <a:avLst/>
            <a:gdLst>
              <a:gd name="connsiteX0" fmla="*/ 581528 w 3645094"/>
              <a:gd name="connsiteY0" fmla="*/ 2211480 h 2541157"/>
              <a:gd name="connsiteX1" fmla="*/ 1108569 w 3645094"/>
              <a:gd name="connsiteY1" fmla="*/ 2541157 h 2541157"/>
              <a:gd name="connsiteX2" fmla="*/ 3497403 w 3645094"/>
              <a:gd name="connsiteY2" fmla="*/ 2455454 h 2541157"/>
              <a:gd name="connsiteX3" fmla="*/ 3626843 w 3645094"/>
              <a:gd name="connsiteY3" fmla="*/ 2419392 h 2541157"/>
              <a:gd name="connsiteX4" fmla="*/ 3645094 w 3645094"/>
              <a:gd name="connsiteY4" fmla="*/ 2406911 h 2541157"/>
              <a:gd name="connsiteX5" fmla="*/ 950590 w 3645094"/>
              <a:gd name="connsiteY5" fmla="*/ 0 h 2541157"/>
              <a:gd name="connsiteX6" fmla="*/ 13670 w 3645094"/>
              <a:gd name="connsiteY6" fmla="*/ 1048870 h 2541157"/>
              <a:gd name="connsiteX7" fmla="*/ 9336 w 3645094"/>
              <a:gd name="connsiteY7" fmla="*/ 1073227 h 2541157"/>
              <a:gd name="connsiteX8" fmla="*/ 904 w 3645094"/>
              <a:gd name="connsiteY8" fmla="*/ 1227599 h 2541157"/>
              <a:gd name="connsiteX9" fmla="*/ 581528 w 3645094"/>
              <a:gd name="connsiteY9" fmla="*/ 2211480 h 254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5094" h="2541157">
                <a:moveTo>
                  <a:pt x="581528" y="2211480"/>
                </a:moveTo>
                <a:cubicBezTo>
                  <a:pt x="760564" y="2378839"/>
                  <a:pt x="951659" y="2503662"/>
                  <a:pt x="1108569" y="2541157"/>
                </a:cubicBezTo>
                <a:cubicBezTo>
                  <a:pt x="2005093" y="2541157"/>
                  <a:pt x="2600879" y="2455454"/>
                  <a:pt x="3497403" y="2455454"/>
                </a:cubicBezTo>
                <a:cubicBezTo>
                  <a:pt x="3541444" y="2455454"/>
                  <a:pt x="3584757" y="2442670"/>
                  <a:pt x="3626843" y="2419392"/>
                </a:cubicBezTo>
                <a:lnTo>
                  <a:pt x="3645094" y="2406911"/>
                </a:lnTo>
                <a:lnTo>
                  <a:pt x="950590" y="0"/>
                </a:lnTo>
                <a:lnTo>
                  <a:pt x="13670" y="1048870"/>
                </a:lnTo>
                <a:lnTo>
                  <a:pt x="9336" y="1073227"/>
                </a:lnTo>
                <a:cubicBezTo>
                  <a:pt x="1365" y="1129466"/>
                  <a:pt x="-1695" y="1181420"/>
                  <a:pt x="904" y="1227599"/>
                </a:cubicBezTo>
                <a:cubicBezTo>
                  <a:pt x="18231" y="1535464"/>
                  <a:pt x="283133" y="1932550"/>
                  <a:pt x="581528" y="2211480"/>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 name="组合 4"/>
          <p:cNvGrpSpPr/>
          <p:nvPr/>
        </p:nvGrpSpPr>
        <p:grpSpPr>
          <a:xfrm>
            <a:off x="2753224" y="2875002"/>
            <a:ext cx="6142990" cy="1199158"/>
            <a:chOff x="6416709" y="2022942"/>
            <a:chExt cx="5373473" cy="1199158"/>
          </a:xfrm>
        </p:grpSpPr>
        <p:sp>
          <p:nvSpPr>
            <p:cNvPr id="4" name="文本框 3"/>
            <p:cNvSpPr txBox="1"/>
            <p:nvPr/>
          </p:nvSpPr>
          <p:spPr>
            <a:xfrm>
              <a:off x="6416709" y="2022942"/>
              <a:ext cx="5373473"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b="1" dirty="0">
                  <a:solidFill>
                    <a:srgbClr val="577FA2"/>
                  </a:solidFill>
                  <a:latin typeface="黑体" panose="02010609060101010101" pitchFamily="49" charset="-122"/>
                  <a:ea typeface="黑体" panose="02010609060101010101" pitchFamily="49" charset="-122"/>
                </a:rPr>
                <a:t>六</a:t>
              </a:r>
              <a:r>
                <a:rPr kumimoji="0" lang="zh-CN" altLang="en-US" sz="6600" b="1" i="0" u="none" strike="noStrike" kern="1200" cap="none" spc="0" normalizeH="0" baseline="0" noProof="0" dirty="0">
                  <a:ln>
                    <a:noFill/>
                  </a:ln>
                  <a:solidFill>
                    <a:srgbClr val="577FA2"/>
                  </a:solidFill>
                  <a:effectLst/>
                  <a:uLnTx/>
                  <a:uFillTx/>
                  <a:latin typeface="黑体" panose="02010609060101010101" pitchFamily="49" charset="-122"/>
                  <a:ea typeface="黑体" panose="02010609060101010101" pitchFamily="49" charset="-122"/>
                  <a:cs typeface="+mn-cs"/>
                </a:rPr>
                <a:t>、总结与展望</a:t>
              </a:r>
            </a:p>
          </p:txBody>
        </p:sp>
        <p:sp>
          <p:nvSpPr>
            <p:cNvPr id="14" name="文本框 13"/>
            <p:cNvSpPr txBox="1"/>
            <p:nvPr/>
          </p:nvSpPr>
          <p:spPr>
            <a:xfrm>
              <a:off x="6416709" y="2576940"/>
              <a:ext cx="1234274"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1" i="0" u="none" strike="noStrike" kern="1200" cap="none" spc="0" normalizeH="0" baseline="0" noProof="0" dirty="0">
                <a:ln>
                  <a:noFill/>
                </a:ln>
                <a:solidFill>
                  <a:srgbClr val="577FA2"/>
                </a:solidFill>
                <a:effectLst/>
                <a:uLnTx/>
                <a:uFillTx/>
                <a:latin typeface="黑体" panose="02010609060101010101" pitchFamily="49" charset="-122"/>
                <a:ea typeface="黑体" panose="02010609060101010101" pitchFamily="49" charset="-122"/>
                <a:cs typeface="+mn-cs"/>
              </a:endParaRPr>
            </a:p>
          </p:txBody>
        </p:sp>
      </p:grpSp>
      <p:pic>
        <p:nvPicPr>
          <p:cNvPr id="3" name="图片 2">
            <a:extLst>
              <a:ext uri="{FF2B5EF4-FFF2-40B4-BE49-F238E27FC236}">
                <a16:creationId xmlns:a16="http://schemas.microsoft.com/office/drawing/2014/main" id="{F67B9863-8158-4C6D-8034-47F26A9925A2}"/>
              </a:ext>
            </a:extLst>
          </p:cNvPr>
          <p:cNvPicPr>
            <a:picLocks noChangeAspect="1"/>
          </p:cNvPicPr>
          <p:nvPr/>
        </p:nvPicPr>
        <p:blipFill>
          <a:blip r:embed="rId3"/>
          <a:stretch>
            <a:fillRect/>
          </a:stretch>
        </p:blipFill>
        <p:spPr>
          <a:xfrm>
            <a:off x="0" y="-2"/>
            <a:ext cx="2804403" cy="883997"/>
          </a:xfrm>
          <a:prstGeom prst="rect">
            <a:avLst/>
          </a:prstGeom>
        </p:spPr>
      </p:pic>
    </p:spTree>
    <p:extLst>
      <p:ext uri="{BB962C8B-B14F-4D97-AF65-F5344CB8AC3E}">
        <p14:creationId xmlns:p14="http://schemas.microsoft.com/office/powerpoint/2010/main" val="3329835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66046" y="0"/>
            <a:ext cx="1059907" cy="523220"/>
          </a:xfrm>
          <a:prstGeom prst="rect">
            <a:avLst/>
          </a:prstGeom>
        </p:spPr>
        <p:txBody>
          <a:bodyPr wrap="none">
            <a:spAutoFit/>
          </a:bodyPr>
          <a:lstStyle/>
          <a:p>
            <a:pPr algn="ctr"/>
            <a:r>
              <a:rPr lang="zh-CN" altLang="en-US" sz="2800" b="1" spc="600" dirty="0">
                <a:solidFill>
                  <a:schemeClr val="tx1">
                    <a:lumMod val="75000"/>
                    <a:lumOff val="25000"/>
                  </a:schemeClr>
                </a:solidFill>
                <a:latin typeface="+mj-ea"/>
                <a:ea typeface="+mj-ea"/>
              </a:rPr>
              <a:t>总结</a:t>
            </a:r>
          </a:p>
        </p:txBody>
      </p:sp>
      <p:cxnSp>
        <p:nvCxnSpPr>
          <p:cNvPr id="8" name="直接连接符 7"/>
          <p:cNvCxnSpPr/>
          <p:nvPr/>
        </p:nvCxnSpPr>
        <p:spPr>
          <a:xfrm>
            <a:off x="3442809" y="261610"/>
            <a:ext cx="2229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6625953" y="261610"/>
            <a:ext cx="218943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1123323" y="1136122"/>
            <a:ext cx="9945351" cy="3046988"/>
          </a:xfrm>
          <a:prstGeom prst="rect">
            <a:avLst/>
          </a:prstGeom>
          <a:noFill/>
        </p:spPr>
        <p:txBody>
          <a:bodyPr wrap="none" rtlCol="0">
            <a:spAutoFit/>
          </a:bodyPr>
          <a:lstStyle/>
          <a:p>
            <a:pPr marL="285750" indent="-285750">
              <a:buFont typeface="Wingdings" panose="05000000000000000000" pitchFamily="2" charset="2"/>
              <a:buChar char="ü"/>
            </a:pPr>
            <a:r>
              <a:rPr lang="zh-CN" altLang="en-US" sz="3200" dirty="0">
                <a:latin typeface="+mn-ea"/>
              </a:rPr>
              <a:t>提出了一种基于</a:t>
            </a:r>
            <a:r>
              <a:rPr lang="en-US" altLang="zh-CN" sz="3200" dirty="0">
                <a:latin typeface="+mn-ea"/>
              </a:rPr>
              <a:t>GAN</a:t>
            </a:r>
            <a:r>
              <a:rPr lang="zh-CN" altLang="en-US" sz="3200" dirty="0">
                <a:latin typeface="+mn-ea"/>
              </a:rPr>
              <a:t>的多模态可控文本生成框架</a:t>
            </a:r>
            <a:endParaRPr lang="en-US" altLang="zh-CN" sz="3200" dirty="0">
              <a:latin typeface="+mn-ea"/>
            </a:endParaRPr>
          </a:p>
          <a:p>
            <a:pPr marL="285750" indent="-285750">
              <a:buFont typeface="Wingdings" panose="05000000000000000000" pitchFamily="2" charset="2"/>
              <a:buChar char="ü"/>
            </a:pPr>
            <a:endParaRPr lang="en-US" altLang="zh-CN" sz="3200" dirty="0">
              <a:latin typeface="+mn-ea"/>
            </a:endParaRPr>
          </a:p>
          <a:p>
            <a:pPr marL="285750" indent="-285750">
              <a:buFont typeface="Wingdings" panose="05000000000000000000" pitchFamily="2" charset="2"/>
              <a:buChar char="ü"/>
            </a:pPr>
            <a:r>
              <a:rPr lang="zh-CN" altLang="en-US" sz="3200" dirty="0">
                <a:latin typeface="+mn-ea"/>
              </a:rPr>
              <a:t>将</a:t>
            </a:r>
            <a:r>
              <a:rPr lang="en-US" altLang="zh-CN" sz="3200" dirty="0">
                <a:latin typeface="+mn-ea"/>
              </a:rPr>
              <a:t>attention</a:t>
            </a:r>
            <a:r>
              <a:rPr lang="zh-CN" altLang="en-US" sz="3200" dirty="0">
                <a:latin typeface="+mn-ea"/>
              </a:rPr>
              <a:t>机制和</a:t>
            </a:r>
            <a:r>
              <a:rPr lang="en-US" altLang="zh-CN" sz="3200" dirty="0">
                <a:latin typeface="+mn-ea"/>
              </a:rPr>
              <a:t>Gumbel-Softmax</a:t>
            </a:r>
            <a:r>
              <a:rPr lang="zh-CN" altLang="en-US" sz="3200" dirty="0">
                <a:latin typeface="+mn-ea"/>
              </a:rPr>
              <a:t>损失与</a:t>
            </a:r>
            <a:r>
              <a:rPr lang="en-US" altLang="zh-CN" sz="3200" dirty="0">
                <a:latin typeface="+mn-ea"/>
              </a:rPr>
              <a:t>GAN</a:t>
            </a:r>
            <a:r>
              <a:rPr lang="zh-CN" altLang="en-US" sz="3200" dirty="0">
                <a:latin typeface="+mn-ea"/>
              </a:rPr>
              <a:t>的融合</a:t>
            </a:r>
            <a:endParaRPr lang="en-US" altLang="zh-CN" sz="3200" dirty="0">
              <a:latin typeface="+mn-ea"/>
            </a:endParaRPr>
          </a:p>
          <a:p>
            <a:pPr marL="285750" indent="-285750">
              <a:buFont typeface="Wingdings" panose="05000000000000000000" pitchFamily="2" charset="2"/>
              <a:buChar char="ü"/>
            </a:pPr>
            <a:endParaRPr lang="en-US" altLang="zh-CN" sz="3200" dirty="0">
              <a:latin typeface="+mn-ea"/>
            </a:endParaRPr>
          </a:p>
          <a:p>
            <a:pPr marL="285750" indent="-285750">
              <a:buFont typeface="Wingdings" panose="05000000000000000000" pitchFamily="2" charset="2"/>
              <a:buChar char="ü"/>
            </a:pPr>
            <a:r>
              <a:rPr lang="zh-CN" altLang="en-US" sz="3200" dirty="0">
                <a:latin typeface="+mn-ea"/>
              </a:rPr>
              <a:t>将两个不同目的数据集结合，在其上验证了所提模型</a:t>
            </a:r>
            <a:endParaRPr lang="en-US" altLang="zh-CN" sz="3200" dirty="0">
              <a:latin typeface="+mn-ea"/>
            </a:endParaRPr>
          </a:p>
          <a:p>
            <a:r>
              <a:rPr lang="zh-CN" altLang="en-US" sz="3200" dirty="0">
                <a:latin typeface="+mn-ea"/>
              </a:rPr>
              <a:t>  可行性、有效性</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94287" y="0"/>
            <a:ext cx="803425" cy="461665"/>
          </a:xfrm>
          <a:prstGeom prst="rect">
            <a:avLst/>
          </a:prstGeom>
        </p:spPr>
        <p:txBody>
          <a:bodyPr wrap="none">
            <a:spAutoFit/>
          </a:bodyPr>
          <a:lstStyle/>
          <a:p>
            <a:pPr algn="ctr"/>
            <a:r>
              <a:rPr lang="zh-CN" altLang="en-US" sz="2400" b="1" dirty="0"/>
              <a:t>展望</a:t>
            </a:r>
            <a:endParaRPr lang="zh-CN" altLang="en-US" sz="2400" b="1" spc="600" dirty="0">
              <a:solidFill>
                <a:schemeClr val="tx1">
                  <a:lumMod val="75000"/>
                  <a:lumOff val="25000"/>
                </a:schemeClr>
              </a:solidFill>
              <a:latin typeface="+mj-ea"/>
              <a:ea typeface="+mj-ea"/>
            </a:endParaRPr>
          </a:p>
        </p:txBody>
      </p:sp>
      <p:cxnSp>
        <p:nvCxnSpPr>
          <p:cNvPr id="8" name="直接连接符 7"/>
          <p:cNvCxnSpPr/>
          <p:nvPr/>
        </p:nvCxnSpPr>
        <p:spPr>
          <a:xfrm>
            <a:off x="3464875" y="197764"/>
            <a:ext cx="2229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6497712" y="197764"/>
            <a:ext cx="218943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2268669" y="1054821"/>
            <a:ext cx="8714245" cy="2554545"/>
          </a:xfrm>
          <a:prstGeom prst="rect">
            <a:avLst/>
          </a:prstGeom>
          <a:noFill/>
        </p:spPr>
        <p:txBody>
          <a:bodyPr wrap="none" rtlCol="0">
            <a:spAutoFit/>
          </a:bodyPr>
          <a:lstStyle/>
          <a:p>
            <a:pPr marL="285750" indent="-285750">
              <a:buFont typeface="Wingdings" panose="05000000000000000000" pitchFamily="2" charset="2"/>
              <a:buChar char="ü"/>
            </a:pPr>
            <a:r>
              <a:rPr lang="zh-CN" altLang="en-US" sz="3200" dirty="0">
                <a:latin typeface="+mn-ea"/>
              </a:rPr>
              <a:t>在更广泛任务和数据集上验证并改进现有模型</a:t>
            </a:r>
            <a:endParaRPr lang="en-US" altLang="zh-CN" sz="3200" dirty="0">
              <a:latin typeface="+mn-ea"/>
            </a:endParaRPr>
          </a:p>
          <a:p>
            <a:pPr marL="285750" indent="-285750">
              <a:buFont typeface="Wingdings" panose="05000000000000000000" pitchFamily="2" charset="2"/>
              <a:buChar char="ü"/>
            </a:pPr>
            <a:endParaRPr lang="en-US" altLang="zh-CN" sz="3200" dirty="0">
              <a:latin typeface="+mn-ea"/>
            </a:endParaRPr>
          </a:p>
          <a:p>
            <a:pPr marL="285750" indent="-285750">
              <a:buFont typeface="Wingdings" panose="05000000000000000000" pitchFamily="2" charset="2"/>
              <a:buChar char="ü"/>
            </a:pPr>
            <a:r>
              <a:rPr lang="zh-CN" altLang="en-US" sz="3200" dirty="0">
                <a:latin typeface="+mn-ea"/>
              </a:rPr>
              <a:t>配合研究生同学完成学术论文撰写</a:t>
            </a:r>
            <a:endParaRPr lang="en-US" altLang="zh-CN" sz="3200" dirty="0">
              <a:latin typeface="+mn-ea"/>
            </a:endParaRPr>
          </a:p>
          <a:p>
            <a:pPr marL="285750" indent="-285750">
              <a:buFont typeface="Wingdings" panose="05000000000000000000" pitchFamily="2" charset="2"/>
              <a:buChar char="ü"/>
            </a:pPr>
            <a:endParaRPr lang="en-US" altLang="zh-CN" sz="3200" dirty="0">
              <a:latin typeface="+mn-ea"/>
            </a:endParaRPr>
          </a:p>
          <a:p>
            <a:pPr marL="285750" indent="-285750">
              <a:buFont typeface="Wingdings" panose="05000000000000000000" pitchFamily="2" charset="2"/>
              <a:buChar char="ü"/>
            </a:pPr>
            <a:r>
              <a:rPr lang="zh-CN" altLang="en-US" sz="3200" dirty="0">
                <a:latin typeface="+mn-ea"/>
              </a:rPr>
              <a:t>完善模型和实现，申请专利和软著</a:t>
            </a:r>
            <a:endParaRPr lang="en-US" altLang="zh-CN" sz="320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128427" y="0"/>
            <a:ext cx="1935146" cy="523220"/>
          </a:xfrm>
          <a:prstGeom prst="rect">
            <a:avLst/>
          </a:prstGeom>
        </p:spPr>
        <p:txBody>
          <a:bodyPr wrap="none">
            <a:spAutoFit/>
          </a:bodyPr>
          <a:lstStyle/>
          <a:p>
            <a:pPr algn="ctr"/>
            <a:r>
              <a:rPr lang="zh-CN" altLang="en-US" sz="2800" b="1" spc="600" dirty="0">
                <a:solidFill>
                  <a:schemeClr val="tx1">
                    <a:lumMod val="75000"/>
                    <a:lumOff val="25000"/>
                  </a:schemeClr>
                </a:solidFill>
                <a:latin typeface="+mj-ea"/>
                <a:ea typeface="+mj-ea"/>
              </a:rPr>
              <a:t>参考文献</a:t>
            </a:r>
          </a:p>
        </p:txBody>
      </p:sp>
      <p:cxnSp>
        <p:nvCxnSpPr>
          <p:cNvPr id="8" name="直接连接符 7"/>
          <p:cNvCxnSpPr/>
          <p:nvPr/>
        </p:nvCxnSpPr>
        <p:spPr>
          <a:xfrm>
            <a:off x="2976983" y="261610"/>
            <a:ext cx="2229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6956567" y="228542"/>
            <a:ext cx="218943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885187" y="644878"/>
            <a:ext cx="11306813" cy="6370975"/>
          </a:xfrm>
          <a:prstGeom prst="rect">
            <a:avLst/>
          </a:prstGeom>
          <a:noFill/>
        </p:spPr>
        <p:txBody>
          <a:bodyPr wrap="none" rtlCol="0">
            <a:spAutoFit/>
          </a:bodyPr>
          <a:lstStyle/>
          <a:p>
            <a:pPr marL="342900" indent="-342900">
              <a:buFont typeface="Wingdings" panose="05000000000000000000" pitchFamily="2" charset="2"/>
              <a:buChar char="ü"/>
            </a:pPr>
            <a:r>
              <a:rPr lang="en-US" altLang="zh-CN" sz="2400" dirty="0"/>
              <a:t>Vinyals O, Toshev A, Bengio S, et al. Show and tell: A neural image caption generator,</a:t>
            </a:r>
          </a:p>
          <a:p>
            <a:r>
              <a:rPr lang="en-US" altLang="zh-CN" sz="2400" dirty="0"/>
              <a:t>      2015[C].2015</a:t>
            </a:r>
          </a:p>
          <a:p>
            <a:endParaRPr lang="en-US" altLang="zh-CN" sz="2400" dirty="0"/>
          </a:p>
          <a:p>
            <a:pPr marL="342900" indent="-342900">
              <a:buFont typeface="Wingdings" panose="05000000000000000000" pitchFamily="2" charset="2"/>
              <a:buChar char="ü"/>
            </a:pPr>
            <a:r>
              <a:rPr lang="en-US" altLang="zh-CN" sz="2400" dirty="0"/>
              <a:t>Yu L, Zhang W, Wang J, et al. Seqgan: Sequence generative adversarial nets with policy </a:t>
            </a:r>
          </a:p>
          <a:p>
            <a:r>
              <a:rPr lang="en-US" altLang="zh-CN" sz="2400" dirty="0"/>
              <a:t>      gradient, 2017[C].2017.</a:t>
            </a:r>
          </a:p>
          <a:p>
            <a:endParaRPr lang="en-US" altLang="zh-CN" sz="2400" dirty="0"/>
          </a:p>
          <a:p>
            <a:pPr marL="342900" indent="-342900">
              <a:buFont typeface="Wingdings" panose="05000000000000000000" pitchFamily="2" charset="2"/>
              <a:buChar char="ü"/>
            </a:pPr>
            <a:r>
              <a:rPr lang="en-US" altLang="zh-CN" sz="2400" dirty="0"/>
              <a:t>Hu Z, Yang Z, Liang X, et al. Toward controlled generation of text, 2017[C]. JMLR. org, </a:t>
            </a:r>
          </a:p>
          <a:p>
            <a:r>
              <a:rPr lang="en-US" altLang="zh-CN" sz="2400" dirty="0"/>
              <a:t>      ICML,2017</a:t>
            </a:r>
          </a:p>
          <a:p>
            <a:endParaRPr lang="en-US" altLang="zh-CN" sz="2400" dirty="0"/>
          </a:p>
          <a:p>
            <a:pPr marL="342900" indent="-342900">
              <a:buFont typeface="Wingdings" panose="05000000000000000000" pitchFamily="2" charset="2"/>
              <a:buChar char="ü"/>
            </a:pPr>
            <a:r>
              <a:rPr lang="en-US" altLang="zh-CN" sz="2400" dirty="0"/>
              <a:t>Yang Z, Hu Z, Dyer C, et al. Unsupervised Text Style Transfer using Language Models as </a:t>
            </a:r>
          </a:p>
          <a:p>
            <a:r>
              <a:rPr lang="en-US" altLang="zh-CN" sz="2400" dirty="0"/>
              <a:t>      Discriminators[J]. 2018.</a:t>
            </a:r>
          </a:p>
          <a:p>
            <a:endParaRPr lang="en-US" altLang="zh-CN" sz="2400" dirty="0"/>
          </a:p>
          <a:p>
            <a:pPr marL="342900" indent="-342900">
              <a:buFont typeface="Wingdings" panose="05000000000000000000" pitchFamily="2" charset="2"/>
              <a:buChar char="ü"/>
            </a:pPr>
            <a:r>
              <a:rPr lang="en-US" altLang="zh-CN" sz="2400" dirty="0"/>
              <a:t>Wang W, Gan Z, Xu H, et al. Topic-Guided Variational Autoencoders for </a:t>
            </a:r>
          </a:p>
          <a:p>
            <a:r>
              <a:rPr lang="en-US" altLang="zh-CN" sz="2400" dirty="0"/>
              <a:t>     Text Generation[J]. 2019.</a:t>
            </a:r>
          </a:p>
          <a:p>
            <a:pPr marL="342900" indent="-342900">
              <a:buFont typeface="Wingdings" panose="05000000000000000000" pitchFamily="2" charset="2"/>
              <a:buChar char="ü"/>
            </a:pPr>
            <a:endParaRPr lang="en-US" altLang="zh-CN" sz="2400" dirty="0"/>
          </a:p>
          <a:p>
            <a:pPr marL="342900" indent="-342900">
              <a:buFont typeface="Wingdings" panose="05000000000000000000" pitchFamily="2" charset="2"/>
              <a:buChar char="ü"/>
            </a:pPr>
            <a:endParaRPr lang="en-US" altLang="zh-CN" sz="2400" dirty="0"/>
          </a:p>
          <a:p>
            <a:pPr marL="342900" indent="-342900">
              <a:buFont typeface="Wingdings" panose="05000000000000000000" pitchFamily="2" charset="2"/>
              <a:buChar char="ü"/>
            </a:pP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64960" y="672584"/>
            <a:ext cx="957313" cy="461665"/>
          </a:xfrm>
          <a:prstGeom prst="rect">
            <a:avLst/>
          </a:prstGeom>
        </p:spPr>
        <p:txBody>
          <a:bodyPr wrap="none">
            <a:spAutoFit/>
          </a:bodyPr>
          <a:lstStyle/>
          <a:p>
            <a:pPr algn="ctr"/>
            <a:r>
              <a:rPr lang="zh-CN" altLang="en-US" sz="2400" b="1" spc="600" dirty="0">
                <a:solidFill>
                  <a:schemeClr val="tx1">
                    <a:lumMod val="75000"/>
                    <a:lumOff val="25000"/>
                  </a:schemeClr>
                </a:solidFill>
                <a:latin typeface="+mj-ea"/>
                <a:ea typeface="+mj-ea"/>
              </a:rPr>
              <a:t>致谢</a:t>
            </a:r>
          </a:p>
        </p:txBody>
      </p:sp>
      <p:cxnSp>
        <p:nvCxnSpPr>
          <p:cNvPr id="8" name="直接连接符 7"/>
          <p:cNvCxnSpPr/>
          <p:nvPr/>
        </p:nvCxnSpPr>
        <p:spPr>
          <a:xfrm>
            <a:off x="2597421" y="838200"/>
            <a:ext cx="222941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405141" y="838200"/>
            <a:ext cx="2189439"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2248242" y="2821336"/>
            <a:ext cx="5157181" cy="1569660"/>
          </a:xfrm>
          <a:prstGeom prst="rect">
            <a:avLst/>
          </a:prstGeom>
          <a:noFill/>
        </p:spPr>
        <p:txBody>
          <a:bodyPr wrap="none" rtlCol="0">
            <a:spAutoFit/>
          </a:bodyPr>
          <a:lstStyle/>
          <a:p>
            <a:r>
              <a:rPr lang="zh-CN" altLang="en-US" sz="9600" dirty="0"/>
              <a:t>         谢谢</a:t>
            </a:r>
            <a:endParaRPr lang="en-US" altLang="zh-CN" sz="96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62703" y="0"/>
            <a:ext cx="2066591" cy="523220"/>
          </a:xfrm>
          <a:prstGeom prst="rect">
            <a:avLst/>
          </a:prstGeom>
        </p:spPr>
        <p:txBody>
          <a:bodyPr wrap="none">
            <a:spAutoFit/>
          </a:bodyPr>
          <a:lstStyle/>
          <a:p>
            <a:pPr algn="ctr"/>
            <a:r>
              <a:rPr lang="en-US" altLang="zh-CN" sz="2800" b="1" spc="600" dirty="0">
                <a:solidFill>
                  <a:schemeClr val="tx1">
                    <a:lumMod val="75000"/>
                    <a:lumOff val="25000"/>
                  </a:schemeClr>
                </a:solidFill>
                <a:latin typeface="+mj-ea"/>
                <a:ea typeface="+mj-ea"/>
              </a:rPr>
              <a:t> </a:t>
            </a:r>
            <a:r>
              <a:rPr lang="zh-CN" altLang="en-US" sz="2800" b="1" dirty="0">
                <a:latin typeface="+mj-ea"/>
                <a:ea typeface="+mj-ea"/>
              </a:rPr>
              <a:t>背景意义 </a:t>
            </a:r>
          </a:p>
        </p:txBody>
      </p:sp>
      <p:cxnSp>
        <p:nvCxnSpPr>
          <p:cNvPr id="8" name="直接连接符 7"/>
          <p:cNvCxnSpPr/>
          <p:nvPr/>
        </p:nvCxnSpPr>
        <p:spPr>
          <a:xfrm>
            <a:off x="2827570" y="26161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110960" y="26161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1428009" y="1413063"/>
            <a:ext cx="9975273" cy="3539430"/>
          </a:xfrm>
          <a:prstGeom prst="rect">
            <a:avLst/>
          </a:prstGeom>
          <a:noFill/>
        </p:spPr>
        <p:txBody>
          <a:bodyPr wrap="square" rtlCol="0">
            <a:spAutoFit/>
          </a:bodyPr>
          <a:lstStyle/>
          <a:p>
            <a:pPr marL="285750" indent="-285750" algn="l">
              <a:buFont typeface="Wingdings" panose="05000000000000000000" charset="0"/>
              <a:buChar char="ü"/>
            </a:pPr>
            <a:r>
              <a:rPr lang="zh-CN" altLang="en-US" sz="3200" dirty="0">
                <a:latin typeface="+mn-ea"/>
              </a:rPr>
              <a:t>文本生成是接受非语言形式的信息作为输入，生成可读的文字表述。</a:t>
            </a:r>
            <a:endParaRPr lang="en-US" altLang="zh-CN" sz="3200" dirty="0">
              <a:latin typeface="+mn-ea"/>
            </a:endParaRPr>
          </a:p>
          <a:p>
            <a:pPr marL="285750" indent="-285750" algn="l">
              <a:buFont typeface="Wingdings" panose="05000000000000000000" charset="0"/>
              <a:buChar char="ü"/>
            </a:pPr>
            <a:endParaRPr lang="zh-CN" altLang="en-US" sz="3200" dirty="0"/>
          </a:p>
          <a:p>
            <a:pPr marL="285750" indent="-285750" algn="l">
              <a:buFont typeface="Wingdings" panose="05000000000000000000" charset="0"/>
              <a:buChar char="ü"/>
            </a:pPr>
            <a:r>
              <a:rPr lang="zh-CN" altLang="en-US" sz="3200" dirty="0"/>
              <a:t>可控文本生成是自然语言领域，它要求在文本生成时输入语义约束从而改变生成风格。</a:t>
            </a:r>
            <a:endParaRPr lang="en-US" altLang="zh-CN" sz="3200" dirty="0"/>
          </a:p>
          <a:p>
            <a:pPr marL="285750" indent="-285750" algn="l">
              <a:buFont typeface="Wingdings" panose="05000000000000000000" charset="0"/>
              <a:buChar char="ü"/>
            </a:pPr>
            <a:endParaRPr lang="zh-CN" altLang="en-US" sz="3200" dirty="0"/>
          </a:p>
          <a:p>
            <a:pPr marL="285750" indent="-285750" algn="l">
              <a:buFont typeface="Wingdings" panose="05000000000000000000" pitchFamily="2" charset="2"/>
              <a:buChar char="ü"/>
            </a:pPr>
            <a:r>
              <a:rPr lang="zh-CN" altLang="en-US" sz="3200" dirty="0">
                <a:sym typeface="+mn-ea"/>
              </a:rPr>
              <a:t>多模态文本生成是交叉领域的重要研究。</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33009" y="0"/>
            <a:ext cx="2709395" cy="523220"/>
          </a:xfrm>
          <a:prstGeom prst="rect">
            <a:avLst/>
          </a:prstGeom>
        </p:spPr>
        <p:txBody>
          <a:bodyPr wrap="none">
            <a:spAutoFit/>
          </a:bodyPr>
          <a:lstStyle/>
          <a:p>
            <a:pPr algn="ctr"/>
            <a:r>
              <a:rPr lang="zh-CN" altLang="en-US" sz="2800" b="1" dirty="0">
                <a:latin typeface="+mj-ea"/>
                <a:ea typeface="+mj-ea"/>
              </a:rPr>
              <a:t>国内外研究现状</a:t>
            </a:r>
          </a:p>
        </p:txBody>
      </p:sp>
      <p:cxnSp>
        <p:nvCxnSpPr>
          <p:cNvPr id="8" name="直接连接符 7"/>
          <p:cNvCxnSpPr/>
          <p:nvPr/>
        </p:nvCxnSpPr>
        <p:spPr>
          <a:xfrm>
            <a:off x="2491448" y="26161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805738" y="26161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1604697" y="1033494"/>
            <a:ext cx="9975273" cy="4031873"/>
          </a:xfrm>
          <a:prstGeom prst="rect">
            <a:avLst/>
          </a:prstGeom>
          <a:noFill/>
        </p:spPr>
        <p:txBody>
          <a:bodyPr wrap="square" rtlCol="0">
            <a:spAutoFit/>
          </a:bodyPr>
          <a:lstStyle/>
          <a:p>
            <a:pPr marL="285750" indent="-285750" algn="l">
              <a:buFont typeface="Wingdings" panose="05000000000000000000" pitchFamily="2" charset="2"/>
              <a:buChar char="ü"/>
            </a:pPr>
            <a:r>
              <a:rPr lang="zh-CN" altLang="en-US" sz="3200" dirty="0">
                <a:latin typeface="+mn-ea"/>
              </a:rPr>
              <a:t>文本生成技术，被用于机器翻译</a:t>
            </a:r>
            <a:endParaRPr lang="en-US" altLang="zh-CN" sz="3200" dirty="0">
              <a:latin typeface="+mn-ea"/>
            </a:endParaRPr>
          </a:p>
          <a:p>
            <a:pPr marL="285750" indent="-285750" algn="l">
              <a:buFont typeface="Wingdings" panose="05000000000000000000" pitchFamily="2" charset="2"/>
              <a:buChar char="ü"/>
            </a:pPr>
            <a:endParaRPr lang="zh-CN" altLang="en-US" sz="3200" dirty="0">
              <a:latin typeface="+mn-ea"/>
            </a:endParaRPr>
          </a:p>
          <a:p>
            <a:pPr marL="285750" indent="-285750">
              <a:buFont typeface="Wingdings" panose="05000000000000000000" pitchFamily="2" charset="2"/>
              <a:buChar char="ü"/>
            </a:pPr>
            <a:r>
              <a:rPr lang="zh-CN" altLang="en-US" sz="3200" dirty="0">
                <a:latin typeface="+mn-ea"/>
              </a:rPr>
              <a:t>可控文本生成，在文本生成基础上，可以指定情感生成摘要，指定长度生成诗歌等</a:t>
            </a:r>
            <a:endParaRPr lang="en-US" altLang="zh-CN" sz="3200" dirty="0">
              <a:latin typeface="+mn-ea"/>
            </a:endParaRPr>
          </a:p>
          <a:p>
            <a:pPr algn="l"/>
            <a:endParaRPr lang="en-US" altLang="zh-CN" sz="3200" dirty="0">
              <a:latin typeface="+mn-ea"/>
            </a:endParaRPr>
          </a:p>
          <a:p>
            <a:pPr marL="285750" indent="-285750">
              <a:buFont typeface="Wingdings" panose="05000000000000000000" pitchFamily="2" charset="2"/>
              <a:buChar char="ü"/>
            </a:pPr>
            <a:r>
              <a:rPr lang="zh-CN" altLang="en-US" sz="3200" dirty="0">
                <a:latin typeface="+mn-ea"/>
              </a:rPr>
              <a:t>图像文本生成，用于图片信息备注</a:t>
            </a:r>
            <a:endParaRPr lang="en-US" altLang="zh-CN" sz="3200" dirty="0">
              <a:latin typeface="+mn-ea"/>
            </a:endParaRPr>
          </a:p>
          <a:p>
            <a:pPr algn="l"/>
            <a:endParaRPr lang="en-US" altLang="zh-CN" sz="3200" dirty="0">
              <a:latin typeface="+mn-ea"/>
            </a:endParaRPr>
          </a:p>
          <a:p>
            <a:pPr marL="285750" indent="-285750">
              <a:buFont typeface="Wingdings" panose="05000000000000000000" pitchFamily="2" charset="2"/>
              <a:buChar char="ü"/>
            </a:pPr>
            <a:r>
              <a:rPr lang="zh-CN" altLang="en-US" sz="3200" dirty="0">
                <a:latin typeface="+mn-ea"/>
              </a:rPr>
              <a:t>多模态可控文本生成任务，国内外研究甚少。</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21640" y="0"/>
            <a:ext cx="2348720" cy="523220"/>
          </a:xfrm>
          <a:prstGeom prst="rect">
            <a:avLst/>
          </a:prstGeom>
        </p:spPr>
        <p:txBody>
          <a:bodyPr wrap="none">
            <a:spAutoFit/>
          </a:bodyPr>
          <a:lstStyle/>
          <a:p>
            <a:pPr algn="ctr"/>
            <a:r>
              <a:rPr lang="zh-CN" altLang="en-US" sz="2800" b="1" dirty="0">
                <a:latin typeface="+mj-ea"/>
                <a:ea typeface="+mj-ea"/>
              </a:rPr>
              <a:t>课题研究目标</a:t>
            </a:r>
          </a:p>
        </p:txBody>
      </p:sp>
      <p:cxnSp>
        <p:nvCxnSpPr>
          <p:cNvPr id="8" name="直接连接符 7"/>
          <p:cNvCxnSpPr/>
          <p:nvPr/>
        </p:nvCxnSpPr>
        <p:spPr>
          <a:xfrm>
            <a:off x="2452456" y="293649"/>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460050" y="293649"/>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2452456" y="1270902"/>
            <a:ext cx="9124614" cy="2862322"/>
          </a:xfrm>
          <a:prstGeom prst="rect">
            <a:avLst/>
          </a:prstGeom>
          <a:noFill/>
        </p:spPr>
        <p:txBody>
          <a:bodyPr wrap="none" rtlCol="0">
            <a:spAutoFit/>
          </a:bodyPr>
          <a:lstStyle/>
          <a:p>
            <a:pPr marL="285750" indent="-285750">
              <a:buFont typeface="Wingdings" panose="05000000000000000000" pitchFamily="2" charset="2"/>
              <a:buChar char="ü"/>
            </a:pPr>
            <a:r>
              <a:rPr lang="zh-CN" altLang="en-US" sz="3200" dirty="0">
                <a:latin typeface="+mn-ea"/>
              </a:rPr>
              <a:t>提出一种多模态可控文本生成模型框架</a:t>
            </a:r>
            <a:endParaRPr lang="en-US" altLang="zh-CN" sz="3200" dirty="0">
              <a:latin typeface="+mn-ea"/>
            </a:endParaRPr>
          </a:p>
          <a:p>
            <a:pPr marL="285750" indent="-285750">
              <a:buFont typeface="Wingdings" panose="05000000000000000000" pitchFamily="2" charset="2"/>
              <a:buChar char="ü"/>
            </a:pPr>
            <a:endParaRPr lang="en-US" altLang="zh-CN" sz="3200" dirty="0">
              <a:latin typeface="+mn-ea"/>
            </a:endParaRPr>
          </a:p>
          <a:p>
            <a:pPr marL="285750" indent="-285750">
              <a:buFont typeface="Wingdings" panose="05000000000000000000" pitchFamily="2" charset="2"/>
              <a:buChar char="ü"/>
            </a:pPr>
            <a:r>
              <a:rPr lang="zh-CN" altLang="en-US" sz="3200" dirty="0">
                <a:latin typeface="+mn-ea"/>
              </a:rPr>
              <a:t>将</a:t>
            </a:r>
            <a:r>
              <a:rPr lang="en-US" altLang="zh-CN" sz="3200" dirty="0">
                <a:latin typeface="+mn-ea"/>
              </a:rPr>
              <a:t>attention</a:t>
            </a:r>
            <a:r>
              <a:rPr lang="zh-CN" altLang="en-US" sz="3200" dirty="0">
                <a:latin typeface="+mn-ea"/>
              </a:rPr>
              <a:t>机制和</a:t>
            </a:r>
            <a:r>
              <a:rPr lang="en-US" altLang="zh-CN" sz="3200" dirty="0">
                <a:latin typeface="+mn-ea"/>
              </a:rPr>
              <a:t>Gumbel-Softmax</a:t>
            </a:r>
            <a:r>
              <a:rPr lang="zh-CN" altLang="en-US" sz="3200" dirty="0">
                <a:latin typeface="+mn-ea"/>
              </a:rPr>
              <a:t>融入</a:t>
            </a:r>
            <a:r>
              <a:rPr lang="en-US" altLang="zh-CN" sz="3200" dirty="0">
                <a:latin typeface="+mn-ea"/>
              </a:rPr>
              <a:t>GAN</a:t>
            </a:r>
            <a:r>
              <a:rPr lang="zh-CN" altLang="en-US" sz="3200" dirty="0">
                <a:latin typeface="+mn-ea"/>
              </a:rPr>
              <a:t>模型</a:t>
            </a:r>
            <a:endParaRPr lang="en-US" altLang="zh-CN" sz="3200" dirty="0">
              <a:latin typeface="+mn-ea"/>
            </a:endParaRPr>
          </a:p>
          <a:p>
            <a:pPr marL="285750" indent="-285750">
              <a:buFont typeface="Wingdings" panose="05000000000000000000" pitchFamily="2" charset="2"/>
              <a:buChar char="ü"/>
            </a:pPr>
            <a:endParaRPr lang="en-US" altLang="zh-CN" sz="3200" dirty="0">
              <a:latin typeface="+mn-ea"/>
            </a:endParaRPr>
          </a:p>
          <a:p>
            <a:pPr marL="285750" indent="-285750">
              <a:buFont typeface="Wingdings" panose="05000000000000000000" pitchFamily="2" charset="2"/>
              <a:buChar char="ü"/>
            </a:pPr>
            <a:r>
              <a:rPr lang="zh-CN" altLang="en-US" sz="3200" dirty="0">
                <a:latin typeface="+mn-ea"/>
              </a:rPr>
              <a:t>融合多模态数据，并验证模型可行性、有效性</a:t>
            </a:r>
            <a:endParaRPr lang="en-US" altLang="zh-CN" sz="3200" dirty="0">
              <a:latin typeface="+mn-ea"/>
            </a:endParaRPr>
          </a:p>
          <a:p>
            <a:pPr marL="285750" indent="-285750" algn="ctr">
              <a:buFont typeface="Wingdings" panose="05000000000000000000" pitchFamily="2" charset="2"/>
              <a:buChar char="ü"/>
            </a:pP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0800000">
            <a:off x="9056914" y="-1"/>
            <a:ext cx="3135085" cy="3062512"/>
          </a:xfrm>
          <a:prstGeom prst="rtTriangle">
            <a:avLst/>
          </a:pr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任意多边形 19"/>
          <p:cNvSpPr/>
          <p:nvPr/>
        </p:nvSpPr>
        <p:spPr>
          <a:xfrm rot="2720040" flipV="1">
            <a:off x="7927281" y="-358237"/>
            <a:ext cx="3334031" cy="1813117"/>
          </a:xfrm>
          <a:custGeom>
            <a:avLst/>
            <a:gdLst>
              <a:gd name="connsiteX0" fmla="*/ 0 w 3334031"/>
              <a:gd name="connsiteY0" fmla="*/ 0 h 1813117"/>
              <a:gd name="connsiteX1" fmla="*/ 1792101 w 3334031"/>
              <a:gd name="connsiteY1" fmla="*/ 1813117 h 1813117"/>
              <a:gd name="connsiteX2" fmla="*/ 2605621 w 3334031"/>
              <a:gd name="connsiteY2" fmla="*/ 1813117 h 1813117"/>
              <a:gd name="connsiteX3" fmla="*/ 3334025 w 3334031"/>
              <a:gd name="connsiteY3" fmla="*/ 904126 h 1813117"/>
              <a:gd name="connsiteX4" fmla="*/ 2595140 w 3334031"/>
              <a:gd name="connsiteY4" fmla="*/ 46393 h 1813117"/>
              <a:gd name="connsiteX5" fmla="*/ 300843 w 3334031"/>
              <a:gd name="connsiteY5" fmla="*/ 3145 h 181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4031" h="1813117">
                <a:moveTo>
                  <a:pt x="0" y="0"/>
                </a:moveTo>
                <a:lnTo>
                  <a:pt x="1792101" y="1813117"/>
                </a:lnTo>
                <a:lnTo>
                  <a:pt x="2605621" y="1813117"/>
                </a:lnTo>
                <a:cubicBezTo>
                  <a:pt x="3007868" y="1813117"/>
                  <a:pt x="3335702" y="1198539"/>
                  <a:pt x="3334025" y="904126"/>
                </a:cubicBezTo>
                <a:cubicBezTo>
                  <a:pt x="3332348" y="609715"/>
                  <a:pt x="3059013" y="26193"/>
                  <a:pt x="2595140" y="46393"/>
                </a:cubicBezTo>
                <a:cubicBezTo>
                  <a:pt x="1827485" y="46393"/>
                  <a:pt x="1065609" y="17561"/>
                  <a:pt x="300843" y="3145"/>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任意多边形 15"/>
          <p:cNvSpPr/>
          <p:nvPr/>
        </p:nvSpPr>
        <p:spPr>
          <a:xfrm rot="2506402" flipV="1">
            <a:off x="2176314" y="5845604"/>
            <a:ext cx="2305277" cy="1211718"/>
          </a:xfrm>
          <a:custGeom>
            <a:avLst/>
            <a:gdLst>
              <a:gd name="connsiteX0" fmla="*/ 238048 w 2305277"/>
              <a:gd name="connsiteY0" fmla="*/ 1078273 h 1211718"/>
              <a:gd name="connsiteX1" fmla="*/ 489884 w 2305277"/>
              <a:gd name="connsiteY1" fmla="*/ 1211718 h 1211718"/>
              <a:gd name="connsiteX2" fmla="*/ 2123039 w 2305277"/>
              <a:gd name="connsiteY2" fmla="*/ 1165649 h 1211718"/>
              <a:gd name="connsiteX3" fmla="*/ 2284646 w 2305277"/>
              <a:gd name="connsiteY3" fmla="*/ 1108411 h 1211718"/>
              <a:gd name="connsiteX4" fmla="*/ 2305277 w 2305277"/>
              <a:gd name="connsiteY4" fmla="*/ 1090361 h 1211718"/>
              <a:gd name="connsiteX5" fmla="*/ 1084633 w 2305277"/>
              <a:gd name="connsiteY5" fmla="*/ 0 h 1211718"/>
              <a:gd name="connsiteX6" fmla="*/ 431961 w 2305277"/>
              <a:gd name="connsiteY6" fmla="*/ 7394 h 1211718"/>
              <a:gd name="connsiteX7" fmla="*/ 315 w 2305277"/>
              <a:gd name="connsiteY7" fmla="*/ 622689 h 1211718"/>
              <a:gd name="connsiteX8" fmla="*/ 238048 w 2305277"/>
              <a:gd name="connsiteY8" fmla="*/ 1078273 h 1211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5277" h="1211718">
                <a:moveTo>
                  <a:pt x="238048" y="1078273"/>
                </a:moveTo>
                <a:cubicBezTo>
                  <a:pt x="316282" y="1157114"/>
                  <a:pt x="404991" y="1211718"/>
                  <a:pt x="489884" y="1211718"/>
                </a:cubicBezTo>
                <a:cubicBezTo>
                  <a:pt x="1065924" y="1211718"/>
                  <a:pt x="1546999" y="1165649"/>
                  <a:pt x="2123039" y="1165649"/>
                </a:cubicBezTo>
                <a:cubicBezTo>
                  <a:pt x="2179634" y="1165649"/>
                  <a:pt x="2234357" y="1143980"/>
                  <a:pt x="2284646" y="1108411"/>
                </a:cubicBezTo>
                <a:lnTo>
                  <a:pt x="2305277" y="1090361"/>
                </a:lnTo>
                <a:lnTo>
                  <a:pt x="1084633" y="0"/>
                </a:lnTo>
                <a:lnTo>
                  <a:pt x="431961" y="7394"/>
                </a:lnTo>
                <a:cubicBezTo>
                  <a:pt x="205580" y="7394"/>
                  <a:pt x="-9358" y="421958"/>
                  <a:pt x="315" y="622689"/>
                </a:cubicBezTo>
                <a:cubicBezTo>
                  <a:pt x="6361" y="748146"/>
                  <a:pt x="107657" y="946871"/>
                  <a:pt x="238048" y="1078273"/>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任意多边形 17"/>
          <p:cNvSpPr/>
          <p:nvPr/>
        </p:nvSpPr>
        <p:spPr>
          <a:xfrm rot="2506402" flipV="1">
            <a:off x="-325813" y="5220728"/>
            <a:ext cx="3645094" cy="2541157"/>
          </a:xfrm>
          <a:custGeom>
            <a:avLst/>
            <a:gdLst>
              <a:gd name="connsiteX0" fmla="*/ 581528 w 3645094"/>
              <a:gd name="connsiteY0" fmla="*/ 2211480 h 2541157"/>
              <a:gd name="connsiteX1" fmla="*/ 1108569 w 3645094"/>
              <a:gd name="connsiteY1" fmla="*/ 2541157 h 2541157"/>
              <a:gd name="connsiteX2" fmla="*/ 3497403 w 3645094"/>
              <a:gd name="connsiteY2" fmla="*/ 2455454 h 2541157"/>
              <a:gd name="connsiteX3" fmla="*/ 3626843 w 3645094"/>
              <a:gd name="connsiteY3" fmla="*/ 2419392 h 2541157"/>
              <a:gd name="connsiteX4" fmla="*/ 3645094 w 3645094"/>
              <a:gd name="connsiteY4" fmla="*/ 2406911 h 2541157"/>
              <a:gd name="connsiteX5" fmla="*/ 950590 w 3645094"/>
              <a:gd name="connsiteY5" fmla="*/ 0 h 2541157"/>
              <a:gd name="connsiteX6" fmla="*/ 13670 w 3645094"/>
              <a:gd name="connsiteY6" fmla="*/ 1048870 h 2541157"/>
              <a:gd name="connsiteX7" fmla="*/ 9336 w 3645094"/>
              <a:gd name="connsiteY7" fmla="*/ 1073227 h 2541157"/>
              <a:gd name="connsiteX8" fmla="*/ 904 w 3645094"/>
              <a:gd name="connsiteY8" fmla="*/ 1227599 h 2541157"/>
              <a:gd name="connsiteX9" fmla="*/ 581528 w 3645094"/>
              <a:gd name="connsiteY9" fmla="*/ 2211480 h 254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5094" h="2541157">
                <a:moveTo>
                  <a:pt x="581528" y="2211480"/>
                </a:moveTo>
                <a:cubicBezTo>
                  <a:pt x="760564" y="2378839"/>
                  <a:pt x="951659" y="2503662"/>
                  <a:pt x="1108569" y="2541157"/>
                </a:cubicBezTo>
                <a:cubicBezTo>
                  <a:pt x="2005093" y="2541157"/>
                  <a:pt x="2600879" y="2455454"/>
                  <a:pt x="3497403" y="2455454"/>
                </a:cubicBezTo>
                <a:cubicBezTo>
                  <a:pt x="3541444" y="2455454"/>
                  <a:pt x="3584757" y="2442670"/>
                  <a:pt x="3626843" y="2419392"/>
                </a:cubicBezTo>
                <a:lnTo>
                  <a:pt x="3645094" y="2406911"/>
                </a:lnTo>
                <a:lnTo>
                  <a:pt x="950590" y="0"/>
                </a:lnTo>
                <a:lnTo>
                  <a:pt x="13670" y="1048870"/>
                </a:lnTo>
                <a:lnTo>
                  <a:pt x="9336" y="1073227"/>
                </a:lnTo>
                <a:cubicBezTo>
                  <a:pt x="1365" y="1129466"/>
                  <a:pt x="-1695" y="1181420"/>
                  <a:pt x="904" y="1227599"/>
                </a:cubicBezTo>
                <a:cubicBezTo>
                  <a:pt x="18231" y="1535464"/>
                  <a:pt x="283133" y="1932550"/>
                  <a:pt x="581528" y="2211480"/>
                </a:cubicBez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 name="组合 4"/>
          <p:cNvGrpSpPr/>
          <p:nvPr/>
        </p:nvGrpSpPr>
        <p:grpSpPr>
          <a:xfrm>
            <a:off x="2522513" y="2793709"/>
            <a:ext cx="6142990" cy="1107996"/>
            <a:chOff x="3538460" y="2576940"/>
            <a:chExt cx="5373473" cy="1107996"/>
          </a:xfrm>
        </p:grpSpPr>
        <p:sp>
          <p:nvSpPr>
            <p:cNvPr id="4" name="文本框 3"/>
            <p:cNvSpPr txBox="1"/>
            <p:nvPr/>
          </p:nvSpPr>
          <p:spPr>
            <a:xfrm>
              <a:off x="3538460" y="2576940"/>
              <a:ext cx="5373473"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b="1" dirty="0">
                  <a:solidFill>
                    <a:srgbClr val="577FA2"/>
                  </a:solidFill>
                  <a:latin typeface="黑体" panose="02010609060101010101" pitchFamily="49" charset="-122"/>
                  <a:ea typeface="黑体" panose="02010609060101010101" pitchFamily="49" charset="-122"/>
                </a:rPr>
                <a:t>二</a:t>
              </a:r>
              <a:r>
                <a:rPr kumimoji="0" lang="zh-CN" altLang="en-US" sz="6600" b="1" i="0" u="none" strike="noStrike" kern="1200" cap="none" spc="0" normalizeH="0" baseline="0" noProof="0" dirty="0">
                  <a:ln>
                    <a:noFill/>
                  </a:ln>
                  <a:solidFill>
                    <a:srgbClr val="577FA2"/>
                  </a:solidFill>
                  <a:effectLst/>
                  <a:uLnTx/>
                  <a:uFillTx/>
                  <a:latin typeface="黑体" panose="02010609060101010101" pitchFamily="49" charset="-122"/>
                  <a:ea typeface="黑体" panose="02010609060101010101" pitchFamily="49" charset="-122"/>
                  <a:cs typeface="+mn-cs"/>
                </a:rPr>
                <a:t>、相关研究</a:t>
              </a:r>
            </a:p>
          </p:txBody>
        </p:sp>
        <p:sp>
          <p:nvSpPr>
            <p:cNvPr id="14" name="文本框 13"/>
            <p:cNvSpPr txBox="1"/>
            <p:nvPr/>
          </p:nvSpPr>
          <p:spPr>
            <a:xfrm>
              <a:off x="6416709" y="2576940"/>
              <a:ext cx="1234274"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600" b="1" i="0" u="none" strike="noStrike" kern="1200" cap="none" spc="0" normalizeH="0" baseline="0" noProof="0" dirty="0">
                <a:ln>
                  <a:noFill/>
                </a:ln>
                <a:solidFill>
                  <a:srgbClr val="577FA2"/>
                </a:solidFill>
                <a:effectLst/>
                <a:uLnTx/>
                <a:uFillTx/>
                <a:latin typeface="黑体" panose="02010609060101010101" pitchFamily="49" charset="-122"/>
                <a:ea typeface="黑体" panose="02010609060101010101" pitchFamily="49" charset="-122"/>
                <a:cs typeface="+mn-cs"/>
              </a:endParaRPr>
            </a:p>
          </p:txBody>
        </p:sp>
      </p:grpSp>
      <p:pic>
        <p:nvPicPr>
          <p:cNvPr id="3" name="图片 2">
            <a:extLst>
              <a:ext uri="{FF2B5EF4-FFF2-40B4-BE49-F238E27FC236}">
                <a16:creationId xmlns:a16="http://schemas.microsoft.com/office/drawing/2014/main" id="{40701A27-CD59-4673-BE2C-A535F21E08F5}"/>
              </a:ext>
            </a:extLst>
          </p:cNvPr>
          <p:cNvPicPr>
            <a:picLocks noChangeAspect="1"/>
          </p:cNvPicPr>
          <p:nvPr/>
        </p:nvPicPr>
        <p:blipFill>
          <a:blip r:embed="rId3"/>
          <a:stretch>
            <a:fillRect/>
          </a:stretch>
        </p:blipFill>
        <p:spPr>
          <a:xfrm>
            <a:off x="0" y="-2"/>
            <a:ext cx="2804403" cy="883997"/>
          </a:xfrm>
          <a:prstGeom prst="rect">
            <a:avLst/>
          </a:prstGeom>
        </p:spPr>
      </p:pic>
    </p:spTree>
    <p:extLst>
      <p:ext uri="{BB962C8B-B14F-4D97-AF65-F5344CB8AC3E}">
        <p14:creationId xmlns:p14="http://schemas.microsoft.com/office/powerpoint/2010/main" val="1123470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21759" y="0"/>
            <a:ext cx="2348720" cy="523220"/>
          </a:xfrm>
          <a:prstGeom prst="rect">
            <a:avLst/>
          </a:prstGeom>
        </p:spPr>
        <p:txBody>
          <a:bodyPr wrap="none">
            <a:spAutoFit/>
          </a:bodyPr>
          <a:lstStyle/>
          <a:p>
            <a:pPr algn="ctr"/>
            <a:r>
              <a:rPr lang="zh-CN" altLang="en-US" sz="2800" b="1" dirty="0">
                <a:latin typeface="+mj-ea"/>
                <a:ea typeface="+mj-ea"/>
              </a:rPr>
              <a:t>图像文本生成</a:t>
            </a:r>
            <a:endParaRPr lang="zh-CN" altLang="en-US" sz="2800" b="1" spc="600" dirty="0">
              <a:solidFill>
                <a:schemeClr val="tx1">
                  <a:lumMod val="75000"/>
                  <a:lumOff val="25000"/>
                </a:schemeClr>
              </a:solidFill>
              <a:latin typeface="+mj-ea"/>
              <a:ea typeface="+mj-ea"/>
            </a:endParaRPr>
          </a:p>
        </p:txBody>
      </p:sp>
      <p:cxnSp>
        <p:nvCxnSpPr>
          <p:cNvPr id="8" name="直接连接符 7"/>
          <p:cNvCxnSpPr/>
          <p:nvPr/>
        </p:nvCxnSpPr>
        <p:spPr>
          <a:xfrm>
            <a:off x="2412985" y="261610"/>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417129" y="247175"/>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1195754" y="1231142"/>
            <a:ext cx="10782801" cy="584775"/>
          </a:xfrm>
          <a:prstGeom prst="rect">
            <a:avLst/>
          </a:prstGeom>
          <a:noFill/>
        </p:spPr>
        <p:txBody>
          <a:bodyPr wrap="square" rtlCol="0">
            <a:spAutoFit/>
          </a:bodyPr>
          <a:lstStyle/>
          <a:p>
            <a:pPr marL="285750" indent="-285750">
              <a:buFont typeface="Wingdings" panose="05000000000000000000" pitchFamily="2" charset="2"/>
              <a:buChar char="ü"/>
            </a:pPr>
            <a:r>
              <a:rPr lang="en-US" altLang="zh-CN" sz="3200" dirty="0">
                <a:latin typeface="+mn-ea"/>
              </a:rPr>
              <a:t> Kelvin Xu</a:t>
            </a:r>
            <a:r>
              <a:rPr lang="zh-CN" altLang="en-US" sz="3200" dirty="0">
                <a:latin typeface="+mn-ea"/>
              </a:rPr>
              <a:t>等人在</a:t>
            </a:r>
            <a:r>
              <a:rPr lang="en-US" altLang="zh-CN" sz="3200" dirty="0">
                <a:latin typeface="+mn-ea"/>
              </a:rPr>
              <a:t>2015</a:t>
            </a:r>
            <a:r>
              <a:rPr lang="zh-CN" altLang="en-US" sz="3200" dirty="0">
                <a:latin typeface="+mn-ea"/>
              </a:rPr>
              <a:t>年</a:t>
            </a:r>
            <a:r>
              <a:rPr lang="en-US" altLang="zh-CN" sz="3200" dirty="0">
                <a:latin typeface="+mn-ea"/>
              </a:rPr>
              <a:t>ICML</a:t>
            </a:r>
            <a:r>
              <a:rPr lang="zh-CN" altLang="en-US" sz="3200" dirty="0">
                <a:latin typeface="+mn-ea"/>
              </a:rPr>
              <a:t>会议上提出多模态生成模型</a:t>
            </a:r>
            <a:endParaRPr lang="en-US" altLang="zh-CN" sz="3200" dirty="0">
              <a:latin typeface="+mn-ea"/>
            </a:endParaRPr>
          </a:p>
        </p:txBody>
      </p:sp>
      <p:sp>
        <p:nvSpPr>
          <p:cNvPr id="2" name="文本框 1">
            <a:extLst>
              <a:ext uri="{FF2B5EF4-FFF2-40B4-BE49-F238E27FC236}">
                <a16:creationId xmlns:a16="http://schemas.microsoft.com/office/drawing/2014/main" id="{68E8DF05-D747-45B8-83BF-2C68AE765971}"/>
              </a:ext>
            </a:extLst>
          </p:cNvPr>
          <p:cNvSpPr txBox="1"/>
          <p:nvPr/>
        </p:nvSpPr>
        <p:spPr>
          <a:xfrm>
            <a:off x="1195754" y="1815917"/>
            <a:ext cx="9282377" cy="2492990"/>
          </a:xfrm>
          <a:prstGeom prst="rect">
            <a:avLst/>
          </a:prstGeom>
          <a:noFill/>
        </p:spPr>
        <p:txBody>
          <a:bodyPr wrap="square" rtlCol="0">
            <a:spAutoFit/>
          </a:bodyPr>
          <a:lstStyle/>
          <a:p>
            <a:endParaRPr lang="en-US" altLang="zh-CN" sz="2000" dirty="0"/>
          </a:p>
          <a:p>
            <a:pPr marL="285750" indent="-285750">
              <a:buFont typeface="Wingdings" panose="05000000000000000000" pitchFamily="2" charset="2"/>
              <a:buChar char="ü"/>
            </a:pPr>
            <a:r>
              <a:rPr lang="zh-CN" altLang="en-US" sz="3200" dirty="0">
                <a:latin typeface="+mn-ea"/>
              </a:rPr>
              <a:t> 使用</a:t>
            </a:r>
            <a:r>
              <a:rPr lang="en-US" altLang="zh-CN" sz="3200" dirty="0">
                <a:latin typeface="+mn-ea"/>
              </a:rPr>
              <a:t>m-RNN with Attention</a:t>
            </a:r>
          </a:p>
          <a:p>
            <a:pPr marL="285750" indent="-285750">
              <a:buFont typeface="Wingdings" panose="05000000000000000000" pitchFamily="2" charset="2"/>
              <a:buChar char="ü"/>
            </a:pPr>
            <a:endParaRPr lang="en-US" altLang="zh-CN" sz="3200" dirty="0"/>
          </a:p>
          <a:p>
            <a:pPr marL="285750" indent="-285750">
              <a:buFont typeface="Wingdings" panose="05000000000000000000" pitchFamily="2" charset="2"/>
              <a:buChar char="ü"/>
            </a:pPr>
            <a:r>
              <a:rPr lang="en-US" altLang="zh-CN" sz="3200" dirty="0">
                <a:latin typeface="+mn-ea"/>
              </a:rPr>
              <a:t> BLEU</a:t>
            </a:r>
            <a:r>
              <a:rPr lang="zh-CN" altLang="en-US" sz="3200" dirty="0">
                <a:latin typeface="+mn-ea"/>
              </a:rPr>
              <a:t>值</a:t>
            </a:r>
            <a:r>
              <a:rPr lang="en-US" altLang="zh-CN" sz="3200" dirty="0">
                <a:latin typeface="+mn-ea"/>
              </a:rPr>
              <a:t>70.3</a:t>
            </a:r>
          </a:p>
          <a:p>
            <a:pPr marL="285750" indent="-285750">
              <a:buFont typeface="Wingdings" panose="05000000000000000000" pitchFamily="2" charset="2"/>
              <a:buChar char="ü"/>
            </a:pPr>
            <a:endParaRPr lang="en-US" altLang="zh-CN" sz="2000" dirty="0"/>
          </a:p>
          <a:p>
            <a:pPr marL="285750" indent="-285750">
              <a:buFont typeface="Wingdings" panose="05000000000000000000" pitchFamily="2" charset="2"/>
              <a:buChar char="ü"/>
            </a:pP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21641" y="0"/>
            <a:ext cx="2348720" cy="523220"/>
          </a:xfrm>
          <a:prstGeom prst="rect">
            <a:avLst/>
          </a:prstGeom>
        </p:spPr>
        <p:txBody>
          <a:bodyPr wrap="none">
            <a:spAutoFit/>
          </a:bodyPr>
          <a:lstStyle/>
          <a:p>
            <a:pPr algn="ctr"/>
            <a:r>
              <a:rPr lang="zh-CN" altLang="en-US" sz="2800" b="1" dirty="0"/>
              <a:t>可控文本生成</a:t>
            </a:r>
            <a:endParaRPr lang="zh-CN" altLang="en-US" sz="2800" b="1" spc="600" dirty="0">
              <a:solidFill>
                <a:schemeClr val="tx1">
                  <a:lumMod val="75000"/>
                  <a:lumOff val="25000"/>
                </a:schemeClr>
              </a:solidFill>
              <a:latin typeface="+mj-ea"/>
              <a:ea typeface="+mj-ea"/>
            </a:endParaRPr>
          </a:p>
        </p:txBody>
      </p:sp>
      <p:cxnSp>
        <p:nvCxnSpPr>
          <p:cNvPr id="8" name="直接连接符 7"/>
          <p:cNvCxnSpPr/>
          <p:nvPr/>
        </p:nvCxnSpPr>
        <p:spPr>
          <a:xfrm>
            <a:off x="2712348" y="230832"/>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7147337" y="230832"/>
            <a:ext cx="2324100"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983226" y="1345168"/>
            <a:ext cx="11079819" cy="584775"/>
          </a:xfrm>
          <a:prstGeom prst="rect">
            <a:avLst/>
          </a:prstGeom>
          <a:noFill/>
        </p:spPr>
        <p:txBody>
          <a:bodyPr wrap="square" rtlCol="0">
            <a:spAutoFit/>
          </a:bodyPr>
          <a:lstStyle/>
          <a:p>
            <a:pPr marL="285750" indent="-285750">
              <a:buFont typeface="Wingdings" panose="05000000000000000000" pitchFamily="2" charset="2"/>
              <a:buChar char="ü"/>
            </a:pPr>
            <a:r>
              <a:rPr lang="en-US" altLang="zh-CN" sz="3200" dirty="0">
                <a:latin typeface="+mn-ea"/>
              </a:rPr>
              <a:t>Zhiting Hu</a:t>
            </a:r>
            <a:r>
              <a:rPr lang="zh-CN" altLang="en-US" sz="3200" dirty="0">
                <a:latin typeface="+mn-ea"/>
              </a:rPr>
              <a:t>等人在</a:t>
            </a:r>
            <a:r>
              <a:rPr lang="en-US" altLang="zh-CN" sz="3200" dirty="0">
                <a:latin typeface="+mn-ea"/>
              </a:rPr>
              <a:t>2017</a:t>
            </a:r>
            <a:r>
              <a:rPr lang="zh-CN" altLang="en-US" sz="3200" dirty="0">
                <a:latin typeface="+mn-ea"/>
              </a:rPr>
              <a:t>年</a:t>
            </a:r>
            <a:r>
              <a:rPr lang="en-US" altLang="zh-CN" sz="3200" dirty="0">
                <a:latin typeface="+mn-ea"/>
              </a:rPr>
              <a:t>ICML</a:t>
            </a:r>
            <a:r>
              <a:rPr lang="zh-CN" altLang="en-US" sz="3200" dirty="0">
                <a:latin typeface="+mn-ea"/>
              </a:rPr>
              <a:t>会议上创造型提出可控模型</a:t>
            </a:r>
            <a:endParaRPr lang="en-US" altLang="zh-CN" sz="3200" dirty="0">
              <a:latin typeface="+mn-ea"/>
            </a:endParaRPr>
          </a:p>
        </p:txBody>
      </p:sp>
      <p:sp>
        <p:nvSpPr>
          <p:cNvPr id="2" name="文本框 1">
            <a:extLst>
              <a:ext uri="{FF2B5EF4-FFF2-40B4-BE49-F238E27FC236}">
                <a16:creationId xmlns:a16="http://schemas.microsoft.com/office/drawing/2014/main" id="{096F0575-8182-485F-A9DD-1DA1EF1A13D6}"/>
              </a:ext>
            </a:extLst>
          </p:cNvPr>
          <p:cNvSpPr txBox="1"/>
          <p:nvPr/>
        </p:nvSpPr>
        <p:spPr>
          <a:xfrm>
            <a:off x="983226" y="1843950"/>
            <a:ext cx="9375877" cy="2000548"/>
          </a:xfrm>
          <a:prstGeom prst="rect">
            <a:avLst/>
          </a:prstGeom>
          <a:noFill/>
        </p:spPr>
        <p:txBody>
          <a:bodyPr wrap="square" rtlCol="0">
            <a:spAutoFit/>
          </a:bodyPr>
          <a:lstStyle/>
          <a:p>
            <a:endParaRPr lang="en-US" altLang="zh-CN" sz="2800" dirty="0">
              <a:latin typeface="+mn-ea"/>
            </a:endParaRPr>
          </a:p>
          <a:p>
            <a:pPr marL="285750" indent="-285750">
              <a:buFont typeface="Wingdings" panose="05000000000000000000" pitchFamily="2" charset="2"/>
              <a:buChar char="ü"/>
            </a:pPr>
            <a:r>
              <a:rPr lang="zh-CN" altLang="en-US" sz="3200" dirty="0">
                <a:latin typeface="+mn-ea"/>
              </a:rPr>
              <a:t>使用</a:t>
            </a:r>
            <a:r>
              <a:rPr lang="en-US" altLang="zh-CN" sz="3200" dirty="0">
                <a:latin typeface="+mn-ea"/>
              </a:rPr>
              <a:t>VAE+GAN</a:t>
            </a:r>
          </a:p>
          <a:p>
            <a:pPr marL="285750" indent="-285750">
              <a:buFont typeface="Wingdings" panose="05000000000000000000" pitchFamily="2" charset="2"/>
              <a:buChar char="ü"/>
            </a:pPr>
            <a:endParaRPr lang="en-US" altLang="zh-CN" sz="3200" dirty="0">
              <a:latin typeface="+mn-ea"/>
            </a:endParaRPr>
          </a:p>
          <a:p>
            <a:pPr marL="285750" indent="-285750">
              <a:buFont typeface="Wingdings" panose="05000000000000000000" pitchFamily="2" charset="2"/>
              <a:buChar char="ü"/>
            </a:pPr>
            <a:r>
              <a:rPr lang="en-US" altLang="zh-CN" sz="3200" dirty="0">
                <a:latin typeface="+mn-ea"/>
              </a:rPr>
              <a:t>BLEU</a:t>
            </a:r>
            <a:r>
              <a:rPr lang="zh-CN" altLang="en-US" sz="3200" dirty="0">
                <a:latin typeface="+mn-ea"/>
              </a:rPr>
              <a:t>值</a:t>
            </a:r>
            <a:r>
              <a:rPr lang="en-US" altLang="zh-CN" sz="3200" dirty="0">
                <a:latin typeface="+mn-ea"/>
              </a:rPr>
              <a:t>92</a:t>
            </a:r>
            <a:endParaRPr lang="zh-CN" altLang="en-US" sz="320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SLIDE_ITEM_CNT" val="6"/>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38"/>
  <p:tag name="KSO_WM_UNIT_ISCONTENTSTITLE" val="0"/>
  <p:tag name="KSO_WM_UNIT_TYPE" val="l_h_f"/>
  <p:tag name="KSO_WM_UNIT_INDEX" val="1_3_1"/>
  <p:tag name="KSO_WM_UNIT_LAYERLEVEL" val="1_1_1"/>
  <p:tag name="KSO_WM_UNIT_VALUE" val="10"/>
  <p:tag name="KSO_WM_UNIT_HIGHLIGHT" val="0"/>
  <p:tag name="KSO_WM_UNIT_COMPATIBLE" val="0"/>
  <p:tag name="KSO_WM_UNIT_CLEAR" val="0"/>
  <p:tag name="KSO_WM_UNIT_PRESET_TEXT_INDEX" val="3"/>
  <p:tag name="KSO_WM_UNIT_PRESET_TEXT_LEN" val="17"/>
  <p:tag name="KSO_WM_DIAGRAM_GROUP_CODE" val="l1-1"/>
  <p:tag name="KSO_WM_UNIT_ID" val="diagram20170838_5*l_h_f*1_3_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VALUE" val="30"/>
  <p:tag name="KSO_WM_UNIT_ISCONTENTSTITLE" val="0"/>
  <p:tag name="KSO_WM_UNIT_HIGHLIGHT" val="0"/>
  <p:tag name="KSO_WM_UNIT_COMPATIBLE" val="0"/>
  <p:tag name="KSO_WM_UNIT_CLEAR" val="0"/>
  <p:tag name="KSO_WM_UNIT_PRESET_TEXT_INDEX" val="3"/>
  <p:tag name="KSO_WM_UNIT_PRESET_TEXT_LEN" val="17"/>
  <p:tag name="KSO_WM_TAG_VERSION" val="1.0"/>
  <p:tag name="KSO_WM_BEAUTIFY_FLAG" val="#wm#"/>
  <p:tag name="KSO_WM_TEMPLATE_CATEGORY" val="diagram"/>
  <p:tag name="KSO_WM_TEMPLATE_INDEX" val="20170838"/>
  <p:tag name="KSO_WM_UNIT_TYPE" val="l_h_i"/>
  <p:tag name="KSO_WM_UNIT_INDEX" val="1_3_1"/>
  <p:tag name="KSO_WM_UNIT_ID" val="diagram20170838_5*l_h_i*1_3_1"/>
  <p:tag name="KSO_WM_UNIT_LAYERLEVEL" val="1_1_1"/>
  <p:tag name="KSO_WM_DIAGRAM_GROUP_CODE" val="l1-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38"/>
  <p:tag name="KSO_WM_UNIT_ISCONTENTSTITLE" val="0"/>
  <p:tag name="KSO_WM_UNIT_TYPE" val="l_h_f"/>
  <p:tag name="KSO_WM_UNIT_INDEX" val="1_5_1"/>
  <p:tag name="KSO_WM_UNIT_LAYERLEVEL" val="1_1_1"/>
  <p:tag name="KSO_WM_UNIT_VALUE" val="10"/>
  <p:tag name="KSO_WM_UNIT_HIGHLIGHT" val="0"/>
  <p:tag name="KSO_WM_UNIT_COMPATIBLE" val="0"/>
  <p:tag name="KSO_WM_UNIT_CLEAR" val="0"/>
  <p:tag name="KSO_WM_UNIT_PRESET_TEXT_INDEX" val="3"/>
  <p:tag name="KSO_WM_UNIT_PRESET_TEXT_LEN" val="17"/>
  <p:tag name="KSO_WM_DIAGRAM_GROUP_CODE" val="l1-1"/>
  <p:tag name="KSO_WM_UNIT_ID" val="diagram20170838_5*l_h_f*1_5_1"/>
  <p:tag name="KSO_WM_UNIT_TEXT_FILL_FORE_SCHEMECOLOR_INDEX" val="13"/>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VALUE" val="30"/>
  <p:tag name="KSO_WM_UNIT_ISCONTENTSTITLE" val="0"/>
  <p:tag name="KSO_WM_UNIT_HIGHLIGHT" val="0"/>
  <p:tag name="KSO_WM_UNIT_COMPATIBLE" val="0"/>
  <p:tag name="KSO_WM_UNIT_CLEAR" val="0"/>
  <p:tag name="KSO_WM_UNIT_PRESET_TEXT_INDEX" val="3"/>
  <p:tag name="KSO_WM_UNIT_PRESET_TEXT_LEN" val="17"/>
  <p:tag name="KSO_WM_TAG_VERSION" val="1.0"/>
  <p:tag name="KSO_WM_BEAUTIFY_FLAG" val="#wm#"/>
  <p:tag name="KSO_WM_TEMPLATE_CATEGORY" val="diagram"/>
  <p:tag name="KSO_WM_TEMPLATE_INDEX" val="20170838"/>
  <p:tag name="KSO_WM_UNIT_TYPE" val="l_h_i"/>
  <p:tag name="KSO_WM_UNIT_INDEX" val="1_5_1"/>
  <p:tag name="KSO_WM_UNIT_ID" val="diagram20170838_5*l_h_i*1_5_1"/>
  <p:tag name="KSO_WM_UNIT_LAYERLEVEL" val="1_1_1"/>
  <p:tag name="KSO_WM_DIAGRAM_GROUP_CODE" val="l1-1"/>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38"/>
  <p:tag name="KSO_WM_UNIT_ISCONTENTSTITLE" val="0"/>
  <p:tag name="KSO_WM_UNIT_TYPE" val="l_h_f"/>
  <p:tag name="KSO_WM_UNIT_INDEX" val="1_2_1"/>
  <p:tag name="KSO_WM_UNIT_LAYERLEVEL" val="1_1_1"/>
  <p:tag name="KSO_WM_UNIT_VALUE" val="10"/>
  <p:tag name="KSO_WM_UNIT_HIGHLIGHT" val="0"/>
  <p:tag name="KSO_WM_UNIT_COMPATIBLE" val="0"/>
  <p:tag name="KSO_WM_UNIT_CLEAR" val="0"/>
  <p:tag name="KSO_WM_UNIT_PRESET_TEXT_INDEX" val="3"/>
  <p:tag name="KSO_WM_UNIT_PRESET_TEXT_LEN" val="17"/>
  <p:tag name="KSO_WM_DIAGRAM_GROUP_CODE" val="l1-1"/>
  <p:tag name="KSO_WM_UNIT_ID" val="diagram20170838_5*l_h_f*1_2_1"/>
  <p:tag name="KSO_WM_UNIT_TEXT_FILL_FORE_SCHEMECOLOR_INDEX" val="13"/>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VALUE" val="30"/>
  <p:tag name="KSO_WM_UNIT_ISCONTENTSTITLE" val="0"/>
  <p:tag name="KSO_WM_UNIT_HIGHLIGHT" val="0"/>
  <p:tag name="KSO_WM_UNIT_COMPATIBLE" val="0"/>
  <p:tag name="KSO_WM_UNIT_CLEAR" val="0"/>
  <p:tag name="KSO_WM_UNIT_PRESET_TEXT_INDEX" val="3"/>
  <p:tag name="KSO_WM_UNIT_PRESET_TEXT_LEN" val="17"/>
  <p:tag name="KSO_WM_TAG_VERSION" val="1.0"/>
  <p:tag name="KSO_WM_BEAUTIFY_FLAG" val="#wm#"/>
  <p:tag name="KSO_WM_TEMPLATE_CATEGORY" val="diagram"/>
  <p:tag name="KSO_WM_TEMPLATE_INDEX" val="20170838"/>
  <p:tag name="KSO_WM_UNIT_TYPE" val="l_h_i"/>
  <p:tag name="KSO_WM_UNIT_INDEX" val="1_2_1"/>
  <p:tag name="KSO_WM_UNIT_ID" val="diagram20170838_5*l_h_i*1_2_1"/>
  <p:tag name="KSO_WM_UNIT_LAYERLEVEL" val="1_1_1"/>
  <p:tag name="KSO_WM_DIAGRAM_GROUP_CODE" val="l1-1"/>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38"/>
  <p:tag name="KSO_WM_UNIT_ISCONTENTSTITLE" val="0"/>
  <p:tag name="KSO_WM_UNIT_TYPE" val="l_h_f"/>
  <p:tag name="KSO_WM_UNIT_INDEX" val="1_4_1"/>
  <p:tag name="KSO_WM_UNIT_LAYERLEVEL" val="1_1_1"/>
  <p:tag name="KSO_WM_UNIT_VALUE" val="10"/>
  <p:tag name="KSO_WM_UNIT_HIGHLIGHT" val="0"/>
  <p:tag name="KSO_WM_UNIT_COMPATIBLE" val="0"/>
  <p:tag name="KSO_WM_UNIT_CLEAR" val="0"/>
  <p:tag name="KSO_WM_UNIT_PRESET_TEXT_INDEX" val="3"/>
  <p:tag name="KSO_WM_UNIT_PRESET_TEXT_LEN" val="17"/>
  <p:tag name="KSO_WM_DIAGRAM_GROUP_CODE" val="l1-1"/>
  <p:tag name="KSO_WM_UNIT_ID" val="diagram20170838_5*l_h_f*1_4_1"/>
  <p:tag name="KSO_WM_UNIT_TEXT_FILL_FORE_SCHEMECOLOR_INDEX" val="13"/>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VALUE" val="30"/>
  <p:tag name="KSO_WM_UNIT_ISCONTENTSTITLE" val="0"/>
  <p:tag name="KSO_WM_UNIT_HIGHLIGHT" val="0"/>
  <p:tag name="KSO_WM_UNIT_COMPATIBLE" val="0"/>
  <p:tag name="KSO_WM_UNIT_CLEAR" val="0"/>
  <p:tag name="KSO_WM_UNIT_PRESET_TEXT_INDEX" val="3"/>
  <p:tag name="KSO_WM_UNIT_PRESET_TEXT_LEN" val="17"/>
  <p:tag name="KSO_WM_TAG_VERSION" val="1.0"/>
  <p:tag name="KSO_WM_BEAUTIFY_FLAG" val="#wm#"/>
  <p:tag name="KSO_WM_TEMPLATE_CATEGORY" val="diagram"/>
  <p:tag name="KSO_WM_TEMPLATE_INDEX" val="20170838"/>
  <p:tag name="KSO_WM_UNIT_TYPE" val="l_h_i"/>
  <p:tag name="KSO_WM_UNIT_INDEX" val="1_4_1"/>
  <p:tag name="KSO_WM_UNIT_ID" val="diagram20170838_5*l_h_i*1_4_1"/>
  <p:tag name="KSO_WM_UNIT_LAYERLEVEL" val="1_1_1"/>
  <p:tag name="KSO_WM_DIAGRAM_GROUP_CODE" val="l1-1"/>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38"/>
  <p:tag name="KSO_WM_UNIT_ISCONTENTSTITLE" val="0"/>
  <p:tag name="KSO_WM_UNIT_TYPE" val="l_h_f"/>
  <p:tag name="KSO_WM_UNIT_INDEX" val="1_1_1"/>
  <p:tag name="KSO_WM_UNIT_LAYERLEVEL" val="1_1_1"/>
  <p:tag name="KSO_WM_UNIT_VALUE" val="10"/>
  <p:tag name="KSO_WM_UNIT_HIGHLIGHT" val="0"/>
  <p:tag name="KSO_WM_UNIT_COMPATIBLE" val="0"/>
  <p:tag name="KSO_WM_UNIT_CLEAR" val="0"/>
  <p:tag name="KSO_WM_UNIT_PRESET_TEXT_INDEX" val="3"/>
  <p:tag name="KSO_WM_UNIT_PRESET_TEXT_LEN" val="17"/>
  <p:tag name="KSO_WM_DIAGRAM_GROUP_CODE" val="l1-1"/>
  <p:tag name="KSO_WM_UNIT_ID" val="diagram20170838_5*l_h_f*1_1_1"/>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VALUE" val="30"/>
  <p:tag name="KSO_WM_UNIT_ISCONTENTSTITLE" val="0"/>
  <p:tag name="KSO_WM_UNIT_HIGHLIGHT" val="0"/>
  <p:tag name="KSO_WM_UNIT_COMPATIBLE" val="0"/>
  <p:tag name="KSO_WM_UNIT_CLEAR" val="0"/>
  <p:tag name="KSO_WM_UNIT_PRESET_TEXT_INDEX" val="3"/>
  <p:tag name="KSO_WM_UNIT_PRESET_TEXT_LEN" val="17"/>
  <p:tag name="KSO_WM_TAG_VERSION" val="1.0"/>
  <p:tag name="KSO_WM_BEAUTIFY_FLAG" val="#wm#"/>
  <p:tag name="KSO_WM_TEMPLATE_CATEGORY" val="diagram"/>
  <p:tag name="KSO_WM_TEMPLATE_INDEX" val="20170838"/>
  <p:tag name="KSO_WM_UNIT_TYPE" val="l_h_i"/>
  <p:tag name="KSO_WM_UNIT_INDEX" val="1_1_1"/>
  <p:tag name="KSO_WM_UNIT_ID" val="diagram20170838_5*l_h_i*1_1_1"/>
  <p:tag name="KSO_WM_UNIT_LAYERLEVEL" val="1_1_1"/>
  <p:tag name="KSO_WM_DIAGRAM_GROUP_CODE" val="l1-1"/>
  <p:tag name="KSO_WM_UNIT_TEXT_FILL_FORE_SCHEMECOLOR_INDEX" val="13"/>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0838_5*i*0"/>
  <p:tag name="KSO_WM_TEMPLATE_CATEGORY" val="diagram"/>
  <p:tag name="KSO_WM_TEMPLATE_INDEX" val="20170838"/>
  <p:tag name="KSO_WM_UNIT_INDEX" val="0"/>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0838_5*i*5"/>
  <p:tag name="KSO_WM_TEMPLATE_CATEGORY" val="diagram"/>
  <p:tag name="KSO_WM_TEMPLATE_INDEX" val="20170838"/>
  <p:tag name="KSO_WM_UNIT_INDEX" val="5"/>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0838_5*i*10"/>
  <p:tag name="KSO_WM_TEMPLATE_CATEGORY" val="diagram"/>
  <p:tag name="KSO_WM_TEMPLATE_INDEX" val="20170838"/>
  <p:tag name="KSO_WM_UNIT_INDEX" val="10"/>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0838_5*i*15"/>
  <p:tag name="KSO_WM_TEMPLATE_CATEGORY" val="diagram"/>
  <p:tag name="KSO_WM_TEMPLATE_INDEX" val="20170838"/>
  <p:tag name="KSO_WM_UNIT_INDEX" val="15"/>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0838_5*i*20"/>
  <p:tag name="KSO_WM_TEMPLATE_CATEGORY" val="diagram"/>
  <p:tag name="KSO_WM_TEMPLATE_INDEX" val="20170838"/>
  <p:tag name="KSO_WM_UNIT_INDEX" val="20"/>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0838_5*i*25"/>
  <p:tag name="KSO_WM_TEMPLATE_CATEGORY" val="diagram"/>
  <p:tag name="KSO_WM_TEMPLATE_INDEX" val="20170838"/>
  <p:tag name="KSO_WM_UNIT_INDEX" val="25"/>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838"/>
  <p:tag name="KSO_WM_UNIT_ISCONTENTSTITLE" val="0"/>
  <p:tag name="KSO_WM_UNIT_TYPE" val="l_h_f"/>
  <p:tag name="KSO_WM_UNIT_INDEX" val="1_6_1"/>
  <p:tag name="KSO_WM_UNIT_LAYERLEVEL" val="1_1_1"/>
  <p:tag name="KSO_WM_UNIT_VALUE" val="10"/>
  <p:tag name="KSO_WM_UNIT_HIGHLIGHT" val="0"/>
  <p:tag name="KSO_WM_UNIT_COMPATIBLE" val="0"/>
  <p:tag name="KSO_WM_UNIT_CLEAR" val="0"/>
  <p:tag name="KSO_WM_UNIT_PRESET_TEXT_INDEX" val="3"/>
  <p:tag name="KSO_WM_UNIT_PRESET_TEXT_LEN" val="17"/>
  <p:tag name="KSO_WM_DIAGRAM_GROUP_CODE" val="l1-1"/>
  <p:tag name="KSO_WM_UNIT_ID" val="diagram20170838_5*l_h_f*1_6_1"/>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VALUE" val="30"/>
  <p:tag name="KSO_WM_UNIT_ISCONTENTSTITLE" val="0"/>
  <p:tag name="KSO_WM_UNIT_HIGHLIGHT" val="0"/>
  <p:tag name="KSO_WM_UNIT_COMPATIBLE" val="0"/>
  <p:tag name="KSO_WM_UNIT_CLEAR" val="0"/>
  <p:tag name="KSO_WM_UNIT_PRESET_TEXT_INDEX" val="3"/>
  <p:tag name="KSO_WM_UNIT_PRESET_TEXT_LEN" val="17"/>
  <p:tag name="KSO_WM_TAG_VERSION" val="1.0"/>
  <p:tag name="KSO_WM_BEAUTIFY_FLAG" val="#wm#"/>
  <p:tag name="KSO_WM_TEMPLATE_CATEGORY" val="diagram"/>
  <p:tag name="KSO_WM_TEMPLATE_INDEX" val="20170838"/>
  <p:tag name="KSO_WM_UNIT_TYPE" val="l_h_i"/>
  <p:tag name="KSO_WM_UNIT_INDEX" val="1_6_1"/>
  <p:tag name="KSO_WM_UNIT_ID" val="diagram20170838_5*l_h_i*1_6_1"/>
  <p:tag name="KSO_WM_UNIT_LAYERLEVEL" val="1_1_1"/>
  <p:tag name="KSO_WM_DIAGRAM_GROUP_CODE" val="l1-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1376</TotalTime>
  <Words>2276</Words>
  <Application>Microsoft Office PowerPoint</Application>
  <PresentationFormat>宽屏</PresentationFormat>
  <Paragraphs>393</Paragraphs>
  <Slides>39</Slides>
  <Notes>39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inherit</vt:lpstr>
      <vt:lpstr>黑体</vt:lpstr>
      <vt:lpstr>宋体</vt:lpstr>
      <vt:lpstr>站酷文艺体</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墨宝宝大撒比</cp:lastModifiedBy>
  <cp:revision>109</cp:revision>
  <dcterms:created xsi:type="dcterms:W3CDTF">2018-11-14T04:08:00Z</dcterms:created>
  <dcterms:modified xsi:type="dcterms:W3CDTF">2019-06-03T04:35:07Z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