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21960-EC19-6544-91DF-E61D3076AB53}" v="14" dt="2024-03-11T21:01:55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ong He" userId="380a5c32-1724-4f0e-8fe3-009861b3fa58" providerId="ADAL" clId="{EFB21960-EC19-6544-91DF-E61D3076AB53}"/>
    <pc:docChg chg="custSel modSld sldOrd">
      <pc:chgData name="Lisong He" userId="380a5c32-1724-4f0e-8fe3-009861b3fa58" providerId="ADAL" clId="{EFB21960-EC19-6544-91DF-E61D3076AB53}" dt="2024-03-11T21:01:55.033" v="13" actId="20578"/>
      <pc:docMkLst>
        <pc:docMk/>
      </pc:docMkLst>
      <pc:sldChg chg="modSp mod">
        <pc:chgData name="Lisong He" userId="380a5c32-1724-4f0e-8fe3-009861b3fa58" providerId="ADAL" clId="{EFB21960-EC19-6544-91DF-E61D3076AB53}" dt="2024-03-11T21:00:51.426" v="5" actId="27636"/>
        <pc:sldMkLst>
          <pc:docMk/>
          <pc:sldMk cId="0" sldId="257"/>
        </pc:sldMkLst>
        <pc:spChg chg="mod">
          <ac:chgData name="Lisong He" userId="380a5c32-1724-4f0e-8fe3-009861b3fa58" providerId="ADAL" clId="{EFB21960-EC19-6544-91DF-E61D3076AB53}" dt="2024-03-11T21:00:51.426" v="5" actId="27636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Lisong He" userId="380a5c32-1724-4f0e-8fe3-009861b3fa58" providerId="ADAL" clId="{EFB21960-EC19-6544-91DF-E61D3076AB53}" dt="2024-03-11T21:00:51.431" v="6" actId="27636"/>
        <pc:sldMkLst>
          <pc:docMk/>
          <pc:sldMk cId="0" sldId="258"/>
        </pc:sldMkLst>
        <pc:spChg chg="mod">
          <ac:chgData name="Lisong He" userId="380a5c32-1724-4f0e-8fe3-009861b3fa58" providerId="ADAL" clId="{EFB21960-EC19-6544-91DF-E61D3076AB53}" dt="2024-03-11T21:00:51.431" v="6" actId="27636"/>
          <ac:spMkLst>
            <pc:docMk/>
            <pc:sldMk cId="0" sldId="258"/>
            <ac:spMk id="112" creationId="{00000000-0000-0000-0000-000000000000}"/>
          </ac:spMkLst>
        </pc:spChg>
      </pc:sldChg>
      <pc:sldChg chg="modSp mod">
        <pc:chgData name="Lisong He" userId="380a5c32-1724-4f0e-8fe3-009861b3fa58" providerId="ADAL" clId="{EFB21960-EC19-6544-91DF-E61D3076AB53}" dt="2024-03-11T21:00:51.435" v="7" actId="27636"/>
        <pc:sldMkLst>
          <pc:docMk/>
          <pc:sldMk cId="0" sldId="259"/>
        </pc:sldMkLst>
        <pc:spChg chg="mod">
          <ac:chgData name="Lisong He" userId="380a5c32-1724-4f0e-8fe3-009861b3fa58" providerId="ADAL" clId="{EFB21960-EC19-6544-91DF-E61D3076AB53}" dt="2024-03-11T21:00:51.435" v="7" actId="27636"/>
          <ac:spMkLst>
            <pc:docMk/>
            <pc:sldMk cId="0" sldId="259"/>
            <ac:spMk id="120" creationId="{00000000-0000-0000-0000-000000000000}"/>
          </ac:spMkLst>
        </pc:spChg>
      </pc:sldChg>
      <pc:sldChg chg="modSp mod">
        <pc:chgData name="Lisong He" userId="380a5c32-1724-4f0e-8fe3-009861b3fa58" providerId="ADAL" clId="{EFB21960-EC19-6544-91DF-E61D3076AB53}" dt="2024-03-11T20:48:33.028" v="2" actId="14100"/>
        <pc:sldMkLst>
          <pc:docMk/>
          <pc:sldMk cId="0" sldId="260"/>
        </pc:sldMkLst>
        <pc:spChg chg="mod">
          <ac:chgData name="Lisong He" userId="380a5c32-1724-4f0e-8fe3-009861b3fa58" providerId="ADAL" clId="{EFB21960-EC19-6544-91DF-E61D3076AB53}" dt="2024-03-11T20:48:33.028" v="2" actId="14100"/>
          <ac:spMkLst>
            <pc:docMk/>
            <pc:sldMk cId="0" sldId="260"/>
            <ac:spMk id="130" creationId="{00000000-0000-0000-0000-000000000000}"/>
          </ac:spMkLst>
        </pc:spChg>
      </pc:sldChg>
      <pc:sldChg chg="addSp modSp mod modNotes">
        <pc:chgData name="Lisong He" userId="380a5c32-1724-4f0e-8fe3-009861b3fa58" providerId="ADAL" clId="{EFB21960-EC19-6544-91DF-E61D3076AB53}" dt="2024-03-11T21:01:05.946" v="12" actId="14100"/>
        <pc:sldMkLst>
          <pc:docMk/>
          <pc:sldMk cId="0" sldId="267"/>
        </pc:sldMkLst>
        <pc:picChg chg="add mod">
          <ac:chgData name="Lisong He" userId="380a5c32-1724-4f0e-8fe3-009861b3fa58" providerId="ADAL" clId="{EFB21960-EC19-6544-91DF-E61D3076AB53}" dt="2024-03-11T21:01:05.946" v="12" actId="14100"/>
          <ac:picMkLst>
            <pc:docMk/>
            <pc:sldMk cId="0" sldId="267"/>
            <ac:picMk id="2" creationId="{A4A482F3-CFA1-FA29-7516-95544C60353C}"/>
          </ac:picMkLst>
        </pc:picChg>
      </pc:sldChg>
      <pc:sldChg chg="modSp mod">
        <pc:chgData name="Lisong He" userId="380a5c32-1724-4f0e-8fe3-009861b3fa58" providerId="ADAL" clId="{EFB21960-EC19-6544-91DF-E61D3076AB53}" dt="2024-03-11T20:39:07.958" v="0" actId="1076"/>
        <pc:sldMkLst>
          <pc:docMk/>
          <pc:sldMk cId="0" sldId="268"/>
        </pc:sldMkLst>
        <pc:picChg chg="mod">
          <ac:chgData name="Lisong He" userId="380a5c32-1724-4f0e-8fe3-009861b3fa58" providerId="ADAL" clId="{EFB21960-EC19-6544-91DF-E61D3076AB53}" dt="2024-03-11T20:39:07.958" v="0" actId="1076"/>
          <ac:picMkLst>
            <pc:docMk/>
            <pc:sldMk cId="0" sldId="268"/>
            <ac:picMk id="193" creationId="{00000000-0000-0000-0000-000000000000}"/>
          </ac:picMkLst>
        </pc:picChg>
      </pc:sldChg>
      <pc:sldChg chg="ord">
        <pc:chgData name="Lisong He" userId="380a5c32-1724-4f0e-8fe3-009861b3fa58" providerId="ADAL" clId="{EFB21960-EC19-6544-91DF-E61D3076AB53}" dt="2024-03-11T21:01:55.033" v="13" actId="20578"/>
        <pc:sldMkLst>
          <pc:docMk/>
          <pc:sldMk cId="0" sldId="269"/>
        </pc:sldMkLst>
      </pc:sldChg>
      <pc:sldChg chg="modSp mod">
        <pc:chgData name="Lisong He" userId="380a5c32-1724-4f0e-8fe3-009861b3fa58" providerId="ADAL" clId="{EFB21960-EC19-6544-91DF-E61D3076AB53}" dt="2024-03-11T21:00:51.412" v="4" actId="27636"/>
        <pc:sldMkLst>
          <pc:docMk/>
          <pc:sldMk cId="0" sldId="272"/>
        </pc:sldMkLst>
        <pc:spChg chg="mod">
          <ac:chgData name="Lisong He" userId="380a5c32-1724-4f0e-8fe3-009861b3fa58" providerId="ADAL" clId="{EFB21960-EC19-6544-91DF-E61D3076AB53}" dt="2024-03-11T21:00:51.412" v="4" actId="27636"/>
          <ac:spMkLst>
            <pc:docMk/>
            <pc:sldMk cId="0" sldId="272"/>
            <ac:spMk id="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2f9f087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f2f9f087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01bb30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301bb30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ab7bb63a7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ab7bb63a7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301bb30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301bb30c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f20800ab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f20800ab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302ced41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302ced41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f20800a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f20800a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f20800ab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f20800ab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f20800a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f20800a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301bb30c2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f301bb30c2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2f9f087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2f9f087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01bb30c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01bb30c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01bb30c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301bb30c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2f9f0871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2f9f0871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2f9f0871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2f9f0871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2f9f0871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2f9f0871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f9f0871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2f9f0871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f9f0871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f9f0871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61950" y="733806"/>
            <a:ext cx="79758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61950" y="2480153"/>
            <a:ext cx="7880100" cy="1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363474" y="754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63474" y="481431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242193" y="754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 descr="A cartoon of a sleeping beaut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8480" b="7242"/>
          <a:stretch/>
        </p:blipFill>
        <p:spPr>
          <a:xfrm>
            <a:off x="2294" y="8"/>
            <a:ext cx="914170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rot="5400000" flipH="1">
            <a:off x="3708600" y="-291900"/>
            <a:ext cx="5143500" cy="5727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4555670" y="1355847"/>
            <a:ext cx="4152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zh-C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Neurophysiological Correlates of Sleep: Investigating Brain Activity Patterns and How it Impacts Health Outcomes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4555670" y="3534404"/>
            <a:ext cx="41523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zh-CN" sz="1700">
                <a:solidFill>
                  <a:srgbClr val="FFFFFF"/>
                </a:solidFill>
              </a:rPr>
              <a:t>Team: Sleeping Beauty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zh-C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Lisong He, Bowen Deng, Iuliia Dmitrieva, Kaixuan Zhang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zh-CN" sz="1700">
                <a:solidFill>
                  <a:srgbClr val="FFFFFF"/>
                </a:solidFill>
              </a:rPr>
              <a:t>02/04/2024</a:t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361950" y="367391"/>
            <a:ext cx="8360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4"/>
          <p:cNvCxnSpPr/>
          <p:nvPr/>
        </p:nvCxnSpPr>
        <p:spPr>
          <a:xfrm>
            <a:off x="361950" y="4776104"/>
            <a:ext cx="8360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1313075" y="594675"/>
            <a:ext cx="6296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zh-CN" sz="4600">
                <a:solidFill>
                  <a:schemeClr val="lt1"/>
                </a:solidFill>
              </a:rPr>
              <a:t>Update Presentation</a:t>
            </a:r>
            <a:endParaRPr sz="6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771550" y="1035025"/>
            <a:ext cx="5180400" cy="25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There is no clear relationship between sleeping time and 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Decide to use official criteria of age group by sleep duration: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35025"/>
            <a:ext cx="3459850" cy="28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150" y="2326176"/>
            <a:ext cx="4654798" cy="10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150" y="3368050"/>
            <a:ext cx="4654801" cy="9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 flipH="1">
            <a:off x="8941475" y="2390650"/>
            <a:ext cx="10500" cy="10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3"/>
          <p:cNvSpPr txBox="1"/>
          <p:nvPr/>
        </p:nvSpPr>
        <p:spPr>
          <a:xfrm>
            <a:off x="469700" y="401425"/>
            <a:ext cx="802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Explore potential Age criteria upon sleep study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80900" y="3558449"/>
            <a:ext cx="2793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Summarized in a combined table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302150" y="1019650"/>
            <a:ext cx="2793000" cy="2594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Health Data</a:t>
            </a:r>
            <a:endParaRPr sz="3000">
              <a:solidFill>
                <a:schemeClr val="lt1"/>
              </a:solidFill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914300" y="1019650"/>
            <a:ext cx="2793000" cy="2594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Sleep Data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(EEG)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015625" y="3614351"/>
            <a:ext cx="2871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about brain activity data?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02150" y="62250"/>
            <a:ext cx="6400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Entire dataset</a:t>
            </a:r>
            <a:endParaRPr sz="3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 flipH="1">
            <a:off x="2700975" y="670050"/>
            <a:ext cx="789900" cy="7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4"/>
          <p:cNvCxnSpPr>
            <a:stCxn id="177" idx="2"/>
          </p:cNvCxnSpPr>
          <p:nvPr/>
        </p:nvCxnSpPr>
        <p:spPr>
          <a:xfrm>
            <a:off x="3502400" y="670050"/>
            <a:ext cx="789900" cy="7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EEG Baseline Processing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1164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Global Field Power (GFP) </a:t>
            </a: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(measure of overall brain activity patterns during different sleep stages)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Power </a:t>
            </a: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(distribution of power across different frequency bands)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Epochs</a:t>
            </a: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customizable in our code.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482F3-CFA1-FA29-7516-95544C60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15" y="3704100"/>
            <a:ext cx="8783969" cy="5381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Power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" y="1017800"/>
            <a:ext cx="5671099" cy="358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 rotWithShape="1">
          <a:blip r:embed="rId4">
            <a:alphaModFix/>
          </a:blip>
          <a:srcRect l="4754" t="6969" r="6206" b="3672"/>
          <a:stretch/>
        </p:blipFill>
        <p:spPr>
          <a:xfrm>
            <a:off x="1927550" y="896400"/>
            <a:ext cx="5796176" cy="3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Global Field Power (GFP)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4" y="1021525"/>
            <a:ext cx="6481275" cy="354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4">
            <a:alphaModFix/>
          </a:blip>
          <a:srcRect l="2082" t="3716" r="3238"/>
          <a:stretch/>
        </p:blipFill>
        <p:spPr>
          <a:xfrm>
            <a:off x="2098116" y="1094202"/>
            <a:ext cx="6136324" cy="34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 idx="4294967295"/>
          </p:nvPr>
        </p:nvSpPr>
        <p:spPr>
          <a:xfrm>
            <a:off x="196375" y="0"/>
            <a:ext cx="8520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Abstraction Dictionary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4294967295"/>
          </p:nvPr>
        </p:nvSpPr>
        <p:spPr>
          <a:xfrm>
            <a:off x="311700" y="431325"/>
            <a:ext cx="8520600" cy="42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1. EOG LOC-M2: Electrooculogram, measuring eye movements, specifically left outer canthus to M2 electrode.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2. EOG ROC-M1: Electrooculogram, measuring eye movements, specifically right outer canthus to M1 electrode.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3. EMG Chin2-Chin1: Electromyogram, measuring muscle activity, specifically from chin electrode 2 to chin electrode 1.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4. EEG F3-M2: EEG recording from electrode F3 to electrode M2.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5. EEG F4-M1: EEG recording from electrode F4 to electrode M1.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6. EEG C3-M2: EEG recording from electrode C3 to electrode M2.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7. EEG C4-M1: EEG recording from electrode C4 to electrode M1.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8. EEG O1-M2: EEG recording from electrode O1 to electrode M2.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9. EEG O2-M1: EEG recording from electrode O2 to electrode M1.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10. EEG CZ-O1: EEG recording from electrode CZ to electrode O1.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11. EMG LLeg-RLeg: Electromyogram, measuring muscle activity, specifically from left leg electrode to right leg electrode.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12. ECG EKG2-EKG: Electrocardiogram, measuring heart activity, specifically from electrode EKG2 to EKG electrode.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13. Snore: Detection of snoring sounds.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14. Resp PTAF: Respiratory signal, possibly measuring airflow.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15. Resp Airflow: Measurement of airflow during respiration.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16. Resp Thoracic: Respiratory signal, specifically measuring thoracic movement.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17. Resp Abdominal: Respiratory signal, specifically measuring abdominal movement.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18. SpO2: Measurement of blood oxygen saturation.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19. Rate: Heart rate measurement.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20. EtCO2: Measurement of end-tidal carbon dioxide concentration.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21. Capno: Measurement of carbon dioxide concentration.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22. Resp Rate: Measurement of respiratory rate.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23. C-flow: Measurement of airflow.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24. Tidal Vol: Measurement of tidal volume (the amount of air moved in or out of lungs during breathing).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250">
                <a:latin typeface="Times New Roman"/>
                <a:ea typeface="Times New Roman"/>
                <a:cs typeface="Times New Roman"/>
                <a:sym typeface="Times New Roman"/>
              </a:rPr>
              <a:t>25. Pressure: Possibly a measurement of airway pressure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2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Timeline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EEG Processing (finish all files by end of spring break)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Batch processing of EDF files, with further addition to each patient profile.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Determine the best epoch value for time window in EDF analysis.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Sleep Apnea (by end of this week 3/10)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Determine criteria for forest model with official source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Identify unsupervised methods that we will use to run a comparison between official criteria vs what the data will tell us.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Timeline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EEG &amp; Sleep Apnea (first week of April)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Build a neurophysiological profile of each age group based on processed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Begin analysis for Sleep Apnea - readjust techniques if there are difficulties.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Provide raw report (sleep apnea) on at least 3 age groups.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Continue EDF processing (if still any left)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Last weeks of april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All EDFs are processed, sleep apnea analysis performed.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If time left - attempt insomnia.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311700" y="662875"/>
            <a:ext cx="85206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zh-CN" sz="6700"/>
              <a:t>Questions?</a:t>
            </a:r>
            <a:endParaRPr sz="6700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700" y="1994488"/>
            <a:ext cx="2562606" cy="256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1425"/>
            <a:ext cx="85206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4480"/>
              <a:t>Data Update</a:t>
            </a:r>
            <a:endParaRPr sz="232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945325"/>
            <a:ext cx="4947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•9 csv files and more than 70 indexes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•uncorrelated indexes like “time entered the hospital”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425" y="1292463"/>
            <a:ext cx="3003550" cy="34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700" y="2816050"/>
            <a:ext cx="3265675" cy="2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80"/>
              <a:t>Data Update</a:t>
            </a:r>
            <a:endParaRPr sz="232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358800" y="667775"/>
            <a:ext cx="8426400" cy="1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•pick up indexes that we are interested in: BMI, Blood pressure, Age, etc.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•obstacle in concatenation (cross multiplication)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3250"/>
            <a:ext cx="8839202" cy="29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75" y="2814617"/>
            <a:ext cx="8508442" cy="201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140800"/>
            <a:ext cx="57180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zh-CN" sz="4480"/>
              <a:t>Data Update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 tsv files containing description of a patient in the sleep study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 pick up useful information such as sleep stage, hyponea and apnea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150" y="140800"/>
            <a:ext cx="2929675" cy="49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369375" y="250825"/>
            <a:ext cx="8520600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/>
              <a:t>Given the amount of CSVs and variables, it is necessary to extract relevant ones and put them in a new table.</a:t>
            </a:r>
            <a:endParaRPr sz="2600"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l="30116" t="3052" r="2068" b="24092"/>
          <a:stretch/>
        </p:blipFill>
        <p:spPr>
          <a:xfrm>
            <a:off x="994100" y="1077025"/>
            <a:ext cx="1510750" cy="33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87850" y="4440150"/>
            <a:ext cx="4015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Common key across every table.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Each ID represents a unique patient.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700" y="1192350"/>
            <a:ext cx="5784724" cy="27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672975" y="4017925"/>
            <a:ext cx="4118756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Some patients on</a:t>
            </a:r>
            <a:r>
              <a:rPr lang="en-US" altLang="zh-CN" sz="1800">
                <a:solidFill>
                  <a:schemeClr val="lt1"/>
                </a:solidFill>
              </a:rPr>
              <a:t>l</a:t>
            </a:r>
            <a:r>
              <a:rPr lang="zh-CN" sz="1800">
                <a:solidFill>
                  <a:schemeClr val="lt1"/>
                </a:solidFill>
              </a:rPr>
              <a:t>y have one sleep study done. But some patients have done it more than once.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475150" y="62275"/>
            <a:ext cx="80382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</a:rPr>
              <a:t>The most challenging part was the inclusion of Blood Pression and Body Mass Index because of so many repetitions for the same subject. 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</a:rPr>
              <a:t>Each patient only needs one measurement. 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75150" y="2977900"/>
            <a:ext cx="60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5" y="1031000"/>
            <a:ext cx="4248800" cy="39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5734150" y="2287250"/>
            <a:ext cx="27792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</a:rPr>
              <a:t>The challenge is to find the most appropriate one to match patient ID. </a:t>
            </a:r>
            <a:endParaRPr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332850" y="154525"/>
            <a:ext cx="84783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b="1"/>
              <a:t>Each measurement of Blood Pressure or Body Mass Index has its time; each sleep study has its time, we merge the sleep study to the measurement that was done most recently. (Pandas group and merge did this successfully)</a:t>
            </a:r>
            <a:endParaRPr sz="1900" b="1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63" y="1314650"/>
            <a:ext cx="7824171" cy="38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ctrTitle"/>
          </p:nvPr>
        </p:nvSpPr>
        <p:spPr>
          <a:xfrm>
            <a:off x="460950" y="299062"/>
            <a:ext cx="8222100" cy="44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 overview of the final file.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99050"/>
            <a:ext cx="8222100" cy="356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ctrTitle"/>
          </p:nvPr>
        </p:nvSpPr>
        <p:spPr>
          <a:xfrm>
            <a:off x="311700" y="562325"/>
            <a:ext cx="7928100" cy="6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400"/>
              <a:t> Explore potential relationship between variables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4693700" y="958050"/>
            <a:ext cx="4256700" cy="32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KMeans Clustering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BMI’s clustering upon variables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There is no clear relationship among Age and BMI</a:t>
            </a:r>
            <a:endParaRPr sz="18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575"/>
            <a:ext cx="4421875" cy="352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125" y="2240575"/>
            <a:ext cx="3845850" cy="26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Geometric</vt:lpstr>
      <vt:lpstr>Neurophysiological Correlates of Sleep: Investigating Brain Activity Patterns and How it Impacts Health Outcomes</vt:lpstr>
      <vt:lpstr>Data Update</vt:lpstr>
      <vt:lpstr>Data Update</vt:lpstr>
      <vt:lpstr>Data Update</vt:lpstr>
      <vt:lpstr>PowerPoint Presentation</vt:lpstr>
      <vt:lpstr>PowerPoint Presentation</vt:lpstr>
      <vt:lpstr>PowerPoint Presentation</vt:lpstr>
      <vt:lpstr>An overview of the final file.</vt:lpstr>
      <vt:lpstr> Explore potential relationship between variables </vt:lpstr>
      <vt:lpstr>PowerPoint Presentation</vt:lpstr>
      <vt:lpstr>Summarized in a combined table</vt:lpstr>
      <vt:lpstr>EEG Baseline Processing</vt:lpstr>
      <vt:lpstr>Power</vt:lpstr>
      <vt:lpstr>Global Field Power (GFP)</vt:lpstr>
      <vt:lpstr>Data Abstraction Dictionary</vt:lpstr>
      <vt:lpstr>Timeline</vt:lpstr>
      <vt:lpstr>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Neurophysiological Correlates of Sleep: Investigating Brain Activity Patterns and How it Impacts Health Outcomes</dc:title>
  <cp:revision>1</cp:revision>
  <dcterms:modified xsi:type="dcterms:W3CDTF">2024-03-11T21:02:27Z</dcterms:modified>
</cp:coreProperties>
</file>