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5"/>
  </p:notesMasterIdLst>
  <p:sldIdLst>
    <p:sldId id="307" r:id="rId3"/>
    <p:sldId id="303" r:id="rId4"/>
    <p:sldId id="365" r:id="rId5"/>
    <p:sldId id="364" r:id="rId6"/>
    <p:sldId id="313" r:id="rId7"/>
    <p:sldId id="338" r:id="rId8"/>
    <p:sldId id="341" r:id="rId9"/>
    <p:sldId id="317" r:id="rId10"/>
    <p:sldId id="342" r:id="rId11"/>
    <p:sldId id="345" r:id="rId12"/>
    <p:sldId id="361" r:id="rId13"/>
    <p:sldId id="362" r:id="rId14"/>
    <p:sldId id="346" r:id="rId15"/>
    <p:sldId id="352" r:id="rId16"/>
    <p:sldId id="353" r:id="rId17"/>
    <p:sldId id="355" r:id="rId18"/>
    <p:sldId id="356" r:id="rId19"/>
    <p:sldId id="354" r:id="rId20"/>
    <p:sldId id="358" r:id="rId21"/>
    <p:sldId id="357" r:id="rId22"/>
    <p:sldId id="309" r:id="rId23"/>
    <p:sldId id="3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3888" userDrawn="1">
          <p15:clr>
            <a:srgbClr val="A4A3A4"/>
          </p15:clr>
        </p15:guide>
        <p15:guide id="4" orient="horz" pos="432" userDrawn="1">
          <p15:clr>
            <a:srgbClr val="A4A3A4"/>
          </p15:clr>
        </p15:guide>
        <p15:guide id="5" orient="horz" pos="2160" userDrawn="1">
          <p15:clr>
            <a:srgbClr val="A4A3A4"/>
          </p15:clr>
        </p15:guide>
        <p15:guide id="6" pos="384" userDrawn="1">
          <p15:clr>
            <a:srgbClr val="A4A3A4"/>
          </p15:clr>
        </p15:guide>
        <p15:guide id="7" pos="7296" userDrawn="1">
          <p15:clr>
            <a:srgbClr val="A4A3A4"/>
          </p15:clr>
        </p15:guide>
        <p15:guide id="8" orient="horz" pos="1584" userDrawn="1">
          <p15:clr>
            <a:srgbClr val="A4A3A4"/>
          </p15:clr>
        </p15:guide>
        <p15:guide id="9" orient="horz" pos="2736" userDrawn="1">
          <p15:clr>
            <a:srgbClr val="A4A3A4"/>
          </p15:clr>
        </p15:guide>
        <p15:guide id="10" pos="2688" userDrawn="1">
          <p15:clr>
            <a:srgbClr val="A4A3A4"/>
          </p15:clr>
        </p15:guide>
        <p15:guide id="11" pos="4992" userDrawn="1">
          <p15:clr>
            <a:srgbClr val="A4A3A4"/>
          </p15:clr>
        </p15:guide>
        <p15:guide id="12" orient="horz" pos="1296" userDrawn="1">
          <p15:clr>
            <a:srgbClr val="A4A3A4"/>
          </p15:clr>
        </p15:guide>
        <p15:guide id="13" orient="horz" pos="3024" userDrawn="1">
          <p15:clr>
            <a:srgbClr val="A4A3A4"/>
          </p15:clr>
        </p15:guide>
        <p15:guide id="14" pos="2976" userDrawn="1">
          <p15:clr>
            <a:srgbClr val="A4A3A4"/>
          </p15:clr>
        </p15:guide>
        <p15:guide id="15" pos="4704" userDrawn="1">
          <p15:clr>
            <a:srgbClr val="A4A3A4"/>
          </p15:clr>
        </p15:guide>
        <p15:guide id="16" orient="horz" pos="1008" userDrawn="1">
          <p15:clr>
            <a:srgbClr val="A4A3A4"/>
          </p15:clr>
        </p15:guide>
        <p15:guide id="17" orient="horz" pos="3312" userDrawn="1">
          <p15:clr>
            <a:srgbClr val="A4A3A4"/>
          </p15:clr>
        </p15:guide>
        <p15:guide id="18" pos="3264" userDrawn="1">
          <p15:clr>
            <a:srgbClr val="A4A3A4"/>
          </p15:clr>
        </p15:guide>
        <p15:guide id="19" pos="44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Duong Nguyen Hai" initials="DNH" lastIdx="0" clrIdx="2">
    <p:extLst>
      <p:ext uri="{19B8F6BF-5375-455C-9EA6-DF929625EA0E}">
        <p15:presenceInfo xmlns:p15="http://schemas.microsoft.com/office/powerpoint/2012/main" userId="c8e1d663747d80ab" providerId="Windows Live"/>
      </p:ext>
    </p:extLst>
  </p:cmAuthor>
  <p:cmAuthor id="3" name="Phim Nguyen" initials="PN" lastIdx="1" clrIdx="3">
    <p:extLst>
      <p:ext uri="{19B8F6BF-5375-455C-9EA6-DF929625EA0E}">
        <p15:presenceInfo xmlns:p15="http://schemas.microsoft.com/office/powerpoint/2012/main" userId="c13b23c11ce560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D462F"/>
    <a:srgbClr val="D24726"/>
    <a:srgbClr val="D2B4A6"/>
    <a:srgbClr val="734F29"/>
    <a:srgbClr val="AEB785"/>
    <a:srgbClr val="EFD5A2"/>
    <a:srgbClr val="3B3026"/>
    <a:srgbClr val="ECE1CA"/>
    <a:srgbClr val="7955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69173" autoAdjust="0"/>
  </p:normalViewPr>
  <p:slideViewPr>
    <p:cSldViewPr snapToGrid="0">
      <p:cViewPr varScale="1">
        <p:scale>
          <a:sx n="77" d="100"/>
          <a:sy n="77" d="100"/>
        </p:scale>
        <p:origin x="2288" y="192"/>
      </p:cViewPr>
      <p:guideLst>
        <p:guide pos="3840"/>
        <p:guide orient="horz" pos="3888"/>
        <p:guide orient="horz" pos="432"/>
        <p:guide orient="horz" pos="2160"/>
        <p:guide pos="384"/>
        <p:guide pos="7296"/>
        <p:guide orient="horz" pos="1584"/>
        <p:guide orient="horz" pos="2736"/>
        <p:guide pos="2688"/>
        <p:guide pos="4992"/>
        <p:guide orient="horz" pos="1296"/>
        <p:guide orient="horz" pos="3024"/>
        <p:guide pos="2976"/>
        <p:guide pos="4704"/>
        <p:guide orient="horz" pos="1008"/>
        <p:guide orient="horz" pos="3312"/>
        <p:guide pos="3264"/>
        <p:guide pos="44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Em chào thầy, em xin được trình bày </a:t>
            </a:r>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4872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Em chào thầy, em xin được trình bày </a:t>
            </a:r>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32262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70260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Dẫn</a:t>
            </a:r>
            <a:r>
              <a:rPr lang="en-US" sz="1200" dirty="0"/>
              <a:t> </a:t>
            </a:r>
            <a:r>
              <a:rPr lang="en-US" sz="1200" dirty="0" err="1"/>
              <a:t>nhập</a:t>
            </a:r>
            <a:endParaRPr lang="en-US" sz="1200" dirty="0"/>
          </a:p>
          <a:p>
            <a:r>
              <a:rPr lang="en-US" sz="1200"/>
              <a:t>Do </a:t>
            </a:r>
            <a:r>
              <a:rPr lang="en-US" sz="1200" baseline="0"/>
              <a:t>sự </a:t>
            </a:r>
            <a:r>
              <a:rPr lang="en-US" sz="1200" baseline="0" dirty="0" err="1"/>
              <a:t>phát</a:t>
            </a:r>
            <a:r>
              <a:rPr lang="en-US" sz="1200" baseline="0" dirty="0"/>
              <a:t> </a:t>
            </a:r>
            <a:r>
              <a:rPr lang="en-US" sz="1200" baseline="0" dirty="0" err="1"/>
              <a:t>triển</a:t>
            </a:r>
            <a:r>
              <a:rPr lang="en-US" sz="1200" baseline="0" dirty="0"/>
              <a:t> </a:t>
            </a:r>
            <a:r>
              <a:rPr lang="en-US" sz="1200" baseline="0" err="1"/>
              <a:t>của</a:t>
            </a:r>
            <a:r>
              <a:rPr lang="en-US" sz="1200" baseline="0"/>
              <a:t> công </a:t>
            </a:r>
            <a:r>
              <a:rPr lang="en-US" sz="1200" baseline="0" dirty="0" err="1"/>
              <a:t>nghệ</a:t>
            </a:r>
            <a:r>
              <a:rPr lang="en-US" sz="1200" baseline="0" dirty="0"/>
              <a:t> </a:t>
            </a:r>
            <a:r>
              <a:rPr lang="en-US" sz="1200" baseline="0" dirty="0" err="1"/>
              <a:t>thu</a:t>
            </a:r>
            <a:r>
              <a:rPr lang="en-US" sz="1200" baseline="0" dirty="0"/>
              <a:t> </a:t>
            </a:r>
            <a:r>
              <a:rPr lang="en-US" sz="1200" baseline="0" dirty="0" err="1"/>
              <a:t>thập</a:t>
            </a:r>
            <a:r>
              <a:rPr lang="en-US" sz="1200" baseline="0" dirty="0"/>
              <a:t> </a:t>
            </a:r>
            <a:r>
              <a:rPr lang="en-US" sz="1200" baseline="0" dirty="0" err="1"/>
              <a:t>dữ</a:t>
            </a:r>
            <a:r>
              <a:rPr lang="en-US" sz="1200" baseline="0" dirty="0"/>
              <a:t> </a:t>
            </a:r>
            <a:r>
              <a:rPr lang="en-US" sz="1200" baseline="0" dirty="0" err="1"/>
              <a:t>liệu</a:t>
            </a:r>
            <a:r>
              <a:rPr lang="en-US" sz="1200" baseline="0" dirty="0"/>
              <a:t>, </a:t>
            </a:r>
            <a:r>
              <a:rPr lang="vi-VN" sz="1200" dirty="0"/>
              <a:t>hiện nay khối lượng dữ liệu sản sinh ngày càng lớn, tốc độ tăng trưởng ngày càng nhanh, định dạng dữ liệu </a:t>
            </a:r>
            <a:r>
              <a:rPr lang="en-US" sz="1200" dirty="0" err="1"/>
              <a:t>đa</a:t>
            </a:r>
            <a:r>
              <a:rPr lang="en-US" sz="1200" dirty="0"/>
              <a:t> </a:t>
            </a:r>
            <a:r>
              <a:rPr lang="en-US" sz="1200" dirty="0" err="1"/>
              <a:t>dạng</a:t>
            </a:r>
            <a:r>
              <a:rPr lang="en-US" sz="1200" dirty="0"/>
              <a:t> </a:t>
            </a:r>
            <a:r>
              <a:rPr lang="en-US" sz="1200" dirty="0" err="1"/>
              <a:t>hơn</a:t>
            </a:r>
            <a:r>
              <a:rPr lang="vi-VN" sz="1200" dirty="0"/>
              <a:t>, dẫn tới vấn đề lưu trữ dữ liệu trở thành 1 trong những vấn đề quan trọng của big data</a:t>
            </a:r>
            <a:r>
              <a:rPr lang="en-US" sz="1200" dirty="0"/>
              <a:t>. </a:t>
            </a:r>
            <a:r>
              <a:rPr lang="en-US" sz="1200" dirty="0" err="1"/>
              <a:t>Để</a:t>
            </a:r>
            <a:r>
              <a:rPr lang="en-US" sz="1200" dirty="0"/>
              <a:t> </a:t>
            </a:r>
            <a:r>
              <a:rPr lang="en-US" sz="1200" dirty="0" err="1"/>
              <a:t>giải</a:t>
            </a:r>
            <a:r>
              <a:rPr lang="en-US" sz="1200" dirty="0"/>
              <a:t> </a:t>
            </a:r>
            <a:r>
              <a:rPr lang="en-US" sz="1200" dirty="0" err="1"/>
              <a:t>quyết</a:t>
            </a:r>
            <a:r>
              <a:rPr lang="en-US" sz="1200" dirty="0"/>
              <a:t> </a:t>
            </a:r>
            <a:r>
              <a:rPr lang="en-US" sz="1200" dirty="0" err="1"/>
              <a:t>vấn</a:t>
            </a:r>
            <a:r>
              <a:rPr lang="en-US" sz="1200" dirty="0"/>
              <a:t> </a:t>
            </a:r>
            <a:r>
              <a:rPr lang="en-US" sz="1200" dirty="0" err="1"/>
              <a:t>đề</a:t>
            </a:r>
            <a:r>
              <a:rPr lang="en-US" sz="1200" dirty="0"/>
              <a:t> </a:t>
            </a:r>
            <a:r>
              <a:rPr lang="en-US" sz="1200" dirty="0" err="1"/>
              <a:t>này</a:t>
            </a:r>
            <a:r>
              <a:rPr lang="en-US" sz="1200" dirty="0"/>
              <a:t>, </a:t>
            </a:r>
            <a:r>
              <a:rPr lang="en-US" sz="1200" dirty="0" err="1"/>
              <a:t>hiện</a:t>
            </a:r>
            <a:r>
              <a:rPr lang="en-US" sz="1200" dirty="0"/>
              <a:t> nay </a:t>
            </a:r>
            <a:r>
              <a:rPr lang="en-US" sz="1200" dirty="0" err="1"/>
              <a:t>có</a:t>
            </a:r>
            <a:r>
              <a:rPr lang="en-US" sz="1200" dirty="0"/>
              <a:t> </a:t>
            </a:r>
            <a:r>
              <a:rPr lang="en-US" sz="1200" dirty="0" err="1"/>
              <a:t>một</a:t>
            </a:r>
            <a:r>
              <a:rPr lang="en-US" sz="1200" dirty="0"/>
              <a:t> </a:t>
            </a:r>
            <a:r>
              <a:rPr lang="vi-VN" sz="1200" dirty="0"/>
              <a:t>số giải pháp lưu trữ dữ liệu lớn và 1 trong số đó là </a:t>
            </a:r>
            <a:r>
              <a:rPr lang="en-US" sz="1200" dirty="0"/>
              <a:t>A</a:t>
            </a:r>
            <a:r>
              <a:rPr lang="vi-VN" sz="1200" dirty="0"/>
              <a:t>MAZON SIMPLE STORAGE SERVICE </a:t>
            </a:r>
            <a:r>
              <a:rPr lang="en-US" sz="1200" dirty="0"/>
              <a:t> hay </a:t>
            </a:r>
            <a:r>
              <a:rPr lang="en-US" sz="1200" dirty="0" err="1"/>
              <a:t>còn</a:t>
            </a:r>
            <a:r>
              <a:rPr lang="en-US" sz="1200" dirty="0"/>
              <a:t> </a:t>
            </a:r>
            <a:r>
              <a:rPr lang="en-US" sz="1200" dirty="0" err="1"/>
              <a:t>gọi</a:t>
            </a:r>
            <a:r>
              <a:rPr lang="en-US" sz="1200" dirty="0"/>
              <a:t> </a:t>
            </a:r>
            <a:r>
              <a:rPr lang="en-US" sz="1200" dirty="0" err="1"/>
              <a:t>là</a:t>
            </a:r>
            <a:r>
              <a:rPr lang="en-US" sz="1200" dirty="0"/>
              <a:t> Amazon </a:t>
            </a:r>
            <a:r>
              <a:rPr lang="vi-VN" sz="1200" dirty="0"/>
              <a:t>S3</a:t>
            </a:r>
            <a:r>
              <a:rPr lang="en-US" sz="1200" dirty="0"/>
              <a:t>.</a:t>
            </a:r>
          </a:p>
          <a:p>
            <a:endParaRPr lang="en-US" b="1"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228638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ACE138-A300-4A1A-87BB-8CF0B0611A64}" type="datetime1">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06C4C0-C2B2-4E73-A027-245CE189D6A3}" type="datetime1">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5B2336-056E-42AD-BB0E-F9F47A2071E5}" type="datetime1">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60162-4CD6-4920-8D81-BCBD2C8DC29A}" type="datetime1">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22D1CE36-AD2B-42EC-AE78-A21A6797C9FB}" type="datetime1">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60FB4047-530B-4074-B7CB-9B68F4D2991D}" type="datetime1">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636D188D-A1A6-4009-8B34-5C4F42E4B7CF}" type="datetime1">
              <a:rPr lang="en-US" smtClean="0"/>
              <a:t>12/26/21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C8E22-0FC7-485F-B50E-57EAC4D679E7}" type="datetime1">
              <a:rPr lang="en-US" smtClean="0"/>
              <a:t>12/26/21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6CEA5-C36E-458A-AFDB-5330F183E58A}" type="datetime1">
              <a:rPr lang="en-US" smtClean="0"/>
              <a:t>12/26/21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B2907-595C-4E52-8321-1AF7C47EED50}" type="datetime1">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89D5E3-FFA9-4BC6-B6A2-9E80E9753FB6}" type="datetime1">
              <a:rPr lang="en-US" smtClean="0"/>
              <a:t>12/26/21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A6CDB-CAAF-46F7-878A-4330F0235816}" type="datetime1">
              <a:rPr lang="en-US" smtClean="0"/>
              <a:t>12/26/21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468A40-FF58-42BF-96F5-94C7A6253219}"/>
              </a:ext>
            </a:extLst>
          </p:cNvPr>
          <p:cNvSpPr>
            <a:spLocks noGrp="1"/>
          </p:cNvSpPr>
          <p:nvPr>
            <p:ph type="body" idx="1"/>
          </p:nvPr>
        </p:nvSpPr>
        <p:spPr>
          <a:xfrm>
            <a:off x="5798634" y="2135112"/>
            <a:ext cx="6393366" cy="2721474"/>
          </a:xfrm>
        </p:spPr>
        <p:txBody>
          <a:bodyPr>
            <a:normAutofit/>
          </a:bodyPr>
          <a:lstStyle/>
          <a:p>
            <a:r>
              <a:rPr lang="en-US" b="1" dirty="0"/>
              <a:t>Hadoop Ecosystem</a:t>
            </a:r>
            <a:endParaRPr lang="en-US" dirty="0"/>
          </a:p>
        </p:txBody>
      </p:sp>
      <p:sp>
        <p:nvSpPr>
          <p:cNvPr id="2" name="Slide Number Placeholder 1">
            <a:extLst>
              <a:ext uri="{FF2B5EF4-FFF2-40B4-BE49-F238E27FC236}">
                <a16:creationId xmlns:a16="http://schemas.microsoft.com/office/drawing/2014/main" id="{19F874FE-E8E2-44D1-BC35-018C245673D1}"/>
              </a:ext>
            </a:extLst>
          </p:cNvPr>
          <p:cNvSpPr>
            <a:spLocks noGrp="1"/>
          </p:cNvSpPr>
          <p:nvPr>
            <p:ph type="sldNum" sz="quarter" idx="12"/>
          </p:nvPr>
        </p:nvSpPr>
        <p:spPr/>
        <p:txBody>
          <a:bodyPr/>
          <a:lstStyle/>
          <a:p>
            <a:fld id="{9860EDB8-5305-433F-BE41-D7A86D811DB3}" type="slidenum">
              <a:rPr lang="en-US" smtClean="0"/>
              <a:t>1</a:t>
            </a:fld>
            <a:endParaRPr lang="en-US" dirty="0"/>
          </a:p>
        </p:txBody>
      </p:sp>
      <p:pic>
        <p:nvPicPr>
          <p:cNvPr id="1026" name="Picture 2" descr="Hadoop Ecosystem | Hadoop for Big Data and Data Engineering">
            <a:extLst>
              <a:ext uri="{FF2B5EF4-FFF2-40B4-BE49-F238E27FC236}">
                <a16:creationId xmlns:a16="http://schemas.microsoft.com/office/drawing/2014/main" id="{81C937C2-462D-6B4B-96BF-26D41DE3C2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39" r="13246"/>
          <a:stretch/>
        </p:blipFill>
        <p:spPr bwMode="auto">
          <a:xfrm>
            <a:off x="0" y="1708751"/>
            <a:ext cx="5642518" cy="357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64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968A-75F0-4AD1-A536-0CCBD574B403}"/>
              </a:ext>
            </a:extLst>
          </p:cNvPr>
          <p:cNvSpPr>
            <a:spLocks noGrp="1"/>
          </p:cNvSpPr>
          <p:nvPr>
            <p:ph type="title"/>
          </p:nvPr>
        </p:nvSpPr>
        <p:spPr/>
        <p:txBody>
          <a:bodyPr/>
          <a:lstStyle/>
          <a:p>
            <a:r>
              <a:rPr lang="en-US" dirty="0"/>
              <a:t>2. </a:t>
            </a:r>
            <a:r>
              <a:rPr lang="en-US" b="1" dirty="0"/>
              <a:t>Experiment environment</a:t>
            </a:r>
          </a:p>
        </p:txBody>
      </p:sp>
      <p:sp>
        <p:nvSpPr>
          <p:cNvPr id="4" name="Slide Number Placeholder 3">
            <a:extLst>
              <a:ext uri="{FF2B5EF4-FFF2-40B4-BE49-F238E27FC236}">
                <a16:creationId xmlns:a16="http://schemas.microsoft.com/office/drawing/2014/main" id="{D10B7605-C4DF-43A8-BD66-00425ECCB473}"/>
              </a:ext>
            </a:extLst>
          </p:cNvPr>
          <p:cNvSpPr>
            <a:spLocks noGrp="1"/>
          </p:cNvSpPr>
          <p:nvPr>
            <p:ph type="sldNum" sz="quarter" idx="12"/>
          </p:nvPr>
        </p:nvSpPr>
        <p:spPr/>
        <p:txBody>
          <a:bodyPr/>
          <a:lstStyle/>
          <a:p>
            <a:fld id="{9860EDB8-5305-433F-BE41-D7A86D811DB3}" type="slidenum">
              <a:rPr lang="en-US" smtClean="0"/>
              <a:t>10</a:t>
            </a:fld>
            <a:endParaRPr lang="en-US"/>
          </a:p>
        </p:txBody>
      </p:sp>
      <p:sp>
        <p:nvSpPr>
          <p:cNvPr id="3" name="TextBox 2">
            <a:extLst>
              <a:ext uri="{FF2B5EF4-FFF2-40B4-BE49-F238E27FC236}">
                <a16:creationId xmlns:a16="http://schemas.microsoft.com/office/drawing/2014/main" id="{6AC7024D-F1B4-C84F-A96E-70FA918EDB00}"/>
              </a:ext>
            </a:extLst>
          </p:cNvPr>
          <p:cNvSpPr txBox="1"/>
          <p:nvPr/>
        </p:nvSpPr>
        <p:spPr>
          <a:xfrm>
            <a:off x="758283" y="1962615"/>
            <a:ext cx="11218127" cy="2031325"/>
          </a:xfrm>
          <a:prstGeom prst="rect">
            <a:avLst/>
          </a:prstGeom>
          <a:noFill/>
        </p:spPr>
        <p:txBody>
          <a:bodyPr wrap="square" rtlCol="0">
            <a:spAutoFit/>
          </a:bodyPr>
          <a:lstStyle/>
          <a:p>
            <a:pPr marL="285750" indent="-285750">
              <a:buFontTx/>
              <a:buChar char="-"/>
            </a:pPr>
            <a:r>
              <a:rPr lang="en-US" dirty="0"/>
              <a:t>The experimental setup consists of Hadoop implemented in pseudo distributed mode. </a:t>
            </a:r>
          </a:p>
          <a:p>
            <a:pPr marL="285750" indent="-285750">
              <a:buFontTx/>
              <a:buChar char="-"/>
            </a:pPr>
            <a:endParaRPr lang="en-US" dirty="0"/>
          </a:p>
          <a:p>
            <a:pPr marL="285750" indent="-285750">
              <a:buFontTx/>
              <a:buChar char="-"/>
            </a:pPr>
            <a:r>
              <a:rPr lang="en-US" dirty="0"/>
              <a:t>Hadoop was installed on an Ubuntu 16.04 operating system with 8 GB of RAM. </a:t>
            </a:r>
          </a:p>
          <a:p>
            <a:pPr marL="285750" indent="-285750">
              <a:buFontTx/>
              <a:buChar char="-"/>
            </a:pPr>
            <a:endParaRPr lang="en-US" dirty="0"/>
          </a:p>
          <a:p>
            <a:pPr marL="285750" indent="-285750">
              <a:buFontTx/>
              <a:buChar char="-"/>
            </a:pPr>
            <a:r>
              <a:rPr lang="en-US" dirty="0"/>
              <a:t>Other components such as Apache Flume 1.6.0, Apache Pig 0.16.0 and Apache Hive 1.2.2 were installed on top of Hadoop.</a:t>
            </a:r>
          </a:p>
          <a:p>
            <a:pPr marL="285750" indent="-285750">
              <a:buFontTx/>
              <a:buChar char="-"/>
            </a:pPr>
            <a:endParaRPr lang="en-US" b="1" dirty="0"/>
          </a:p>
        </p:txBody>
      </p:sp>
    </p:spTree>
    <p:extLst>
      <p:ext uri="{BB962C8B-B14F-4D97-AF65-F5344CB8AC3E}">
        <p14:creationId xmlns:p14="http://schemas.microsoft.com/office/powerpoint/2010/main" val="314448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968A-75F0-4AD1-A536-0CCBD574B403}"/>
              </a:ext>
            </a:extLst>
          </p:cNvPr>
          <p:cNvSpPr>
            <a:spLocks noGrp="1"/>
          </p:cNvSpPr>
          <p:nvPr>
            <p:ph type="title"/>
          </p:nvPr>
        </p:nvSpPr>
        <p:spPr/>
        <p:txBody>
          <a:bodyPr/>
          <a:lstStyle/>
          <a:p>
            <a:r>
              <a:rPr lang="en-US" b="1" dirty="0"/>
              <a:t>3. Proposed method</a:t>
            </a:r>
          </a:p>
        </p:txBody>
      </p:sp>
      <p:sp>
        <p:nvSpPr>
          <p:cNvPr id="4" name="Slide Number Placeholder 3">
            <a:extLst>
              <a:ext uri="{FF2B5EF4-FFF2-40B4-BE49-F238E27FC236}">
                <a16:creationId xmlns:a16="http://schemas.microsoft.com/office/drawing/2014/main" id="{D10B7605-C4DF-43A8-BD66-00425ECCB473}"/>
              </a:ext>
            </a:extLst>
          </p:cNvPr>
          <p:cNvSpPr>
            <a:spLocks noGrp="1"/>
          </p:cNvSpPr>
          <p:nvPr>
            <p:ph type="sldNum" sz="quarter" idx="12"/>
          </p:nvPr>
        </p:nvSpPr>
        <p:spPr/>
        <p:txBody>
          <a:bodyPr/>
          <a:lstStyle/>
          <a:p>
            <a:fld id="{9860EDB8-5305-433F-BE41-D7A86D811DB3}" type="slidenum">
              <a:rPr lang="en-US" smtClean="0"/>
              <a:t>11</a:t>
            </a:fld>
            <a:endParaRPr lang="en-US"/>
          </a:p>
        </p:txBody>
      </p:sp>
      <p:pic>
        <p:nvPicPr>
          <p:cNvPr id="4098" name="Picture 2">
            <a:extLst>
              <a:ext uri="{FF2B5EF4-FFF2-40B4-BE49-F238E27FC236}">
                <a16:creationId xmlns:a16="http://schemas.microsoft.com/office/drawing/2014/main" id="{FB670D2E-2FA1-C044-A73E-C7641C79C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65" y="1589571"/>
            <a:ext cx="5029820" cy="49493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C7024D-F1B4-C84F-A96E-70FA918EDB00}"/>
              </a:ext>
            </a:extLst>
          </p:cNvPr>
          <p:cNvSpPr txBox="1"/>
          <p:nvPr/>
        </p:nvSpPr>
        <p:spPr>
          <a:xfrm>
            <a:off x="5979117" y="1962615"/>
            <a:ext cx="5997293" cy="2862322"/>
          </a:xfrm>
          <a:prstGeom prst="rect">
            <a:avLst/>
          </a:prstGeom>
          <a:noFill/>
        </p:spPr>
        <p:txBody>
          <a:bodyPr wrap="square" rtlCol="0">
            <a:spAutoFit/>
          </a:bodyPr>
          <a:lstStyle/>
          <a:p>
            <a:pPr marL="342900" indent="-342900">
              <a:buAutoNum type="arabicPeriod"/>
            </a:pPr>
            <a:r>
              <a:rPr lang="en-US" dirty="0"/>
              <a:t>The Flume is responsible for communicating with the Twitter streaming API and retrieving tweets matching certain trends or keywords. </a:t>
            </a:r>
          </a:p>
          <a:p>
            <a:pPr marL="342900" indent="-342900">
              <a:buAutoNum type="arabicPeriod"/>
            </a:pPr>
            <a:endParaRPr lang="en-US" dirty="0"/>
          </a:p>
          <a:p>
            <a:pPr marL="342900" indent="-342900">
              <a:buAutoNum type="arabicPeriod"/>
            </a:pPr>
            <a:r>
              <a:rPr lang="en-US" dirty="0"/>
              <a:t>The tweets retrieved from Flume are in JSON format which are passed on to HDFS.</a:t>
            </a:r>
          </a:p>
          <a:p>
            <a:pPr marL="342900" indent="-342900">
              <a:buAutoNum type="arabicPeriod"/>
            </a:pPr>
            <a:endParaRPr lang="en-US" dirty="0"/>
          </a:p>
          <a:p>
            <a:pPr marL="342900" indent="-342900">
              <a:buAutoNum type="arabicPeriod"/>
            </a:pPr>
            <a:r>
              <a:rPr lang="en-US" dirty="0"/>
              <a:t>This semi-structured twitter data is given as input to the HIVE module which will convert nested JSON data into a structured form that is suitable for analysis.</a:t>
            </a:r>
            <a:endParaRPr lang="en-US" b="1" dirty="0"/>
          </a:p>
        </p:txBody>
      </p:sp>
    </p:spTree>
    <p:extLst>
      <p:ext uri="{BB962C8B-B14F-4D97-AF65-F5344CB8AC3E}">
        <p14:creationId xmlns:p14="http://schemas.microsoft.com/office/powerpoint/2010/main" val="11330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048BC-1C26-423B-92EA-7576DF021055}"/>
              </a:ext>
            </a:extLst>
          </p:cNvPr>
          <p:cNvSpPr>
            <a:spLocks noGrp="1"/>
          </p:cNvSpPr>
          <p:nvPr>
            <p:ph type="ctrTitle"/>
          </p:nvPr>
        </p:nvSpPr>
        <p:spPr/>
        <p:txBody>
          <a:bodyPr/>
          <a:lstStyle/>
          <a:p>
            <a:r>
              <a:rPr lang="en-US" dirty="0"/>
              <a:t>4. </a:t>
            </a:r>
            <a:r>
              <a:rPr lang="en-US" b="1" dirty="0"/>
              <a:t>Result and discussion</a:t>
            </a:r>
            <a:endParaRPr lang="en-US" dirty="0"/>
          </a:p>
        </p:txBody>
      </p:sp>
      <p:sp>
        <p:nvSpPr>
          <p:cNvPr id="5" name="Subtitle 4">
            <a:extLst>
              <a:ext uri="{FF2B5EF4-FFF2-40B4-BE49-F238E27FC236}">
                <a16:creationId xmlns:a16="http://schemas.microsoft.com/office/drawing/2014/main" id="{75A7E8A4-AE9C-4049-B49D-3FA6080AF762}"/>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F0E97A79-D6B4-4882-8D49-DFFFD5FB089C}"/>
              </a:ext>
            </a:extLst>
          </p:cNvPr>
          <p:cNvSpPr>
            <a:spLocks noGrp="1"/>
          </p:cNvSpPr>
          <p:nvPr>
            <p:ph type="sldNum" sz="quarter" idx="12"/>
          </p:nvPr>
        </p:nvSpPr>
        <p:spPr/>
        <p:txBody>
          <a:bodyPr/>
          <a:lstStyle/>
          <a:p>
            <a:fld id="{9860EDB8-5305-433F-BE41-D7A86D811DB3}" type="slidenum">
              <a:rPr lang="en-US" smtClean="0"/>
              <a:t>12</a:t>
            </a:fld>
            <a:endParaRPr lang="en-US"/>
          </a:p>
        </p:txBody>
      </p:sp>
    </p:spTree>
    <p:extLst>
      <p:ext uri="{BB962C8B-B14F-4D97-AF65-F5344CB8AC3E}">
        <p14:creationId xmlns:p14="http://schemas.microsoft.com/office/powerpoint/2010/main" val="388370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dirty="0"/>
              <a:t>Getting Data using Flume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13</a:t>
            </a:fld>
            <a:endParaRPr lang="en-US"/>
          </a:p>
        </p:txBody>
      </p:sp>
      <p:pic>
        <p:nvPicPr>
          <p:cNvPr id="8" name="Picture 7">
            <a:extLst>
              <a:ext uri="{FF2B5EF4-FFF2-40B4-BE49-F238E27FC236}">
                <a16:creationId xmlns:a16="http://schemas.microsoft.com/office/drawing/2014/main" id="{5544AC35-71B8-9549-A217-2F3922A926B0}"/>
              </a:ext>
            </a:extLst>
          </p:cNvPr>
          <p:cNvPicPr>
            <a:picLocks noChangeAspect="1"/>
          </p:cNvPicPr>
          <p:nvPr/>
        </p:nvPicPr>
        <p:blipFill>
          <a:blip r:embed="rId2"/>
          <a:stretch>
            <a:fillRect/>
          </a:stretch>
        </p:blipFill>
        <p:spPr>
          <a:xfrm>
            <a:off x="160835" y="2105904"/>
            <a:ext cx="8135080" cy="4089245"/>
          </a:xfrm>
          <a:prstGeom prst="rect">
            <a:avLst/>
          </a:prstGeom>
        </p:spPr>
      </p:pic>
      <p:sp>
        <p:nvSpPr>
          <p:cNvPr id="10" name="TextBox 9">
            <a:extLst>
              <a:ext uri="{FF2B5EF4-FFF2-40B4-BE49-F238E27FC236}">
                <a16:creationId xmlns:a16="http://schemas.microsoft.com/office/drawing/2014/main" id="{87C4F8EE-C579-6240-AE7B-FF6FAE2696F3}"/>
              </a:ext>
            </a:extLst>
          </p:cNvPr>
          <p:cNvSpPr txBox="1"/>
          <p:nvPr/>
        </p:nvSpPr>
        <p:spPr>
          <a:xfrm>
            <a:off x="132636" y="1457672"/>
            <a:ext cx="5963364" cy="369332"/>
          </a:xfrm>
          <a:prstGeom prst="rect">
            <a:avLst/>
          </a:prstGeom>
          <a:noFill/>
        </p:spPr>
        <p:txBody>
          <a:bodyPr wrap="none" rtlCol="0">
            <a:spAutoFit/>
          </a:bodyPr>
          <a:lstStyle/>
          <a:p>
            <a:r>
              <a:rPr lang="en-US" dirty="0"/>
              <a:t>flume-ng agent -c conf -f ~/</a:t>
            </a:r>
            <a:r>
              <a:rPr lang="en-US" dirty="0" err="1"/>
              <a:t>flume.conf</a:t>
            </a:r>
            <a:r>
              <a:rPr lang="en-US" dirty="0"/>
              <a:t> -n </a:t>
            </a:r>
            <a:r>
              <a:rPr lang="en-US" dirty="0" err="1"/>
              <a:t>TwitterAgent</a:t>
            </a:r>
            <a:endParaRPr lang="en-VN" dirty="0"/>
          </a:p>
        </p:txBody>
      </p:sp>
      <p:sp>
        <p:nvSpPr>
          <p:cNvPr id="11" name="TextBox 10">
            <a:extLst>
              <a:ext uri="{FF2B5EF4-FFF2-40B4-BE49-F238E27FC236}">
                <a16:creationId xmlns:a16="http://schemas.microsoft.com/office/drawing/2014/main" id="{2A16B1C4-8AB0-1D41-BC31-51DB7CD42E22}"/>
              </a:ext>
            </a:extLst>
          </p:cNvPr>
          <p:cNvSpPr txBox="1"/>
          <p:nvPr/>
        </p:nvSpPr>
        <p:spPr>
          <a:xfrm>
            <a:off x="2789766" y="6235493"/>
            <a:ext cx="1255472" cy="369332"/>
          </a:xfrm>
          <a:prstGeom prst="rect">
            <a:avLst/>
          </a:prstGeom>
          <a:noFill/>
        </p:spPr>
        <p:txBody>
          <a:bodyPr wrap="none" rtlCol="0">
            <a:spAutoFit/>
          </a:bodyPr>
          <a:lstStyle/>
          <a:p>
            <a:r>
              <a:rPr lang="en-US" dirty="0"/>
              <a:t>f</a:t>
            </a:r>
            <a:r>
              <a:rPr lang="en-VN" dirty="0"/>
              <a:t>lume.conf</a:t>
            </a:r>
          </a:p>
        </p:txBody>
      </p:sp>
      <p:pic>
        <p:nvPicPr>
          <p:cNvPr id="12" name="Picture 11">
            <a:extLst>
              <a:ext uri="{FF2B5EF4-FFF2-40B4-BE49-F238E27FC236}">
                <a16:creationId xmlns:a16="http://schemas.microsoft.com/office/drawing/2014/main" id="{0D7B26CA-7DC3-2248-9BDE-E4AE567ACAFF}"/>
              </a:ext>
            </a:extLst>
          </p:cNvPr>
          <p:cNvPicPr>
            <a:picLocks noChangeAspect="1"/>
          </p:cNvPicPr>
          <p:nvPr/>
        </p:nvPicPr>
        <p:blipFill>
          <a:blip r:embed="rId3"/>
          <a:stretch>
            <a:fillRect/>
          </a:stretch>
        </p:blipFill>
        <p:spPr>
          <a:xfrm>
            <a:off x="6604933" y="4150526"/>
            <a:ext cx="5249025" cy="2570951"/>
          </a:xfrm>
          <a:prstGeom prst="rect">
            <a:avLst/>
          </a:prstGeom>
        </p:spPr>
      </p:pic>
    </p:spTree>
    <p:extLst>
      <p:ext uri="{BB962C8B-B14F-4D97-AF65-F5344CB8AC3E}">
        <p14:creationId xmlns:p14="http://schemas.microsoft.com/office/powerpoint/2010/main" val="183443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Finding recent trends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14</a:t>
            </a:fld>
            <a:endParaRPr lang="en-US" dirty="0"/>
          </a:p>
        </p:txBody>
      </p:sp>
      <p:sp>
        <p:nvSpPr>
          <p:cNvPr id="6" name="TextBox 5">
            <a:extLst>
              <a:ext uri="{FF2B5EF4-FFF2-40B4-BE49-F238E27FC236}">
                <a16:creationId xmlns:a16="http://schemas.microsoft.com/office/drawing/2014/main" id="{99D1FE06-2F4B-6C41-820B-CE1B5C030FF7}"/>
              </a:ext>
            </a:extLst>
          </p:cNvPr>
          <p:cNvSpPr txBox="1"/>
          <p:nvPr/>
        </p:nvSpPr>
        <p:spPr>
          <a:xfrm>
            <a:off x="6129658" y="2408664"/>
            <a:ext cx="5997293" cy="2585323"/>
          </a:xfrm>
          <a:prstGeom prst="rect">
            <a:avLst/>
          </a:prstGeom>
          <a:noFill/>
        </p:spPr>
        <p:txBody>
          <a:bodyPr wrap="square" rtlCol="0">
            <a:spAutoFit/>
          </a:bodyPr>
          <a:lstStyle/>
          <a:p>
            <a:pPr marL="342900" indent="-342900">
              <a:buAutoNum type="arabicPeriod"/>
            </a:pPr>
            <a:r>
              <a:rPr lang="en-US" b="1" dirty="0"/>
              <a:t>Loading and Feature extraction:</a:t>
            </a:r>
          </a:p>
          <a:p>
            <a:r>
              <a:rPr lang="en-US" dirty="0"/>
              <a:t>      </a:t>
            </a:r>
          </a:p>
          <a:p>
            <a:r>
              <a:rPr lang="en-US" dirty="0"/>
              <a:t>The tweets collected from twitter are stored in HDFS. In order to work with Data stored in HDFS using HiveQL, first an external table is created which creates the table definition in the Hive </a:t>
            </a:r>
            <a:r>
              <a:rPr lang="en-US" dirty="0" err="1"/>
              <a:t>metastore</a:t>
            </a:r>
            <a:r>
              <a:rPr lang="en-US" dirty="0"/>
              <a:t>. </a:t>
            </a:r>
          </a:p>
          <a:p>
            <a:endParaRPr lang="en-US" dirty="0"/>
          </a:p>
          <a:p>
            <a:r>
              <a:rPr lang="en-US" dirty="0"/>
              <a:t>This query not only creates a schema to store the tweets, but also extracts required fields like id and entities.</a:t>
            </a:r>
            <a:endParaRPr lang="en-US" b="1" dirty="0"/>
          </a:p>
        </p:txBody>
      </p:sp>
      <p:sp>
        <p:nvSpPr>
          <p:cNvPr id="3" name="TextBox 2">
            <a:extLst>
              <a:ext uri="{FF2B5EF4-FFF2-40B4-BE49-F238E27FC236}">
                <a16:creationId xmlns:a16="http://schemas.microsoft.com/office/drawing/2014/main" id="{81882014-2CAF-6543-B401-B53A377A9EC7}"/>
              </a:ext>
            </a:extLst>
          </p:cNvPr>
          <p:cNvSpPr txBox="1"/>
          <p:nvPr/>
        </p:nvSpPr>
        <p:spPr>
          <a:xfrm>
            <a:off x="111512" y="2408664"/>
            <a:ext cx="5867605" cy="3416320"/>
          </a:xfrm>
          <a:prstGeom prst="rect">
            <a:avLst/>
          </a:prstGeom>
          <a:noFill/>
        </p:spPr>
        <p:txBody>
          <a:bodyPr wrap="square" rtlCol="0">
            <a:spAutoFit/>
          </a:bodyPr>
          <a:lstStyle/>
          <a:p>
            <a:r>
              <a:rPr lang="en-US" dirty="0"/>
              <a:t>Query to create a table in Hive:</a:t>
            </a:r>
          </a:p>
          <a:p>
            <a:endParaRPr lang="en-US" dirty="0"/>
          </a:p>
          <a:p>
            <a:r>
              <a:rPr lang="en-US" i="1" dirty="0"/>
              <a:t>CREATE EXTERNAL TABLE tweets (</a:t>
            </a:r>
          </a:p>
          <a:p>
            <a:r>
              <a:rPr lang="en-US" i="1" dirty="0"/>
              <a:t>id BIGINT, </a:t>
            </a:r>
          </a:p>
          <a:p>
            <a:r>
              <a:rPr lang="en-US" i="1" dirty="0"/>
              <a:t>text STRING, </a:t>
            </a:r>
          </a:p>
          <a:p>
            <a:r>
              <a:rPr lang="en-US" i="1" dirty="0"/>
              <a:t>entities STRUCT&lt;</a:t>
            </a:r>
            <a:r>
              <a:rPr lang="en-US" i="1" dirty="0" err="1"/>
              <a:t>hashtags:ARRAY</a:t>
            </a:r>
            <a:r>
              <a:rPr lang="en-US" i="1" dirty="0"/>
              <a:t>&lt;STRUCT&lt;</a:t>
            </a:r>
            <a:r>
              <a:rPr lang="en-US" i="1" dirty="0" err="1"/>
              <a:t>text:STRING</a:t>
            </a:r>
            <a:r>
              <a:rPr lang="en-US" i="1" dirty="0"/>
              <a:t>&gt;&gt;&gt;</a:t>
            </a:r>
          </a:p>
          <a:p>
            <a:r>
              <a:rPr lang="en-US" i="1" dirty="0"/>
              <a:t>) ROW FORMAT SERDE '</a:t>
            </a:r>
            <a:r>
              <a:rPr lang="en-US" i="1" dirty="0" err="1"/>
              <a:t>com.cloudera.hive.serde.JS</a:t>
            </a:r>
            <a:endParaRPr lang="en-US" i="1" dirty="0"/>
          </a:p>
          <a:p>
            <a:r>
              <a:rPr lang="en-US" i="1" dirty="0" err="1"/>
              <a:t>ONSerDe</a:t>
            </a:r>
            <a:r>
              <a:rPr lang="en-US" i="1" dirty="0"/>
              <a:t>' LOCATION '/user/flume/tweets/’;</a:t>
            </a:r>
          </a:p>
          <a:p>
            <a:endParaRPr lang="en-US" dirty="0"/>
          </a:p>
          <a:p>
            <a:r>
              <a:rPr lang="en-VN" i="1" dirty="0"/>
              <a:t>load data inpath '/user/flume/tweets/ into TABLE tweets;</a:t>
            </a:r>
            <a:br>
              <a:rPr lang="en-US" i="1" dirty="0"/>
            </a:br>
            <a:endParaRPr lang="en-VN" i="1" dirty="0"/>
          </a:p>
        </p:txBody>
      </p:sp>
    </p:spTree>
    <p:extLst>
      <p:ext uri="{BB962C8B-B14F-4D97-AF65-F5344CB8AC3E}">
        <p14:creationId xmlns:p14="http://schemas.microsoft.com/office/powerpoint/2010/main" val="44177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Finding recent trends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15</a:t>
            </a:fld>
            <a:endParaRPr lang="en-US" dirty="0"/>
          </a:p>
        </p:txBody>
      </p:sp>
      <p:sp>
        <p:nvSpPr>
          <p:cNvPr id="3" name="TextBox 2">
            <a:extLst>
              <a:ext uri="{FF2B5EF4-FFF2-40B4-BE49-F238E27FC236}">
                <a16:creationId xmlns:a16="http://schemas.microsoft.com/office/drawing/2014/main" id="{81882014-2CAF-6543-B401-B53A377A9EC7}"/>
              </a:ext>
            </a:extLst>
          </p:cNvPr>
          <p:cNvSpPr txBox="1"/>
          <p:nvPr/>
        </p:nvSpPr>
        <p:spPr>
          <a:xfrm>
            <a:off x="234175" y="1708241"/>
            <a:ext cx="5609064" cy="4524315"/>
          </a:xfrm>
          <a:prstGeom prst="rect">
            <a:avLst/>
          </a:prstGeom>
          <a:noFill/>
        </p:spPr>
        <p:txBody>
          <a:bodyPr wrap="square" rtlCol="0">
            <a:spAutoFit/>
          </a:bodyPr>
          <a:lstStyle/>
          <a:p>
            <a:r>
              <a:rPr lang="en-VN" b="1" dirty="0"/>
              <a:t>2. View to filter only the hashtags text.</a:t>
            </a:r>
          </a:p>
          <a:p>
            <a:r>
              <a:rPr lang="en-VN" i="1" dirty="0"/>
              <a:t>create view hash1 as select id, entities.hashtags.text as words from tweets;</a:t>
            </a:r>
          </a:p>
          <a:p>
            <a:endParaRPr lang="en-VN" dirty="0"/>
          </a:p>
          <a:p>
            <a:r>
              <a:rPr lang="en-VN" b="1" dirty="0"/>
              <a:t>3. Split multiple hashtags into single hashtags.</a:t>
            </a:r>
          </a:p>
          <a:p>
            <a:r>
              <a:rPr lang="en-VN" i="1" dirty="0"/>
              <a:t>create view hash2 as select id, word from hash1 lateral view explode( words ) dummy as word ;</a:t>
            </a:r>
          </a:p>
          <a:p>
            <a:endParaRPr lang="en-VN" dirty="0"/>
          </a:p>
          <a:p>
            <a:r>
              <a:rPr lang="en-VN" b="1" dirty="0"/>
              <a:t>4. Count and store the trends in the final table.</a:t>
            </a:r>
          </a:p>
          <a:p>
            <a:r>
              <a:rPr lang="en-VN" i="1" dirty="0"/>
              <a:t>create table tweets_Trend_final stored as orc as select count(*) as count, word as hashtags from hash2 group by word order by count desc; 	</a:t>
            </a:r>
          </a:p>
          <a:p>
            <a:r>
              <a:rPr lang="en-VN" dirty="0"/>
              <a:t> </a:t>
            </a:r>
          </a:p>
          <a:p>
            <a:r>
              <a:rPr lang="en-VN" b="1" dirty="0"/>
              <a:t>5. Ignore COVID19, because that is our keyword.</a:t>
            </a:r>
          </a:p>
          <a:p>
            <a:r>
              <a:rPr lang="en-VN" i="1" dirty="0"/>
              <a:t>Select * from tweets_Trend_final where NOT hashtags = ‘COVID19’ limit 20;</a:t>
            </a:r>
          </a:p>
        </p:txBody>
      </p:sp>
      <p:pic>
        <p:nvPicPr>
          <p:cNvPr id="7" name="Picture 6">
            <a:extLst>
              <a:ext uri="{FF2B5EF4-FFF2-40B4-BE49-F238E27FC236}">
                <a16:creationId xmlns:a16="http://schemas.microsoft.com/office/drawing/2014/main" id="{95F335EA-3872-F840-BED7-5597C8AFB23C}"/>
              </a:ext>
            </a:extLst>
          </p:cNvPr>
          <p:cNvPicPr>
            <a:picLocks noChangeAspect="1"/>
          </p:cNvPicPr>
          <p:nvPr/>
        </p:nvPicPr>
        <p:blipFill>
          <a:blip r:embed="rId2"/>
          <a:stretch>
            <a:fillRect/>
          </a:stretch>
        </p:blipFill>
        <p:spPr>
          <a:xfrm>
            <a:off x="6174059" y="1455840"/>
            <a:ext cx="5783766" cy="5265637"/>
          </a:xfrm>
          <a:prstGeom prst="rect">
            <a:avLst/>
          </a:prstGeom>
        </p:spPr>
      </p:pic>
    </p:spTree>
    <p:extLst>
      <p:ext uri="{BB962C8B-B14F-4D97-AF65-F5344CB8AC3E}">
        <p14:creationId xmlns:p14="http://schemas.microsoft.com/office/powerpoint/2010/main" val="415523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Sentiment analysis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16</a:t>
            </a:fld>
            <a:endParaRPr lang="en-US" dirty="0"/>
          </a:p>
        </p:txBody>
      </p:sp>
      <p:sp>
        <p:nvSpPr>
          <p:cNvPr id="6" name="TextBox 5">
            <a:extLst>
              <a:ext uri="{FF2B5EF4-FFF2-40B4-BE49-F238E27FC236}">
                <a16:creationId xmlns:a16="http://schemas.microsoft.com/office/drawing/2014/main" id="{99D1FE06-2F4B-6C41-820B-CE1B5C030FF7}"/>
              </a:ext>
            </a:extLst>
          </p:cNvPr>
          <p:cNvSpPr txBox="1"/>
          <p:nvPr/>
        </p:nvSpPr>
        <p:spPr>
          <a:xfrm>
            <a:off x="6129658" y="2408664"/>
            <a:ext cx="5997293" cy="2585323"/>
          </a:xfrm>
          <a:prstGeom prst="rect">
            <a:avLst/>
          </a:prstGeom>
          <a:noFill/>
        </p:spPr>
        <p:txBody>
          <a:bodyPr wrap="square" rtlCol="0">
            <a:spAutoFit/>
          </a:bodyPr>
          <a:lstStyle/>
          <a:p>
            <a:pPr marL="342900" indent="-342900">
              <a:buAutoNum type="arabicPeriod"/>
            </a:pPr>
            <a:r>
              <a:rPr lang="en-US" b="1" dirty="0"/>
              <a:t>Loading and Feature extraction:</a:t>
            </a:r>
          </a:p>
          <a:p>
            <a:r>
              <a:rPr lang="en-US" dirty="0"/>
              <a:t>      </a:t>
            </a:r>
          </a:p>
          <a:p>
            <a:r>
              <a:rPr lang="en-US" dirty="0"/>
              <a:t>The tweets collected from twitter are stored in HDFS. In order to work with Data stored in HDFS using HiveQL, first an external table is created which creates the table definition in the Hive </a:t>
            </a:r>
            <a:r>
              <a:rPr lang="en-US" dirty="0" err="1"/>
              <a:t>metastore</a:t>
            </a:r>
            <a:r>
              <a:rPr lang="en-US" dirty="0"/>
              <a:t>. </a:t>
            </a:r>
          </a:p>
          <a:p>
            <a:endParaRPr lang="en-US" dirty="0"/>
          </a:p>
          <a:p>
            <a:r>
              <a:rPr lang="en-US" dirty="0"/>
              <a:t>This query not only creates a schema to store the tweets, but also extracts required fields like id and entities.</a:t>
            </a:r>
            <a:endParaRPr lang="en-US" b="1" dirty="0"/>
          </a:p>
        </p:txBody>
      </p:sp>
      <p:sp>
        <p:nvSpPr>
          <p:cNvPr id="3" name="TextBox 2">
            <a:extLst>
              <a:ext uri="{FF2B5EF4-FFF2-40B4-BE49-F238E27FC236}">
                <a16:creationId xmlns:a16="http://schemas.microsoft.com/office/drawing/2014/main" id="{81882014-2CAF-6543-B401-B53A377A9EC7}"/>
              </a:ext>
            </a:extLst>
          </p:cNvPr>
          <p:cNvSpPr txBox="1"/>
          <p:nvPr/>
        </p:nvSpPr>
        <p:spPr>
          <a:xfrm>
            <a:off x="111512" y="2408664"/>
            <a:ext cx="5867605" cy="3416320"/>
          </a:xfrm>
          <a:prstGeom prst="rect">
            <a:avLst/>
          </a:prstGeom>
          <a:noFill/>
        </p:spPr>
        <p:txBody>
          <a:bodyPr wrap="square" rtlCol="0">
            <a:spAutoFit/>
          </a:bodyPr>
          <a:lstStyle/>
          <a:p>
            <a:r>
              <a:rPr lang="en-US" dirty="0"/>
              <a:t>Query to create a table in Hive:</a:t>
            </a:r>
          </a:p>
          <a:p>
            <a:endParaRPr lang="en-US" dirty="0"/>
          </a:p>
          <a:p>
            <a:r>
              <a:rPr lang="en-US" i="1" dirty="0"/>
              <a:t>CREATE EXTERNAL TABLE tweets (</a:t>
            </a:r>
          </a:p>
          <a:p>
            <a:r>
              <a:rPr lang="en-US" i="1" dirty="0"/>
              <a:t>id BIGINT, </a:t>
            </a:r>
          </a:p>
          <a:p>
            <a:r>
              <a:rPr lang="en-US" i="1" dirty="0"/>
              <a:t>text STRING, </a:t>
            </a:r>
          </a:p>
          <a:p>
            <a:r>
              <a:rPr lang="en-US" i="1" dirty="0"/>
              <a:t>entities STRUCT&lt;</a:t>
            </a:r>
            <a:r>
              <a:rPr lang="en-US" i="1" dirty="0" err="1"/>
              <a:t>hashtags:ARRAY</a:t>
            </a:r>
            <a:r>
              <a:rPr lang="en-US" i="1" dirty="0"/>
              <a:t>&lt;STRUCT&lt;</a:t>
            </a:r>
            <a:r>
              <a:rPr lang="en-US" i="1" dirty="0" err="1"/>
              <a:t>text:STRING</a:t>
            </a:r>
            <a:r>
              <a:rPr lang="en-US" i="1" dirty="0"/>
              <a:t>&gt;&gt;&gt;</a:t>
            </a:r>
          </a:p>
          <a:p>
            <a:r>
              <a:rPr lang="en-US" i="1" dirty="0"/>
              <a:t>) ROW FORMAT SERDE '</a:t>
            </a:r>
            <a:r>
              <a:rPr lang="en-US" i="1" dirty="0" err="1"/>
              <a:t>com.cloudera.hive.serde.JS</a:t>
            </a:r>
            <a:endParaRPr lang="en-US" i="1" dirty="0"/>
          </a:p>
          <a:p>
            <a:r>
              <a:rPr lang="en-US" i="1" dirty="0" err="1"/>
              <a:t>ONSerDe</a:t>
            </a:r>
            <a:r>
              <a:rPr lang="en-US" i="1" dirty="0"/>
              <a:t>' LOCATION '/user/flume/tweets/’;</a:t>
            </a:r>
          </a:p>
          <a:p>
            <a:endParaRPr lang="en-US" dirty="0"/>
          </a:p>
          <a:p>
            <a:r>
              <a:rPr lang="en-VN" i="1" dirty="0"/>
              <a:t>load data inpath '/user/flume/tweets/ into TABLE tweets;</a:t>
            </a:r>
            <a:br>
              <a:rPr lang="en-US" i="1" dirty="0"/>
            </a:br>
            <a:endParaRPr lang="en-VN" i="1" dirty="0"/>
          </a:p>
        </p:txBody>
      </p:sp>
    </p:spTree>
    <p:extLst>
      <p:ext uri="{BB962C8B-B14F-4D97-AF65-F5344CB8AC3E}">
        <p14:creationId xmlns:p14="http://schemas.microsoft.com/office/powerpoint/2010/main" val="259996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Sentiment analysis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17</a:t>
            </a:fld>
            <a:endParaRPr lang="en-US" dirty="0"/>
          </a:p>
        </p:txBody>
      </p:sp>
      <p:sp>
        <p:nvSpPr>
          <p:cNvPr id="3" name="TextBox 2">
            <a:extLst>
              <a:ext uri="{FF2B5EF4-FFF2-40B4-BE49-F238E27FC236}">
                <a16:creationId xmlns:a16="http://schemas.microsoft.com/office/drawing/2014/main" id="{81882014-2CAF-6543-B401-B53A377A9EC7}"/>
              </a:ext>
            </a:extLst>
          </p:cNvPr>
          <p:cNvSpPr txBox="1"/>
          <p:nvPr/>
        </p:nvSpPr>
        <p:spPr>
          <a:xfrm>
            <a:off x="228396" y="1654316"/>
            <a:ext cx="8302288" cy="4801314"/>
          </a:xfrm>
          <a:prstGeom prst="rect">
            <a:avLst/>
          </a:prstGeom>
          <a:noFill/>
        </p:spPr>
        <p:txBody>
          <a:bodyPr wrap="square" rtlCol="0">
            <a:spAutoFit/>
          </a:bodyPr>
          <a:lstStyle/>
          <a:p>
            <a:r>
              <a:rPr lang="en-VN" b="1" dirty="0"/>
              <a:t>2. Import our Dictionary file.</a:t>
            </a:r>
          </a:p>
          <a:p>
            <a:r>
              <a:rPr lang="en-VN" dirty="0"/>
              <a:t>CREATE EXTERNAL TABLE dictionary (</a:t>
            </a:r>
          </a:p>
          <a:p>
            <a:r>
              <a:rPr lang="en-VN" dirty="0"/>
              <a:t>    type string,</a:t>
            </a:r>
          </a:p>
          <a:p>
            <a:r>
              <a:rPr lang="en-VN" dirty="0"/>
              <a:t>    length int,</a:t>
            </a:r>
          </a:p>
          <a:p>
            <a:r>
              <a:rPr lang="en-VN" dirty="0"/>
              <a:t>    word string,</a:t>
            </a:r>
          </a:p>
          <a:p>
            <a:r>
              <a:rPr lang="en-VN" dirty="0"/>
              <a:t>    pos string,</a:t>
            </a:r>
          </a:p>
          <a:p>
            <a:r>
              <a:rPr lang="en-VN" dirty="0"/>
              <a:t>    stemmed string,</a:t>
            </a:r>
          </a:p>
          <a:p>
            <a:r>
              <a:rPr lang="en-VN" dirty="0"/>
              <a:t>    polarity string</a:t>
            </a:r>
          </a:p>
          <a:p>
            <a:r>
              <a:rPr lang="en-VN" dirty="0"/>
              <a:t>)</a:t>
            </a:r>
          </a:p>
          <a:p>
            <a:r>
              <a:rPr lang="en-VN" dirty="0"/>
              <a:t>ROW FORMAT DELIMITED FIELDS TERMINATED BY '\t'</a:t>
            </a:r>
          </a:p>
          <a:p>
            <a:r>
              <a:rPr lang="en-VN" dirty="0"/>
              <a:t>STORED AS TEXTFILE</a:t>
            </a:r>
          </a:p>
          <a:p>
            <a:r>
              <a:rPr lang="en-VN" dirty="0"/>
              <a:t>LOCATION '/user/maria_dev/dictionary';</a:t>
            </a:r>
          </a:p>
          <a:p>
            <a:r>
              <a:rPr lang="en-VN" dirty="0"/>
              <a:t> </a:t>
            </a:r>
          </a:p>
          <a:p>
            <a:r>
              <a:rPr lang="en-VN" b="1" dirty="0"/>
              <a:t>3. load dictionary file into the table:</a:t>
            </a:r>
          </a:p>
          <a:p>
            <a:r>
              <a:rPr lang="en-VN" dirty="0"/>
              <a:t>load data inpath '/user/maria_dev/ dictionary.tsv' into TABLE dictionary;</a:t>
            </a:r>
          </a:p>
          <a:p>
            <a:br>
              <a:rPr lang="en-US" i="1" dirty="0"/>
            </a:br>
            <a:endParaRPr lang="en-VN" i="1" dirty="0"/>
          </a:p>
        </p:txBody>
      </p:sp>
      <p:pic>
        <p:nvPicPr>
          <p:cNvPr id="5" name="Picture 4">
            <a:extLst>
              <a:ext uri="{FF2B5EF4-FFF2-40B4-BE49-F238E27FC236}">
                <a16:creationId xmlns:a16="http://schemas.microsoft.com/office/drawing/2014/main" id="{F3818396-6B15-6949-BC0D-00C09678864E}"/>
              </a:ext>
            </a:extLst>
          </p:cNvPr>
          <p:cNvPicPr>
            <a:picLocks noChangeAspect="1"/>
          </p:cNvPicPr>
          <p:nvPr/>
        </p:nvPicPr>
        <p:blipFill rotWithShape="1">
          <a:blip r:embed="rId2"/>
          <a:srcRect l="4620" r="9312"/>
          <a:stretch/>
        </p:blipFill>
        <p:spPr>
          <a:xfrm>
            <a:off x="7437862" y="1581833"/>
            <a:ext cx="4328533" cy="3911600"/>
          </a:xfrm>
          <a:prstGeom prst="rect">
            <a:avLst/>
          </a:prstGeom>
        </p:spPr>
      </p:pic>
    </p:spTree>
    <p:extLst>
      <p:ext uri="{BB962C8B-B14F-4D97-AF65-F5344CB8AC3E}">
        <p14:creationId xmlns:p14="http://schemas.microsoft.com/office/powerpoint/2010/main" val="258181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Sentiment analysis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18</a:t>
            </a:fld>
            <a:endParaRPr lang="en-US" dirty="0"/>
          </a:p>
        </p:txBody>
      </p:sp>
      <p:sp>
        <p:nvSpPr>
          <p:cNvPr id="3" name="TextBox 2">
            <a:extLst>
              <a:ext uri="{FF2B5EF4-FFF2-40B4-BE49-F238E27FC236}">
                <a16:creationId xmlns:a16="http://schemas.microsoft.com/office/drawing/2014/main" id="{81882014-2CAF-6543-B401-B53A377A9EC7}"/>
              </a:ext>
            </a:extLst>
          </p:cNvPr>
          <p:cNvSpPr txBox="1"/>
          <p:nvPr/>
        </p:nvSpPr>
        <p:spPr>
          <a:xfrm>
            <a:off x="234175" y="1708241"/>
            <a:ext cx="11731084" cy="4801314"/>
          </a:xfrm>
          <a:prstGeom prst="rect">
            <a:avLst/>
          </a:prstGeom>
          <a:noFill/>
        </p:spPr>
        <p:txBody>
          <a:bodyPr wrap="square" rtlCol="0">
            <a:spAutoFit/>
          </a:bodyPr>
          <a:lstStyle/>
          <a:p>
            <a:r>
              <a:rPr lang="en-VN" b="1" dirty="0"/>
              <a:t>4. Divide the text into words.</a:t>
            </a:r>
          </a:p>
          <a:p>
            <a:r>
              <a:rPr lang="en-VN" dirty="0"/>
              <a:t>create view temp_1 as select id, tweets.text, words from tweets lateral view explode(sentences(lower(text))) dummy as words;</a:t>
            </a:r>
          </a:p>
          <a:p>
            <a:r>
              <a:rPr lang="en-VN" dirty="0"/>
              <a:t> </a:t>
            </a:r>
          </a:p>
          <a:p>
            <a:r>
              <a:rPr lang="en-VN" b="1" dirty="0"/>
              <a:t>5. Divide words into a single word row.</a:t>
            </a:r>
          </a:p>
          <a:p>
            <a:r>
              <a:rPr lang="en-VN" dirty="0"/>
              <a:t>create view temp_2 as select id,temp_1.text, word from temp_1 lateral view explode( words ) dummy as word ;</a:t>
            </a:r>
          </a:p>
          <a:p>
            <a:r>
              <a:rPr lang="en-VN" dirty="0"/>
              <a:t>  </a:t>
            </a:r>
          </a:p>
          <a:p>
            <a:r>
              <a:rPr lang="en-VN" b="1" dirty="0"/>
              <a:t>6. Calculate Polarity by joining with dictionary.</a:t>
            </a:r>
          </a:p>
          <a:p>
            <a:r>
              <a:rPr lang="en-VN" dirty="0"/>
              <a:t>create view temp_3 as select</a:t>
            </a:r>
          </a:p>
          <a:p>
            <a:r>
              <a:rPr lang="en-VN" dirty="0"/>
              <a:t>    id,temp_2.text,</a:t>
            </a:r>
          </a:p>
          <a:p>
            <a:r>
              <a:rPr lang="en-VN" dirty="0"/>
              <a:t>    temp_2.word,</a:t>
            </a:r>
          </a:p>
          <a:p>
            <a:r>
              <a:rPr lang="en-VN" dirty="0"/>
              <a:t>    case s_d.polarity</a:t>
            </a:r>
          </a:p>
          <a:p>
            <a:r>
              <a:rPr lang="en-VN" dirty="0"/>
              <a:t>      when  'negative' then -1</a:t>
            </a:r>
          </a:p>
          <a:p>
            <a:r>
              <a:rPr lang="en-VN" dirty="0"/>
              <a:t>      when 'positive' then 1</a:t>
            </a:r>
          </a:p>
          <a:p>
            <a:r>
              <a:rPr lang="en-VN" dirty="0"/>
              <a:t>      else 0 end as polarity</a:t>
            </a:r>
          </a:p>
          <a:p>
            <a:r>
              <a:rPr lang="en-VN" dirty="0"/>
              <a:t> from temp_2 left outer join dictionary s_d on temp_2.word = s_d.word;</a:t>
            </a:r>
          </a:p>
          <a:p>
            <a:r>
              <a:rPr lang="en-VN" dirty="0"/>
              <a:t> </a:t>
            </a:r>
          </a:p>
        </p:txBody>
      </p:sp>
    </p:spTree>
    <p:extLst>
      <p:ext uri="{BB962C8B-B14F-4D97-AF65-F5344CB8AC3E}">
        <p14:creationId xmlns:p14="http://schemas.microsoft.com/office/powerpoint/2010/main" val="429911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Sentiment analysis </a:t>
            </a:r>
            <a:r>
              <a:rPr lang="en-US" dirty="0"/>
              <a:t>using Apache Hive</a:t>
            </a:r>
            <a:endParaRPr lang="en-US" b="1" dirty="0"/>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19</a:t>
            </a:fld>
            <a:endParaRPr lang="en-US" dirty="0"/>
          </a:p>
        </p:txBody>
      </p:sp>
      <p:sp>
        <p:nvSpPr>
          <p:cNvPr id="3" name="TextBox 2">
            <a:extLst>
              <a:ext uri="{FF2B5EF4-FFF2-40B4-BE49-F238E27FC236}">
                <a16:creationId xmlns:a16="http://schemas.microsoft.com/office/drawing/2014/main" id="{81882014-2CAF-6543-B401-B53A377A9EC7}"/>
              </a:ext>
            </a:extLst>
          </p:cNvPr>
          <p:cNvSpPr txBox="1"/>
          <p:nvPr/>
        </p:nvSpPr>
        <p:spPr>
          <a:xfrm>
            <a:off x="230458" y="1224501"/>
            <a:ext cx="11731084" cy="2585323"/>
          </a:xfrm>
          <a:prstGeom prst="rect">
            <a:avLst/>
          </a:prstGeom>
          <a:noFill/>
        </p:spPr>
        <p:txBody>
          <a:bodyPr wrap="square" rtlCol="0">
            <a:spAutoFit/>
          </a:bodyPr>
          <a:lstStyle/>
          <a:p>
            <a:endParaRPr lang="en-VN" dirty="0"/>
          </a:p>
          <a:p>
            <a:r>
              <a:rPr lang="en-VN" b="1" dirty="0"/>
              <a:t>7. Sum single word polarity value for every single user based on UsedId and assign sentiment.</a:t>
            </a:r>
          </a:p>
          <a:p>
            <a:r>
              <a:rPr lang="en-VN" i="1" dirty="0"/>
              <a:t>create table tweets_sent_final stored as orc as select</a:t>
            </a:r>
          </a:p>
          <a:p>
            <a:r>
              <a:rPr lang="en-VN" i="1" dirty="0"/>
              <a:t>  id, case when sum(polarity) &gt; 0 then 'positive’ when sum(polarity) &lt; 0 then 'negative’ else 'neutral' end as sentiment, text from temp_3 group by id, text;</a:t>
            </a:r>
          </a:p>
          <a:p>
            <a:endParaRPr lang="en-VN" dirty="0"/>
          </a:p>
          <a:p>
            <a:r>
              <a:rPr lang="en-VN" b="1" dirty="0"/>
              <a:t>8. Show results: </a:t>
            </a:r>
          </a:p>
          <a:p>
            <a:r>
              <a:rPr lang="en-US" i="1" dirty="0"/>
              <a:t>select * from </a:t>
            </a:r>
            <a:r>
              <a:rPr lang="en-US" i="1" dirty="0" err="1"/>
              <a:t>tweets_sent_final</a:t>
            </a:r>
            <a:r>
              <a:rPr lang="en-US" i="1" dirty="0"/>
              <a:t> limit 10;</a:t>
            </a:r>
            <a:endParaRPr lang="en-VN" b="1" i="1" dirty="0"/>
          </a:p>
          <a:p>
            <a:r>
              <a:rPr lang="en-VN" dirty="0"/>
              <a:t> </a:t>
            </a:r>
          </a:p>
        </p:txBody>
      </p:sp>
      <p:pic>
        <p:nvPicPr>
          <p:cNvPr id="6" name="Picture 5">
            <a:extLst>
              <a:ext uri="{FF2B5EF4-FFF2-40B4-BE49-F238E27FC236}">
                <a16:creationId xmlns:a16="http://schemas.microsoft.com/office/drawing/2014/main" id="{30C95896-E897-1841-9C8B-F3C1B6595AAC}"/>
              </a:ext>
            </a:extLst>
          </p:cNvPr>
          <p:cNvPicPr>
            <a:picLocks noChangeAspect="1"/>
          </p:cNvPicPr>
          <p:nvPr/>
        </p:nvPicPr>
        <p:blipFill>
          <a:blip r:embed="rId2"/>
          <a:stretch>
            <a:fillRect/>
          </a:stretch>
        </p:blipFill>
        <p:spPr>
          <a:xfrm>
            <a:off x="151470" y="3611554"/>
            <a:ext cx="11889059" cy="3109923"/>
          </a:xfrm>
          <a:prstGeom prst="rect">
            <a:avLst/>
          </a:prstGeom>
        </p:spPr>
      </p:pic>
    </p:spTree>
    <p:extLst>
      <p:ext uri="{BB962C8B-B14F-4D97-AF65-F5344CB8AC3E}">
        <p14:creationId xmlns:p14="http://schemas.microsoft.com/office/powerpoint/2010/main" val="32858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16A968-ACBE-4496-B884-B87BD8433AD9}"/>
              </a:ext>
            </a:extLst>
          </p:cNvPr>
          <p:cNvSpPr txBox="1"/>
          <p:nvPr/>
        </p:nvSpPr>
        <p:spPr>
          <a:xfrm>
            <a:off x="609600" y="1812409"/>
            <a:ext cx="10959736" cy="2246769"/>
          </a:xfrm>
          <a:prstGeom prst="rect">
            <a:avLst/>
          </a:prstGeom>
          <a:noFill/>
        </p:spPr>
        <p:txBody>
          <a:bodyPr wrap="square" rtlCol="0">
            <a:spAutoFit/>
          </a:bodyPr>
          <a:lstStyle/>
          <a:p>
            <a:r>
              <a:rPr lang="en-US" sz="2800" dirty="0">
                <a:latin typeface="+mj-lt"/>
              </a:rPr>
              <a:t>Course: Data Engineering</a:t>
            </a:r>
          </a:p>
          <a:p>
            <a:r>
              <a:rPr lang="en-US" sz="2800" dirty="0">
                <a:latin typeface="+mj-lt"/>
              </a:rPr>
              <a:t>Instructor: Assoc. Prof. Dr. Dang Tran </a:t>
            </a:r>
            <a:r>
              <a:rPr lang="en-US" sz="2800" dirty="0" err="1">
                <a:latin typeface="+mj-lt"/>
              </a:rPr>
              <a:t>Khanh</a:t>
            </a:r>
            <a:endParaRPr lang="en-US" sz="2800" dirty="0">
              <a:latin typeface="+mj-lt"/>
            </a:endParaRPr>
          </a:p>
          <a:p>
            <a:endParaRPr lang="en-US" sz="2800" dirty="0">
              <a:latin typeface="+mj-lt"/>
            </a:endParaRPr>
          </a:p>
          <a:p>
            <a:endParaRPr lang="en-US" sz="2800" dirty="0">
              <a:latin typeface="+mj-lt"/>
            </a:endParaRPr>
          </a:p>
          <a:p>
            <a:r>
              <a:rPr lang="en-US" sz="2800" dirty="0">
                <a:latin typeface="+mj-lt"/>
              </a:rPr>
              <a:t>Bui Thien Bao 		- 2170064</a:t>
            </a:r>
          </a:p>
        </p:txBody>
      </p:sp>
      <p:sp>
        <p:nvSpPr>
          <p:cNvPr id="6" name="Title 5">
            <a:extLst>
              <a:ext uri="{FF2B5EF4-FFF2-40B4-BE49-F238E27FC236}">
                <a16:creationId xmlns:a16="http://schemas.microsoft.com/office/drawing/2014/main" id="{C4C7D1BB-A3F8-475D-A170-86E80F02E5A7}"/>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BBE773A9-4E95-407E-B508-00677C00B660}"/>
              </a:ext>
            </a:extLst>
          </p:cNvPr>
          <p:cNvSpPr>
            <a:spLocks noGrp="1"/>
          </p:cNvSpPr>
          <p:nvPr>
            <p:ph type="sldNum" sz="quarter" idx="12"/>
          </p:nvPr>
        </p:nvSpPr>
        <p:spPr/>
        <p:txBody>
          <a:bodyPr/>
          <a:lstStyle/>
          <a:p>
            <a:fld id="{9860EDB8-5305-433F-BE41-D7A86D811DB3}" type="slidenum">
              <a:rPr lang="en-US" smtClean="0"/>
              <a:t>2</a:t>
            </a:fld>
            <a:endParaRPr lang="en-US"/>
          </a:p>
        </p:txBody>
      </p:sp>
    </p:spTree>
    <p:extLst>
      <p:ext uri="{BB962C8B-B14F-4D97-AF65-F5344CB8AC3E}">
        <p14:creationId xmlns:p14="http://schemas.microsoft.com/office/powerpoint/2010/main" val="218229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D42DA4-A78E-0F47-863A-4594C270FDC9}"/>
              </a:ext>
            </a:extLst>
          </p:cNvPr>
          <p:cNvPicPr>
            <a:picLocks noChangeAspect="1"/>
          </p:cNvPicPr>
          <p:nvPr/>
        </p:nvPicPr>
        <p:blipFill>
          <a:blip r:embed="rId2"/>
          <a:stretch>
            <a:fillRect/>
          </a:stretch>
        </p:blipFill>
        <p:spPr>
          <a:xfrm>
            <a:off x="0" y="2127175"/>
            <a:ext cx="7606334" cy="4594302"/>
          </a:xfrm>
          <a:prstGeom prst="rect">
            <a:avLst/>
          </a:prstGeom>
        </p:spPr>
      </p:pic>
      <p:sp>
        <p:nvSpPr>
          <p:cNvPr id="2" name="Title 1">
            <a:extLst>
              <a:ext uri="{FF2B5EF4-FFF2-40B4-BE49-F238E27FC236}">
                <a16:creationId xmlns:a16="http://schemas.microsoft.com/office/drawing/2014/main" id="{C4A8334A-0368-41E2-8CA0-725E3CD89D7D}"/>
              </a:ext>
            </a:extLst>
          </p:cNvPr>
          <p:cNvSpPr>
            <a:spLocks noGrp="1"/>
          </p:cNvSpPr>
          <p:nvPr>
            <p:ph type="title"/>
          </p:nvPr>
        </p:nvSpPr>
        <p:spPr/>
        <p:txBody>
          <a:bodyPr/>
          <a:lstStyle/>
          <a:p>
            <a:r>
              <a:rPr lang="en-US" b="1" dirty="0"/>
              <a:t>Results</a:t>
            </a:r>
          </a:p>
        </p:txBody>
      </p:sp>
      <p:sp>
        <p:nvSpPr>
          <p:cNvPr id="4" name="Slide Number Placeholder 3">
            <a:extLst>
              <a:ext uri="{FF2B5EF4-FFF2-40B4-BE49-F238E27FC236}">
                <a16:creationId xmlns:a16="http://schemas.microsoft.com/office/drawing/2014/main" id="{8370D3A2-8DF9-4886-9C75-6FE996395534}"/>
              </a:ext>
            </a:extLst>
          </p:cNvPr>
          <p:cNvSpPr>
            <a:spLocks noGrp="1"/>
          </p:cNvSpPr>
          <p:nvPr>
            <p:ph type="sldNum" sz="quarter" idx="12"/>
          </p:nvPr>
        </p:nvSpPr>
        <p:spPr/>
        <p:txBody>
          <a:bodyPr/>
          <a:lstStyle/>
          <a:p>
            <a:fld id="{9860EDB8-5305-433F-BE41-D7A86D811DB3}" type="slidenum">
              <a:rPr lang="en-US" smtClean="0"/>
              <a:t>20</a:t>
            </a:fld>
            <a:endParaRPr lang="en-US" dirty="0"/>
          </a:p>
        </p:txBody>
      </p:sp>
      <p:graphicFrame>
        <p:nvGraphicFramePr>
          <p:cNvPr id="6" name="Table 6">
            <a:extLst>
              <a:ext uri="{FF2B5EF4-FFF2-40B4-BE49-F238E27FC236}">
                <a16:creationId xmlns:a16="http://schemas.microsoft.com/office/drawing/2014/main" id="{E8F26CEA-A7EA-BF41-B282-1DAB09470F58}"/>
              </a:ext>
            </a:extLst>
          </p:cNvPr>
          <p:cNvGraphicFramePr>
            <a:graphicFrameLocks noGrp="1"/>
          </p:cNvGraphicFramePr>
          <p:nvPr>
            <p:extLst>
              <p:ext uri="{D42A27DB-BD31-4B8C-83A1-F6EECF244321}">
                <p14:modId xmlns:p14="http://schemas.microsoft.com/office/powerpoint/2010/main" val="1520144655"/>
              </p:ext>
            </p:extLst>
          </p:nvPr>
        </p:nvGraphicFramePr>
        <p:xfrm>
          <a:off x="7746495" y="3040930"/>
          <a:ext cx="4335196" cy="1483360"/>
        </p:xfrm>
        <a:graphic>
          <a:graphicData uri="http://schemas.openxmlformats.org/drawingml/2006/table">
            <a:tbl>
              <a:tblPr firstRow="1" bandRow="1">
                <a:tableStyleId>{5C22544A-7EE6-4342-B048-85BDC9FD1C3A}</a:tableStyleId>
              </a:tblPr>
              <a:tblGrid>
                <a:gridCol w="2167598">
                  <a:extLst>
                    <a:ext uri="{9D8B030D-6E8A-4147-A177-3AD203B41FA5}">
                      <a16:colId xmlns:a16="http://schemas.microsoft.com/office/drawing/2014/main" val="2395426640"/>
                    </a:ext>
                  </a:extLst>
                </a:gridCol>
                <a:gridCol w="2167598">
                  <a:extLst>
                    <a:ext uri="{9D8B030D-6E8A-4147-A177-3AD203B41FA5}">
                      <a16:colId xmlns:a16="http://schemas.microsoft.com/office/drawing/2014/main" val="4179830978"/>
                    </a:ext>
                  </a:extLst>
                </a:gridCol>
              </a:tblGrid>
              <a:tr h="370840">
                <a:tc>
                  <a:txBody>
                    <a:bodyPr/>
                    <a:lstStyle/>
                    <a:p>
                      <a:r>
                        <a:rPr lang="en-VN" dirty="0"/>
                        <a:t>Category</a:t>
                      </a:r>
                    </a:p>
                  </a:txBody>
                  <a:tcPr/>
                </a:tc>
                <a:tc>
                  <a:txBody>
                    <a:bodyPr/>
                    <a:lstStyle/>
                    <a:p>
                      <a:r>
                        <a:rPr lang="en-VN" dirty="0"/>
                        <a:t>Number of tweets</a:t>
                      </a:r>
                    </a:p>
                  </a:txBody>
                  <a:tcPr/>
                </a:tc>
                <a:extLst>
                  <a:ext uri="{0D108BD9-81ED-4DB2-BD59-A6C34878D82A}">
                    <a16:rowId xmlns:a16="http://schemas.microsoft.com/office/drawing/2014/main" val="867320884"/>
                  </a:ext>
                </a:extLst>
              </a:tr>
              <a:tr h="370840">
                <a:tc>
                  <a:txBody>
                    <a:bodyPr/>
                    <a:lstStyle/>
                    <a:p>
                      <a:r>
                        <a:rPr lang="en-VN" dirty="0"/>
                        <a:t>Positive</a:t>
                      </a:r>
                    </a:p>
                  </a:txBody>
                  <a:tcPr/>
                </a:tc>
                <a:tc>
                  <a:txBody>
                    <a:bodyPr/>
                    <a:lstStyle/>
                    <a:p>
                      <a:r>
                        <a:rPr lang="en-VN" dirty="0"/>
                        <a:t>1390</a:t>
                      </a:r>
                    </a:p>
                  </a:txBody>
                  <a:tcPr/>
                </a:tc>
                <a:extLst>
                  <a:ext uri="{0D108BD9-81ED-4DB2-BD59-A6C34878D82A}">
                    <a16:rowId xmlns:a16="http://schemas.microsoft.com/office/drawing/2014/main" val="1680766817"/>
                  </a:ext>
                </a:extLst>
              </a:tr>
              <a:tr h="370840">
                <a:tc>
                  <a:txBody>
                    <a:bodyPr/>
                    <a:lstStyle/>
                    <a:p>
                      <a:r>
                        <a:rPr lang="en-VN" dirty="0"/>
                        <a:t>Negative</a:t>
                      </a:r>
                    </a:p>
                  </a:txBody>
                  <a:tcPr/>
                </a:tc>
                <a:tc>
                  <a:txBody>
                    <a:bodyPr/>
                    <a:lstStyle/>
                    <a:p>
                      <a:r>
                        <a:rPr lang="en-VN" dirty="0"/>
                        <a:t>1588</a:t>
                      </a:r>
                    </a:p>
                  </a:txBody>
                  <a:tcPr/>
                </a:tc>
                <a:extLst>
                  <a:ext uri="{0D108BD9-81ED-4DB2-BD59-A6C34878D82A}">
                    <a16:rowId xmlns:a16="http://schemas.microsoft.com/office/drawing/2014/main" val="1366544011"/>
                  </a:ext>
                </a:extLst>
              </a:tr>
              <a:tr h="370840">
                <a:tc>
                  <a:txBody>
                    <a:bodyPr/>
                    <a:lstStyle/>
                    <a:p>
                      <a:r>
                        <a:rPr lang="en-VN" dirty="0"/>
                        <a:t>Neutral</a:t>
                      </a:r>
                    </a:p>
                  </a:txBody>
                  <a:tcPr/>
                </a:tc>
                <a:tc>
                  <a:txBody>
                    <a:bodyPr/>
                    <a:lstStyle/>
                    <a:p>
                      <a:r>
                        <a:rPr lang="en-VN" dirty="0"/>
                        <a:t>3037</a:t>
                      </a:r>
                    </a:p>
                  </a:txBody>
                  <a:tcPr/>
                </a:tc>
                <a:extLst>
                  <a:ext uri="{0D108BD9-81ED-4DB2-BD59-A6C34878D82A}">
                    <a16:rowId xmlns:a16="http://schemas.microsoft.com/office/drawing/2014/main" val="2438846360"/>
                  </a:ext>
                </a:extLst>
              </a:tr>
            </a:tbl>
          </a:graphicData>
        </a:graphic>
      </p:graphicFrame>
      <p:sp>
        <p:nvSpPr>
          <p:cNvPr id="8" name="TextBox 7">
            <a:extLst>
              <a:ext uri="{FF2B5EF4-FFF2-40B4-BE49-F238E27FC236}">
                <a16:creationId xmlns:a16="http://schemas.microsoft.com/office/drawing/2014/main" id="{644057A7-AD99-304F-B389-E5BB3944B442}"/>
              </a:ext>
            </a:extLst>
          </p:cNvPr>
          <p:cNvSpPr txBox="1"/>
          <p:nvPr/>
        </p:nvSpPr>
        <p:spPr>
          <a:xfrm>
            <a:off x="604434" y="1483355"/>
            <a:ext cx="6391430" cy="369332"/>
          </a:xfrm>
          <a:prstGeom prst="rect">
            <a:avLst/>
          </a:prstGeom>
          <a:noFill/>
        </p:spPr>
        <p:txBody>
          <a:bodyPr wrap="none" rtlCol="0">
            <a:spAutoFit/>
          </a:bodyPr>
          <a:lstStyle/>
          <a:p>
            <a:r>
              <a:rPr lang="en-US" dirty="0"/>
              <a:t>A total of </a:t>
            </a:r>
            <a:r>
              <a:rPr lang="en-VN" dirty="0"/>
              <a:t>6218</a:t>
            </a:r>
            <a:r>
              <a:rPr lang="en-US" dirty="0"/>
              <a:t> tweets were loaded into Hadoop components</a:t>
            </a:r>
            <a:endParaRPr lang="en-VN" dirty="0"/>
          </a:p>
        </p:txBody>
      </p:sp>
    </p:spTree>
    <p:extLst>
      <p:ext uri="{BB962C8B-B14F-4D97-AF65-F5344CB8AC3E}">
        <p14:creationId xmlns:p14="http://schemas.microsoft.com/office/powerpoint/2010/main" val="88238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6C6E-33B3-4E38-93AC-0F1B60CF55C1}"/>
              </a:ext>
            </a:extLst>
          </p:cNvPr>
          <p:cNvSpPr>
            <a:spLocks noGrp="1"/>
          </p:cNvSpPr>
          <p:nvPr>
            <p:ph type="title"/>
          </p:nvPr>
        </p:nvSpPr>
        <p:spPr>
          <a:xfrm>
            <a:off x="604434" y="0"/>
            <a:ext cx="11269703" cy="1208868"/>
          </a:xfrm>
        </p:spPr>
        <p:txBody>
          <a:bodyPr/>
          <a:lstStyle/>
          <a:p>
            <a:r>
              <a:rPr lang="en-US" dirty="0"/>
              <a:t>5. Conclusion</a:t>
            </a:r>
          </a:p>
        </p:txBody>
      </p:sp>
      <p:sp>
        <p:nvSpPr>
          <p:cNvPr id="4" name="Slide Number Placeholder 3">
            <a:extLst>
              <a:ext uri="{FF2B5EF4-FFF2-40B4-BE49-F238E27FC236}">
                <a16:creationId xmlns:a16="http://schemas.microsoft.com/office/drawing/2014/main" id="{036B1924-4014-4FE3-A7BC-A77996B3D610}"/>
              </a:ext>
            </a:extLst>
          </p:cNvPr>
          <p:cNvSpPr>
            <a:spLocks noGrp="1"/>
          </p:cNvSpPr>
          <p:nvPr>
            <p:ph type="sldNum" sz="quarter" idx="12"/>
          </p:nvPr>
        </p:nvSpPr>
        <p:spPr/>
        <p:txBody>
          <a:bodyPr/>
          <a:lstStyle/>
          <a:p>
            <a:fld id="{9860EDB8-5305-433F-BE41-D7A86D811DB3}" type="slidenum">
              <a:rPr lang="en-US" smtClean="0"/>
              <a:t>21</a:t>
            </a:fld>
            <a:endParaRPr lang="en-US"/>
          </a:p>
        </p:txBody>
      </p:sp>
      <p:sp>
        <p:nvSpPr>
          <p:cNvPr id="5" name="Rectangle 4"/>
          <p:cNvSpPr/>
          <p:nvPr/>
        </p:nvSpPr>
        <p:spPr>
          <a:xfrm>
            <a:off x="604434" y="1815360"/>
            <a:ext cx="10749366" cy="4247317"/>
          </a:xfrm>
          <a:prstGeom prst="rect">
            <a:avLst/>
          </a:prstGeom>
        </p:spPr>
        <p:txBody>
          <a:bodyPr wrap="square">
            <a:spAutoFit/>
          </a:bodyPr>
          <a:lstStyle/>
          <a:p>
            <a:pPr marL="285750" indent="-285750">
              <a:buFont typeface="Arial" panose="020B0604020202020204" pitchFamily="34" charset="0"/>
              <a:buChar char="•"/>
            </a:pPr>
            <a:r>
              <a:rPr lang="en-US" dirty="0"/>
              <a:t>Hadoop framework has been used which is integrated with Apache Flume to fetch data from Twitter and Apache Hive are used to perform analysis on extracted Twitter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recent trends in the extracted tweets were determined and then sentiment analysis was performed on the retrieved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Hadoop proves to be an efficient framework for huge data analysis since Hadoop operates in a fault-tolerant manner.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Hadoop can be integrated with Apache Pig, Hive, Oozie, Zookeeper, Sqoop, etc., which promises improved efficiency and performance of Hadoop.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HiveQL languages ease the complexity of writing complex MapReduce programs.</a:t>
            </a:r>
          </a:p>
          <a:p>
            <a:pPr marL="285750" indent="-285750">
              <a:buFont typeface="Arial" panose="020B0604020202020204" pitchFamily="34" charset="0"/>
              <a:buChar char="•"/>
            </a:pPr>
            <a:endParaRPr lang="en-US" dirty="0"/>
          </a:p>
          <a:p>
            <a:r>
              <a:rPr lang="en-US" dirty="0"/>
              <a:t> </a:t>
            </a:r>
            <a:endParaRPr lang="en-US" dirty="0">
              <a:effectLst/>
            </a:endParaRPr>
          </a:p>
        </p:txBody>
      </p:sp>
    </p:spTree>
    <p:extLst>
      <p:ext uri="{BB962C8B-B14F-4D97-AF65-F5344CB8AC3E}">
        <p14:creationId xmlns:p14="http://schemas.microsoft.com/office/powerpoint/2010/main" val="194277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6C6E-33B3-4E38-93AC-0F1B60CF55C1}"/>
              </a:ext>
            </a:extLst>
          </p:cNvPr>
          <p:cNvSpPr>
            <a:spLocks noGrp="1"/>
          </p:cNvSpPr>
          <p:nvPr>
            <p:ph type="title"/>
          </p:nvPr>
        </p:nvSpPr>
        <p:spPr>
          <a:xfrm>
            <a:off x="604434" y="0"/>
            <a:ext cx="11269703" cy="1208868"/>
          </a:xfrm>
        </p:spPr>
        <p:txBody>
          <a:bodyPr/>
          <a:lstStyle/>
          <a:p>
            <a:r>
              <a:rPr lang="en-US" dirty="0"/>
              <a:t>Reference</a:t>
            </a:r>
          </a:p>
        </p:txBody>
      </p:sp>
      <p:sp>
        <p:nvSpPr>
          <p:cNvPr id="4" name="Slide Number Placeholder 3">
            <a:extLst>
              <a:ext uri="{FF2B5EF4-FFF2-40B4-BE49-F238E27FC236}">
                <a16:creationId xmlns:a16="http://schemas.microsoft.com/office/drawing/2014/main" id="{036B1924-4014-4FE3-A7BC-A77996B3D610}"/>
              </a:ext>
            </a:extLst>
          </p:cNvPr>
          <p:cNvSpPr>
            <a:spLocks noGrp="1"/>
          </p:cNvSpPr>
          <p:nvPr>
            <p:ph type="sldNum" sz="quarter" idx="12"/>
          </p:nvPr>
        </p:nvSpPr>
        <p:spPr/>
        <p:txBody>
          <a:bodyPr/>
          <a:lstStyle/>
          <a:p>
            <a:fld id="{9860EDB8-5305-433F-BE41-D7A86D811DB3}" type="slidenum">
              <a:rPr lang="en-US" smtClean="0"/>
              <a:t>22</a:t>
            </a:fld>
            <a:endParaRPr lang="en-US"/>
          </a:p>
        </p:txBody>
      </p:sp>
      <p:sp>
        <p:nvSpPr>
          <p:cNvPr id="5" name="Rectangle 4"/>
          <p:cNvSpPr/>
          <p:nvPr/>
        </p:nvSpPr>
        <p:spPr>
          <a:xfrm>
            <a:off x="604434" y="1815360"/>
            <a:ext cx="10749366" cy="2031325"/>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Anisha P. Rodrigues &amp; Niranjan N. </a:t>
            </a:r>
            <a:r>
              <a:rPr lang="en-US" dirty="0" err="1"/>
              <a:t>Chiplunkar</a:t>
            </a:r>
            <a:r>
              <a:rPr lang="en-US" dirty="0"/>
              <a:t>. Real-time Twitter data analysis using Hadoop ecosystem (19 Oct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Dhanya</a:t>
            </a:r>
            <a:r>
              <a:rPr lang="en-US" dirty="0"/>
              <a:t> Nary Biju &amp; </a:t>
            </a:r>
            <a:r>
              <a:rPr lang="en-US" dirty="0" err="1"/>
              <a:t>Yojna</a:t>
            </a:r>
            <a:r>
              <a:rPr lang="en-US" dirty="0"/>
              <a:t> Arora. Twitter Data Analysis using Hadoop (</a:t>
            </a:r>
            <a:r>
              <a:rPr lang="en-VN" dirty="0"/>
              <a:t>5 2018</a:t>
            </a:r>
            <a:r>
              <a:rPr lang="en-US" dirty="0"/>
              <a:t>)</a:t>
            </a:r>
          </a:p>
          <a:p>
            <a:endParaRPr lang="en-US" dirty="0"/>
          </a:p>
          <a:p>
            <a:r>
              <a:rPr lang="en-US" dirty="0"/>
              <a:t> </a:t>
            </a:r>
            <a:endParaRPr lang="en-US" dirty="0">
              <a:effectLst/>
            </a:endParaRPr>
          </a:p>
        </p:txBody>
      </p:sp>
    </p:spTree>
    <p:extLst>
      <p:ext uri="{BB962C8B-B14F-4D97-AF65-F5344CB8AC3E}">
        <p14:creationId xmlns:p14="http://schemas.microsoft.com/office/powerpoint/2010/main" val="283395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16A968-ACBE-4496-B884-B87BD8433AD9}"/>
              </a:ext>
            </a:extLst>
          </p:cNvPr>
          <p:cNvSpPr txBox="1"/>
          <p:nvPr/>
        </p:nvSpPr>
        <p:spPr>
          <a:xfrm>
            <a:off x="609600" y="1812409"/>
            <a:ext cx="10959736" cy="2246769"/>
          </a:xfrm>
          <a:prstGeom prst="rect">
            <a:avLst/>
          </a:prstGeom>
          <a:noFill/>
        </p:spPr>
        <p:txBody>
          <a:bodyPr wrap="square" rtlCol="0">
            <a:spAutoFit/>
          </a:bodyPr>
          <a:lstStyle/>
          <a:p>
            <a:r>
              <a:rPr lang="en-US" sz="2800" dirty="0">
                <a:latin typeface="+mj-lt"/>
              </a:rPr>
              <a:t>Course: Data Engineering</a:t>
            </a:r>
          </a:p>
          <a:p>
            <a:r>
              <a:rPr lang="en-US" sz="2800" dirty="0">
                <a:latin typeface="+mj-lt"/>
              </a:rPr>
              <a:t>Instructor: Assoc. Prof. Dr. Dang Tran </a:t>
            </a:r>
            <a:r>
              <a:rPr lang="en-US" sz="2800" dirty="0" err="1">
                <a:latin typeface="+mj-lt"/>
              </a:rPr>
              <a:t>Khanh</a:t>
            </a:r>
            <a:endParaRPr lang="en-US" sz="2800" dirty="0">
              <a:latin typeface="+mj-lt"/>
            </a:endParaRPr>
          </a:p>
          <a:p>
            <a:endParaRPr lang="en-US" sz="2800" dirty="0">
              <a:latin typeface="+mj-lt"/>
            </a:endParaRPr>
          </a:p>
          <a:p>
            <a:endParaRPr lang="en-US" sz="2800" dirty="0">
              <a:latin typeface="+mj-lt"/>
            </a:endParaRPr>
          </a:p>
          <a:p>
            <a:r>
              <a:rPr lang="en-US" sz="2800" dirty="0">
                <a:latin typeface="+mj-lt"/>
              </a:rPr>
              <a:t>Bui Thien Bao 		- 2170064</a:t>
            </a:r>
          </a:p>
        </p:txBody>
      </p:sp>
      <p:sp>
        <p:nvSpPr>
          <p:cNvPr id="6" name="Title 5">
            <a:extLst>
              <a:ext uri="{FF2B5EF4-FFF2-40B4-BE49-F238E27FC236}">
                <a16:creationId xmlns:a16="http://schemas.microsoft.com/office/drawing/2014/main" id="{C4C7D1BB-A3F8-475D-A170-86E80F02E5A7}"/>
              </a:ext>
            </a:extLst>
          </p:cNvPr>
          <p:cNvSpPr>
            <a:spLocks noGrp="1"/>
          </p:cNvSpPr>
          <p:nvPr>
            <p:ph type="title"/>
          </p:nvPr>
        </p:nvSpPr>
        <p:spPr/>
        <p:txBody>
          <a:bodyPr/>
          <a:lstStyle/>
          <a:p>
            <a:r>
              <a:rPr lang="en-US" dirty="0"/>
              <a:t>Introduction</a:t>
            </a:r>
          </a:p>
        </p:txBody>
      </p:sp>
      <p:sp>
        <p:nvSpPr>
          <p:cNvPr id="2" name="Slide Number Placeholder 1">
            <a:extLst>
              <a:ext uri="{FF2B5EF4-FFF2-40B4-BE49-F238E27FC236}">
                <a16:creationId xmlns:a16="http://schemas.microsoft.com/office/drawing/2014/main" id="{BBE773A9-4E95-407E-B508-00677C00B660}"/>
              </a:ext>
            </a:extLst>
          </p:cNvPr>
          <p:cNvSpPr>
            <a:spLocks noGrp="1"/>
          </p:cNvSpPr>
          <p:nvPr>
            <p:ph type="sldNum" sz="quarter" idx="12"/>
          </p:nvPr>
        </p:nvSpPr>
        <p:spPr/>
        <p:txBody>
          <a:bodyPr/>
          <a:lstStyle/>
          <a:p>
            <a:fld id="{9860EDB8-5305-433F-BE41-D7A86D811DB3}" type="slidenum">
              <a:rPr lang="en-US" smtClean="0"/>
              <a:t>3</a:t>
            </a:fld>
            <a:endParaRPr lang="en-US"/>
          </a:p>
        </p:txBody>
      </p:sp>
    </p:spTree>
    <p:extLst>
      <p:ext uri="{BB962C8B-B14F-4D97-AF65-F5344CB8AC3E}">
        <p14:creationId xmlns:p14="http://schemas.microsoft.com/office/powerpoint/2010/main" val="14198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E468A40-FF58-42BF-96F5-94C7A6253219}"/>
              </a:ext>
            </a:extLst>
          </p:cNvPr>
          <p:cNvSpPr>
            <a:spLocks noGrp="1"/>
          </p:cNvSpPr>
          <p:nvPr>
            <p:ph type="body" idx="1"/>
          </p:nvPr>
        </p:nvSpPr>
        <p:spPr>
          <a:xfrm>
            <a:off x="5798634" y="2135112"/>
            <a:ext cx="6393366" cy="2721474"/>
          </a:xfrm>
        </p:spPr>
        <p:txBody>
          <a:bodyPr>
            <a:normAutofit/>
          </a:bodyPr>
          <a:lstStyle/>
          <a:p>
            <a:r>
              <a:rPr lang="en-US" b="1" dirty="0"/>
              <a:t>Real-time Twitter data analysis using Hadoop ecosystem</a:t>
            </a:r>
            <a:endParaRPr lang="en-US" dirty="0"/>
          </a:p>
        </p:txBody>
      </p:sp>
      <p:sp>
        <p:nvSpPr>
          <p:cNvPr id="2" name="Slide Number Placeholder 1">
            <a:extLst>
              <a:ext uri="{FF2B5EF4-FFF2-40B4-BE49-F238E27FC236}">
                <a16:creationId xmlns:a16="http://schemas.microsoft.com/office/drawing/2014/main" id="{19F874FE-E8E2-44D1-BC35-018C245673D1}"/>
              </a:ext>
            </a:extLst>
          </p:cNvPr>
          <p:cNvSpPr>
            <a:spLocks noGrp="1"/>
          </p:cNvSpPr>
          <p:nvPr>
            <p:ph type="sldNum" sz="quarter" idx="12"/>
          </p:nvPr>
        </p:nvSpPr>
        <p:spPr/>
        <p:txBody>
          <a:bodyPr/>
          <a:lstStyle/>
          <a:p>
            <a:fld id="{9860EDB8-5305-433F-BE41-D7A86D811DB3}" type="slidenum">
              <a:rPr lang="en-US" smtClean="0"/>
              <a:t>4</a:t>
            </a:fld>
            <a:endParaRPr lang="en-US" dirty="0"/>
          </a:p>
        </p:txBody>
      </p:sp>
      <p:pic>
        <p:nvPicPr>
          <p:cNvPr id="1026" name="Picture 2" descr="Hadoop Ecosystem | Hadoop for Big Data and Data Engineering">
            <a:extLst>
              <a:ext uri="{FF2B5EF4-FFF2-40B4-BE49-F238E27FC236}">
                <a16:creationId xmlns:a16="http://schemas.microsoft.com/office/drawing/2014/main" id="{81C937C2-462D-6B4B-96BF-26D41DE3C2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39" r="13246"/>
          <a:stretch/>
        </p:blipFill>
        <p:spPr bwMode="auto">
          <a:xfrm>
            <a:off x="0" y="1708751"/>
            <a:ext cx="5642518" cy="357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99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Slide Number Placeholder 2"/>
          <p:cNvSpPr>
            <a:spLocks noGrp="1"/>
          </p:cNvSpPr>
          <p:nvPr>
            <p:ph type="sldNum" sz="quarter" idx="12"/>
          </p:nvPr>
        </p:nvSpPr>
        <p:spPr/>
        <p:txBody>
          <a:bodyPr/>
          <a:lstStyle/>
          <a:p>
            <a:fld id="{9860EDB8-5305-433F-BE41-D7A86D811DB3}" type="slidenum">
              <a:rPr lang="en-US" smtClean="0"/>
              <a:t>5</a:t>
            </a:fld>
            <a:endParaRPr lang="en-US"/>
          </a:p>
        </p:txBody>
      </p:sp>
      <p:sp>
        <p:nvSpPr>
          <p:cNvPr id="4" name="TextBox 3">
            <a:extLst>
              <a:ext uri="{FF2B5EF4-FFF2-40B4-BE49-F238E27FC236}">
                <a16:creationId xmlns:a16="http://schemas.microsoft.com/office/drawing/2014/main" id="{8F16A968-ACBE-4496-B884-B87BD8433AD9}"/>
              </a:ext>
            </a:extLst>
          </p:cNvPr>
          <p:cNvSpPr txBox="1"/>
          <p:nvPr/>
        </p:nvSpPr>
        <p:spPr>
          <a:xfrm>
            <a:off x="609600" y="1812409"/>
            <a:ext cx="8646160" cy="2246769"/>
          </a:xfrm>
          <a:prstGeom prst="rect">
            <a:avLst/>
          </a:prstGeom>
          <a:noFill/>
        </p:spPr>
        <p:txBody>
          <a:bodyPr wrap="square" rtlCol="0">
            <a:spAutoFit/>
          </a:bodyPr>
          <a:lstStyle/>
          <a:p>
            <a:pPr marL="514350" indent="-514350">
              <a:buFont typeface="+mj-lt"/>
              <a:buAutoNum type="arabicPeriod"/>
            </a:pPr>
            <a:r>
              <a:rPr lang="en-US" sz="2800" dirty="0">
                <a:latin typeface="+mj-lt"/>
              </a:rPr>
              <a:t>Overview</a:t>
            </a:r>
          </a:p>
          <a:p>
            <a:pPr marL="514350" indent="-514350">
              <a:buFont typeface="+mj-lt"/>
              <a:buAutoNum type="arabicPeriod"/>
            </a:pPr>
            <a:r>
              <a:rPr lang="en-US" sz="2800" dirty="0">
                <a:latin typeface="+mj-lt"/>
              </a:rPr>
              <a:t>Experiment environment</a:t>
            </a:r>
          </a:p>
          <a:p>
            <a:pPr marL="514350" indent="-514350">
              <a:buFont typeface="+mj-lt"/>
              <a:buAutoNum type="arabicPeriod"/>
            </a:pPr>
            <a:r>
              <a:rPr lang="en-US" sz="2800" dirty="0">
                <a:latin typeface="+mj-lt"/>
              </a:rPr>
              <a:t>Proposed method </a:t>
            </a:r>
          </a:p>
          <a:p>
            <a:pPr marL="514350" indent="-514350">
              <a:buFont typeface="+mj-lt"/>
              <a:buAutoNum type="arabicPeriod"/>
            </a:pPr>
            <a:r>
              <a:rPr lang="en-US" sz="2800" dirty="0">
                <a:latin typeface="+mj-lt"/>
              </a:rPr>
              <a:t>Results and discussion</a:t>
            </a:r>
          </a:p>
          <a:p>
            <a:pPr marL="514350" indent="-514350">
              <a:buFont typeface="+mj-lt"/>
              <a:buAutoNum type="arabicPeriod"/>
            </a:pPr>
            <a:r>
              <a:rPr lang="en-US" sz="2800" dirty="0">
                <a:latin typeface="+mj-lt"/>
              </a:rPr>
              <a:t>Conclusion</a:t>
            </a:r>
          </a:p>
        </p:txBody>
      </p:sp>
    </p:spTree>
    <p:extLst>
      <p:ext uri="{BB962C8B-B14F-4D97-AF65-F5344CB8AC3E}">
        <p14:creationId xmlns:p14="http://schemas.microsoft.com/office/powerpoint/2010/main" val="258869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3048BC-1C26-423B-92EA-7576DF021055}"/>
              </a:ext>
            </a:extLst>
          </p:cNvPr>
          <p:cNvSpPr>
            <a:spLocks noGrp="1"/>
          </p:cNvSpPr>
          <p:nvPr>
            <p:ph type="ctrTitle"/>
          </p:nvPr>
        </p:nvSpPr>
        <p:spPr/>
        <p:txBody>
          <a:bodyPr/>
          <a:lstStyle/>
          <a:p>
            <a:r>
              <a:rPr lang="en-US" dirty="0"/>
              <a:t>1. Overview</a:t>
            </a:r>
          </a:p>
        </p:txBody>
      </p:sp>
      <p:sp>
        <p:nvSpPr>
          <p:cNvPr id="5" name="Subtitle 4">
            <a:extLst>
              <a:ext uri="{FF2B5EF4-FFF2-40B4-BE49-F238E27FC236}">
                <a16:creationId xmlns:a16="http://schemas.microsoft.com/office/drawing/2014/main" id="{75A7E8A4-AE9C-4049-B49D-3FA6080AF762}"/>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F0E97A79-D6B4-4882-8D49-DFFFD5FB089C}"/>
              </a:ext>
            </a:extLst>
          </p:cNvPr>
          <p:cNvSpPr>
            <a:spLocks noGrp="1"/>
          </p:cNvSpPr>
          <p:nvPr>
            <p:ph type="sldNum" sz="quarter" idx="12"/>
          </p:nvPr>
        </p:nvSpPr>
        <p:spPr/>
        <p:txBody>
          <a:bodyPr/>
          <a:lstStyle/>
          <a:p>
            <a:fld id="{9860EDB8-5305-433F-BE41-D7A86D811DB3}" type="slidenum">
              <a:rPr lang="en-US" smtClean="0"/>
              <a:t>6</a:t>
            </a:fld>
            <a:endParaRPr lang="en-US"/>
          </a:p>
        </p:txBody>
      </p:sp>
    </p:spTree>
    <p:extLst>
      <p:ext uri="{BB962C8B-B14F-4D97-AF65-F5344CB8AC3E}">
        <p14:creationId xmlns:p14="http://schemas.microsoft.com/office/powerpoint/2010/main" val="38078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DDCC-8120-4639-AFC0-3B9E512D51B0}"/>
              </a:ext>
            </a:extLst>
          </p:cNvPr>
          <p:cNvSpPr>
            <a:spLocks noGrp="1"/>
          </p:cNvSpPr>
          <p:nvPr>
            <p:ph type="title"/>
          </p:nvPr>
        </p:nvSpPr>
        <p:spPr/>
        <p:txBody>
          <a:bodyPr/>
          <a:lstStyle/>
          <a:p>
            <a:r>
              <a:rPr lang="en-US" dirty="0"/>
              <a:t>Challenge</a:t>
            </a:r>
          </a:p>
        </p:txBody>
      </p:sp>
      <p:sp>
        <p:nvSpPr>
          <p:cNvPr id="3" name="Slide Number Placeholder 2">
            <a:extLst>
              <a:ext uri="{FF2B5EF4-FFF2-40B4-BE49-F238E27FC236}">
                <a16:creationId xmlns:a16="http://schemas.microsoft.com/office/drawing/2014/main" id="{B5B30EE6-E618-4B0C-A28D-7537FCBF0638}"/>
              </a:ext>
            </a:extLst>
          </p:cNvPr>
          <p:cNvSpPr>
            <a:spLocks noGrp="1"/>
          </p:cNvSpPr>
          <p:nvPr>
            <p:ph type="sldNum" sz="quarter" idx="12"/>
          </p:nvPr>
        </p:nvSpPr>
        <p:spPr/>
        <p:txBody>
          <a:bodyPr/>
          <a:lstStyle/>
          <a:p>
            <a:fld id="{9860EDB8-5305-433F-BE41-D7A86D811DB3}" type="slidenum">
              <a:rPr lang="en-US" smtClean="0"/>
              <a:t>7</a:t>
            </a:fld>
            <a:endParaRPr lang="en-US"/>
          </a:p>
        </p:txBody>
      </p:sp>
      <p:sp>
        <p:nvSpPr>
          <p:cNvPr id="12" name="TextBox 11">
            <a:extLst>
              <a:ext uri="{FF2B5EF4-FFF2-40B4-BE49-F238E27FC236}">
                <a16:creationId xmlns:a16="http://schemas.microsoft.com/office/drawing/2014/main" id="{F63F5D35-8E14-8243-A112-D1A3B6985192}"/>
              </a:ext>
            </a:extLst>
          </p:cNvPr>
          <p:cNvSpPr txBox="1"/>
          <p:nvPr/>
        </p:nvSpPr>
        <p:spPr>
          <a:xfrm>
            <a:off x="609600" y="1691640"/>
            <a:ext cx="108546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drastic increase in the usage of some of the popular social media sites, which have resulted in the generation of large sets of data</a:t>
            </a:r>
          </a:p>
          <a:p>
            <a:pPr marL="285750" indent="-285750">
              <a:buFont typeface="Arial" panose="020B0604020202020204" pitchFamily="34" charset="0"/>
              <a:buChar char="•"/>
            </a:pPr>
            <a:r>
              <a:rPr lang="en-US" dirty="0"/>
              <a:t>Every minute millions of tweets are being posted</a:t>
            </a:r>
          </a:p>
          <a:p>
            <a:pPr marL="285750" indent="-285750">
              <a:buFont typeface="Arial" panose="020B0604020202020204" pitchFamily="34" charset="0"/>
              <a:buChar char="•"/>
            </a:pPr>
            <a:r>
              <a:rPr lang="en-US" dirty="0"/>
              <a:t>All the data from the internet will be in unstructured or in semi-structured format.</a:t>
            </a:r>
          </a:p>
          <a:p>
            <a:pPr marL="285750" indent="-285750">
              <a:buFont typeface="Arial" panose="020B0604020202020204" pitchFamily="34" charset="0"/>
              <a:buChar char="•"/>
            </a:pPr>
            <a:r>
              <a:rPr lang="en-US" dirty="0"/>
              <a:t>All the traditional data analysis techniques have gradually failed to perform analysis effectively on larger data sets.</a:t>
            </a:r>
          </a:p>
        </p:txBody>
      </p:sp>
      <p:pic>
        <p:nvPicPr>
          <p:cNvPr id="13" name="Picture 2">
            <a:extLst>
              <a:ext uri="{FF2B5EF4-FFF2-40B4-BE49-F238E27FC236}">
                <a16:creationId xmlns:a16="http://schemas.microsoft.com/office/drawing/2014/main" id="{9F36DA85-0B5F-F348-844E-EBFAFBE76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3477900"/>
            <a:ext cx="4585144" cy="30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09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860EDB8-5305-433F-BE41-D7A86D811DB3}" type="slidenum">
              <a:rPr lang="en-US" smtClean="0"/>
              <a:t>8</a:t>
            </a:fld>
            <a:endParaRPr lang="en-US" dirty="0"/>
          </a:p>
        </p:txBody>
      </p:sp>
      <p:sp>
        <p:nvSpPr>
          <p:cNvPr id="5" name="Title 1">
            <a:extLst>
              <a:ext uri="{FF2B5EF4-FFF2-40B4-BE49-F238E27FC236}">
                <a16:creationId xmlns:a16="http://schemas.microsoft.com/office/drawing/2014/main" id="{CB9C50AF-6CFA-454B-8A8B-5A7336FBFCF8}"/>
              </a:ext>
            </a:extLst>
          </p:cNvPr>
          <p:cNvSpPr txBox="1">
            <a:spLocks/>
          </p:cNvSpPr>
          <p:nvPr/>
        </p:nvSpPr>
        <p:spPr>
          <a:xfrm>
            <a:off x="609600" y="1"/>
            <a:ext cx="10744200" cy="1228436"/>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a:t>Sentiment analysis</a:t>
            </a:r>
          </a:p>
        </p:txBody>
      </p:sp>
      <p:sp>
        <p:nvSpPr>
          <p:cNvPr id="2" name="TextBox 1">
            <a:extLst>
              <a:ext uri="{FF2B5EF4-FFF2-40B4-BE49-F238E27FC236}">
                <a16:creationId xmlns:a16="http://schemas.microsoft.com/office/drawing/2014/main" id="{56A36EE3-FA63-48C3-BEF0-9FB25C29732A}"/>
              </a:ext>
            </a:extLst>
          </p:cNvPr>
          <p:cNvSpPr txBox="1"/>
          <p:nvPr/>
        </p:nvSpPr>
        <p:spPr>
          <a:xfrm>
            <a:off x="609600" y="1691640"/>
            <a:ext cx="108546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Sentiment analysis is identifying the polarity of the text, i.e. it identifies the attitude of the user toward a particular topic</a:t>
            </a:r>
          </a:p>
          <a:p>
            <a:pPr marL="285750" indent="-285750">
              <a:buFont typeface="Arial" panose="020B0604020202020204" pitchFamily="34" charset="0"/>
              <a:buChar char="•"/>
            </a:pPr>
            <a:r>
              <a:rPr lang="en-US" dirty="0"/>
              <a:t>Sentiment analysis greatly helps in knowing a person’s behavior toward a particular topic.</a:t>
            </a:r>
          </a:p>
        </p:txBody>
      </p:sp>
      <p:pic>
        <p:nvPicPr>
          <p:cNvPr id="1028" name="Picture 4" descr="5 Things You Need to Know about Sentiment Analysis and Classification -  KDnuggets">
            <a:extLst>
              <a:ext uri="{FF2B5EF4-FFF2-40B4-BE49-F238E27FC236}">
                <a16:creationId xmlns:a16="http://schemas.microsoft.com/office/drawing/2014/main" id="{7054757C-2EC1-BF48-A121-796EB3F8D0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8" t="16296"/>
          <a:stretch/>
        </p:blipFill>
        <p:spPr bwMode="auto">
          <a:xfrm>
            <a:off x="2730500" y="2833276"/>
            <a:ext cx="6096000" cy="388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7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9CD7-7319-479B-BF17-AE1F74B0525E}"/>
              </a:ext>
            </a:extLst>
          </p:cNvPr>
          <p:cNvSpPr>
            <a:spLocks noGrp="1"/>
          </p:cNvSpPr>
          <p:nvPr>
            <p:ph type="title"/>
          </p:nvPr>
        </p:nvSpPr>
        <p:spPr/>
        <p:txBody>
          <a:bodyPr/>
          <a:lstStyle/>
          <a:p>
            <a:r>
              <a:rPr lang="en-US" dirty="0"/>
              <a:t>Hadoop and Sentiment analysis</a:t>
            </a:r>
          </a:p>
        </p:txBody>
      </p:sp>
      <p:sp>
        <p:nvSpPr>
          <p:cNvPr id="3" name="Slide Number Placeholder 2">
            <a:extLst>
              <a:ext uri="{FF2B5EF4-FFF2-40B4-BE49-F238E27FC236}">
                <a16:creationId xmlns:a16="http://schemas.microsoft.com/office/drawing/2014/main" id="{BF5989C5-CD89-401E-AE17-D6FCA6CC053B}"/>
              </a:ext>
            </a:extLst>
          </p:cNvPr>
          <p:cNvSpPr>
            <a:spLocks noGrp="1"/>
          </p:cNvSpPr>
          <p:nvPr>
            <p:ph type="sldNum" sz="quarter" idx="12"/>
          </p:nvPr>
        </p:nvSpPr>
        <p:spPr/>
        <p:txBody>
          <a:bodyPr/>
          <a:lstStyle/>
          <a:p>
            <a:fld id="{9860EDB8-5305-433F-BE41-D7A86D811DB3}" type="slidenum">
              <a:rPr lang="en-US" smtClean="0"/>
              <a:t>9</a:t>
            </a:fld>
            <a:endParaRPr lang="en-US"/>
          </a:p>
        </p:txBody>
      </p:sp>
      <p:sp>
        <p:nvSpPr>
          <p:cNvPr id="6" name="TextBox 5">
            <a:extLst>
              <a:ext uri="{FF2B5EF4-FFF2-40B4-BE49-F238E27FC236}">
                <a16:creationId xmlns:a16="http://schemas.microsoft.com/office/drawing/2014/main" id="{49DF9A7A-E23D-2945-BFF9-340E0F923262}"/>
              </a:ext>
            </a:extLst>
          </p:cNvPr>
          <p:cNvSpPr txBox="1"/>
          <p:nvPr/>
        </p:nvSpPr>
        <p:spPr>
          <a:xfrm>
            <a:off x="5854700" y="1720840"/>
            <a:ext cx="583818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Hadoop, the powerful framework that has proved to be efficient in processing large sets of data.</a:t>
            </a:r>
          </a:p>
          <a:p>
            <a:endParaRPr lang="en-US" dirty="0"/>
          </a:p>
          <a:p>
            <a:pPr marL="285750" indent="-285750">
              <a:buFont typeface="Arial" panose="020B0604020202020204" pitchFamily="34" charset="0"/>
              <a:buChar char="•"/>
            </a:pPr>
            <a:r>
              <a:rPr lang="en-US" dirty="0"/>
              <a:t>MapReduce is a programming model for processing larger data sets and HDFS is a Hadoop Distributed File System that stores data in the form of memory blocks and distributes them across clusters.</a:t>
            </a:r>
          </a:p>
          <a:p>
            <a:endParaRPr lang="en-US" dirty="0"/>
          </a:p>
          <a:p>
            <a:pPr marL="285750" indent="-285750">
              <a:buFont typeface="Arial" panose="020B0604020202020204" pitchFamily="34" charset="0"/>
              <a:buChar char="•"/>
            </a:pPr>
            <a:r>
              <a:rPr lang="en-US" dirty="0"/>
              <a:t>The real-time Twitter data is extracted using Apache Flume. The data being extracted would be in JSON (JavaScript Object Notation) format.</a:t>
            </a:r>
          </a:p>
          <a:p>
            <a:endParaRPr lang="en-US" dirty="0"/>
          </a:p>
          <a:p>
            <a:pPr marL="285750" indent="-285750">
              <a:buFont typeface="Arial" panose="020B0604020202020204" pitchFamily="34" charset="0"/>
              <a:buChar char="•"/>
            </a:pPr>
            <a:r>
              <a:rPr lang="en-US" dirty="0"/>
              <a:t>The data stored in the HDFS are analyzed using data access components of Hadoop ecosystem Apache Pig and Apache Hive</a:t>
            </a:r>
          </a:p>
        </p:txBody>
      </p:sp>
      <p:pic>
        <p:nvPicPr>
          <p:cNvPr id="3074" name="Picture 2" descr="Hadoop Ecosystem | Hadoop Tools for Crunching Big Data | Edureka">
            <a:extLst>
              <a:ext uri="{FF2B5EF4-FFF2-40B4-BE49-F238E27FC236}">
                <a16:creationId xmlns:a16="http://schemas.microsoft.com/office/drawing/2014/main" id="{C9E09084-FE26-0144-AE60-88157C354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11" y="1720840"/>
            <a:ext cx="5228008" cy="409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5962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5688</TotalTime>
  <Words>1513</Words>
  <Application>Microsoft Macintosh PowerPoint</Application>
  <PresentationFormat>Widescreen</PresentationFormat>
  <Paragraphs>199</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Segoe UI Light</vt:lpstr>
      <vt:lpstr>WelcomeDoc</vt:lpstr>
      <vt:lpstr>PowerPoint Presentation</vt:lpstr>
      <vt:lpstr>Introduction</vt:lpstr>
      <vt:lpstr>Introduction</vt:lpstr>
      <vt:lpstr>PowerPoint Presentation</vt:lpstr>
      <vt:lpstr>Content</vt:lpstr>
      <vt:lpstr>1. Overview</vt:lpstr>
      <vt:lpstr>Challenge</vt:lpstr>
      <vt:lpstr>PowerPoint Presentation</vt:lpstr>
      <vt:lpstr>Hadoop and Sentiment analysis</vt:lpstr>
      <vt:lpstr>2. Experiment environment</vt:lpstr>
      <vt:lpstr>3. Proposed method</vt:lpstr>
      <vt:lpstr>4. Result and discussion</vt:lpstr>
      <vt:lpstr>Getting Data using Flume</vt:lpstr>
      <vt:lpstr>Finding recent trends using Apache Hive</vt:lpstr>
      <vt:lpstr>Finding recent trends using Apache Hive</vt:lpstr>
      <vt:lpstr>Sentiment analysis using Apache Hive</vt:lpstr>
      <vt:lpstr>Sentiment analysis using Apache Hive</vt:lpstr>
      <vt:lpstr>Sentiment analysis using Apache Hive</vt:lpstr>
      <vt:lpstr>Sentiment analysis using Apache Hive</vt:lpstr>
      <vt:lpstr>Results</vt:lpstr>
      <vt:lpstr>5. Conclusion</vt:lpstr>
      <vt:lpstr>Reference</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EAP final presentation How does education affect wealth?</dc:title>
  <dc:creator>Duong Nguyen Hai</dc:creator>
  <cp:lastModifiedBy>Microsoft Office User</cp:lastModifiedBy>
  <cp:revision>431</cp:revision>
  <dcterms:created xsi:type="dcterms:W3CDTF">2015-12-07T15:04:00Z</dcterms:created>
  <dcterms:modified xsi:type="dcterms:W3CDTF">2021-12-26T16:44:12Z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