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sldIdLst>
    <p:sldId id="307" r:id="rId3"/>
    <p:sldId id="303" r:id="rId4"/>
    <p:sldId id="313" r:id="rId5"/>
    <p:sldId id="338" r:id="rId6"/>
    <p:sldId id="317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0" r:id="rId15"/>
    <p:sldId id="351" r:id="rId16"/>
    <p:sldId id="349" r:id="rId17"/>
    <p:sldId id="348" r:id="rId18"/>
    <p:sldId id="31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orient="horz" pos="1584" userDrawn="1">
          <p15:clr>
            <a:srgbClr val="A4A3A4"/>
          </p15:clr>
        </p15:guide>
        <p15:guide id="9" orient="horz" pos="2736" userDrawn="1">
          <p15:clr>
            <a:srgbClr val="A4A3A4"/>
          </p15:clr>
        </p15:guide>
        <p15:guide id="10" pos="2688" userDrawn="1">
          <p15:clr>
            <a:srgbClr val="A4A3A4"/>
          </p15:clr>
        </p15:guide>
        <p15:guide id="11" pos="4992" userDrawn="1">
          <p15:clr>
            <a:srgbClr val="A4A3A4"/>
          </p15:clr>
        </p15:guide>
        <p15:guide id="12" orient="horz" pos="1296" userDrawn="1">
          <p15:clr>
            <a:srgbClr val="A4A3A4"/>
          </p15:clr>
        </p15:guide>
        <p15:guide id="13" orient="horz" pos="3024" userDrawn="1">
          <p15:clr>
            <a:srgbClr val="A4A3A4"/>
          </p15:clr>
        </p15:guide>
        <p15:guide id="14" pos="2976" userDrawn="1">
          <p15:clr>
            <a:srgbClr val="A4A3A4"/>
          </p15:clr>
        </p15:guide>
        <p15:guide id="15" pos="4704" userDrawn="1">
          <p15:clr>
            <a:srgbClr val="A4A3A4"/>
          </p15:clr>
        </p15:guide>
        <p15:guide id="16" orient="horz" pos="1008" userDrawn="1">
          <p15:clr>
            <a:srgbClr val="A4A3A4"/>
          </p15:clr>
        </p15:guide>
        <p15:guide id="17" orient="horz" pos="3312" userDrawn="1">
          <p15:clr>
            <a:srgbClr val="A4A3A4"/>
          </p15:clr>
        </p15:guide>
        <p15:guide id="18" pos="3264" userDrawn="1">
          <p15:clr>
            <a:srgbClr val="A4A3A4"/>
          </p15:clr>
        </p15:guide>
        <p15:guide id="19" pos="44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Duong Nguyen Hai" initials="DNH" lastIdx="0" clrIdx="2">
    <p:extLst>
      <p:ext uri="{19B8F6BF-5375-455C-9EA6-DF929625EA0E}">
        <p15:presenceInfo xmlns:p15="http://schemas.microsoft.com/office/powerpoint/2012/main" userId="c8e1d663747d80ab" providerId="Windows Live"/>
      </p:ext>
    </p:extLst>
  </p:cmAuthor>
  <p:cmAuthor id="3" name="Phim Nguyen" initials="PN" lastIdx="1" clrIdx="3">
    <p:extLst>
      <p:ext uri="{19B8F6BF-5375-455C-9EA6-DF929625EA0E}">
        <p15:presenceInfo xmlns:p15="http://schemas.microsoft.com/office/powerpoint/2012/main" userId="c13b23c11ce560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462F"/>
    <a:srgbClr val="D24726"/>
    <a:srgbClr val="D2B4A6"/>
    <a:srgbClr val="734F29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69143" autoAdjust="0"/>
  </p:normalViewPr>
  <p:slideViewPr>
    <p:cSldViewPr snapToGrid="0">
      <p:cViewPr varScale="1">
        <p:scale>
          <a:sx n="115" d="100"/>
          <a:sy n="115" d="100"/>
        </p:scale>
        <p:origin x="848" y="200"/>
      </p:cViewPr>
      <p:guideLst>
        <p:guide pos="3840"/>
        <p:guide orient="horz" pos="3888"/>
        <p:guide orient="horz" pos="432"/>
        <p:guide orient="horz" pos="2160"/>
        <p:guide pos="384"/>
        <p:guide pos="7296"/>
        <p:guide orient="horz" pos="1584"/>
        <p:guide orient="horz" pos="2736"/>
        <p:guide pos="2688"/>
        <p:guide pos="4992"/>
        <p:guide orient="horz" pos="1296"/>
        <p:guide orient="horz" pos="3024"/>
        <p:guide pos="2976"/>
        <p:guide pos="4704"/>
        <p:guide orient="horz" pos="1008"/>
        <p:guide orient="horz" pos="3312"/>
        <p:guide pos="3264"/>
        <p:guide pos="4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endParaRPr lang="en-US" sz="1200" dirty="0"/>
          </a:p>
          <a:p>
            <a:r>
              <a:rPr lang="en-US" sz="1200"/>
              <a:t>Do </a:t>
            </a:r>
            <a:r>
              <a:rPr lang="en-US" sz="1200" baseline="0"/>
              <a:t>sự </a:t>
            </a:r>
            <a:r>
              <a:rPr lang="en-US" sz="1200" baseline="0" dirty="0" err="1"/>
              <a:t>phát</a:t>
            </a:r>
            <a:r>
              <a:rPr lang="en-US" sz="1200" baseline="0" dirty="0"/>
              <a:t> </a:t>
            </a:r>
            <a:r>
              <a:rPr lang="en-US" sz="1200" baseline="0" dirty="0" err="1"/>
              <a:t>triển</a:t>
            </a:r>
            <a:r>
              <a:rPr lang="en-US" sz="1200" baseline="0" dirty="0"/>
              <a:t> </a:t>
            </a:r>
            <a:r>
              <a:rPr lang="en-US" sz="1200" baseline="0" err="1"/>
              <a:t>của</a:t>
            </a:r>
            <a:r>
              <a:rPr lang="en-US" sz="1200" baseline="0"/>
              <a:t> công </a:t>
            </a:r>
            <a:r>
              <a:rPr lang="en-US" sz="1200" baseline="0" dirty="0" err="1"/>
              <a:t>nghệ</a:t>
            </a:r>
            <a:r>
              <a:rPr lang="en-US" sz="1200" baseline="0" dirty="0"/>
              <a:t> </a:t>
            </a:r>
            <a:r>
              <a:rPr lang="en-US" sz="1200" baseline="0" dirty="0" err="1"/>
              <a:t>thu</a:t>
            </a:r>
            <a:r>
              <a:rPr lang="en-US" sz="1200" baseline="0" dirty="0"/>
              <a:t> </a:t>
            </a:r>
            <a:r>
              <a:rPr lang="en-US" sz="1200" baseline="0" dirty="0" err="1"/>
              <a:t>thập</a:t>
            </a:r>
            <a:r>
              <a:rPr lang="en-US" sz="1200" baseline="0" dirty="0"/>
              <a:t> </a:t>
            </a:r>
            <a:r>
              <a:rPr lang="en-US" sz="1200" baseline="0" dirty="0" err="1"/>
              <a:t>dữ</a:t>
            </a:r>
            <a:r>
              <a:rPr lang="en-US" sz="1200" baseline="0" dirty="0"/>
              <a:t> </a:t>
            </a:r>
            <a:r>
              <a:rPr lang="en-US" sz="1200" baseline="0" dirty="0" err="1"/>
              <a:t>liệu</a:t>
            </a:r>
            <a:r>
              <a:rPr lang="en-US" sz="1200" baseline="0" dirty="0"/>
              <a:t>, </a:t>
            </a:r>
            <a:r>
              <a:rPr lang="vi-VN" sz="1200" dirty="0"/>
              <a:t>hiện nay khối lượng dữ liệu sản sinh ngày càng lớn, tốc độ tăng trưởng ngày càng nhanh, định dạng dữ liệu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vi-VN" sz="1200" dirty="0"/>
              <a:t>, dẫn tới vấn đề lưu trữ dữ liệu trở thành 1 trong những vấn đề quan trọng của big data</a:t>
            </a:r>
            <a:r>
              <a:rPr lang="en-US" sz="1200" dirty="0"/>
              <a:t>.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, </a:t>
            </a:r>
            <a:r>
              <a:rPr lang="en-US" sz="1200" dirty="0" err="1"/>
              <a:t>hiện</a:t>
            </a:r>
            <a:r>
              <a:rPr lang="en-US" sz="1200" dirty="0"/>
              <a:t> nay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vi-VN" sz="1200" dirty="0"/>
              <a:t>số giải pháp lưu trữ dữ liệu lớn và 1 trong số đó là </a:t>
            </a:r>
            <a:r>
              <a:rPr lang="en-US" sz="1200" dirty="0"/>
              <a:t>A</a:t>
            </a:r>
            <a:r>
              <a:rPr lang="vi-VN" sz="1200" dirty="0"/>
              <a:t>MAZON SIMPLE STORAGE SERVICE </a:t>
            </a:r>
            <a:r>
              <a:rPr lang="en-US" sz="1200" dirty="0"/>
              <a:t> hay </a:t>
            </a: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Amazon </a:t>
            </a:r>
            <a:r>
              <a:rPr lang="vi-VN" sz="1200" dirty="0"/>
              <a:t>S3</a:t>
            </a:r>
            <a:r>
              <a:rPr lang="en-US" sz="1200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E138-A300-4A1A-87BB-8CF0B0611A64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C4C0-C2B2-4E73-A027-245CE189D6A3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2336-056E-42AD-BB0E-F9F47A2071E5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0162-4CD6-4920-8D81-BCBD2C8DC29A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E36-AD2B-42EC-AE78-A21A6797C9FB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4047-530B-4074-B7CB-9B68F4D2991D}" type="datetime1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188D-A1A6-4009-8B34-5C4F42E4B7CF}" type="datetime1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8E22-0FC7-485F-B50E-57EAC4D679E7}" type="datetime1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CEA5-C36E-458A-AFDB-5330F183E58A}" type="datetime1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2907-595C-4E52-8321-1AF7C47EED50}" type="datetime1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D5E3-FFA9-4BC6-B6A2-9E80E9753FB6}" type="datetime1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6CDB-CAAF-46F7-878A-4330F0235816}" type="datetime1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8A40-FF58-42BF-96F5-94C7A625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34" y="2135112"/>
            <a:ext cx="6393366" cy="2721474"/>
          </a:xfrm>
        </p:spPr>
        <p:txBody>
          <a:bodyPr>
            <a:normAutofit/>
          </a:bodyPr>
          <a:lstStyle/>
          <a:p>
            <a:r>
              <a:rPr lang="en-US" sz="3600" dirty="0"/>
              <a:t>Bigdata and Hadoop Ecosystem</a:t>
            </a:r>
            <a:endParaRPr lang="en-US"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874FE-E8E2-44D1-BC35-018C2456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adoop Ecosystem | Hadoop for Big Data and Data Engineering">
            <a:extLst>
              <a:ext uri="{FF2B5EF4-FFF2-40B4-BE49-F238E27FC236}">
                <a16:creationId xmlns:a16="http://schemas.microsoft.com/office/drawing/2014/main" id="{81C937C2-462D-6B4B-96BF-26D41DE3C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9" r="13246"/>
          <a:stretch/>
        </p:blipFill>
        <p:spPr bwMode="auto">
          <a:xfrm>
            <a:off x="0" y="1708751"/>
            <a:ext cx="5642518" cy="35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68A-75F0-4AD1-A536-0CCBD574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characteristic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B7605-C4DF-43A8-BD66-00425ECC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4A3FC-A354-42DD-A7CA-25C446C5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11" y="1581699"/>
            <a:ext cx="7830777" cy="44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334A-0368-41E2-8CA0-725E3CD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and Big Data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0D3A2-8DF9-4886-9C75-6FE9963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3E1C4-63CD-40E8-860B-6D43A277CA27}"/>
              </a:ext>
            </a:extLst>
          </p:cNvPr>
          <p:cNvSpPr txBox="1"/>
          <p:nvPr/>
        </p:nvSpPr>
        <p:spPr>
          <a:xfrm>
            <a:off x="604434" y="1634490"/>
            <a:ext cx="8651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Big Data 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Enhancement of the Quality of Big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Enhancement of Data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Enhancement of the Quality of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Streamlining the Data 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D0F84-BA7E-4090-9CCB-8843D6991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3759200"/>
            <a:ext cx="5643967" cy="2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A865A1-9B1C-45F8-A96D-B3ABDD59E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Blockchain approaches in big data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6DF73-25AD-4754-A73A-F765F21C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A538CBE-A5B3-47D4-A05F-329D3915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services in big data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0BBF-BB14-48A4-864C-603F06C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6B4E1-8194-4591-B404-C8D0D542783A}"/>
              </a:ext>
            </a:extLst>
          </p:cNvPr>
          <p:cNvSpPr txBox="1"/>
          <p:nvPr/>
        </p:nvSpPr>
        <p:spPr>
          <a:xfrm>
            <a:off x="1303023" y="3109755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Data Acquisition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849CB-E92C-466E-B5B0-A2E8DBFFF2B9}"/>
              </a:ext>
            </a:extLst>
          </p:cNvPr>
          <p:cNvSpPr/>
          <p:nvPr/>
        </p:nvSpPr>
        <p:spPr>
          <a:xfrm>
            <a:off x="780781" y="5179912"/>
            <a:ext cx="33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Big Data Transmission/Sharing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CA4E3-7D06-4A7F-BD35-13E0E1331ABA}"/>
              </a:ext>
            </a:extLst>
          </p:cNvPr>
          <p:cNvSpPr/>
          <p:nvPr/>
        </p:nvSpPr>
        <p:spPr>
          <a:xfrm>
            <a:off x="8738914" y="5126973"/>
            <a:ext cx="195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Big Data Storage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1C78B-32C6-4BE2-A6ED-3C74ED8947E1}"/>
              </a:ext>
            </a:extLst>
          </p:cNvPr>
          <p:cNvSpPr/>
          <p:nvPr/>
        </p:nvSpPr>
        <p:spPr>
          <a:xfrm>
            <a:off x="8677041" y="3238396"/>
            <a:ext cx="207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Big Data Analytics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3090A-22C4-4C8A-B170-258D89DF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58"/>
          <a:stretch/>
        </p:blipFill>
        <p:spPr>
          <a:xfrm>
            <a:off x="1202116" y="1691503"/>
            <a:ext cx="2548775" cy="1386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FD1A86-77DA-41F9-8063-E379F0494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03"/>
          <a:stretch/>
        </p:blipFill>
        <p:spPr>
          <a:xfrm>
            <a:off x="8441110" y="1691503"/>
            <a:ext cx="2548775" cy="1386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A767F7-8F8D-4E6D-A608-EFAD2A6A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425"/>
          <a:stretch/>
        </p:blipFill>
        <p:spPr>
          <a:xfrm>
            <a:off x="8441108" y="3673990"/>
            <a:ext cx="2548774" cy="1386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B6A6B7-0FB3-4292-BC64-181C92B612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9" b="11197"/>
          <a:stretch/>
        </p:blipFill>
        <p:spPr>
          <a:xfrm>
            <a:off x="1388442" y="3673990"/>
            <a:ext cx="2176121" cy="13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68EF-52FF-407A-8834-5CE2FAD8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9FA13-8827-43E3-B0E0-0C31AFED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0EC93-76D9-4F14-906D-F95EAB7C1C1F}"/>
              </a:ext>
            </a:extLst>
          </p:cNvPr>
          <p:cNvSpPr txBox="1"/>
          <p:nvPr/>
        </p:nvSpPr>
        <p:spPr>
          <a:xfrm>
            <a:off x="604434" y="1566938"/>
            <a:ext cx="387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study: use blockchain in storage mobile money transactions</a:t>
            </a:r>
          </a:p>
        </p:txBody>
      </p:sp>
      <p:pic>
        <p:nvPicPr>
          <p:cNvPr id="3074" name="Picture 2" descr="MobiFone, VNPT được phép thí điểm Mobile Money - VnExpress Kinh doanh">
            <a:extLst>
              <a:ext uri="{FF2B5EF4-FFF2-40B4-BE49-F238E27FC236}">
                <a16:creationId xmlns:a16="http://schemas.microsoft.com/office/drawing/2014/main" id="{B420C599-F831-4C6C-8234-D1A37633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73" y="1566938"/>
            <a:ext cx="4266193" cy="25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AB99E-E9B3-47F2-8012-817FCA8B3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70172-A0C3-447A-8C85-E9D7D07F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CCF982-1A79-4891-AEE2-51B3F7BC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67B7-5F2C-41EC-B31A-7AD8F168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D706C-69C0-465B-9636-840A5A90940E}"/>
              </a:ext>
            </a:extLst>
          </p:cNvPr>
          <p:cNvSpPr txBox="1"/>
          <p:nvPr/>
        </p:nvSpPr>
        <p:spPr>
          <a:xfrm>
            <a:off x="604434" y="1691640"/>
            <a:ext cx="569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and privacy enhancement in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in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overhead in blockchain</a:t>
            </a:r>
          </a:p>
        </p:txBody>
      </p:sp>
      <p:pic>
        <p:nvPicPr>
          <p:cNvPr id="4100" name="Picture 4" descr="Global Data Complexity Representation. Big Data Concept Visualization.  Analytics Abstract Concept. Stock Vector - Illustration of visualization,  innovation: 189554933">
            <a:extLst>
              <a:ext uri="{FF2B5EF4-FFF2-40B4-BE49-F238E27FC236}">
                <a16:creationId xmlns:a16="http://schemas.microsoft.com/office/drawing/2014/main" id="{ED543FB9-671A-47DD-B60C-9C5DA84CE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7"/>
          <a:stretch/>
        </p:blipFill>
        <p:spPr bwMode="auto">
          <a:xfrm>
            <a:off x="7890893" y="1691640"/>
            <a:ext cx="3696673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1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F4533-7CFC-46B7-8860-ABDC9842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29A3E-7996-42C4-8C57-07CDABC378F4}"/>
              </a:ext>
            </a:extLst>
          </p:cNvPr>
          <p:cNvSpPr txBox="1"/>
          <p:nvPr/>
        </p:nvSpPr>
        <p:spPr>
          <a:xfrm>
            <a:off x="2472690" y="3013501"/>
            <a:ext cx="7246620" cy="646331"/>
          </a:xfrm>
          <a:prstGeom prst="rect">
            <a:avLst/>
          </a:prstGeom>
          <a:solidFill>
            <a:srgbClr val="DD462F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209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6C6E-33B3-4E38-93AC-0F1B60CF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1269703" cy="120886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1924-4014-4FE3-A7BC-A77996B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4434" y="1815360"/>
            <a:ext cx="10749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Yaga</a:t>
            </a:r>
            <a:r>
              <a:rPr lang="en-US" dirty="0"/>
              <a:t>, D. , Mell, P. , Roby, N. and </a:t>
            </a:r>
            <a:r>
              <a:rPr lang="en-US" dirty="0" err="1"/>
              <a:t>Scarfone</a:t>
            </a:r>
            <a:r>
              <a:rPr lang="en-US" dirty="0"/>
              <a:t>, K. (2018), Blockchain Technology Overview, NIST Interagency/Internal Report (NISTIR), National Institute of Standards and Technology, Gaithersburg, 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Deepa, N. &amp; Pham, Quoc-Viet &amp; C. Nguyen, </a:t>
            </a:r>
            <a:r>
              <a:rPr lang="en-US" dirty="0" err="1"/>
              <a:t>Dinh</a:t>
            </a:r>
            <a:r>
              <a:rPr lang="en-US" dirty="0"/>
              <a:t> &amp; Bhattacharya, </a:t>
            </a:r>
            <a:r>
              <a:rPr lang="en-US" dirty="0" err="1"/>
              <a:t>Sweta</a:t>
            </a:r>
            <a:r>
              <a:rPr lang="en-US" dirty="0"/>
              <a:t> &amp; B, </a:t>
            </a:r>
            <a:r>
              <a:rPr lang="en-US" dirty="0" err="1"/>
              <a:t>Prabadevi</a:t>
            </a:r>
            <a:r>
              <a:rPr lang="en-US" dirty="0"/>
              <a:t> &amp; </a:t>
            </a:r>
            <a:r>
              <a:rPr lang="en-US" dirty="0" err="1"/>
              <a:t>Gadekallu</a:t>
            </a:r>
            <a:r>
              <a:rPr lang="en-US" dirty="0"/>
              <a:t>, </a:t>
            </a:r>
            <a:r>
              <a:rPr lang="en-US" dirty="0" err="1"/>
              <a:t>Thippa</a:t>
            </a:r>
            <a:r>
              <a:rPr lang="en-US" dirty="0"/>
              <a:t> &amp; Reddy, Praveen &amp; Fang, Fang &amp; Pathirana, </a:t>
            </a:r>
            <a:r>
              <a:rPr lang="en-US" dirty="0" err="1"/>
              <a:t>Pubudu</a:t>
            </a:r>
            <a:r>
              <a:rPr lang="en-US" dirty="0"/>
              <a:t>. (2020). A Survey on Blockchain for Big Data: Approaches, Opportunities, and Future Directions.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27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16A968-ACBE-4496-B884-B87BD8433AD9}"/>
              </a:ext>
            </a:extLst>
          </p:cNvPr>
          <p:cNvSpPr txBox="1"/>
          <p:nvPr/>
        </p:nvSpPr>
        <p:spPr>
          <a:xfrm>
            <a:off x="609600" y="1812409"/>
            <a:ext cx="10959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Course: Data Engineering</a:t>
            </a:r>
          </a:p>
          <a:p>
            <a:r>
              <a:rPr lang="en-US" sz="2800" dirty="0">
                <a:latin typeface="+mj-lt"/>
              </a:rPr>
              <a:t>Instructor: Assoc. Prof. Dr. Dang Tran </a:t>
            </a:r>
            <a:r>
              <a:rPr lang="en-US" sz="2800" dirty="0" err="1">
                <a:latin typeface="+mj-lt"/>
              </a:rPr>
              <a:t>Khanh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Bui Thien Bao 		- 2170064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C7D1BB-A3F8-475D-A170-86E80F02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773A9-4E95-407E-B508-00677C00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6A968-ACBE-4496-B884-B87BD8433AD9}"/>
              </a:ext>
            </a:extLst>
          </p:cNvPr>
          <p:cNvSpPr txBox="1"/>
          <p:nvPr/>
        </p:nvSpPr>
        <p:spPr>
          <a:xfrm>
            <a:off x="609600" y="1812409"/>
            <a:ext cx="86461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Hadoop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Hadoop Architecture</a:t>
            </a:r>
            <a:endParaRPr lang="en-US" sz="28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Blockchain approaches in big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5886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048BC-1C26-423B-92EA-7576DF02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Blockchain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A7E8A4-AE9C-4049-B49D-3FA6080AF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97A79-D6B4-4882-8D49-DFFFD5FB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9C50AF-6CFA-454B-8A8B-5A7336FBFCF8}"/>
              </a:ext>
            </a:extLst>
          </p:cNvPr>
          <p:cNvSpPr txBox="1">
            <a:spLocks/>
          </p:cNvSpPr>
          <p:nvPr/>
        </p:nvSpPr>
        <p:spPr>
          <a:xfrm>
            <a:off x="609600" y="1"/>
            <a:ext cx="10744200" cy="122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blockchain?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36EE3-FA63-48C3-BEF0-9FB25C29732A}"/>
              </a:ext>
            </a:extLst>
          </p:cNvPr>
          <p:cNvSpPr txBox="1"/>
          <p:nvPr/>
        </p:nvSpPr>
        <p:spPr>
          <a:xfrm>
            <a:off x="609600" y="1691640"/>
            <a:ext cx="1085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blockchain is essentially a digital ledger of transactions that is duplicated and distributed across the entire network of computer systems on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block in the chain contains a number of transactions, and every time a new transaction occurs on the blockchain, a record of that transaction is added to every participant’s ledger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225FD-6185-4238-99FF-AF813187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5193450" cy="25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DCC-8120-4639-AFC0-3B9E512D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30EE6-E618-4B0C-A28D-7537FCB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olor Illustration Icon for Immutable, Uncomplaining and Unfaltering Stock  Illustration - Illustration of vector, unfaltering: 193738364">
            <a:extLst>
              <a:ext uri="{FF2B5EF4-FFF2-40B4-BE49-F238E27FC236}">
                <a16:creationId xmlns:a16="http://schemas.microsoft.com/office/drawing/2014/main" id="{8BD2EDB9-0A93-4964-B3FC-6963B83B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0852"/>
            <a:ext cx="2503169" cy="25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58D9B-A295-4C1D-88DD-73D67E7DCEBC}"/>
              </a:ext>
            </a:extLst>
          </p:cNvPr>
          <p:cNvSpPr txBox="1"/>
          <p:nvPr/>
        </p:nvSpPr>
        <p:spPr>
          <a:xfrm>
            <a:off x="6427469" y="4372020"/>
            <a:ext cx="1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1EB7E-7B55-4037-B59F-75F6FC3F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4" y="2285949"/>
            <a:ext cx="2152650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3CE28-78C6-4DA7-9994-84D6D07608FE}"/>
              </a:ext>
            </a:extLst>
          </p:cNvPr>
          <p:cNvSpPr txBox="1"/>
          <p:nvPr/>
        </p:nvSpPr>
        <p:spPr>
          <a:xfrm>
            <a:off x="3200400" y="4377644"/>
            <a:ext cx="250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Decentralization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5A643-4071-4727-82BB-8F59A11E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630" y="1906496"/>
            <a:ext cx="2503170" cy="2503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1CB4EB-CA33-49C5-A737-87A0FF3BADA7}"/>
              </a:ext>
            </a:extLst>
          </p:cNvPr>
          <p:cNvSpPr txBox="1"/>
          <p:nvPr/>
        </p:nvSpPr>
        <p:spPr>
          <a:xfrm>
            <a:off x="9164955" y="437202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Consensus</a:t>
            </a:r>
          </a:p>
        </p:txBody>
      </p:sp>
      <p:pic>
        <p:nvPicPr>
          <p:cNvPr id="1028" name="Picture 4" descr="P2p Network Images, Stock Photos &amp;amp; Vectors | Shutterstock">
            <a:extLst>
              <a:ext uri="{FF2B5EF4-FFF2-40B4-BE49-F238E27FC236}">
                <a16:creationId xmlns:a16="http://schemas.microsoft.com/office/drawing/2014/main" id="{051D1A4E-CE97-47FC-8C46-BD2040E3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7067"/>
          <a:stretch/>
        </p:blipFill>
        <p:spPr bwMode="auto">
          <a:xfrm>
            <a:off x="408622" y="2597003"/>
            <a:ext cx="1920240" cy="16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13F11-159C-430F-9A36-259143B86657}"/>
              </a:ext>
            </a:extLst>
          </p:cNvPr>
          <p:cNvSpPr txBox="1"/>
          <p:nvPr/>
        </p:nvSpPr>
        <p:spPr>
          <a:xfrm>
            <a:off x="91757" y="4372020"/>
            <a:ext cx="250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4550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9CD7-7319-479B-BF17-AE1F74B0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989C5-CD89-401E-AE17-D6FCA6CC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76681-0237-4B9D-9A10-AEBA4D18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2767182"/>
            <a:ext cx="9688830" cy="23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3AC0-2CBC-43A0-BE74-19E50367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blockchain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6C46D-7190-4F4B-82C1-BC9AA731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BEB1C-577B-4297-AD60-E5A34CD80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5"/>
          <a:stretch/>
        </p:blipFill>
        <p:spPr>
          <a:xfrm>
            <a:off x="1958037" y="1714817"/>
            <a:ext cx="8275925" cy="45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D86A26-0DE5-4FDE-A094-DC518E169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Blockchain and Big Data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81162-28B0-4871-81A4-C97B9C6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5208</TotalTime>
  <Words>455</Words>
  <Application>Microsoft Macintosh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WelcomeDoc</vt:lpstr>
      <vt:lpstr>PowerPoint Presentation</vt:lpstr>
      <vt:lpstr>Introduction</vt:lpstr>
      <vt:lpstr>Content</vt:lpstr>
      <vt:lpstr>1. Blockchain overview</vt:lpstr>
      <vt:lpstr>PowerPoint Presentation</vt:lpstr>
      <vt:lpstr>Characteristic</vt:lpstr>
      <vt:lpstr>Block and Chain</vt:lpstr>
      <vt:lpstr>How does blockchain work?</vt:lpstr>
      <vt:lpstr>2. Blockchain and Big Data Integration</vt:lpstr>
      <vt:lpstr>Bigdata characteristic </vt:lpstr>
      <vt:lpstr>Blockchain and Big Data Integration</vt:lpstr>
      <vt:lpstr>3. Blockchain approaches in big data application</vt:lpstr>
      <vt:lpstr>Blockchain services in big data application</vt:lpstr>
      <vt:lpstr>4. Demo</vt:lpstr>
      <vt:lpstr>5. Challenges</vt:lpstr>
      <vt:lpstr>Challenges</vt:lpstr>
      <vt:lpstr>PowerPoint Presentation</vt:lpstr>
      <vt:lpstr>Reference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 final presentation How does education affect wealth?</dc:title>
  <dc:creator>Duong Nguyen Hai</dc:creator>
  <cp:lastModifiedBy>Microsoft Office User</cp:lastModifiedBy>
  <cp:revision>430</cp:revision>
  <dcterms:created xsi:type="dcterms:W3CDTF">2015-12-07T15:04:00Z</dcterms:created>
  <dcterms:modified xsi:type="dcterms:W3CDTF">2021-12-26T08:43:01Z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