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Merriweather Light"/>
      <p:regular r:id="rId47"/>
      <p:bold r:id="rId48"/>
      <p:italic r:id="rId49"/>
      <p:boldItalic r:id="rId50"/>
    </p:embeddedFont>
    <p:embeddedFont>
      <p:font typeface="Montserrat"/>
      <p:regular r:id="rId51"/>
      <p:bold r:id="rId52"/>
      <p:italic r:id="rId53"/>
      <p:boldItalic r:id="rId54"/>
    </p:embeddedFont>
    <p:embeddedFont>
      <p:font typeface="Open Sans SemiBold"/>
      <p:regular r:id="rId55"/>
      <p:bold r:id="rId56"/>
      <p:italic r:id="rId57"/>
      <p:boldItalic r:id="rId58"/>
    </p:embeddedFont>
    <p:embeddedFont>
      <p:font typeface="Vidaloka"/>
      <p:regular r:id="rId59"/>
    </p:embeddedFont>
    <p:embeddedFont>
      <p:font typeface="Russo One"/>
      <p:regular r:id="rId60"/>
    </p:embeddedFont>
    <p:embeddedFont>
      <p:font typeface="Mako"/>
      <p:regular r:id="rId61"/>
    </p:embeddedFont>
    <p:embeddedFont>
      <p:font typeface="Crimson Text"/>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F31A2F-A909-44D9-9A5B-EB6B976345D1}">
  <a:tblStyle styleId="{26F31A2F-A909-44D9-9A5B-EB6B976345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Light-bold.fntdata"/><Relationship Id="rId47" Type="http://schemas.openxmlformats.org/officeDocument/2006/relationships/font" Target="fonts/MerriweatherLight-regular.fntdata"/><Relationship Id="rId49" Type="http://schemas.openxmlformats.org/officeDocument/2006/relationships/font" Target="fonts/Merriweather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rimsonText-regular.fntdata"/><Relationship Id="rId61" Type="http://schemas.openxmlformats.org/officeDocument/2006/relationships/font" Target="fonts/Mako-regular.fntdata"/><Relationship Id="rId20" Type="http://schemas.openxmlformats.org/officeDocument/2006/relationships/slide" Target="slides/slide15.xml"/><Relationship Id="rId64" Type="http://schemas.openxmlformats.org/officeDocument/2006/relationships/font" Target="fonts/CrimsonText-italic.fntdata"/><Relationship Id="rId63" Type="http://schemas.openxmlformats.org/officeDocument/2006/relationships/font" Target="fonts/CrimsonText-bold.fntdata"/><Relationship Id="rId22" Type="http://schemas.openxmlformats.org/officeDocument/2006/relationships/slide" Target="slides/slide17.xml"/><Relationship Id="rId66" Type="http://schemas.openxmlformats.org/officeDocument/2006/relationships/font" Target="fonts/OpenSans-regular.fntdata"/><Relationship Id="rId21" Type="http://schemas.openxmlformats.org/officeDocument/2006/relationships/slide" Target="slides/slide16.xml"/><Relationship Id="rId65" Type="http://schemas.openxmlformats.org/officeDocument/2006/relationships/font" Target="fonts/CrimsonText-boldItalic.fntdata"/><Relationship Id="rId24" Type="http://schemas.openxmlformats.org/officeDocument/2006/relationships/slide" Target="slides/slide19.xml"/><Relationship Id="rId68" Type="http://schemas.openxmlformats.org/officeDocument/2006/relationships/font" Target="fonts/OpenSans-italic.fntdata"/><Relationship Id="rId23" Type="http://schemas.openxmlformats.org/officeDocument/2006/relationships/slide" Target="slides/slide18.xml"/><Relationship Id="rId67" Type="http://schemas.openxmlformats.org/officeDocument/2006/relationships/font" Target="fonts/OpenSans-bold.fntdata"/><Relationship Id="rId60" Type="http://schemas.openxmlformats.org/officeDocument/2006/relationships/font" Target="fonts/RussoOne-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regular.fntdata"/><Relationship Id="rId50" Type="http://schemas.openxmlformats.org/officeDocument/2006/relationships/font" Target="fonts/MerriweatherLight-boldItalic.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6.xml"/><Relationship Id="rId55" Type="http://schemas.openxmlformats.org/officeDocument/2006/relationships/font" Target="fonts/OpenSansSemiBold-regular.fntdata"/><Relationship Id="rId10" Type="http://schemas.openxmlformats.org/officeDocument/2006/relationships/slide" Target="slides/slide5.xml"/><Relationship Id="rId54" Type="http://schemas.openxmlformats.org/officeDocument/2006/relationships/font" Target="fonts/Montserrat-boldItalic.fntdata"/><Relationship Id="rId13" Type="http://schemas.openxmlformats.org/officeDocument/2006/relationships/slide" Target="slides/slide8.xml"/><Relationship Id="rId57" Type="http://schemas.openxmlformats.org/officeDocument/2006/relationships/font" Target="fonts/OpenSansSemiBold-italic.fntdata"/><Relationship Id="rId12" Type="http://schemas.openxmlformats.org/officeDocument/2006/relationships/slide" Target="slides/slide7.xml"/><Relationship Id="rId56" Type="http://schemas.openxmlformats.org/officeDocument/2006/relationships/font" Target="fonts/OpenSansSemiBold-bold.fntdata"/><Relationship Id="rId15" Type="http://schemas.openxmlformats.org/officeDocument/2006/relationships/slide" Target="slides/slide10.xml"/><Relationship Id="rId59" Type="http://schemas.openxmlformats.org/officeDocument/2006/relationships/font" Target="fonts/Vidaloka-regular.fntdata"/><Relationship Id="rId14" Type="http://schemas.openxmlformats.org/officeDocument/2006/relationships/slide" Target="slides/slide9.xml"/><Relationship Id="rId58" Type="http://schemas.openxmlformats.org/officeDocument/2006/relationships/font" Target="fonts/OpenSans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09fb901c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09fb901c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09fb901c5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09fb901c5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compute-intensive process is the training phase of the LSTM model. For a simply explanation, the training will include some processes:</a:t>
            </a:r>
            <a:endParaRPr/>
          </a:p>
          <a:p>
            <a:pPr indent="0" lvl="0" marL="0" rtl="0" algn="l">
              <a:spcBef>
                <a:spcPts val="0"/>
              </a:spcBef>
              <a:spcAft>
                <a:spcPts val="0"/>
              </a:spcAft>
              <a:buNone/>
            </a:pPr>
            <a:r>
              <a:rPr lang="en"/>
              <a:t>Data one-hot encoding</a:t>
            </a:r>
            <a:endParaRPr/>
          </a:p>
          <a:p>
            <a:pPr indent="0" lvl="0" marL="0" rtl="0" algn="l">
              <a:spcBef>
                <a:spcPts val="0"/>
              </a:spcBef>
              <a:spcAft>
                <a:spcPts val="0"/>
              </a:spcAft>
              <a:buNone/>
            </a:pPr>
            <a:r>
              <a:rPr lang="en"/>
              <a:t>● Forward pass</a:t>
            </a:r>
            <a:endParaRPr/>
          </a:p>
          <a:p>
            <a:pPr indent="0" lvl="0" marL="0" rtl="0" algn="l">
              <a:spcBef>
                <a:spcPts val="0"/>
              </a:spcBef>
              <a:spcAft>
                <a:spcPts val="0"/>
              </a:spcAft>
              <a:buNone/>
            </a:pPr>
            <a:r>
              <a:rPr lang="en"/>
              <a:t>● Backward pass</a:t>
            </a:r>
            <a:endParaRPr/>
          </a:p>
          <a:p>
            <a:pPr indent="0" lvl="0" marL="0" rtl="0" algn="l">
              <a:spcBef>
                <a:spcPts val="0"/>
              </a:spcBef>
              <a:spcAft>
                <a:spcPts val="0"/>
              </a:spcAft>
              <a:buNone/>
            </a:pPr>
            <a:r>
              <a:rPr lang="en"/>
              <a:t>● Losses calculation</a:t>
            </a:r>
            <a:endParaRPr/>
          </a:p>
          <a:p>
            <a:pPr indent="0" lvl="0" marL="0" rtl="0" algn="l">
              <a:spcBef>
                <a:spcPts val="0"/>
              </a:spcBef>
              <a:spcAft>
                <a:spcPts val="0"/>
              </a:spcAft>
              <a:buNone/>
            </a:pPr>
            <a:r>
              <a:rPr lang="en"/>
              <a:t>● Optimization function (for neural network parameters updating)</a:t>
            </a:r>
            <a:endParaRPr/>
          </a:p>
          <a:p>
            <a:pPr indent="0" lvl="0" marL="0" rtl="0" algn="l">
              <a:spcBef>
                <a:spcPts val="0"/>
              </a:spcBef>
              <a:spcAft>
                <a:spcPts val="0"/>
              </a:spcAft>
              <a:buNone/>
            </a:pPr>
            <a:r>
              <a:rPr lang="en">
                <a:solidFill>
                  <a:schemeClr val="dk1"/>
                </a:solidFill>
              </a:rPr>
              <a:t>● …</a:t>
            </a:r>
            <a:endParaRPr/>
          </a:p>
          <a:p>
            <a:pPr indent="0" lvl="0" marL="0" rtl="0" algn="l">
              <a:spcBef>
                <a:spcPts val="0"/>
              </a:spcBef>
              <a:spcAft>
                <a:spcPts val="0"/>
              </a:spcAft>
              <a:buNone/>
            </a:pPr>
            <a:r>
              <a:rPr lang="en"/>
              <a:t>To train the LSTM model, the initial neural network will run through a number of epochs, each epoch will “look” at all the samples of validation data and training data, each sample will go through the processes mentioned above. As a consequence, it takes a lot of time to train a good final LSTM model.</a:t>
            </a:r>
            <a:endParaRPr/>
          </a:p>
          <a:p>
            <a:pPr indent="0" lvl="0" marL="0" rtl="0" algn="l">
              <a:spcBef>
                <a:spcPts val="0"/>
              </a:spcBef>
              <a:spcAft>
                <a:spcPts val="0"/>
              </a:spcAft>
              <a:buNone/>
            </a:pPr>
            <a:r>
              <a:rPr lang="en"/>
              <a:t>=&gt; The training phase of a LSTM model will benefit from parallelism.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https://databasecamp.de/en/ml/lstms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09fb901c5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09fb901c5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09fb901c5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09fb901c5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09fb901c5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09fb901c5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09fb901c5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09fb901c5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09fb901c5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09fb901c5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09fb901c5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09fb901c5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09fb901c5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09fb901c5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09fb901c5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09fb901c5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09fb901c5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09fb901c5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09fb901c5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09fb901c5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09fb901c5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09fb901c5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09fb901c5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09fb901c5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https://editor.analyticsvidhya.com/uploads/58182variations_comparison.png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09fb901c5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09fb901c5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b5b16c7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b5b16c7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3b5b16c7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3b5b16c79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3b5b16c79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3b5b16c79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3b5b16c7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3b5b16c7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a31f506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0a31f506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3b5b16c79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3b5b16c79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3b5b16c7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3b5b16c7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09fb901c5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09fb901c5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https://editor.analyticsvidhya.com/uploads/47469lstm-op%20state.png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09fb901c5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09fb901c5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09fb901c5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09fb901c5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4b7500aa3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4b7500aa3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4b7500aa3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4b7500aa3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4b7500aa3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4b7500aa3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4b7500aa3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4b7500aa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4b7500aa3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4b7500aa3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4b7500aa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4b7500aa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4b7500aa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4b7500aa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4b7500aa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4b7500aa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09fb901c5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09fb901c5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4b7500aa3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4b7500aa3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09fb901c5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09fb901c5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09fb901c5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09fb901c5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https://i.stack.imgur.com/mZC6M.png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09fb901c5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09fb901c5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networks have the ability to selectively remember or forget information over long periods of time, making them particularly effective for tasks that involve sequential data, such as speech recognition, language translation, and time series prediction. The architecture of an LSTM network includes memory cells, input and output gates, and forget gates, which work together to regulate the flow of information through the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https://databasecamp.de/en/ml/lstms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09fb901c5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09fb901c5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RNNs remember information from previous inputs but may struggle with long-term dependencies.</a:t>
            </a:r>
            <a:endParaRPr/>
          </a:p>
          <a:p>
            <a:pPr indent="0" lvl="0" marL="0" rtl="0" algn="l">
              <a:spcBef>
                <a:spcPts val="0"/>
              </a:spcBef>
              <a:spcAft>
                <a:spcPts val="0"/>
              </a:spcAft>
              <a:buNone/>
            </a:pPr>
            <a:r>
              <a:rPr lang="en"/>
              <a:t>LSTMs effectively store and access long-term dependencies using a special type of memory cell and gates.</a:t>
            </a:r>
            <a:endParaRPr/>
          </a:p>
          <a:p>
            <a:pPr indent="0" lvl="0" marL="0" rtl="0" algn="l">
              <a:spcBef>
                <a:spcPts val="0"/>
              </a:spcBef>
              <a:spcAft>
                <a:spcPts val="0"/>
              </a:spcAft>
              <a:buNone/>
            </a:pPr>
            <a:r>
              <a:rPr lang="en"/>
              <a:t>LSTMs solve the vanishing gradient problem in RNN.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Vanishing gradient problem: When there are more layers in the network, the value of the product of derivative decreases until at some point the partial derivative of the loss function approaches a value close to zero, and the partial derivative vanishes.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https://www.researchgate.net/publication/341131167/figure/fig1/AS:887489082445828@1588605294853/RNN-v-s-LSTM-a-RNNs-use-their-internal-state-memory-to-process-sequences-of-inputs.jpg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09fb901c5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09fb901c5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https://ashutoshtripathicom.files.wordpress.com/2021/06/rnn-vs-lstm.png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3b5b16c7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3b5b16c7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50" y="1934588"/>
            <a:ext cx="70641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900"/>
              <a:t>Parallel LSTM Training for</a:t>
            </a:r>
            <a:endParaRPr sz="2900"/>
          </a:p>
          <a:p>
            <a:pPr indent="0" lvl="0" marL="0" rtl="0" algn="ctr">
              <a:spcBef>
                <a:spcPts val="0"/>
              </a:spcBef>
              <a:spcAft>
                <a:spcPts val="0"/>
              </a:spcAft>
              <a:buNone/>
            </a:pPr>
            <a:r>
              <a:rPr lang="en" sz="2900"/>
              <a:t>Sequence Prediction from Sequential Data</a:t>
            </a:r>
            <a:endParaRPr sz="2900"/>
          </a:p>
        </p:txBody>
      </p:sp>
      <p:sp>
        <p:nvSpPr>
          <p:cNvPr id="473" name="Google Shape;473;p54"/>
          <p:cNvSpPr txBox="1"/>
          <p:nvPr>
            <p:ph idx="1" type="subTitle"/>
          </p:nvPr>
        </p:nvSpPr>
        <p:spPr>
          <a:xfrm>
            <a:off x="1039950" y="3205343"/>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solidFill>
                  <a:schemeClr val="dk1"/>
                </a:solidFill>
              </a:rPr>
              <a:t>19120454 - Bùi Quang Bảo</a:t>
            </a:r>
            <a:endParaRPr sz="1400"/>
          </a:p>
        </p:txBody>
      </p:sp>
      <p:sp>
        <p:nvSpPr>
          <p:cNvPr id="474" name="Google Shape;474;p54"/>
          <p:cNvSpPr txBox="1"/>
          <p:nvPr>
            <p:ph idx="1" type="subTitle"/>
          </p:nvPr>
        </p:nvSpPr>
        <p:spPr>
          <a:xfrm>
            <a:off x="1039950" y="1430618"/>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solidFill>
                  <a:schemeClr val="dk1"/>
                </a:solidFill>
              </a:rPr>
              <a:t>CSC14116 - Applied Parallel Programming</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3"/>
          <p:cNvSpPr txBox="1"/>
          <p:nvPr>
            <p:ph idx="4294967295" type="subTitle"/>
          </p:nvPr>
        </p:nvSpPr>
        <p:spPr>
          <a:xfrm>
            <a:off x="4604700" y="1516075"/>
            <a:ext cx="3867000" cy="27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sz="1400"/>
              <a:t>The compute-intensive process is the </a:t>
            </a:r>
            <a:r>
              <a:rPr b="1" lang="en" sz="1400"/>
              <a:t>training phase</a:t>
            </a:r>
            <a:r>
              <a:rPr lang="en" sz="1400"/>
              <a:t> of LSTM model.</a:t>
            </a:r>
            <a:endParaRPr sz="1400"/>
          </a:p>
          <a:p>
            <a:pPr indent="0" lvl="0" marL="0" rtl="0" algn="l">
              <a:spcBef>
                <a:spcPts val="1200"/>
              </a:spcBef>
              <a:spcAft>
                <a:spcPts val="0"/>
              </a:spcAft>
              <a:buNone/>
            </a:pPr>
            <a:r>
              <a:rPr lang="en" sz="1400"/>
              <a:t>- Some </a:t>
            </a:r>
            <a:r>
              <a:rPr lang="en" sz="1400"/>
              <a:t>processes: data encoding, forward pass, backward pass, loss calculating, activation functions calculating, parameters optimizing,... looped for all samples for all epochs.</a:t>
            </a:r>
            <a:endParaRPr sz="1400"/>
          </a:p>
          <a:p>
            <a:pPr indent="0" lvl="0" marL="0" rtl="0" algn="l">
              <a:spcBef>
                <a:spcPts val="1200"/>
              </a:spcBef>
              <a:spcAft>
                <a:spcPts val="1200"/>
              </a:spcAft>
              <a:buNone/>
            </a:pPr>
            <a:r>
              <a:rPr lang="en" sz="1400"/>
              <a:t>- </a:t>
            </a:r>
            <a:r>
              <a:rPr lang="en" sz="1400"/>
              <a:t>The training phase of a LSTM model will benefit from parallelism.</a:t>
            </a:r>
            <a:endParaRPr sz="1400"/>
          </a:p>
        </p:txBody>
      </p:sp>
      <p:sp>
        <p:nvSpPr>
          <p:cNvPr id="534" name="Google Shape;534;p63"/>
          <p:cNvSpPr txBox="1"/>
          <p:nvPr>
            <p:ph idx="4294967295" type="title"/>
          </p:nvPr>
        </p:nvSpPr>
        <p:spPr>
          <a:xfrm>
            <a:off x="4604700" y="841375"/>
            <a:ext cx="427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Potential</a:t>
            </a:r>
            <a:endParaRPr/>
          </a:p>
        </p:txBody>
      </p:sp>
      <p:pic>
        <p:nvPicPr>
          <p:cNvPr id="535" name="Google Shape;535;p63"/>
          <p:cNvPicPr preferRelativeResize="0"/>
          <p:nvPr/>
        </p:nvPicPr>
        <p:blipFill>
          <a:blip r:embed="rId3">
            <a:alphaModFix/>
          </a:blip>
          <a:stretch>
            <a:fillRect/>
          </a:stretch>
        </p:blipFill>
        <p:spPr>
          <a:xfrm>
            <a:off x="669650" y="1389300"/>
            <a:ext cx="3414000" cy="2364900"/>
          </a:xfrm>
          <a:prstGeom prst="roundRect">
            <a:avLst>
              <a:gd fmla="val 7176"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4"/>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lang="en"/>
              <a:t>hallenges</a:t>
            </a:r>
            <a:endParaRPr/>
          </a:p>
        </p:txBody>
      </p:sp>
      <p:sp>
        <p:nvSpPr>
          <p:cNvPr id="541" name="Google Shape;541;p64"/>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03</a:t>
            </a:r>
            <a:endParaRPr sz="2400"/>
          </a:p>
        </p:txBody>
      </p:sp>
      <p:sp>
        <p:nvSpPr>
          <p:cNvPr id="542" name="Google Shape;542;p64"/>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Challenges for parallelizing LSTM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5"/>
          <p:cNvSpPr txBox="1"/>
          <p:nvPr>
            <p:ph idx="4294967295" type="subTitle"/>
          </p:nvPr>
        </p:nvSpPr>
        <p:spPr>
          <a:xfrm>
            <a:off x="1421425" y="1608900"/>
            <a:ext cx="6684900" cy="26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a:t>
            </a:r>
            <a:r>
              <a:rPr lang="en" sz="1400"/>
              <a:t>LSTM model training does not contain totally-independent loops.</a:t>
            </a:r>
            <a:endParaRPr sz="1400"/>
          </a:p>
          <a:p>
            <a:pPr indent="0" lvl="0" marL="0" rtl="0" algn="l">
              <a:spcBef>
                <a:spcPts val="1200"/>
              </a:spcBef>
              <a:spcAft>
                <a:spcPts val="0"/>
              </a:spcAft>
              <a:buNone/>
            </a:pPr>
            <a:r>
              <a:rPr lang="en" sz="1400"/>
              <a:t>- </a:t>
            </a:r>
            <a:r>
              <a:rPr lang="en" sz="1400"/>
              <a:t>Epochs cannot be parallelized, because after each epoch, the parameters must be updated by the optimization functions (Gradient Descent or Adam).</a:t>
            </a:r>
            <a:endParaRPr sz="1400"/>
          </a:p>
          <a:p>
            <a:pPr indent="0" lvl="0" marL="0" rtl="0" algn="l">
              <a:spcBef>
                <a:spcPts val="1200"/>
              </a:spcBef>
              <a:spcAft>
                <a:spcPts val="0"/>
              </a:spcAft>
              <a:buNone/>
            </a:pPr>
            <a:r>
              <a:rPr lang="en" sz="1400"/>
              <a:t>- The process of “looking” at validation data and training data is not totally independent and it is based on how we implement the optimization functions.</a:t>
            </a:r>
            <a:endParaRPr sz="1400"/>
          </a:p>
          <a:p>
            <a:pPr indent="0" lvl="0" marL="0" rtl="0" algn="l">
              <a:spcBef>
                <a:spcPts val="1200"/>
              </a:spcBef>
              <a:spcAft>
                <a:spcPts val="1200"/>
              </a:spcAft>
              <a:buNone/>
            </a:pPr>
            <a:r>
              <a:rPr lang="en" sz="1400"/>
              <a:t>2. It’s not easy to demo and visualize in comparison with other models.</a:t>
            </a:r>
            <a:endParaRPr sz="1400"/>
          </a:p>
        </p:txBody>
      </p:sp>
      <p:sp>
        <p:nvSpPr>
          <p:cNvPr id="548" name="Google Shape;548;p65"/>
          <p:cNvSpPr txBox="1"/>
          <p:nvPr>
            <p:ph idx="4294967295" type="title"/>
          </p:nvPr>
        </p:nvSpPr>
        <p:spPr>
          <a:xfrm>
            <a:off x="1421425" y="934200"/>
            <a:ext cx="427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6"/>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554" name="Google Shape;554;p66"/>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04</a:t>
            </a:r>
            <a:endParaRPr sz="2400"/>
          </a:p>
        </p:txBody>
      </p:sp>
      <p:sp>
        <p:nvSpPr>
          <p:cNvPr id="555" name="Google Shape;555;p66"/>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Hardware resources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7"/>
          <p:cNvSpPr txBox="1"/>
          <p:nvPr>
            <p:ph type="title"/>
          </p:nvPr>
        </p:nvSpPr>
        <p:spPr>
          <a:xfrm>
            <a:off x="713225" y="1081675"/>
            <a:ext cx="7758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Hardware Resources</a:t>
            </a:r>
            <a:endParaRPr/>
          </a:p>
        </p:txBody>
      </p:sp>
      <p:sp>
        <p:nvSpPr>
          <p:cNvPr id="561" name="Google Shape;561;p67"/>
          <p:cNvSpPr txBox="1"/>
          <p:nvPr>
            <p:ph idx="1" type="subTitle"/>
          </p:nvPr>
        </p:nvSpPr>
        <p:spPr>
          <a:xfrm>
            <a:off x="5038975" y="3330374"/>
            <a:ext cx="2486100" cy="5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Kaggle</a:t>
            </a:r>
            <a:endParaRPr sz="1800"/>
          </a:p>
        </p:txBody>
      </p:sp>
      <p:sp>
        <p:nvSpPr>
          <p:cNvPr id="562" name="Google Shape;562;p67"/>
          <p:cNvSpPr txBox="1"/>
          <p:nvPr>
            <p:ph idx="3" type="subTitle"/>
          </p:nvPr>
        </p:nvSpPr>
        <p:spPr>
          <a:xfrm>
            <a:off x="1693175" y="3330374"/>
            <a:ext cx="2486100" cy="5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Google Colab</a:t>
            </a:r>
            <a:endParaRPr sz="1800"/>
          </a:p>
        </p:txBody>
      </p:sp>
      <p:pic>
        <p:nvPicPr>
          <p:cNvPr id="563" name="Google Shape;563;p67"/>
          <p:cNvPicPr preferRelativeResize="0"/>
          <p:nvPr/>
        </p:nvPicPr>
        <p:blipFill>
          <a:blip r:embed="rId3">
            <a:alphaModFix/>
          </a:blip>
          <a:stretch>
            <a:fillRect/>
          </a:stretch>
        </p:blipFill>
        <p:spPr>
          <a:xfrm>
            <a:off x="5319950" y="2430825"/>
            <a:ext cx="1924151" cy="743150"/>
          </a:xfrm>
          <a:prstGeom prst="rect">
            <a:avLst/>
          </a:prstGeom>
          <a:noFill/>
          <a:ln>
            <a:noFill/>
          </a:ln>
        </p:spPr>
      </p:pic>
      <p:pic>
        <p:nvPicPr>
          <p:cNvPr id="564" name="Google Shape;564;p67"/>
          <p:cNvPicPr preferRelativeResize="0"/>
          <p:nvPr/>
        </p:nvPicPr>
        <p:blipFill>
          <a:blip r:embed="rId4">
            <a:alphaModFix/>
          </a:blip>
          <a:stretch>
            <a:fillRect/>
          </a:stretch>
        </p:blipFill>
        <p:spPr>
          <a:xfrm>
            <a:off x="1932125" y="1731675"/>
            <a:ext cx="2008200" cy="200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8"/>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570" name="Google Shape;570;p68"/>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05</a:t>
            </a:r>
            <a:endParaRPr sz="2400"/>
          </a:p>
        </p:txBody>
      </p:sp>
      <p:sp>
        <p:nvSpPr>
          <p:cNvPr id="571" name="Google Shape;571;p68"/>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Goals and Deliverables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9"/>
          <p:cNvSpPr txBox="1"/>
          <p:nvPr>
            <p:ph type="title"/>
          </p:nvPr>
        </p:nvSpPr>
        <p:spPr>
          <a:xfrm>
            <a:off x="713225" y="445025"/>
            <a:ext cx="7641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577" name="Google Shape;577;p69"/>
          <p:cNvSpPr txBox="1"/>
          <p:nvPr>
            <p:ph idx="3" type="subTitle"/>
          </p:nvPr>
        </p:nvSpPr>
        <p:spPr>
          <a:xfrm>
            <a:off x="1655200" y="171432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 to achieve</a:t>
            </a:r>
            <a:endParaRPr/>
          </a:p>
        </p:txBody>
      </p:sp>
      <p:sp>
        <p:nvSpPr>
          <p:cNvPr id="578" name="Google Shape;578;p69"/>
          <p:cNvSpPr txBox="1"/>
          <p:nvPr>
            <p:ph idx="1" type="subTitle"/>
          </p:nvPr>
        </p:nvSpPr>
        <p:spPr>
          <a:xfrm>
            <a:off x="5001000" y="171432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Hope to achieve 1</a:t>
            </a:r>
            <a:endParaRPr/>
          </a:p>
        </p:txBody>
      </p:sp>
      <p:sp>
        <p:nvSpPr>
          <p:cNvPr id="579" name="Google Shape;579;p69"/>
          <p:cNvSpPr txBox="1"/>
          <p:nvPr>
            <p:ph idx="2" type="subTitle"/>
          </p:nvPr>
        </p:nvSpPr>
        <p:spPr>
          <a:xfrm>
            <a:off x="5001000" y="2026500"/>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final parallelized version will run x10 faster.</a:t>
            </a:r>
            <a:endParaRPr/>
          </a:p>
        </p:txBody>
      </p:sp>
      <p:sp>
        <p:nvSpPr>
          <p:cNvPr id="580" name="Google Shape;580;p69"/>
          <p:cNvSpPr txBox="1"/>
          <p:nvPr>
            <p:ph idx="4" type="subTitle"/>
          </p:nvPr>
        </p:nvSpPr>
        <p:spPr>
          <a:xfrm>
            <a:off x="1655200" y="2026500"/>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final parallelized version will run x5 faster.</a:t>
            </a:r>
            <a:endParaRPr/>
          </a:p>
        </p:txBody>
      </p:sp>
      <p:sp>
        <p:nvSpPr>
          <p:cNvPr id="581" name="Google Shape;581;p69"/>
          <p:cNvSpPr txBox="1"/>
          <p:nvPr>
            <p:ph idx="5" type="subTitle"/>
          </p:nvPr>
        </p:nvSpPr>
        <p:spPr>
          <a:xfrm>
            <a:off x="5001000" y="341915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E9E9E"/>
                </a:solidFill>
              </a:rPr>
              <a:t>In case slowly</a:t>
            </a:r>
            <a:endParaRPr>
              <a:solidFill>
                <a:srgbClr val="9E9E9E"/>
              </a:solidFill>
            </a:endParaRPr>
          </a:p>
        </p:txBody>
      </p:sp>
      <p:sp>
        <p:nvSpPr>
          <p:cNvPr id="582" name="Google Shape;582;p69"/>
          <p:cNvSpPr txBox="1"/>
          <p:nvPr>
            <p:ph idx="6" type="subTitle"/>
          </p:nvPr>
        </p:nvSpPr>
        <p:spPr>
          <a:xfrm>
            <a:off x="5001000" y="3731325"/>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E9E9E"/>
                </a:solidFill>
              </a:rPr>
              <a:t>The final parallelized version will run faster.</a:t>
            </a:r>
            <a:endParaRPr>
              <a:solidFill>
                <a:srgbClr val="9E9E9E"/>
              </a:solidFill>
            </a:endParaRPr>
          </a:p>
        </p:txBody>
      </p:sp>
      <p:sp>
        <p:nvSpPr>
          <p:cNvPr id="583" name="Google Shape;583;p69"/>
          <p:cNvSpPr txBox="1"/>
          <p:nvPr>
            <p:ph idx="7" type="subTitle"/>
          </p:nvPr>
        </p:nvSpPr>
        <p:spPr>
          <a:xfrm>
            <a:off x="1512800" y="3419150"/>
            <a:ext cx="27843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Hope to achieve 2</a:t>
            </a:r>
            <a:endParaRPr/>
          </a:p>
        </p:txBody>
      </p:sp>
      <p:sp>
        <p:nvSpPr>
          <p:cNvPr id="584" name="Google Shape;584;p69"/>
          <p:cNvSpPr txBox="1"/>
          <p:nvPr>
            <p:ph idx="8" type="subTitle"/>
          </p:nvPr>
        </p:nvSpPr>
        <p:spPr>
          <a:xfrm>
            <a:off x="1655250" y="3731325"/>
            <a:ext cx="2486100" cy="8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raining time do not scale up as quickly as the size of the dataset</a:t>
            </a:r>
            <a:endParaRPr/>
          </a:p>
        </p:txBody>
      </p:sp>
      <p:sp>
        <p:nvSpPr>
          <p:cNvPr id="585" name="Google Shape;585;p69"/>
          <p:cNvSpPr txBox="1"/>
          <p:nvPr>
            <p:ph idx="9" type="title"/>
          </p:nvPr>
        </p:nvSpPr>
        <p:spPr>
          <a:xfrm>
            <a:off x="2127675" y="1075000"/>
            <a:ext cx="15618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100%</a:t>
            </a:r>
            <a:endParaRPr/>
          </a:p>
        </p:txBody>
      </p:sp>
      <p:sp>
        <p:nvSpPr>
          <p:cNvPr id="586" name="Google Shape;586;p69"/>
          <p:cNvSpPr txBox="1"/>
          <p:nvPr>
            <p:ph idx="13" type="title"/>
          </p:nvPr>
        </p:nvSpPr>
        <p:spPr>
          <a:xfrm>
            <a:off x="5494650" y="1075000"/>
            <a:ext cx="15618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125%</a:t>
            </a:r>
            <a:endParaRPr/>
          </a:p>
        </p:txBody>
      </p:sp>
      <p:sp>
        <p:nvSpPr>
          <p:cNvPr id="587" name="Google Shape;587;p69"/>
          <p:cNvSpPr txBox="1"/>
          <p:nvPr>
            <p:ph idx="14" type="title"/>
          </p:nvPr>
        </p:nvSpPr>
        <p:spPr>
          <a:xfrm>
            <a:off x="2020300" y="2777950"/>
            <a:ext cx="17763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150%</a:t>
            </a:r>
            <a:endParaRPr/>
          </a:p>
        </p:txBody>
      </p:sp>
      <p:sp>
        <p:nvSpPr>
          <p:cNvPr id="588" name="Google Shape;588;p69"/>
          <p:cNvSpPr txBox="1"/>
          <p:nvPr>
            <p:ph idx="15" type="title"/>
          </p:nvPr>
        </p:nvSpPr>
        <p:spPr>
          <a:xfrm>
            <a:off x="5724450" y="277793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E9E9E"/>
                </a:solidFill>
              </a:rPr>
              <a:t>75%</a:t>
            </a:r>
            <a:endParaRPr>
              <a:solidFill>
                <a:srgbClr val="9E9E9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0"/>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Schedule</a:t>
            </a:r>
            <a:endParaRPr/>
          </a:p>
        </p:txBody>
      </p:sp>
      <p:sp>
        <p:nvSpPr>
          <p:cNvPr id="594" name="Google Shape;594;p70"/>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06</a:t>
            </a:r>
            <a:endParaRPr sz="2400"/>
          </a:p>
        </p:txBody>
      </p:sp>
      <p:sp>
        <p:nvSpPr>
          <p:cNvPr id="595" name="Google Shape;595;p70"/>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Timeline to do the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1"/>
          <p:cNvSpPr txBox="1"/>
          <p:nvPr>
            <p:ph type="title"/>
          </p:nvPr>
        </p:nvSpPr>
        <p:spPr>
          <a:xfrm>
            <a:off x="713225" y="368825"/>
            <a:ext cx="7641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Schedule</a:t>
            </a:r>
            <a:endParaRPr/>
          </a:p>
        </p:txBody>
      </p:sp>
      <p:pic>
        <p:nvPicPr>
          <p:cNvPr id="601" name="Google Shape;601;p71"/>
          <p:cNvPicPr preferRelativeResize="0"/>
          <p:nvPr/>
        </p:nvPicPr>
        <p:blipFill>
          <a:blip r:embed="rId3">
            <a:alphaModFix/>
          </a:blip>
          <a:stretch>
            <a:fillRect/>
          </a:stretch>
        </p:blipFill>
        <p:spPr>
          <a:xfrm>
            <a:off x="1884662" y="1039125"/>
            <a:ext cx="5298300" cy="3522900"/>
          </a:xfrm>
          <a:prstGeom prst="roundRect">
            <a:avLst>
              <a:gd fmla="val 1634" name="adj"/>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2"/>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607" name="Google Shape;607;p72"/>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07</a:t>
            </a:r>
            <a:endParaRPr sz="2400"/>
          </a:p>
        </p:txBody>
      </p:sp>
      <p:sp>
        <p:nvSpPr>
          <p:cNvPr id="608" name="Google Shape;608;p72"/>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Implementation Strategy</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80" name="Google Shape;480;p55"/>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01</a:t>
            </a:r>
            <a:endParaRPr sz="2400"/>
          </a:p>
        </p:txBody>
      </p:sp>
      <p:sp>
        <p:nvSpPr>
          <p:cNvPr id="481" name="Google Shape;481;p55"/>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About the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3"/>
          <p:cNvSpPr txBox="1"/>
          <p:nvPr>
            <p:ph idx="4294967295" type="subTitle"/>
          </p:nvPr>
        </p:nvSpPr>
        <p:spPr>
          <a:xfrm>
            <a:off x="4604700" y="2049475"/>
            <a:ext cx="3867000" cy="15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Gradient descent is an optimization algorithm which is commonly-used to train machine learning models and neural networks.</a:t>
            </a:r>
            <a:endParaRPr sz="1400"/>
          </a:p>
          <a:p>
            <a:pPr indent="0" lvl="0" marL="0" rtl="0" algn="l">
              <a:spcBef>
                <a:spcPts val="1200"/>
              </a:spcBef>
              <a:spcAft>
                <a:spcPts val="1200"/>
              </a:spcAft>
              <a:buNone/>
            </a:pPr>
            <a:r>
              <a:rPr lang="en" sz="1400"/>
              <a:t>➜ Update LSTM network’s parameters</a:t>
            </a:r>
            <a:endParaRPr sz="1400"/>
          </a:p>
        </p:txBody>
      </p:sp>
      <p:sp>
        <p:nvSpPr>
          <p:cNvPr id="614" name="Google Shape;614;p73"/>
          <p:cNvSpPr txBox="1"/>
          <p:nvPr>
            <p:ph idx="4294967295" type="title"/>
          </p:nvPr>
        </p:nvSpPr>
        <p:spPr>
          <a:xfrm>
            <a:off x="4604700" y="1374775"/>
            <a:ext cx="427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a:t>
            </a:r>
            <a:endParaRPr/>
          </a:p>
        </p:txBody>
      </p:sp>
      <p:pic>
        <p:nvPicPr>
          <p:cNvPr id="615" name="Google Shape;615;p73"/>
          <p:cNvPicPr preferRelativeResize="0"/>
          <p:nvPr/>
        </p:nvPicPr>
        <p:blipFill rotWithShape="1">
          <a:blip r:embed="rId3">
            <a:alphaModFix/>
          </a:blip>
          <a:srcRect b="0" l="5937" r="6480" t="0"/>
          <a:stretch/>
        </p:blipFill>
        <p:spPr>
          <a:xfrm>
            <a:off x="902800" y="1490550"/>
            <a:ext cx="3130800" cy="2010000"/>
          </a:xfrm>
          <a:prstGeom prst="roundRect">
            <a:avLst>
              <a:gd fmla="val 6429"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4"/>
          <p:cNvSpPr txBox="1"/>
          <p:nvPr>
            <p:ph type="title"/>
          </p:nvPr>
        </p:nvSpPr>
        <p:spPr>
          <a:xfrm>
            <a:off x="713225" y="504660"/>
            <a:ext cx="7668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Optimization Strategy</a:t>
            </a:r>
            <a:endParaRPr/>
          </a:p>
        </p:txBody>
      </p:sp>
      <p:sp>
        <p:nvSpPr>
          <p:cNvPr id="621" name="Google Shape;621;p74"/>
          <p:cNvSpPr txBox="1"/>
          <p:nvPr>
            <p:ph idx="1" type="subTitle"/>
          </p:nvPr>
        </p:nvSpPr>
        <p:spPr>
          <a:xfrm>
            <a:off x="4721075" y="3185898"/>
            <a:ext cx="3180600" cy="5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Batch Gradient Descent</a:t>
            </a:r>
            <a:endParaRPr sz="1800"/>
          </a:p>
        </p:txBody>
      </p:sp>
      <p:sp>
        <p:nvSpPr>
          <p:cNvPr id="622" name="Google Shape;622;p74"/>
          <p:cNvSpPr txBox="1"/>
          <p:nvPr>
            <p:ph idx="2" type="subTitle"/>
          </p:nvPr>
        </p:nvSpPr>
        <p:spPr>
          <a:xfrm>
            <a:off x="4928150" y="3595650"/>
            <a:ext cx="2741100" cy="10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Good gradient</a:t>
            </a:r>
            <a:endParaRPr/>
          </a:p>
          <a:p>
            <a:pPr indent="0" lvl="0" marL="0" rtl="0" algn="ctr">
              <a:spcBef>
                <a:spcPts val="0"/>
              </a:spcBef>
              <a:spcAft>
                <a:spcPts val="0"/>
              </a:spcAft>
              <a:buNone/>
            </a:pPr>
            <a:r>
              <a:rPr lang="en"/>
              <a:t>Slow</a:t>
            </a:r>
            <a:endParaRPr/>
          </a:p>
          <a:p>
            <a:pPr indent="0" lvl="0" marL="0" rtl="0" algn="ctr">
              <a:spcBef>
                <a:spcPts val="0"/>
              </a:spcBef>
              <a:spcAft>
                <a:spcPts val="0"/>
              </a:spcAft>
              <a:buNone/>
            </a:pPr>
            <a:r>
              <a:t/>
            </a:r>
            <a:endParaRPr sz="600"/>
          </a:p>
          <a:p>
            <a:pPr indent="0" lvl="0" marL="0" rtl="0" algn="ctr">
              <a:spcBef>
                <a:spcPts val="0"/>
              </a:spcBef>
              <a:spcAft>
                <a:spcPts val="0"/>
              </a:spcAft>
              <a:buNone/>
            </a:pPr>
            <a:r>
              <a:rPr lang="en"/>
              <a:t>➜ Benefit from parallelism</a:t>
            </a:r>
            <a:endParaRPr/>
          </a:p>
        </p:txBody>
      </p:sp>
      <p:sp>
        <p:nvSpPr>
          <p:cNvPr id="623" name="Google Shape;623;p74"/>
          <p:cNvSpPr txBox="1"/>
          <p:nvPr>
            <p:ph idx="3" type="subTitle"/>
          </p:nvPr>
        </p:nvSpPr>
        <p:spPr>
          <a:xfrm>
            <a:off x="1374925" y="3185898"/>
            <a:ext cx="3180600" cy="5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Stochastic </a:t>
            </a:r>
            <a:r>
              <a:rPr lang="en" sz="1800"/>
              <a:t>Gradient Descent</a:t>
            </a:r>
            <a:endParaRPr sz="1800"/>
          </a:p>
        </p:txBody>
      </p:sp>
      <p:sp>
        <p:nvSpPr>
          <p:cNvPr id="624" name="Google Shape;624;p74"/>
          <p:cNvSpPr txBox="1"/>
          <p:nvPr>
            <p:ph idx="4" type="subTitle"/>
          </p:nvPr>
        </p:nvSpPr>
        <p:spPr>
          <a:xfrm>
            <a:off x="1693175" y="3595648"/>
            <a:ext cx="2486100" cy="90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Rough gradient</a:t>
            </a:r>
            <a:endParaRPr/>
          </a:p>
          <a:p>
            <a:pPr indent="0" lvl="0" marL="0" rtl="0" algn="ctr">
              <a:spcBef>
                <a:spcPts val="0"/>
              </a:spcBef>
              <a:spcAft>
                <a:spcPts val="0"/>
              </a:spcAft>
              <a:buNone/>
            </a:pPr>
            <a:r>
              <a:rPr lang="en"/>
              <a:t>Fast</a:t>
            </a:r>
            <a:endParaRPr/>
          </a:p>
          <a:p>
            <a:pPr indent="0" lvl="0" marL="0" rtl="0" algn="ctr">
              <a:spcBef>
                <a:spcPts val="0"/>
              </a:spcBef>
              <a:spcAft>
                <a:spcPts val="0"/>
              </a:spcAft>
              <a:buNone/>
            </a:pPr>
            <a:r>
              <a:t/>
            </a:r>
            <a:endParaRPr/>
          </a:p>
        </p:txBody>
      </p:sp>
      <p:pic>
        <p:nvPicPr>
          <p:cNvPr id="625" name="Google Shape;625;p74"/>
          <p:cNvPicPr preferRelativeResize="0"/>
          <p:nvPr/>
        </p:nvPicPr>
        <p:blipFill rotWithShape="1">
          <a:blip r:embed="rId3">
            <a:alphaModFix/>
          </a:blip>
          <a:srcRect b="4886" l="2941" r="3082" t="5620"/>
          <a:stretch/>
        </p:blipFill>
        <p:spPr>
          <a:xfrm>
            <a:off x="4894675" y="1376950"/>
            <a:ext cx="2774700" cy="1704600"/>
          </a:xfrm>
          <a:prstGeom prst="roundRect">
            <a:avLst>
              <a:gd fmla="val 4859" name="adj"/>
            </a:avLst>
          </a:prstGeom>
          <a:noFill/>
          <a:ln>
            <a:noFill/>
          </a:ln>
        </p:spPr>
      </p:pic>
      <p:pic>
        <p:nvPicPr>
          <p:cNvPr id="626" name="Google Shape;626;p74"/>
          <p:cNvPicPr preferRelativeResize="0"/>
          <p:nvPr/>
        </p:nvPicPr>
        <p:blipFill rotWithShape="1">
          <a:blip r:embed="rId4">
            <a:alphaModFix/>
          </a:blip>
          <a:srcRect b="0" l="7537" r="4411" t="4113"/>
          <a:stretch/>
        </p:blipFill>
        <p:spPr>
          <a:xfrm>
            <a:off x="1548875" y="1376950"/>
            <a:ext cx="2774700" cy="1704600"/>
          </a:xfrm>
          <a:prstGeom prst="roundRect">
            <a:avLst>
              <a:gd fmla="val 4859" name="adj"/>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5"/>
          <p:cNvSpPr txBox="1"/>
          <p:nvPr>
            <p:ph type="title"/>
          </p:nvPr>
        </p:nvSpPr>
        <p:spPr>
          <a:xfrm>
            <a:off x="713225" y="352260"/>
            <a:ext cx="7668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Parallel</a:t>
            </a:r>
            <a:r>
              <a:rPr lang="en"/>
              <a:t> Strategy</a:t>
            </a:r>
            <a:endParaRPr/>
          </a:p>
        </p:txBody>
      </p:sp>
      <p:pic>
        <p:nvPicPr>
          <p:cNvPr id="632" name="Google Shape;632;p75"/>
          <p:cNvPicPr preferRelativeResize="0"/>
          <p:nvPr/>
        </p:nvPicPr>
        <p:blipFill>
          <a:blip r:embed="rId3">
            <a:alphaModFix/>
          </a:blip>
          <a:stretch>
            <a:fillRect/>
          </a:stretch>
        </p:blipFill>
        <p:spPr>
          <a:xfrm>
            <a:off x="2524775" y="924960"/>
            <a:ext cx="4045800" cy="3761400"/>
          </a:xfrm>
          <a:prstGeom prst="roundRect">
            <a:avLst>
              <a:gd fmla="val 2994" name="adj"/>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6"/>
          <p:cNvSpPr txBox="1"/>
          <p:nvPr>
            <p:ph type="title"/>
          </p:nvPr>
        </p:nvSpPr>
        <p:spPr>
          <a:xfrm>
            <a:off x="713225" y="352260"/>
            <a:ext cx="7668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Parallel Strategy</a:t>
            </a:r>
            <a:endParaRPr/>
          </a:p>
        </p:txBody>
      </p:sp>
      <p:pic>
        <p:nvPicPr>
          <p:cNvPr id="638" name="Google Shape;638;p76"/>
          <p:cNvPicPr preferRelativeResize="0"/>
          <p:nvPr/>
        </p:nvPicPr>
        <p:blipFill>
          <a:blip r:embed="rId3">
            <a:alphaModFix/>
          </a:blip>
          <a:stretch>
            <a:fillRect/>
          </a:stretch>
        </p:blipFill>
        <p:spPr>
          <a:xfrm>
            <a:off x="1392913" y="990575"/>
            <a:ext cx="6309600" cy="3530700"/>
          </a:xfrm>
          <a:prstGeom prst="roundRect">
            <a:avLst>
              <a:gd fmla="val 3473" name="adj"/>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7"/>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644" name="Google Shape;644;p77"/>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08</a:t>
            </a:r>
            <a:endParaRPr sz="2400"/>
          </a:p>
        </p:txBody>
      </p:sp>
      <p:sp>
        <p:nvSpPr>
          <p:cNvPr id="645" name="Google Shape;645;p77"/>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Demo on real dataset</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8"/>
          <p:cNvSpPr txBox="1"/>
          <p:nvPr>
            <p:ph idx="4294967295" type="subTitle"/>
          </p:nvPr>
        </p:nvSpPr>
        <p:spPr>
          <a:xfrm>
            <a:off x="1421425" y="2066100"/>
            <a:ext cx="6684900" cy="26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dataset provides monthly totals of a US airline passengers from 1949 to 1960.</a:t>
            </a:r>
            <a:endParaRPr sz="1400"/>
          </a:p>
          <a:p>
            <a:pPr indent="0" lvl="0" marL="0" rtl="0" algn="l">
              <a:spcBef>
                <a:spcPts val="1200"/>
              </a:spcBef>
              <a:spcAft>
                <a:spcPts val="1200"/>
              </a:spcAft>
              <a:buNone/>
            </a:pPr>
            <a:r>
              <a:rPr lang="en" sz="1400"/>
              <a:t>Original Source: </a:t>
            </a:r>
            <a:r>
              <a:rPr i="1" lang="en" sz="1400"/>
              <a:t>Box, G. E. P., Jenkins, G. M. and Reinsel, G. C. (1976) Time Series Analysis, Forecasting and Control. Third Edition. Holden-Day. Series G.</a:t>
            </a:r>
            <a:endParaRPr sz="1400"/>
          </a:p>
        </p:txBody>
      </p:sp>
      <p:sp>
        <p:nvSpPr>
          <p:cNvPr id="651" name="Google Shape;651;p78"/>
          <p:cNvSpPr txBox="1"/>
          <p:nvPr>
            <p:ph idx="4294967295" type="title"/>
          </p:nvPr>
        </p:nvSpPr>
        <p:spPr>
          <a:xfrm>
            <a:off x="1421425" y="1391400"/>
            <a:ext cx="568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 Airline Passengers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9"/>
          <p:cNvSpPr txBox="1"/>
          <p:nvPr>
            <p:ph idx="4294967295" type="title"/>
          </p:nvPr>
        </p:nvSpPr>
        <p:spPr>
          <a:xfrm>
            <a:off x="-125" y="34180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Task to solve</a:t>
            </a:r>
            <a:endParaRPr/>
          </a:p>
        </p:txBody>
      </p:sp>
      <p:pic>
        <p:nvPicPr>
          <p:cNvPr id="657" name="Google Shape;657;p79"/>
          <p:cNvPicPr preferRelativeResize="0"/>
          <p:nvPr/>
        </p:nvPicPr>
        <p:blipFill>
          <a:blip r:embed="rId3">
            <a:alphaModFix/>
          </a:blip>
          <a:stretch>
            <a:fillRect/>
          </a:stretch>
        </p:blipFill>
        <p:spPr>
          <a:xfrm>
            <a:off x="2105963" y="1401100"/>
            <a:ext cx="4931823" cy="2639775"/>
          </a:xfrm>
          <a:prstGeom prst="rect">
            <a:avLst/>
          </a:prstGeom>
          <a:noFill/>
          <a:ln>
            <a:noFill/>
          </a:ln>
        </p:spPr>
      </p:pic>
      <p:sp>
        <p:nvSpPr>
          <p:cNvPr id="658" name="Google Shape;658;p79"/>
          <p:cNvSpPr txBox="1"/>
          <p:nvPr>
            <p:ph idx="4294967295" type="subTitle"/>
          </p:nvPr>
        </p:nvSpPr>
        <p:spPr>
          <a:xfrm>
            <a:off x="1229550" y="914500"/>
            <a:ext cx="6684900" cy="486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t>Predict/forecast the number of passengers of a US airline.</a:t>
            </a:r>
            <a:endParaRPr sz="1400"/>
          </a:p>
        </p:txBody>
      </p:sp>
      <p:sp>
        <p:nvSpPr>
          <p:cNvPr id="659" name="Google Shape;659;p79"/>
          <p:cNvSpPr txBox="1"/>
          <p:nvPr>
            <p:ph idx="4294967295" type="subTitle"/>
          </p:nvPr>
        </p:nvSpPr>
        <p:spPr>
          <a:xfrm>
            <a:off x="1086750" y="4136050"/>
            <a:ext cx="6970500" cy="694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t>This is a time-series prediction task and totally fit the purpose of this project ➜ We will build a LSTM model to solve this task.</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0"/>
          <p:cNvSpPr txBox="1"/>
          <p:nvPr>
            <p:ph idx="4294967295" type="title"/>
          </p:nvPr>
        </p:nvSpPr>
        <p:spPr>
          <a:xfrm>
            <a:off x="-125" y="34180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a:p>
        </p:txBody>
      </p:sp>
      <p:pic>
        <p:nvPicPr>
          <p:cNvPr id="665" name="Google Shape;665;p80"/>
          <p:cNvPicPr preferRelativeResize="0"/>
          <p:nvPr/>
        </p:nvPicPr>
        <p:blipFill>
          <a:blip r:embed="rId3">
            <a:alphaModFix/>
          </a:blip>
          <a:stretch>
            <a:fillRect/>
          </a:stretch>
        </p:blipFill>
        <p:spPr>
          <a:xfrm>
            <a:off x="1229238" y="1013975"/>
            <a:ext cx="3246501" cy="1737701"/>
          </a:xfrm>
          <a:prstGeom prst="rect">
            <a:avLst/>
          </a:prstGeom>
          <a:noFill/>
          <a:ln>
            <a:noFill/>
          </a:ln>
        </p:spPr>
      </p:pic>
      <p:pic>
        <p:nvPicPr>
          <p:cNvPr id="666" name="Google Shape;666;p80"/>
          <p:cNvPicPr preferRelativeResize="0"/>
          <p:nvPr/>
        </p:nvPicPr>
        <p:blipFill>
          <a:blip r:embed="rId4">
            <a:alphaModFix/>
          </a:blip>
          <a:stretch>
            <a:fillRect/>
          </a:stretch>
        </p:blipFill>
        <p:spPr>
          <a:xfrm>
            <a:off x="4638713" y="1013975"/>
            <a:ext cx="3276044" cy="1737701"/>
          </a:xfrm>
          <a:prstGeom prst="rect">
            <a:avLst/>
          </a:prstGeom>
          <a:noFill/>
          <a:ln>
            <a:noFill/>
          </a:ln>
        </p:spPr>
      </p:pic>
      <p:pic>
        <p:nvPicPr>
          <p:cNvPr id="667" name="Google Shape;667;p80"/>
          <p:cNvPicPr preferRelativeResize="0"/>
          <p:nvPr/>
        </p:nvPicPr>
        <p:blipFill>
          <a:blip r:embed="rId5">
            <a:alphaModFix/>
          </a:blip>
          <a:stretch>
            <a:fillRect/>
          </a:stretch>
        </p:blipFill>
        <p:spPr>
          <a:xfrm>
            <a:off x="1229250" y="2851150"/>
            <a:ext cx="3246499" cy="1728535"/>
          </a:xfrm>
          <a:prstGeom prst="rect">
            <a:avLst/>
          </a:prstGeom>
          <a:noFill/>
          <a:ln>
            <a:noFill/>
          </a:ln>
        </p:spPr>
      </p:pic>
      <p:pic>
        <p:nvPicPr>
          <p:cNvPr id="668" name="Google Shape;668;p80"/>
          <p:cNvPicPr preferRelativeResize="0"/>
          <p:nvPr/>
        </p:nvPicPr>
        <p:blipFill>
          <a:blip r:embed="rId6">
            <a:alphaModFix/>
          </a:blip>
          <a:stretch>
            <a:fillRect/>
          </a:stretch>
        </p:blipFill>
        <p:spPr>
          <a:xfrm>
            <a:off x="4638724" y="2851150"/>
            <a:ext cx="3187713" cy="1728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1"/>
          <p:cNvSpPr txBox="1"/>
          <p:nvPr>
            <p:ph idx="4294967295" type="title"/>
          </p:nvPr>
        </p:nvSpPr>
        <p:spPr>
          <a:xfrm>
            <a:off x="-125" y="34180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pic>
        <p:nvPicPr>
          <p:cNvPr id="674" name="Google Shape;674;p81"/>
          <p:cNvPicPr preferRelativeResize="0"/>
          <p:nvPr/>
        </p:nvPicPr>
        <p:blipFill>
          <a:blip r:embed="rId3">
            <a:alphaModFix/>
          </a:blip>
          <a:stretch>
            <a:fillRect/>
          </a:stretch>
        </p:blipFill>
        <p:spPr>
          <a:xfrm>
            <a:off x="1054025" y="999150"/>
            <a:ext cx="7035900" cy="3640500"/>
          </a:xfrm>
          <a:prstGeom prst="roundRect">
            <a:avLst>
              <a:gd fmla="val 3665" name="adj"/>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2"/>
          <p:cNvSpPr txBox="1"/>
          <p:nvPr>
            <p:ph idx="4294967295" type="title"/>
          </p:nvPr>
        </p:nvSpPr>
        <p:spPr>
          <a:xfrm>
            <a:off x="-125" y="34180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pic>
        <p:nvPicPr>
          <p:cNvPr id="680" name="Google Shape;680;p82"/>
          <p:cNvPicPr preferRelativeResize="0"/>
          <p:nvPr/>
        </p:nvPicPr>
        <p:blipFill>
          <a:blip r:embed="rId3">
            <a:alphaModFix/>
          </a:blip>
          <a:stretch>
            <a:fillRect/>
          </a:stretch>
        </p:blipFill>
        <p:spPr>
          <a:xfrm>
            <a:off x="1155300" y="961100"/>
            <a:ext cx="6833100" cy="3657600"/>
          </a:xfrm>
          <a:prstGeom prst="roundRect">
            <a:avLst>
              <a:gd fmla="val 3194"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6"/>
          <p:cNvSpPr txBox="1"/>
          <p:nvPr>
            <p:ph idx="4294967295" type="subTitle"/>
          </p:nvPr>
        </p:nvSpPr>
        <p:spPr>
          <a:xfrm>
            <a:off x="4604700" y="1592275"/>
            <a:ext cx="3867000" cy="28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Analyze and parallel the </a:t>
            </a:r>
            <a:r>
              <a:rPr lang="en" sz="1400">
                <a:solidFill>
                  <a:schemeClr val="dk1"/>
                </a:solidFill>
              </a:rPr>
              <a:t>training process of a </a:t>
            </a:r>
            <a:r>
              <a:rPr lang="en" sz="1400"/>
              <a:t>LSTM model.</a:t>
            </a:r>
            <a:endParaRPr sz="1400"/>
          </a:p>
          <a:p>
            <a:pPr indent="0" lvl="0" marL="0" rtl="0" algn="l">
              <a:spcBef>
                <a:spcPts val="1200"/>
              </a:spcBef>
              <a:spcAft>
                <a:spcPts val="0"/>
              </a:spcAft>
              <a:buNone/>
            </a:pPr>
            <a:r>
              <a:rPr lang="en" sz="1400"/>
              <a:t>➜ Improve training speed + handle larger datasets</a:t>
            </a:r>
            <a:endParaRPr sz="1400"/>
          </a:p>
          <a:p>
            <a:pPr indent="0" lvl="0" marL="0" rtl="0" algn="l">
              <a:spcBef>
                <a:spcPts val="1200"/>
              </a:spcBef>
              <a:spcAft>
                <a:spcPts val="0"/>
              </a:spcAft>
              <a:buNone/>
            </a:pPr>
            <a:r>
              <a:rPr lang="en" sz="1400"/>
              <a:t>Task: Sequence prediction from sequential data (</a:t>
            </a:r>
            <a:r>
              <a:rPr lang="en" sz="1400"/>
              <a:t>Seq2Seq</a:t>
            </a:r>
            <a:r>
              <a:rPr lang="en" sz="1400"/>
              <a:t>)</a:t>
            </a:r>
            <a:endParaRPr sz="1400"/>
          </a:p>
          <a:p>
            <a:pPr indent="0" lvl="0" marL="0" rtl="0" algn="l">
              <a:spcBef>
                <a:spcPts val="1200"/>
              </a:spcBef>
              <a:spcAft>
                <a:spcPts val="1200"/>
              </a:spcAft>
              <a:buNone/>
            </a:pPr>
            <a:r>
              <a:rPr lang="en" sz="1400"/>
              <a:t>Implement a raw LSTM model using Python with Numpy library, analyze, parallelize and measure the efficiency.</a:t>
            </a:r>
            <a:endParaRPr sz="1400"/>
          </a:p>
        </p:txBody>
      </p:sp>
      <p:sp>
        <p:nvSpPr>
          <p:cNvPr id="487" name="Google Shape;487;p56"/>
          <p:cNvSpPr txBox="1"/>
          <p:nvPr>
            <p:ph idx="4294967295" type="title"/>
          </p:nvPr>
        </p:nvSpPr>
        <p:spPr>
          <a:xfrm>
            <a:off x="4604700" y="917575"/>
            <a:ext cx="427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488" name="Google Shape;488;p56"/>
          <p:cNvPicPr preferRelativeResize="0"/>
          <p:nvPr/>
        </p:nvPicPr>
        <p:blipFill>
          <a:blip r:embed="rId3">
            <a:alphaModFix/>
          </a:blip>
          <a:stretch>
            <a:fillRect/>
          </a:stretch>
        </p:blipFill>
        <p:spPr>
          <a:xfrm>
            <a:off x="663700" y="1483650"/>
            <a:ext cx="3513600" cy="2176200"/>
          </a:xfrm>
          <a:prstGeom prst="roundRect">
            <a:avLst>
              <a:gd fmla="val 5482" name="adj"/>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3"/>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Versions Comparison</a:t>
            </a:r>
            <a:endParaRPr/>
          </a:p>
        </p:txBody>
      </p:sp>
      <p:sp>
        <p:nvSpPr>
          <p:cNvPr id="686" name="Google Shape;686;p83"/>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09</a:t>
            </a:r>
            <a:endParaRPr sz="2400"/>
          </a:p>
        </p:txBody>
      </p:sp>
      <p:sp>
        <p:nvSpPr>
          <p:cNvPr id="687" name="Google Shape;687;p83"/>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Parallelization Efficiency</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4"/>
          <p:cNvSpPr txBox="1"/>
          <p:nvPr>
            <p:ph type="title"/>
          </p:nvPr>
        </p:nvSpPr>
        <p:spPr>
          <a:xfrm>
            <a:off x="713225" y="458723"/>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Sequential Version</a:t>
            </a:r>
            <a:endParaRPr/>
          </a:p>
        </p:txBody>
      </p:sp>
      <p:sp>
        <p:nvSpPr>
          <p:cNvPr id="693" name="Google Shape;693;p84"/>
          <p:cNvSpPr txBox="1"/>
          <p:nvPr>
            <p:ph idx="4294967295" type="subTitle"/>
          </p:nvPr>
        </p:nvSpPr>
        <p:spPr>
          <a:xfrm>
            <a:off x="930450" y="1028400"/>
            <a:ext cx="7283100" cy="37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This is sequential implementation of LSTM, all the processes run on CPU.</a:t>
            </a:r>
            <a:endParaRPr sz="1400"/>
          </a:p>
          <a:p>
            <a:pPr indent="0" lvl="0" marL="0" rtl="0" algn="l">
              <a:lnSpc>
                <a:spcPct val="100000"/>
              </a:lnSpc>
              <a:spcBef>
                <a:spcPts val="1200"/>
              </a:spcBef>
              <a:spcAft>
                <a:spcPts val="0"/>
              </a:spcAft>
              <a:buClr>
                <a:schemeClr val="dk1"/>
              </a:buClr>
              <a:buSzPts val="1100"/>
              <a:buFont typeface="Arial"/>
              <a:buNone/>
            </a:pPr>
            <a:r>
              <a:rPr lang="en" sz="1400"/>
              <a:t>Sequential Version:</a:t>
            </a:r>
            <a:endParaRPr sz="1400"/>
          </a:p>
          <a:p>
            <a:pPr indent="0" lvl="0" marL="0" rtl="0" algn="l">
              <a:lnSpc>
                <a:spcPct val="100000"/>
              </a:lnSpc>
              <a:spcBef>
                <a:spcPts val="1200"/>
              </a:spcBef>
              <a:spcAft>
                <a:spcPts val="0"/>
              </a:spcAft>
              <a:buClr>
                <a:schemeClr val="dk1"/>
              </a:buClr>
              <a:buSzPts val="1100"/>
              <a:buFont typeface="Arial"/>
              <a:buNone/>
            </a:pPr>
            <a:r>
              <a:rPr lang="en" sz="1400"/>
              <a:t>	Each Epoch runs on: CPU</a:t>
            </a:r>
            <a:endParaRPr sz="1400"/>
          </a:p>
          <a:p>
            <a:pPr indent="0" lvl="0" marL="0" rtl="0" algn="l">
              <a:lnSpc>
                <a:spcPct val="100000"/>
              </a:lnSpc>
              <a:spcBef>
                <a:spcPts val="1200"/>
              </a:spcBef>
              <a:spcAft>
                <a:spcPts val="0"/>
              </a:spcAft>
              <a:buClr>
                <a:schemeClr val="dk1"/>
              </a:buClr>
              <a:buSzPts val="1100"/>
              <a:buFont typeface="Arial"/>
              <a:buNone/>
            </a:pPr>
            <a:r>
              <a:rPr lang="en" sz="1400"/>
              <a:t>    	Each Mini-batch runs on: CPU ✖️</a:t>
            </a:r>
            <a:endParaRPr sz="1400"/>
          </a:p>
          <a:p>
            <a:pPr indent="0" lvl="0" marL="0" rtl="0" algn="l">
              <a:lnSpc>
                <a:spcPct val="100000"/>
              </a:lnSpc>
              <a:spcBef>
                <a:spcPts val="1200"/>
              </a:spcBef>
              <a:spcAft>
                <a:spcPts val="0"/>
              </a:spcAft>
              <a:buClr>
                <a:schemeClr val="dk1"/>
              </a:buClr>
              <a:buSzPts val="1100"/>
              <a:buFont typeface="Arial"/>
              <a:buNone/>
            </a:pPr>
            <a:r>
              <a:rPr lang="en" sz="1400"/>
              <a:t>        	Each Data sample runs on: CPU ✖️</a:t>
            </a:r>
            <a:endParaRPr sz="1400"/>
          </a:p>
          <a:p>
            <a:pPr indent="0" lvl="0" marL="0" rtl="0" algn="l">
              <a:lnSpc>
                <a:spcPct val="100000"/>
              </a:lnSpc>
              <a:spcBef>
                <a:spcPts val="1200"/>
              </a:spcBef>
              <a:spcAft>
                <a:spcPts val="0"/>
              </a:spcAft>
              <a:buClr>
                <a:schemeClr val="dk1"/>
              </a:buClr>
              <a:buSzPts val="1100"/>
              <a:buFont typeface="Arial"/>
              <a:buNone/>
            </a:pPr>
            <a:r>
              <a:rPr lang="en" sz="1400"/>
              <a:t>            	Thread positioning: No ✖️</a:t>
            </a:r>
            <a:endParaRPr sz="1400"/>
          </a:p>
          <a:p>
            <a:pPr indent="0" lvl="0" marL="0" rtl="0" algn="l">
              <a:lnSpc>
                <a:spcPct val="100000"/>
              </a:lnSpc>
              <a:spcBef>
                <a:spcPts val="1200"/>
              </a:spcBef>
              <a:spcAft>
                <a:spcPts val="1200"/>
              </a:spcAft>
              <a:buNone/>
            </a:pPr>
            <a:r>
              <a:rPr lang="en" sz="1400"/>
              <a:t>            	Optimize data transferring: No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5"/>
          <p:cNvSpPr txBox="1"/>
          <p:nvPr>
            <p:ph type="title"/>
          </p:nvPr>
        </p:nvSpPr>
        <p:spPr>
          <a:xfrm>
            <a:off x="713225" y="458723"/>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Numpy </a:t>
            </a:r>
            <a:r>
              <a:rPr lang="en"/>
              <a:t>Version</a:t>
            </a:r>
            <a:endParaRPr/>
          </a:p>
        </p:txBody>
      </p:sp>
      <p:sp>
        <p:nvSpPr>
          <p:cNvPr id="699" name="Google Shape;699;p85"/>
          <p:cNvSpPr txBox="1"/>
          <p:nvPr>
            <p:ph idx="4294967295" type="subTitle"/>
          </p:nvPr>
        </p:nvSpPr>
        <p:spPr>
          <a:xfrm>
            <a:off x="930450" y="1028400"/>
            <a:ext cx="7283100" cy="37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This is sequential implementation of LSTM, use Numpy, all the processes run on CPU.</a:t>
            </a:r>
            <a:endParaRPr sz="1400"/>
          </a:p>
          <a:p>
            <a:pPr indent="0" lvl="0" marL="0" rtl="0" algn="l">
              <a:lnSpc>
                <a:spcPct val="100000"/>
              </a:lnSpc>
              <a:spcBef>
                <a:spcPts val="1200"/>
              </a:spcBef>
              <a:spcAft>
                <a:spcPts val="0"/>
              </a:spcAft>
              <a:buNone/>
            </a:pPr>
            <a:r>
              <a:rPr lang="en" sz="1400"/>
              <a:t>Numpy Version:</a:t>
            </a:r>
            <a:endParaRPr sz="1400"/>
          </a:p>
          <a:p>
            <a:pPr indent="0" lvl="0" marL="0" rtl="0" algn="l">
              <a:lnSpc>
                <a:spcPct val="100000"/>
              </a:lnSpc>
              <a:spcBef>
                <a:spcPts val="1200"/>
              </a:spcBef>
              <a:spcAft>
                <a:spcPts val="0"/>
              </a:spcAft>
              <a:buNone/>
            </a:pPr>
            <a:r>
              <a:rPr lang="en" sz="1400"/>
              <a:t>	Each Epoch runs on: CPU</a:t>
            </a:r>
            <a:endParaRPr sz="1400"/>
          </a:p>
          <a:p>
            <a:pPr indent="0" lvl="0" marL="0" rtl="0" algn="l">
              <a:lnSpc>
                <a:spcPct val="100000"/>
              </a:lnSpc>
              <a:spcBef>
                <a:spcPts val="1200"/>
              </a:spcBef>
              <a:spcAft>
                <a:spcPts val="0"/>
              </a:spcAft>
              <a:buNone/>
            </a:pPr>
            <a:r>
              <a:rPr lang="en" sz="1400"/>
              <a:t>    	Each Mini-batch runs on: CPU ✖️</a:t>
            </a:r>
            <a:endParaRPr sz="1400"/>
          </a:p>
          <a:p>
            <a:pPr indent="0" lvl="0" marL="0" rtl="0" algn="l">
              <a:lnSpc>
                <a:spcPct val="100000"/>
              </a:lnSpc>
              <a:spcBef>
                <a:spcPts val="1200"/>
              </a:spcBef>
              <a:spcAft>
                <a:spcPts val="0"/>
              </a:spcAft>
              <a:buNone/>
            </a:pPr>
            <a:r>
              <a:rPr lang="en" sz="1400"/>
              <a:t>        	Each Data sample runs on: CPU ✖️</a:t>
            </a:r>
            <a:endParaRPr sz="1400"/>
          </a:p>
          <a:p>
            <a:pPr indent="0" lvl="0" marL="0" rtl="0" algn="l">
              <a:lnSpc>
                <a:spcPct val="100000"/>
              </a:lnSpc>
              <a:spcBef>
                <a:spcPts val="1200"/>
              </a:spcBef>
              <a:spcAft>
                <a:spcPts val="0"/>
              </a:spcAft>
              <a:buNone/>
            </a:pPr>
            <a:r>
              <a:rPr lang="en" sz="1400"/>
              <a:t>            	Thread positioning: No ✖️</a:t>
            </a:r>
            <a:endParaRPr sz="1400"/>
          </a:p>
          <a:p>
            <a:pPr indent="0" lvl="0" marL="0" rtl="0" algn="l">
              <a:lnSpc>
                <a:spcPct val="100000"/>
              </a:lnSpc>
              <a:spcBef>
                <a:spcPts val="1200"/>
              </a:spcBef>
              <a:spcAft>
                <a:spcPts val="1200"/>
              </a:spcAft>
              <a:buNone/>
            </a:pPr>
            <a:r>
              <a:rPr lang="en" sz="1400"/>
              <a:t>            	Optimize data transferring: No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6"/>
          <p:cNvSpPr txBox="1"/>
          <p:nvPr>
            <p:ph type="title"/>
          </p:nvPr>
        </p:nvSpPr>
        <p:spPr>
          <a:xfrm>
            <a:off x="713225" y="458723"/>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Parallel Version 1</a:t>
            </a:r>
            <a:endParaRPr/>
          </a:p>
        </p:txBody>
      </p:sp>
      <p:sp>
        <p:nvSpPr>
          <p:cNvPr id="705" name="Google Shape;705;p86"/>
          <p:cNvSpPr txBox="1"/>
          <p:nvPr>
            <p:ph idx="4294967295" type="subTitle"/>
          </p:nvPr>
        </p:nvSpPr>
        <p:spPr>
          <a:xfrm>
            <a:off x="930450" y="1028400"/>
            <a:ext cx="7283100" cy="37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This is t</a:t>
            </a:r>
            <a:r>
              <a:rPr lang="en" sz="1400"/>
              <a:t>h</a:t>
            </a:r>
            <a:r>
              <a:rPr lang="en" sz="1400"/>
              <a:t>e first parallel implementation of LSTM to run on GPU.</a:t>
            </a:r>
            <a:endParaRPr sz="1400"/>
          </a:p>
          <a:p>
            <a:pPr indent="0" lvl="0" marL="0" rtl="0" algn="l">
              <a:lnSpc>
                <a:spcPct val="100000"/>
              </a:lnSpc>
              <a:spcBef>
                <a:spcPts val="1200"/>
              </a:spcBef>
              <a:spcAft>
                <a:spcPts val="0"/>
              </a:spcAft>
              <a:buNone/>
            </a:pPr>
            <a:r>
              <a:rPr lang="en" sz="1400"/>
              <a:t>This version is not actually "parallel" yet, it's just a quick convert from sequential version to test the ability to run on GPU using numba.</a:t>
            </a:r>
            <a:endParaRPr sz="1400"/>
          </a:p>
          <a:p>
            <a:pPr indent="0" lvl="0" marL="0" rtl="0" algn="l">
              <a:lnSpc>
                <a:spcPct val="100000"/>
              </a:lnSpc>
              <a:spcBef>
                <a:spcPts val="1200"/>
              </a:spcBef>
              <a:spcAft>
                <a:spcPts val="0"/>
              </a:spcAft>
              <a:buNone/>
            </a:pPr>
            <a:r>
              <a:rPr lang="en" sz="1400"/>
              <a:t>Parallel V1:</a:t>
            </a:r>
            <a:endParaRPr sz="1400"/>
          </a:p>
          <a:p>
            <a:pPr indent="0" lvl="0" marL="0" rtl="0" algn="l">
              <a:lnSpc>
                <a:spcPct val="100000"/>
              </a:lnSpc>
              <a:spcBef>
                <a:spcPts val="1200"/>
              </a:spcBef>
              <a:spcAft>
                <a:spcPts val="0"/>
              </a:spcAft>
              <a:buNone/>
            </a:pPr>
            <a:r>
              <a:rPr lang="en" sz="1400"/>
              <a:t>	Each Epoch runs on: CPU</a:t>
            </a:r>
            <a:endParaRPr sz="1400"/>
          </a:p>
          <a:p>
            <a:pPr indent="0" lvl="0" marL="0" rtl="0" algn="l">
              <a:lnSpc>
                <a:spcPct val="100000"/>
              </a:lnSpc>
              <a:spcBef>
                <a:spcPts val="1200"/>
              </a:spcBef>
              <a:spcAft>
                <a:spcPts val="0"/>
              </a:spcAft>
              <a:buNone/>
            </a:pPr>
            <a:r>
              <a:rPr lang="en" sz="1400"/>
              <a:t>    	Each Mini-batch runs on: GPU ✔️</a:t>
            </a:r>
            <a:endParaRPr sz="1400"/>
          </a:p>
          <a:p>
            <a:pPr indent="0" lvl="0" marL="0" rtl="0" algn="l">
              <a:lnSpc>
                <a:spcPct val="100000"/>
              </a:lnSpc>
              <a:spcBef>
                <a:spcPts val="1200"/>
              </a:spcBef>
              <a:spcAft>
                <a:spcPts val="0"/>
              </a:spcAft>
              <a:buNone/>
            </a:pPr>
            <a:r>
              <a:rPr lang="en" sz="1400"/>
              <a:t>        	Each Data sample runs on: GPU ✔️</a:t>
            </a:r>
            <a:endParaRPr sz="1400"/>
          </a:p>
          <a:p>
            <a:pPr indent="0" lvl="0" marL="0" rtl="0" algn="l">
              <a:lnSpc>
                <a:spcPct val="100000"/>
              </a:lnSpc>
              <a:spcBef>
                <a:spcPts val="1200"/>
              </a:spcBef>
              <a:spcAft>
                <a:spcPts val="0"/>
              </a:spcAft>
              <a:buNone/>
            </a:pPr>
            <a:r>
              <a:rPr lang="en" sz="1400"/>
              <a:t>            	Thread positioning: No ✖️</a:t>
            </a:r>
            <a:endParaRPr sz="1400"/>
          </a:p>
          <a:p>
            <a:pPr indent="0" lvl="0" marL="0" rtl="0" algn="l">
              <a:lnSpc>
                <a:spcPct val="100000"/>
              </a:lnSpc>
              <a:spcBef>
                <a:spcPts val="1200"/>
              </a:spcBef>
              <a:spcAft>
                <a:spcPts val="1200"/>
              </a:spcAft>
              <a:buNone/>
            </a:pPr>
            <a:r>
              <a:rPr lang="en" sz="1400"/>
              <a:t>            	Optimize data transferring: No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87"/>
          <p:cNvSpPr txBox="1"/>
          <p:nvPr>
            <p:ph type="title"/>
          </p:nvPr>
        </p:nvSpPr>
        <p:spPr>
          <a:xfrm>
            <a:off x="713225" y="458723"/>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Parallel Version 2</a:t>
            </a:r>
            <a:endParaRPr/>
          </a:p>
        </p:txBody>
      </p:sp>
      <p:sp>
        <p:nvSpPr>
          <p:cNvPr id="711" name="Google Shape;711;p87"/>
          <p:cNvSpPr txBox="1"/>
          <p:nvPr>
            <p:ph idx="4294967295" type="subTitle"/>
          </p:nvPr>
        </p:nvSpPr>
        <p:spPr>
          <a:xfrm>
            <a:off x="930450" y="1028400"/>
            <a:ext cx="7283100" cy="37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This is the second parallel implementation of LSTM to run on GPU.</a:t>
            </a:r>
            <a:endParaRPr sz="1400"/>
          </a:p>
          <a:p>
            <a:pPr indent="0" lvl="0" marL="0" rtl="0" algn="l">
              <a:lnSpc>
                <a:spcPct val="100000"/>
              </a:lnSpc>
              <a:spcBef>
                <a:spcPts val="1200"/>
              </a:spcBef>
              <a:spcAft>
                <a:spcPts val="0"/>
              </a:spcAft>
              <a:buNone/>
            </a:pPr>
            <a:r>
              <a:rPr lang="en" sz="1400"/>
              <a:t>In this version, for each mini-batch we will invoke kernel once, and each data sample in the mini-batch will run on a thread on GPU.</a:t>
            </a:r>
            <a:endParaRPr sz="1400"/>
          </a:p>
          <a:p>
            <a:pPr indent="0" lvl="0" marL="0" rtl="0" algn="l">
              <a:lnSpc>
                <a:spcPct val="100000"/>
              </a:lnSpc>
              <a:spcBef>
                <a:spcPts val="1200"/>
              </a:spcBef>
              <a:spcAft>
                <a:spcPts val="0"/>
              </a:spcAft>
              <a:buNone/>
            </a:pPr>
            <a:r>
              <a:rPr lang="en" sz="1400"/>
              <a:t>Parallel V2:</a:t>
            </a:r>
            <a:endParaRPr sz="1400"/>
          </a:p>
          <a:p>
            <a:pPr indent="0" lvl="0" marL="0" rtl="0" algn="l">
              <a:lnSpc>
                <a:spcPct val="100000"/>
              </a:lnSpc>
              <a:spcBef>
                <a:spcPts val="1200"/>
              </a:spcBef>
              <a:spcAft>
                <a:spcPts val="0"/>
              </a:spcAft>
              <a:buNone/>
            </a:pPr>
            <a:r>
              <a:rPr lang="en" sz="1400"/>
              <a:t>	Each Epoch runs on: CPU</a:t>
            </a:r>
            <a:endParaRPr sz="1400"/>
          </a:p>
          <a:p>
            <a:pPr indent="0" lvl="0" marL="0" rtl="0" algn="l">
              <a:lnSpc>
                <a:spcPct val="100000"/>
              </a:lnSpc>
              <a:spcBef>
                <a:spcPts val="1200"/>
              </a:spcBef>
              <a:spcAft>
                <a:spcPts val="0"/>
              </a:spcAft>
              <a:buNone/>
            </a:pPr>
            <a:r>
              <a:rPr lang="en" sz="1400"/>
              <a:t>    	Each Mini-batch runs on: GPU ✔️</a:t>
            </a:r>
            <a:endParaRPr sz="1400"/>
          </a:p>
          <a:p>
            <a:pPr indent="0" lvl="0" marL="0" rtl="0" algn="l">
              <a:lnSpc>
                <a:spcPct val="100000"/>
              </a:lnSpc>
              <a:spcBef>
                <a:spcPts val="1200"/>
              </a:spcBef>
              <a:spcAft>
                <a:spcPts val="0"/>
              </a:spcAft>
              <a:buNone/>
            </a:pPr>
            <a:r>
              <a:rPr lang="en" sz="1400"/>
              <a:t>        	Each Data sample runs on: GPU ✔️</a:t>
            </a:r>
            <a:endParaRPr sz="1400"/>
          </a:p>
          <a:p>
            <a:pPr indent="0" lvl="0" marL="0" rtl="0" algn="l">
              <a:lnSpc>
                <a:spcPct val="100000"/>
              </a:lnSpc>
              <a:spcBef>
                <a:spcPts val="1200"/>
              </a:spcBef>
              <a:spcAft>
                <a:spcPts val="0"/>
              </a:spcAft>
              <a:buNone/>
            </a:pPr>
            <a:r>
              <a:rPr lang="en" sz="1400"/>
              <a:t>            	Thread positioning: Yes ✔️</a:t>
            </a:r>
            <a:endParaRPr sz="1400"/>
          </a:p>
          <a:p>
            <a:pPr indent="0" lvl="0" marL="0" rtl="0" algn="l">
              <a:lnSpc>
                <a:spcPct val="100000"/>
              </a:lnSpc>
              <a:spcBef>
                <a:spcPts val="1200"/>
              </a:spcBef>
              <a:spcAft>
                <a:spcPts val="1200"/>
              </a:spcAft>
              <a:buNone/>
            </a:pPr>
            <a:r>
              <a:rPr lang="en" sz="1400"/>
              <a:t>            	Optimize data transferring: No ✖️</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8"/>
          <p:cNvSpPr txBox="1"/>
          <p:nvPr>
            <p:ph type="title"/>
          </p:nvPr>
        </p:nvSpPr>
        <p:spPr>
          <a:xfrm>
            <a:off x="713225" y="458723"/>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Parallel Version 3</a:t>
            </a:r>
            <a:endParaRPr/>
          </a:p>
        </p:txBody>
      </p:sp>
      <p:sp>
        <p:nvSpPr>
          <p:cNvPr id="717" name="Google Shape;717;p88"/>
          <p:cNvSpPr txBox="1"/>
          <p:nvPr>
            <p:ph idx="4294967295" type="subTitle"/>
          </p:nvPr>
        </p:nvSpPr>
        <p:spPr>
          <a:xfrm>
            <a:off x="930450" y="1028400"/>
            <a:ext cx="7283100" cy="37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This is the third parallel implementation of LSTM to run on GPU.</a:t>
            </a:r>
            <a:endParaRPr sz="1400"/>
          </a:p>
          <a:p>
            <a:pPr indent="0" lvl="0" marL="0" rtl="0" algn="l">
              <a:lnSpc>
                <a:spcPct val="100000"/>
              </a:lnSpc>
              <a:spcBef>
                <a:spcPts val="1200"/>
              </a:spcBef>
              <a:spcAft>
                <a:spcPts val="0"/>
              </a:spcAft>
              <a:buNone/>
            </a:pPr>
            <a:r>
              <a:rPr lang="en" sz="1400"/>
              <a:t>In this version, for each mini-batch we will invoke kernel once, and each data sample in the mini-batch will run on a thread on GPU. The improvement compared to the version 2 is that in this version, we </a:t>
            </a:r>
            <a:r>
              <a:rPr b="1" i="1" lang="en" sz="1400"/>
              <a:t>avoid the unnecessary transfer</a:t>
            </a:r>
            <a:r>
              <a:rPr lang="en" sz="1400"/>
              <a:t> for read-only data arrays.</a:t>
            </a:r>
            <a:endParaRPr sz="1400"/>
          </a:p>
          <a:p>
            <a:pPr indent="0" lvl="0" marL="0" rtl="0" algn="l">
              <a:lnSpc>
                <a:spcPct val="100000"/>
              </a:lnSpc>
              <a:spcBef>
                <a:spcPts val="1200"/>
              </a:spcBef>
              <a:spcAft>
                <a:spcPts val="0"/>
              </a:spcAft>
              <a:buNone/>
            </a:pPr>
            <a:r>
              <a:rPr lang="en" sz="1400"/>
              <a:t>By default, Numba </a:t>
            </a:r>
            <a:r>
              <a:rPr b="1" i="1" lang="en" sz="1400"/>
              <a:t>automatically</a:t>
            </a:r>
            <a:r>
              <a:rPr lang="en" sz="1400"/>
              <a:t> transfer NumPy arrays to the device, it can only do so conservatively by always transferring device memory back to the host when a kernel finishes. So, we decide to </a:t>
            </a:r>
            <a:r>
              <a:rPr b="1" i="1" lang="en" sz="1400"/>
              <a:t>manually control</a:t>
            </a:r>
            <a:r>
              <a:rPr lang="en" sz="1400"/>
              <a:t> the transfer behavior for these read-only data arrays:</a:t>
            </a:r>
            <a:endParaRPr sz="1400"/>
          </a:p>
          <a:p>
            <a:pPr indent="-317500" lvl="0" marL="457200" rtl="0" algn="l">
              <a:lnSpc>
                <a:spcPct val="100000"/>
              </a:lnSpc>
              <a:spcBef>
                <a:spcPts val="1200"/>
              </a:spcBef>
              <a:spcAft>
                <a:spcPts val="0"/>
              </a:spcAft>
              <a:buSzPts val="1400"/>
              <a:buChar char="●"/>
            </a:pPr>
            <a:r>
              <a:rPr lang="en" sz="1400"/>
              <a:t>Data: </a:t>
            </a:r>
            <a:r>
              <a:rPr i="1" lang="en" sz="1400"/>
              <a:t>minibatch_set</a:t>
            </a:r>
            <a:endParaRPr i="1" sz="1400"/>
          </a:p>
          <a:p>
            <a:pPr indent="-317500" lvl="0" marL="457200" rtl="0" algn="l">
              <a:lnSpc>
                <a:spcPct val="100000"/>
              </a:lnSpc>
              <a:spcBef>
                <a:spcPts val="0"/>
              </a:spcBef>
              <a:spcAft>
                <a:spcPts val="0"/>
              </a:spcAft>
              <a:buSzPts val="1400"/>
              <a:buChar char="●"/>
            </a:pPr>
            <a:r>
              <a:rPr lang="en" sz="1400"/>
              <a:t>Previous parameters information: </a:t>
            </a:r>
            <a:r>
              <a:rPr i="1" lang="en" sz="1400"/>
              <a:t>U, V, W, B, b_out</a:t>
            </a:r>
            <a:endParaRPr i="1"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9"/>
          <p:cNvSpPr txBox="1"/>
          <p:nvPr>
            <p:ph type="title"/>
          </p:nvPr>
        </p:nvSpPr>
        <p:spPr>
          <a:xfrm>
            <a:off x="713225" y="458723"/>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Parallel Version 3</a:t>
            </a:r>
            <a:endParaRPr/>
          </a:p>
        </p:txBody>
      </p:sp>
      <p:sp>
        <p:nvSpPr>
          <p:cNvPr id="723" name="Google Shape;723;p89"/>
          <p:cNvSpPr txBox="1"/>
          <p:nvPr>
            <p:ph idx="4294967295" type="subTitle"/>
          </p:nvPr>
        </p:nvSpPr>
        <p:spPr>
          <a:xfrm>
            <a:off x="930450" y="1028400"/>
            <a:ext cx="7283100" cy="370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This is the third parallel implementation of LSTM to run on GPU.</a:t>
            </a:r>
            <a:endParaRPr sz="1400"/>
          </a:p>
          <a:p>
            <a:pPr indent="0" lvl="0" marL="0" rtl="0" algn="l">
              <a:lnSpc>
                <a:spcPct val="100000"/>
              </a:lnSpc>
              <a:spcBef>
                <a:spcPts val="1200"/>
              </a:spcBef>
              <a:spcAft>
                <a:spcPts val="0"/>
              </a:spcAft>
              <a:buNone/>
            </a:pPr>
            <a:r>
              <a:rPr lang="en" sz="1400"/>
              <a:t>In this version, for each mini-batch we will invoke kernel once, and each data sample in the mini-batch will run on a thread on GPU. The improvement compared to the version 2 is that in this version, we </a:t>
            </a:r>
            <a:r>
              <a:rPr b="1" i="1" lang="en" sz="1400"/>
              <a:t>avoid the unnecessary transfer</a:t>
            </a:r>
            <a:r>
              <a:rPr lang="en" sz="1400"/>
              <a:t> for read-only data arrays.</a:t>
            </a:r>
            <a:endParaRPr sz="1400"/>
          </a:p>
          <a:p>
            <a:pPr indent="0" lvl="0" marL="0" rtl="0" algn="l">
              <a:lnSpc>
                <a:spcPct val="100000"/>
              </a:lnSpc>
              <a:spcBef>
                <a:spcPts val="1200"/>
              </a:spcBef>
              <a:spcAft>
                <a:spcPts val="0"/>
              </a:spcAft>
              <a:buNone/>
            </a:pPr>
            <a:r>
              <a:rPr lang="en" sz="1400"/>
              <a:t>Parallel V3:</a:t>
            </a:r>
            <a:endParaRPr sz="1400"/>
          </a:p>
          <a:p>
            <a:pPr indent="0" lvl="0" marL="0" rtl="0" algn="l">
              <a:lnSpc>
                <a:spcPct val="100000"/>
              </a:lnSpc>
              <a:spcBef>
                <a:spcPts val="1200"/>
              </a:spcBef>
              <a:spcAft>
                <a:spcPts val="0"/>
              </a:spcAft>
              <a:buNone/>
            </a:pPr>
            <a:r>
              <a:rPr lang="en" sz="1400"/>
              <a:t>	Each Epoch runs on: CPU</a:t>
            </a:r>
            <a:endParaRPr sz="1400"/>
          </a:p>
          <a:p>
            <a:pPr indent="0" lvl="0" marL="0" rtl="0" algn="l">
              <a:lnSpc>
                <a:spcPct val="100000"/>
              </a:lnSpc>
              <a:spcBef>
                <a:spcPts val="1200"/>
              </a:spcBef>
              <a:spcAft>
                <a:spcPts val="0"/>
              </a:spcAft>
              <a:buNone/>
            </a:pPr>
            <a:r>
              <a:rPr lang="en" sz="1400"/>
              <a:t>    	Each Mini-batch runs on: GPU ✔️</a:t>
            </a:r>
            <a:endParaRPr sz="1400"/>
          </a:p>
          <a:p>
            <a:pPr indent="0" lvl="0" marL="0" rtl="0" algn="l">
              <a:lnSpc>
                <a:spcPct val="100000"/>
              </a:lnSpc>
              <a:spcBef>
                <a:spcPts val="1200"/>
              </a:spcBef>
              <a:spcAft>
                <a:spcPts val="0"/>
              </a:spcAft>
              <a:buNone/>
            </a:pPr>
            <a:r>
              <a:rPr lang="en" sz="1400"/>
              <a:t>        	Each Data sample runs on: GPU ✔️</a:t>
            </a:r>
            <a:endParaRPr sz="1400"/>
          </a:p>
          <a:p>
            <a:pPr indent="0" lvl="0" marL="0" rtl="0" algn="l">
              <a:lnSpc>
                <a:spcPct val="100000"/>
              </a:lnSpc>
              <a:spcBef>
                <a:spcPts val="1200"/>
              </a:spcBef>
              <a:spcAft>
                <a:spcPts val="0"/>
              </a:spcAft>
              <a:buNone/>
            </a:pPr>
            <a:r>
              <a:rPr lang="en" sz="1400"/>
              <a:t>            	Thread positioning: Yes ✔️</a:t>
            </a:r>
            <a:endParaRPr sz="1400"/>
          </a:p>
          <a:p>
            <a:pPr indent="0" lvl="0" marL="0" rtl="0" algn="l">
              <a:lnSpc>
                <a:spcPct val="100000"/>
              </a:lnSpc>
              <a:spcBef>
                <a:spcPts val="1200"/>
              </a:spcBef>
              <a:spcAft>
                <a:spcPts val="1200"/>
              </a:spcAft>
              <a:buNone/>
            </a:pPr>
            <a:r>
              <a:rPr lang="en" sz="1400"/>
              <a:t>            	Optimize data transferring: Yes ✔️</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0"/>
          <p:cNvSpPr txBox="1"/>
          <p:nvPr>
            <p:ph type="title"/>
          </p:nvPr>
        </p:nvSpPr>
        <p:spPr>
          <a:xfrm>
            <a:off x="713225" y="458723"/>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Versions</a:t>
            </a:r>
            <a:endParaRPr/>
          </a:p>
        </p:txBody>
      </p:sp>
      <p:graphicFrame>
        <p:nvGraphicFramePr>
          <p:cNvPr id="729" name="Google Shape;729;p90"/>
          <p:cNvGraphicFramePr/>
          <p:nvPr/>
        </p:nvGraphicFramePr>
        <p:xfrm>
          <a:off x="902325" y="1503844"/>
          <a:ext cx="3000000" cy="3000000"/>
        </p:xfrm>
        <a:graphic>
          <a:graphicData uri="http://schemas.openxmlformats.org/drawingml/2006/table">
            <a:tbl>
              <a:tblPr>
                <a:noFill/>
                <a:tableStyleId>{26F31A2F-A909-44D9-9A5B-EB6B976345D1}</a:tableStyleId>
              </a:tblPr>
              <a:tblGrid>
                <a:gridCol w="1352525"/>
                <a:gridCol w="1414900"/>
                <a:gridCol w="1487275"/>
                <a:gridCol w="1523875"/>
                <a:gridCol w="1560775"/>
              </a:tblGrid>
              <a:tr h="454075">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Mini-batch</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Data Sample</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Thread positioning</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Data transferring optimization</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5650">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Sequential</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5650">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Numpy</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02300">
                <a:tc>
                  <a:txBody>
                    <a:bodyPr/>
                    <a:lstStyle/>
                    <a:p>
                      <a:pPr indent="0" lvl="0" marL="0" rtl="0" algn="ctr">
                        <a:spcBef>
                          <a:spcPts val="0"/>
                        </a:spcBef>
                        <a:spcAft>
                          <a:spcPts val="0"/>
                        </a:spcAft>
                        <a:buClr>
                          <a:schemeClr val="dk1"/>
                        </a:buClr>
                        <a:buSzPts val="1100"/>
                        <a:buFont typeface="Arial"/>
                        <a:buNone/>
                      </a:pPr>
                      <a:r>
                        <a:rPr lang="en">
                          <a:solidFill>
                            <a:srgbClr val="011635"/>
                          </a:solidFill>
                          <a:latin typeface="Vidaloka"/>
                          <a:ea typeface="Vidaloka"/>
                          <a:cs typeface="Vidaloka"/>
                          <a:sym typeface="Vidaloka"/>
                        </a:rPr>
                        <a:t>Parallel V1</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CPU+GPU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CPU+GPU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No</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No</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5650">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Parallel V2</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CPU+GPU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CPU+GPU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Yes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No</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48100">
                <a:tc>
                  <a:txBody>
                    <a:bodyPr/>
                    <a:lstStyle/>
                    <a:p>
                      <a:pPr indent="0" lvl="0" marL="0" rtl="0" algn="ctr">
                        <a:spcBef>
                          <a:spcPts val="0"/>
                        </a:spcBef>
                        <a:spcAft>
                          <a:spcPts val="0"/>
                        </a:spcAft>
                        <a:buNone/>
                      </a:pPr>
                      <a:r>
                        <a:rPr lang="en">
                          <a:solidFill>
                            <a:srgbClr val="1155CC"/>
                          </a:solidFill>
                          <a:latin typeface="Vidaloka"/>
                          <a:ea typeface="Vidaloka"/>
                          <a:cs typeface="Vidaloka"/>
                          <a:sym typeface="Vidaloka"/>
                        </a:rPr>
                        <a:t>Parallel V3</a:t>
                      </a:r>
                      <a:endParaRPr>
                        <a:solidFill>
                          <a:srgbClr val="1155CC"/>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CPU+GPU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CPU+GPU</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Yes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Yes</a:t>
                      </a:r>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30" name="Google Shape;730;p90"/>
          <p:cNvSpPr txBox="1"/>
          <p:nvPr>
            <p:ph idx="4294967295" type="subTitle"/>
          </p:nvPr>
        </p:nvSpPr>
        <p:spPr>
          <a:xfrm>
            <a:off x="0" y="912889"/>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rPr lang="en">
                <a:solidFill>
                  <a:schemeClr val="dk1"/>
                </a:solidFill>
              </a:rPr>
              <a:t>All implementation versions</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1"/>
          <p:cNvSpPr txBox="1"/>
          <p:nvPr>
            <p:ph type="title"/>
          </p:nvPr>
        </p:nvSpPr>
        <p:spPr>
          <a:xfrm>
            <a:off x="713225" y="458723"/>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graphicFrame>
        <p:nvGraphicFramePr>
          <p:cNvPr id="736" name="Google Shape;736;p91"/>
          <p:cNvGraphicFramePr/>
          <p:nvPr/>
        </p:nvGraphicFramePr>
        <p:xfrm>
          <a:off x="902325" y="1503844"/>
          <a:ext cx="3000000" cy="3000000"/>
        </p:xfrm>
        <a:graphic>
          <a:graphicData uri="http://schemas.openxmlformats.org/drawingml/2006/table">
            <a:tbl>
              <a:tblPr>
                <a:noFill/>
                <a:tableStyleId>{26F31A2F-A909-44D9-9A5B-EB6B976345D1}</a:tableStyleId>
              </a:tblPr>
              <a:tblGrid>
                <a:gridCol w="1352525"/>
                <a:gridCol w="1231725"/>
                <a:gridCol w="1567875"/>
                <a:gridCol w="1597150"/>
                <a:gridCol w="1590075"/>
              </a:tblGrid>
              <a:tr h="454075">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Wall time</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Efficiency</a:t>
                      </a:r>
                      <a:endParaRPr>
                        <a:solidFill>
                          <a:srgbClr val="011635"/>
                        </a:solidFill>
                        <a:latin typeface="Vidaloka"/>
                        <a:ea typeface="Vidaloka"/>
                        <a:cs typeface="Vidaloka"/>
                        <a:sym typeface="Vidaloka"/>
                      </a:endParaRPr>
                    </a:p>
                    <a:p>
                      <a:pPr indent="0" lvl="0" marL="0" rtl="0" algn="ctr">
                        <a:spcBef>
                          <a:spcPts val="0"/>
                        </a:spcBef>
                        <a:spcAft>
                          <a:spcPts val="0"/>
                        </a:spcAft>
                        <a:buNone/>
                      </a:pPr>
                      <a:r>
                        <a:rPr lang="en">
                          <a:solidFill>
                            <a:srgbClr val="011635"/>
                          </a:solidFill>
                          <a:latin typeface="Vidaloka"/>
                          <a:ea typeface="Vidaloka"/>
                          <a:cs typeface="Vidaloka"/>
                          <a:sym typeface="Vidaloka"/>
                        </a:rPr>
                        <a:t>(vs. Sequential)</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Efficiency</a:t>
                      </a:r>
                      <a:endParaRPr>
                        <a:solidFill>
                          <a:srgbClr val="011635"/>
                        </a:solidFill>
                        <a:latin typeface="Vidaloka"/>
                        <a:ea typeface="Vidaloka"/>
                        <a:cs typeface="Vidaloka"/>
                        <a:sym typeface="Vidaloka"/>
                      </a:endParaRPr>
                    </a:p>
                    <a:p>
                      <a:pPr indent="0" lvl="0" marL="0" rtl="0" algn="ctr">
                        <a:spcBef>
                          <a:spcPts val="0"/>
                        </a:spcBef>
                        <a:spcAft>
                          <a:spcPts val="0"/>
                        </a:spcAft>
                        <a:buNone/>
                      </a:pPr>
                      <a:r>
                        <a:rPr lang="en">
                          <a:solidFill>
                            <a:srgbClr val="011635"/>
                          </a:solidFill>
                          <a:latin typeface="Vidaloka"/>
                          <a:ea typeface="Vidaloka"/>
                          <a:cs typeface="Vidaloka"/>
                          <a:sym typeface="Vidaloka"/>
                        </a:rPr>
                        <a:t>(vs. Numpy)</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Evaluate</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5650">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Sequential</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4min 53s</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i="1" lang="en">
                          <a:solidFill>
                            <a:srgbClr val="999999"/>
                          </a:solidFill>
                          <a:latin typeface="Montserrat"/>
                          <a:ea typeface="Montserrat"/>
                          <a:cs typeface="Montserrat"/>
                          <a:sym typeface="Montserrat"/>
                        </a:rPr>
                        <a:t>100%</a:t>
                      </a:r>
                      <a:endParaRPr i="1">
                        <a:solidFill>
                          <a:srgbClr val="999999"/>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5650">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Numpy</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2min 10s</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225%</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i="1" lang="en">
                          <a:solidFill>
                            <a:srgbClr val="999999"/>
                          </a:solidFill>
                          <a:latin typeface="Montserrat"/>
                          <a:ea typeface="Montserrat"/>
                          <a:cs typeface="Montserrat"/>
                          <a:sym typeface="Montserrat"/>
                        </a:rPr>
                        <a:t>100%</a:t>
                      </a:r>
                      <a:endParaRPr i="1">
                        <a:solidFill>
                          <a:srgbClr val="999999"/>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02300">
                <a:tc>
                  <a:txBody>
                    <a:bodyPr/>
                    <a:lstStyle/>
                    <a:p>
                      <a:pPr indent="0" lvl="0" marL="0" rtl="0" algn="ctr">
                        <a:spcBef>
                          <a:spcPts val="0"/>
                        </a:spcBef>
                        <a:spcAft>
                          <a:spcPts val="0"/>
                        </a:spcAft>
                        <a:buClr>
                          <a:schemeClr val="dk1"/>
                        </a:buClr>
                        <a:buSzPts val="1100"/>
                        <a:buFont typeface="Arial"/>
                        <a:buNone/>
                      </a:pPr>
                      <a:r>
                        <a:rPr lang="en">
                          <a:solidFill>
                            <a:srgbClr val="011635"/>
                          </a:solidFill>
                          <a:latin typeface="Vidaloka"/>
                          <a:ea typeface="Vidaloka"/>
                          <a:cs typeface="Vidaloka"/>
                          <a:sym typeface="Vidaloka"/>
                        </a:rPr>
                        <a:t>Parallel V1</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1min 20s</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366%</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162%</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5650">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Parallel V2</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18.8 s</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1558%</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691%</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48100">
                <a:tc>
                  <a:txBody>
                    <a:bodyPr/>
                    <a:lstStyle/>
                    <a:p>
                      <a:pPr indent="0" lvl="0" marL="0" rtl="0" algn="ctr">
                        <a:spcBef>
                          <a:spcPts val="0"/>
                        </a:spcBef>
                        <a:spcAft>
                          <a:spcPts val="0"/>
                        </a:spcAft>
                        <a:buNone/>
                      </a:pPr>
                      <a:r>
                        <a:rPr lang="en">
                          <a:solidFill>
                            <a:srgbClr val="1155CC"/>
                          </a:solidFill>
                          <a:latin typeface="Vidaloka"/>
                          <a:ea typeface="Vidaloka"/>
                          <a:cs typeface="Vidaloka"/>
                          <a:sym typeface="Vidaloka"/>
                        </a:rPr>
                        <a:t>Parallel V3</a:t>
                      </a:r>
                      <a:endParaRPr>
                        <a:solidFill>
                          <a:srgbClr val="1155CC"/>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17.2 s</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155CC"/>
                          </a:solidFill>
                          <a:latin typeface="Montserrat"/>
                          <a:ea typeface="Montserrat"/>
                          <a:cs typeface="Montserrat"/>
                          <a:sym typeface="Montserrat"/>
                        </a:rPr>
                        <a:t>1703%</a:t>
                      </a:r>
                      <a:endParaRPr b="1">
                        <a:solidFill>
                          <a:srgbClr val="1155CC"/>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155CC"/>
                          </a:solidFill>
                          <a:latin typeface="Montserrat"/>
                          <a:ea typeface="Montserrat"/>
                          <a:cs typeface="Montserrat"/>
                          <a:sym typeface="Montserrat"/>
                        </a:rPr>
                        <a:t>756%</a:t>
                      </a:r>
                      <a:endParaRPr b="1">
                        <a:solidFill>
                          <a:srgbClr val="1155CC"/>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🥇Best Version</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37" name="Google Shape;737;p91"/>
          <p:cNvSpPr txBox="1"/>
          <p:nvPr>
            <p:ph idx="4294967295" type="subTitle"/>
          </p:nvPr>
        </p:nvSpPr>
        <p:spPr>
          <a:xfrm>
            <a:off x="0" y="912889"/>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rPr lang="en">
                <a:solidFill>
                  <a:schemeClr val="dk1"/>
                </a:solidFill>
              </a:rPr>
              <a:t>5 epochs, mini-batch gradient descent</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2"/>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743" name="Google Shape;743;p92"/>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10</a:t>
            </a:r>
            <a:endParaRPr sz="2400"/>
          </a:p>
        </p:txBody>
      </p:sp>
      <p:sp>
        <p:nvSpPr>
          <p:cNvPr id="744" name="Google Shape;744;p92"/>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Conclusion about the project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7"/>
          <p:cNvSpPr txBox="1"/>
          <p:nvPr>
            <p:ph type="title"/>
          </p:nvPr>
        </p:nvSpPr>
        <p:spPr>
          <a:xfrm>
            <a:off x="0" y="2083225"/>
            <a:ext cx="9144000" cy="8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494" name="Google Shape;494;p57"/>
          <p:cNvSpPr txBox="1"/>
          <p:nvPr>
            <p:ph idx="2" type="title"/>
          </p:nvPr>
        </p:nvSpPr>
        <p:spPr>
          <a:xfrm>
            <a:off x="3746550" y="1641424"/>
            <a:ext cx="16509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02</a:t>
            </a:r>
            <a:endParaRPr sz="2400"/>
          </a:p>
        </p:txBody>
      </p:sp>
      <p:sp>
        <p:nvSpPr>
          <p:cNvPr id="495" name="Google Shape;495;p57"/>
          <p:cNvSpPr txBox="1"/>
          <p:nvPr>
            <p:ph idx="1" type="subTitle"/>
          </p:nvPr>
        </p:nvSpPr>
        <p:spPr>
          <a:xfrm>
            <a:off x="0" y="2950425"/>
            <a:ext cx="9144000" cy="3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About RNN and LSTM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3"/>
          <p:cNvSpPr txBox="1"/>
          <p:nvPr>
            <p:ph type="title"/>
          </p:nvPr>
        </p:nvSpPr>
        <p:spPr>
          <a:xfrm>
            <a:off x="713225" y="458723"/>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750" name="Google Shape;750;p93"/>
          <p:cNvSpPr txBox="1"/>
          <p:nvPr>
            <p:ph idx="4294967295" type="subTitle"/>
          </p:nvPr>
        </p:nvSpPr>
        <p:spPr>
          <a:xfrm>
            <a:off x="930450" y="1148562"/>
            <a:ext cx="7283100" cy="700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 sz="1600"/>
              <a:t>We successfully completed the project and reached the goal we stated in the project's proposal (100%)</a:t>
            </a:r>
            <a:endParaRPr sz="1600"/>
          </a:p>
        </p:txBody>
      </p:sp>
      <p:graphicFrame>
        <p:nvGraphicFramePr>
          <p:cNvPr id="751" name="Google Shape;751;p93"/>
          <p:cNvGraphicFramePr/>
          <p:nvPr/>
        </p:nvGraphicFramePr>
        <p:xfrm>
          <a:off x="1697350" y="2092944"/>
          <a:ext cx="3000000" cy="3000000"/>
        </p:xfrm>
        <a:graphic>
          <a:graphicData uri="http://schemas.openxmlformats.org/drawingml/2006/table">
            <a:tbl>
              <a:tblPr>
                <a:noFill/>
                <a:tableStyleId>{26F31A2F-A909-44D9-9A5B-EB6B976345D1}</a:tableStyleId>
              </a:tblPr>
              <a:tblGrid>
                <a:gridCol w="1352525"/>
                <a:gridCol w="1231725"/>
                <a:gridCol w="1567875"/>
                <a:gridCol w="1597150"/>
              </a:tblGrid>
              <a:tr h="454075">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Wall time</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Efficiency</a:t>
                      </a:r>
                      <a:endParaRPr>
                        <a:solidFill>
                          <a:srgbClr val="011635"/>
                        </a:solidFill>
                        <a:latin typeface="Vidaloka"/>
                        <a:ea typeface="Vidaloka"/>
                        <a:cs typeface="Vidaloka"/>
                        <a:sym typeface="Vidaloka"/>
                      </a:endParaRPr>
                    </a:p>
                    <a:p>
                      <a:pPr indent="0" lvl="0" marL="0" rtl="0" algn="ctr">
                        <a:spcBef>
                          <a:spcPts val="0"/>
                        </a:spcBef>
                        <a:spcAft>
                          <a:spcPts val="0"/>
                        </a:spcAft>
                        <a:buNone/>
                      </a:pPr>
                      <a:r>
                        <a:rPr lang="en">
                          <a:solidFill>
                            <a:srgbClr val="011635"/>
                          </a:solidFill>
                          <a:latin typeface="Vidaloka"/>
                          <a:ea typeface="Vidaloka"/>
                          <a:cs typeface="Vidaloka"/>
                          <a:sym typeface="Vidaloka"/>
                        </a:rPr>
                        <a:t>(vs. Sequential)</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Efficiency</a:t>
                      </a:r>
                      <a:endParaRPr>
                        <a:solidFill>
                          <a:srgbClr val="011635"/>
                        </a:solidFill>
                        <a:latin typeface="Vidaloka"/>
                        <a:ea typeface="Vidaloka"/>
                        <a:cs typeface="Vidaloka"/>
                        <a:sym typeface="Vidaloka"/>
                      </a:endParaRPr>
                    </a:p>
                    <a:p>
                      <a:pPr indent="0" lvl="0" marL="0" rtl="0" algn="ctr">
                        <a:spcBef>
                          <a:spcPts val="0"/>
                        </a:spcBef>
                        <a:spcAft>
                          <a:spcPts val="0"/>
                        </a:spcAft>
                        <a:buNone/>
                      </a:pPr>
                      <a:r>
                        <a:rPr lang="en">
                          <a:solidFill>
                            <a:srgbClr val="011635"/>
                          </a:solidFill>
                          <a:latin typeface="Vidaloka"/>
                          <a:ea typeface="Vidaloka"/>
                          <a:cs typeface="Vidaloka"/>
                          <a:sym typeface="Vidaloka"/>
                        </a:rPr>
                        <a:t>(vs. Numpy)</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5650">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Sequential</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4min 53s</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i="1" lang="en">
                          <a:solidFill>
                            <a:srgbClr val="999999"/>
                          </a:solidFill>
                          <a:latin typeface="Montserrat"/>
                          <a:ea typeface="Montserrat"/>
                          <a:cs typeface="Montserrat"/>
                          <a:sym typeface="Montserrat"/>
                        </a:rPr>
                        <a:t>100%</a:t>
                      </a:r>
                      <a:endParaRPr i="1">
                        <a:solidFill>
                          <a:srgbClr val="999999"/>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5650">
                <a:tc>
                  <a:txBody>
                    <a:bodyPr/>
                    <a:lstStyle/>
                    <a:p>
                      <a:pPr indent="0" lvl="0" marL="0" rtl="0" algn="ctr">
                        <a:spcBef>
                          <a:spcPts val="0"/>
                        </a:spcBef>
                        <a:spcAft>
                          <a:spcPts val="0"/>
                        </a:spcAft>
                        <a:buNone/>
                      </a:pPr>
                      <a:r>
                        <a:rPr lang="en">
                          <a:solidFill>
                            <a:srgbClr val="011635"/>
                          </a:solidFill>
                          <a:latin typeface="Vidaloka"/>
                          <a:ea typeface="Vidaloka"/>
                          <a:cs typeface="Vidaloka"/>
                          <a:sym typeface="Vidaloka"/>
                        </a:rPr>
                        <a:t>Numpy</a:t>
                      </a:r>
                      <a:endParaRPr>
                        <a:solidFill>
                          <a:srgbClr val="011635"/>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2min 10s</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i="1" lang="en">
                          <a:solidFill>
                            <a:srgbClr val="999999"/>
                          </a:solidFill>
                          <a:latin typeface="Montserrat"/>
                          <a:ea typeface="Montserrat"/>
                          <a:cs typeface="Montserrat"/>
                          <a:sym typeface="Montserrat"/>
                        </a:rPr>
                        <a:t>100%</a:t>
                      </a:r>
                      <a:endParaRPr i="1">
                        <a:solidFill>
                          <a:srgbClr val="999999"/>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48100">
                <a:tc>
                  <a:txBody>
                    <a:bodyPr/>
                    <a:lstStyle/>
                    <a:p>
                      <a:pPr indent="0" lvl="0" marL="0" rtl="0" algn="ctr">
                        <a:spcBef>
                          <a:spcPts val="0"/>
                        </a:spcBef>
                        <a:spcAft>
                          <a:spcPts val="0"/>
                        </a:spcAft>
                        <a:buNone/>
                      </a:pPr>
                      <a:r>
                        <a:rPr lang="en">
                          <a:solidFill>
                            <a:srgbClr val="1155CC"/>
                          </a:solidFill>
                          <a:latin typeface="Vidaloka"/>
                          <a:ea typeface="Vidaloka"/>
                          <a:cs typeface="Vidaloka"/>
                          <a:sym typeface="Vidaloka"/>
                        </a:rPr>
                        <a:t>Parallel V3</a:t>
                      </a:r>
                      <a:endParaRPr>
                        <a:solidFill>
                          <a:srgbClr val="1155CC"/>
                        </a:solidFill>
                        <a:latin typeface="Vidaloka"/>
                        <a:ea typeface="Vidaloka"/>
                        <a:cs typeface="Vidaloka"/>
                        <a:sym typeface="Vidaloka"/>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17.2 s</a:t>
                      </a:r>
                      <a:endParaRPr>
                        <a:solidFill>
                          <a:schemeClr val="dk1"/>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155CC"/>
                          </a:solidFill>
                          <a:latin typeface="Montserrat"/>
                          <a:ea typeface="Montserrat"/>
                          <a:cs typeface="Montserrat"/>
                          <a:sym typeface="Montserrat"/>
                        </a:rPr>
                        <a:t>1703%</a:t>
                      </a:r>
                      <a:endParaRPr b="1">
                        <a:solidFill>
                          <a:srgbClr val="1155CC"/>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155CC"/>
                          </a:solidFill>
                          <a:latin typeface="Montserrat"/>
                          <a:ea typeface="Montserrat"/>
                          <a:cs typeface="Montserrat"/>
                          <a:sym typeface="Montserrat"/>
                        </a:rPr>
                        <a:t>756%</a:t>
                      </a:r>
                      <a:endParaRPr b="1">
                        <a:solidFill>
                          <a:srgbClr val="1155CC"/>
                        </a:solidFill>
                        <a:latin typeface="Montserrat"/>
                        <a:ea typeface="Montserrat"/>
                        <a:cs typeface="Montserrat"/>
                        <a:sym typeface="Montserrat"/>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94"/>
          <p:cNvSpPr txBox="1"/>
          <p:nvPr>
            <p:ph type="title"/>
          </p:nvPr>
        </p:nvSpPr>
        <p:spPr>
          <a:xfrm>
            <a:off x="716225" y="1073000"/>
            <a:ext cx="7649100" cy="285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Thanks for listening!</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8"/>
          <p:cNvSpPr txBox="1"/>
          <p:nvPr>
            <p:ph idx="4294967295" type="subTitle"/>
          </p:nvPr>
        </p:nvSpPr>
        <p:spPr>
          <a:xfrm>
            <a:off x="544200" y="1703075"/>
            <a:ext cx="3246900" cy="25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Input: Sequence (List of tokens)</a:t>
            </a:r>
            <a:endParaRPr sz="1400"/>
          </a:p>
          <a:p>
            <a:pPr indent="0" lvl="0" marL="0" rtl="0" algn="l">
              <a:spcBef>
                <a:spcPts val="1200"/>
              </a:spcBef>
              <a:spcAft>
                <a:spcPts val="0"/>
              </a:spcAft>
              <a:buNone/>
            </a:pPr>
            <a:r>
              <a:rPr lang="en" sz="1400"/>
              <a:t>Output: Sequence (List of tokens)</a:t>
            </a:r>
            <a:endParaRPr sz="1400"/>
          </a:p>
          <a:p>
            <a:pPr indent="0" lvl="0" marL="0" rtl="0" algn="l">
              <a:spcBef>
                <a:spcPts val="1200"/>
              </a:spcBef>
              <a:spcAft>
                <a:spcPts val="0"/>
              </a:spcAft>
              <a:buNone/>
            </a:pPr>
            <a:r>
              <a:rPr lang="en" sz="1400"/>
              <a:t>Applications: </a:t>
            </a:r>
            <a:r>
              <a:rPr lang="en" sz="1400"/>
              <a:t>Chatbots, Machine Translation, Text Summarization, …</a:t>
            </a:r>
            <a:endParaRPr sz="1400"/>
          </a:p>
          <a:p>
            <a:pPr indent="0" lvl="0" marL="0" rtl="0" algn="l">
              <a:spcBef>
                <a:spcPts val="1200"/>
              </a:spcBef>
              <a:spcAft>
                <a:spcPts val="1200"/>
              </a:spcAft>
              <a:buNone/>
            </a:pPr>
            <a:r>
              <a:rPr lang="en" sz="1400"/>
              <a:t>Solutions for Seq2Seq: RNN, CNN, Transformers, …</a:t>
            </a:r>
            <a:endParaRPr sz="1400"/>
          </a:p>
        </p:txBody>
      </p:sp>
      <p:sp>
        <p:nvSpPr>
          <p:cNvPr id="501" name="Google Shape;501;p58"/>
          <p:cNvSpPr txBox="1"/>
          <p:nvPr>
            <p:ph idx="4294967295" type="title"/>
          </p:nvPr>
        </p:nvSpPr>
        <p:spPr>
          <a:xfrm>
            <a:off x="1543950" y="654025"/>
            <a:ext cx="6056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Sequence to Sequence (Seq2Seq)</a:t>
            </a:r>
            <a:endParaRPr/>
          </a:p>
        </p:txBody>
      </p:sp>
      <p:pic>
        <p:nvPicPr>
          <p:cNvPr id="502" name="Google Shape;502;p58"/>
          <p:cNvPicPr preferRelativeResize="0"/>
          <p:nvPr/>
        </p:nvPicPr>
        <p:blipFill>
          <a:blip r:embed="rId3">
            <a:alphaModFix/>
          </a:blip>
          <a:stretch>
            <a:fillRect/>
          </a:stretch>
        </p:blipFill>
        <p:spPr>
          <a:xfrm>
            <a:off x="3869125" y="1544275"/>
            <a:ext cx="4859100" cy="2436900"/>
          </a:xfrm>
          <a:prstGeom prst="roundRect">
            <a:avLst>
              <a:gd fmla="val 7038" name="adj"/>
            </a:avLst>
          </a:prstGeom>
          <a:noFill/>
          <a:ln>
            <a:noFill/>
          </a:ln>
        </p:spPr>
      </p:pic>
      <p:sp>
        <p:nvSpPr>
          <p:cNvPr id="503" name="Google Shape;503;p58"/>
          <p:cNvSpPr txBox="1"/>
          <p:nvPr>
            <p:ph idx="4294967295" type="subTitle"/>
          </p:nvPr>
        </p:nvSpPr>
        <p:spPr>
          <a:xfrm>
            <a:off x="4728325" y="4045125"/>
            <a:ext cx="3140700" cy="28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rPr i="1" lang="en" sz="1100">
                <a:solidFill>
                  <a:schemeClr val="dk1"/>
                </a:solidFill>
              </a:rPr>
              <a:t>Example about Seq2Seq</a:t>
            </a:r>
            <a:endParaRPr i="1"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idx="4294967295" type="subTitle"/>
          </p:nvPr>
        </p:nvSpPr>
        <p:spPr>
          <a:xfrm>
            <a:off x="4604700" y="1668475"/>
            <a:ext cx="3867000" cy="25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Long Short-Term Memory, is a type of recurrent neural network (RNN).</a:t>
            </a:r>
            <a:endParaRPr sz="1400"/>
          </a:p>
          <a:p>
            <a:pPr indent="0" lvl="0" marL="0" rtl="0" algn="l">
              <a:spcBef>
                <a:spcPts val="1200"/>
              </a:spcBef>
              <a:spcAft>
                <a:spcPts val="0"/>
              </a:spcAft>
              <a:buNone/>
            </a:pPr>
            <a:r>
              <a:rPr lang="en" sz="1400"/>
              <a:t>- </a:t>
            </a:r>
            <a:r>
              <a:rPr lang="en" sz="1400"/>
              <a:t>LSTM networks have the ability to selectively </a:t>
            </a:r>
            <a:r>
              <a:rPr b="1" i="1" lang="en" sz="1400"/>
              <a:t>remember</a:t>
            </a:r>
            <a:r>
              <a:rPr lang="en" sz="1400"/>
              <a:t> or </a:t>
            </a:r>
            <a:r>
              <a:rPr b="1" i="1" lang="en" sz="1400"/>
              <a:t>forget</a:t>
            </a:r>
            <a:r>
              <a:rPr lang="en" sz="1400"/>
              <a:t> information over long periods of time. </a:t>
            </a:r>
            <a:endParaRPr sz="1400"/>
          </a:p>
          <a:p>
            <a:pPr indent="0" lvl="0" marL="0" rtl="0" algn="l">
              <a:spcBef>
                <a:spcPts val="1200"/>
              </a:spcBef>
              <a:spcAft>
                <a:spcPts val="1200"/>
              </a:spcAft>
              <a:buNone/>
            </a:pPr>
            <a:r>
              <a:rPr lang="en" sz="1400"/>
              <a:t>- The architecture of an LSTM network includes: memory cells, input and output gates, and forget gates,...</a:t>
            </a:r>
            <a:endParaRPr sz="1400"/>
          </a:p>
        </p:txBody>
      </p:sp>
      <p:sp>
        <p:nvSpPr>
          <p:cNvPr id="509" name="Google Shape;509;p59"/>
          <p:cNvSpPr txBox="1"/>
          <p:nvPr>
            <p:ph idx="4294967295" type="title"/>
          </p:nvPr>
        </p:nvSpPr>
        <p:spPr>
          <a:xfrm>
            <a:off x="4604700" y="993775"/>
            <a:ext cx="427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pic>
        <p:nvPicPr>
          <p:cNvPr id="510" name="Google Shape;510;p59"/>
          <p:cNvPicPr preferRelativeResize="0"/>
          <p:nvPr/>
        </p:nvPicPr>
        <p:blipFill>
          <a:blip r:embed="rId3">
            <a:alphaModFix/>
          </a:blip>
          <a:stretch>
            <a:fillRect/>
          </a:stretch>
        </p:blipFill>
        <p:spPr>
          <a:xfrm>
            <a:off x="669650" y="1389300"/>
            <a:ext cx="3414000" cy="2364900"/>
          </a:xfrm>
          <a:prstGeom prst="roundRect">
            <a:avLst>
              <a:gd fmla="val 7176"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txBox="1"/>
          <p:nvPr>
            <p:ph idx="4294967295" type="title"/>
          </p:nvPr>
        </p:nvSpPr>
        <p:spPr>
          <a:xfrm>
            <a:off x="2434950" y="468625"/>
            <a:ext cx="4274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RNN and LSTM</a:t>
            </a:r>
            <a:endParaRPr/>
          </a:p>
        </p:txBody>
      </p:sp>
      <p:pic>
        <p:nvPicPr>
          <p:cNvPr id="516" name="Google Shape;516;p60"/>
          <p:cNvPicPr preferRelativeResize="0"/>
          <p:nvPr/>
        </p:nvPicPr>
        <p:blipFill>
          <a:blip r:embed="rId3">
            <a:alphaModFix/>
          </a:blip>
          <a:stretch>
            <a:fillRect/>
          </a:stretch>
        </p:blipFill>
        <p:spPr>
          <a:xfrm>
            <a:off x="1557000" y="1144925"/>
            <a:ext cx="6030000" cy="3348300"/>
          </a:xfrm>
          <a:prstGeom prst="roundRect">
            <a:avLst>
              <a:gd fmla="val 6258"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idx="4294967295" type="title"/>
          </p:nvPr>
        </p:nvSpPr>
        <p:spPr>
          <a:xfrm>
            <a:off x="2434950" y="468625"/>
            <a:ext cx="4274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RNN and LSTM</a:t>
            </a:r>
            <a:endParaRPr/>
          </a:p>
        </p:txBody>
      </p:sp>
      <p:pic>
        <p:nvPicPr>
          <p:cNvPr id="522" name="Google Shape;522;p61"/>
          <p:cNvPicPr preferRelativeResize="0"/>
          <p:nvPr/>
        </p:nvPicPr>
        <p:blipFill>
          <a:blip r:embed="rId3">
            <a:alphaModFix/>
          </a:blip>
          <a:stretch>
            <a:fillRect/>
          </a:stretch>
        </p:blipFill>
        <p:spPr>
          <a:xfrm>
            <a:off x="974837" y="1154675"/>
            <a:ext cx="7194300" cy="3362400"/>
          </a:xfrm>
          <a:prstGeom prst="roundRect">
            <a:avLst>
              <a:gd fmla="val 6711"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2"/>
          <p:cNvSpPr txBox="1"/>
          <p:nvPr>
            <p:ph idx="4294967295" type="title"/>
          </p:nvPr>
        </p:nvSpPr>
        <p:spPr>
          <a:xfrm>
            <a:off x="2434950" y="468625"/>
            <a:ext cx="4274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LSTM Architecture</a:t>
            </a:r>
            <a:endParaRPr/>
          </a:p>
        </p:txBody>
      </p:sp>
      <p:pic>
        <p:nvPicPr>
          <p:cNvPr id="528" name="Google Shape;528;p62"/>
          <p:cNvPicPr preferRelativeResize="0"/>
          <p:nvPr/>
        </p:nvPicPr>
        <p:blipFill rotWithShape="1">
          <a:blip r:embed="rId3">
            <a:alphaModFix/>
          </a:blip>
          <a:srcRect b="0" l="11148" r="9392" t="0"/>
          <a:stretch/>
        </p:blipFill>
        <p:spPr>
          <a:xfrm>
            <a:off x="1907125" y="1168350"/>
            <a:ext cx="5450400" cy="3222000"/>
          </a:xfrm>
          <a:prstGeom prst="roundRect">
            <a:avLst>
              <a:gd fmla="val 3942"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