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3" r:id="rId3"/>
    <p:sldId id="284" r:id="rId4"/>
    <p:sldId id="260" r:id="rId5"/>
    <p:sldId id="265" r:id="rId6"/>
    <p:sldId id="259" r:id="rId7"/>
    <p:sldId id="262" r:id="rId8"/>
    <p:sldId id="264" r:id="rId9"/>
    <p:sldId id="261" r:id="rId10"/>
    <p:sldId id="285" r:id="rId11"/>
    <p:sldId id="266" r:id="rId12"/>
    <p:sldId id="286" r:id="rId13"/>
    <p:sldId id="273" r:id="rId14"/>
    <p:sldId id="257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B93"/>
    <a:srgbClr val="756271"/>
    <a:srgbClr val="F2B973"/>
    <a:srgbClr val="EF5B43"/>
    <a:srgbClr val="858976"/>
    <a:srgbClr val="EBE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-70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EC95207-2905-4C76-99C8-EBCC5A929AC2}" type="datetimeFigureOut">
              <a:rPr lang="zh-CN" altLang="en-US" smtClean="0"/>
              <a:pPr/>
              <a:t>2019/6/11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FF16FC0-CA49-47D6-AC8D-5A2A6DC11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43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86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54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119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63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899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6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59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28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78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160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784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60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7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4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52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66959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77696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602502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92173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83636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780126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349413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752493"/>
            <a:ext cx="12192000" cy="105508"/>
            <a:chOff x="0" y="5064369"/>
            <a:chExt cx="7777423" cy="79131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5064369"/>
              <a:ext cx="3888711" cy="79131"/>
              <a:chOff x="0" y="4948238"/>
              <a:chExt cx="3888711" cy="19526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4948238"/>
                <a:ext cx="1296237" cy="1952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96237" y="4948238"/>
                <a:ext cx="1296237" cy="1952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92474" y="4948238"/>
                <a:ext cx="1296237" cy="19526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888712" y="5064369"/>
              <a:ext cx="3888711" cy="79131"/>
              <a:chOff x="0" y="4948238"/>
              <a:chExt cx="3888711" cy="19526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4948238"/>
                <a:ext cx="1296237" cy="1952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296237" y="4948238"/>
                <a:ext cx="1296237" cy="19526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592474" y="4948238"/>
                <a:ext cx="1296237" cy="19526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845673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17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70945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8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5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978388" y="63984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510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1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1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B8F712C-13B4-48BC-9639-10A619B18608}" type="datetimeFigureOut">
              <a:rPr lang="zh-CN" altLang="en-US" smtClean="0"/>
              <a:pPr/>
              <a:t>2019/6/11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BD52BC-4BCA-490D-94CE-02C0A355447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89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6" r:id="rId16"/>
    <p:sldLayoutId id="2147483667" r:id="rId17"/>
    <p:sldLayoutId id="2147483668" r:id="rId18"/>
    <p:sldLayoutId id="2147483670" r:id="rId19"/>
    <p:sldLayoutId id="2147483675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41" y="0"/>
            <a:ext cx="1162754" cy="6858000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160944" y="0"/>
            <a:ext cx="1162754" cy="6858000"/>
          </a:xfrm>
          <a:custGeom>
            <a:avLst/>
            <a:gdLst>
              <a:gd name="connsiteX0" fmla="*/ 0 w 1162754"/>
              <a:gd name="connsiteY0" fmla="*/ 0 h 6858000"/>
              <a:gd name="connsiteX1" fmla="*/ 1162754 w 1162754"/>
              <a:gd name="connsiteY1" fmla="*/ 0 h 6858000"/>
              <a:gd name="connsiteX2" fmla="*/ 1162754 w 1162754"/>
              <a:gd name="connsiteY2" fmla="*/ 2553053 h 6858000"/>
              <a:gd name="connsiteX3" fmla="*/ 1108498 w 1162754"/>
              <a:gd name="connsiteY3" fmla="*/ 2625608 h 6858000"/>
              <a:gd name="connsiteX4" fmla="*/ 863096 w 1162754"/>
              <a:gd name="connsiteY4" fmla="*/ 3429000 h 6858000"/>
              <a:gd name="connsiteX5" fmla="*/ 1108498 w 1162754"/>
              <a:gd name="connsiteY5" fmla="*/ 4232393 h 6858000"/>
              <a:gd name="connsiteX6" fmla="*/ 1162754 w 1162754"/>
              <a:gd name="connsiteY6" fmla="*/ 4304948 h 6858000"/>
              <a:gd name="connsiteX7" fmla="*/ 1162754 w 1162754"/>
              <a:gd name="connsiteY7" fmla="*/ 6858000 h 6858000"/>
              <a:gd name="connsiteX8" fmla="*/ 0 w 116275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2754" h="6858000">
                <a:moveTo>
                  <a:pt x="0" y="0"/>
                </a:moveTo>
                <a:lnTo>
                  <a:pt x="1162754" y="0"/>
                </a:lnTo>
                <a:lnTo>
                  <a:pt x="1162754" y="2553053"/>
                </a:lnTo>
                <a:lnTo>
                  <a:pt x="1108498" y="2625608"/>
                </a:lnTo>
                <a:cubicBezTo>
                  <a:pt x="953564" y="2854941"/>
                  <a:pt x="863096" y="3131405"/>
                  <a:pt x="863096" y="3429000"/>
                </a:cubicBezTo>
                <a:cubicBezTo>
                  <a:pt x="863096" y="3726595"/>
                  <a:pt x="953564" y="4003060"/>
                  <a:pt x="1108498" y="4232393"/>
                </a:cubicBezTo>
                <a:lnTo>
                  <a:pt x="1162754" y="4304948"/>
                </a:lnTo>
                <a:lnTo>
                  <a:pt x="1162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56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320537" y="0"/>
            <a:ext cx="1162754" cy="6858000"/>
          </a:xfrm>
          <a:custGeom>
            <a:avLst/>
            <a:gdLst>
              <a:gd name="connsiteX0" fmla="*/ 0 w 1162754"/>
              <a:gd name="connsiteY0" fmla="*/ 4300721 h 6858000"/>
              <a:gd name="connsiteX1" fmla="*/ 31624 w 1162754"/>
              <a:gd name="connsiteY1" fmla="*/ 4343011 h 6858000"/>
              <a:gd name="connsiteX2" fmla="*/ 1140417 w 1162754"/>
              <a:gd name="connsiteY2" fmla="*/ 4865914 h 6858000"/>
              <a:gd name="connsiteX3" fmla="*/ 1162754 w 1162754"/>
              <a:gd name="connsiteY3" fmla="*/ 4863662 h 6858000"/>
              <a:gd name="connsiteX4" fmla="*/ 1162754 w 1162754"/>
              <a:gd name="connsiteY4" fmla="*/ 6858000 h 6858000"/>
              <a:gd name="connsiteX5" fmla="*/ 0 w 1162754"/>
              <a:gd name="connsiteY5" fmla="*/ 6858000 h 6858000"/>
              <a:gd name="connsiteX6" fmla="*/ 0 w 1162754"/>
              <a:gd name="connsiteY6" fmla="*/ 0 h 6858000"/>
              <a:gd name="connsiteX7" fmla="*/ 1162754 w 1162754"/>
              <a:gd name="connsiteY7" fmla="*/ 0 h 6858000"/>
              <a:gd name="connsiteX8" fmla="*/ 1162754 w 1162754"/>
              <a:gd name="connsiteY8" fmla="*/ 1994338 h 6858000"/>
              <a:gd name="connsiteX9" fmla="*/ 1140417 w 1162754"/>
              <a:gd name="connsiteY9" fmla="*/ 1992086 h 6858000"/>
              <a:gd name="connsiteX10" fmla="*/ 31624 w 1162754"/>
              <a:gd name="connsiteY10" fmla="*/ 2514989 h 6858000"/>
              <a:gd name="connsiteX11" fmla="*/ 0 w 1162754"/>
              <a:gd name="connsiteY11" fmla="*/ 25572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2754" h="6858000">
                <a:moveTo>
                  <a:pt x="0" y="4300721"/>
                </a:moveTo>
                <a:lnTo>
                  <a:pt x="31624" y="4343011"/>
                </a:lnTo>
                <a:cubicBezTo>
                  <a:pt x="295175" y="4662361"/>
                  <a:pt x="694025" y="4865914"/>
                  <a:pt x="1140417" y="4865914"/>
                </a:cubicBezTo>
                <a:lnTo>
                  <a:pt x="1162754" y="4863662"/>
                </a:lnTo>
                <a:lnTo>
                  <a:pt x="1162754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1162754" y="0"/>
                </a:lnTo>
                <a:lnTo>
                  <a:pt x="1162754" y="1994338"/>
                </a:lnTo>
                <a:lnTo>
                  <a:pt x="1140417" y="1992086"/>
                </a:lnTo>
                <a:cubicBezTo>
                  <a:pt x="694025" y="1992086"/>
                  <a:pt x="295175" y="2195639"/>
                  <a:pt x="31624" y="2514989"/>
                </a:cubicBezTo>
                <a:lnTo>
                  <a:pt x="0" y="2557280"/>
                </a:lnTo>
                <a:close/>
              </a:path>
            </a:pathLst>
          </a:custGeom>
          <a:solidFill>
            <a:srgbClr val="EF5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474560" y="0"/>
            <a:ext cx="1162754" cy="6858000"/>
          </a:xfrm>
          <a:custGeom>
            <a:avLst/>
            <a:gdLst>
              <a:gd name="connsiteX0" fmla="*/ 1162754 w 1162754"/>
              <a:gd name="connsiteY0" fmla="*/ 4252655 h 6858000"/>
              <a:gd name="connsiteX1" fmla="*/ 1162754 w 1162754"/>
              <a:gd name="connsiteY1" fmla="*/ 6858000 h 6858000"/>
              <a:gd name="connsiteX2" fmla="*/ 0 w 1162754"/>
              <a:gd name="connsiteY2" fmla="*/ 6858000 h 6858000"/>
              <a:gd name="connsiteX3" fmla="*/ 0 w 1162754"/>
              <a:gd name="connsiteY3" fmla="*/ 4864543 h 6858000"/>
              <a:gd name="connsiteX4" fmla="*/ 275983 w 1162754"/>
              <a:gd name="connsiteY4" fmla="*/ 4836721 h 6858000"/>
              <a:gd name="connsiteX5" fmla="*/ 1095187 w 1162754"/>
              <a:gd name="connsiteY5" fmla="*/ 4343011 h 6858000"/>
              <a:gd name="connsiteX6" fmla="*/ 0 w 1162754"/>
              <a:gd name="connsiteY6" fmla="*/ 0 h 6858000"/>
              <a:gd name="connsiteX7" fmla="*/ 1162754 w 1162754"/>
              <a:gd name="connsiteY7" fmla="*/ 0 h 6858000"/>
              <a:gd name="connsiteX8" fmla="*/ 1162754 w 1162754"/>
              <a:gd name="connsiteY8" fmla="*/ 2605346 h 6858000"/>
              <a:gd name="connsiteX9" fmla="*/ 1095187 w 1162754"/>
              <a:gd name="connsiteY9" fmla="*/ 2514989 h 6858000"/>
              <a:gd name="connsiteX10" fmla="*/ 275983 w 1162754"/>
              <a:gd name="connsiteY10" fmla="*/ 2021279 h 6858000"/>
              <a:gd name="connsiteX11" fmla="*/ 0 w 1162754"/>
              <a:gd name="connsiteY11" fmla="*/ 19934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2754" h="6858000">
                <a:moveTo>
                  <a:pt x="1162754" y="4252655"/>
                </a:moveTo>
                <a:lnTo>
                  <a:pt x="1162754" y="6858000"/>
                </a:lnTo>
                <a:lnTo>
                  <a:pt x="0" y="6858000"/>
                </a:lnTo>
                <a:lnTo>
                  <a:pt x="0" y="4864543"/>
                </a:lnTo>
                <a:lnTo>
                  <a:pt x="275983" y="4836721"/>
                </a:lnTo>
                <a:cubicBezTo>
                  <a:pt x="603371" y="4769728"/>
                  <a:pt x="890203" y="4591395"/>
                  <a:pt x="1095187" y="4343011"/>
                </a:cubicBezTo>
                <a:close/>
                <a:moveTo>
                  <a:pt x="0" y="0"/>
                </a:moveTo>
                <a:lnTo>
                  <a:pt x="1162754" y="0"/>
                </a:lnTo>
                <a:lnTo>
                  <a:pt x="1162754" y="2605346"/>
                </a:lnTo>
                <a:lnTo>
                  <a:pt x="1095187" y="2514989"/>
                </a:lnTo>
                <a:cubicBezTo>
                  <a:pt x="890203" y="2266606"/>
                  <a:pt x="603371" y="2088273"/>
                  <a:pt x="275983" y="2021279"/>
                </a:cubicBezTo>
                <a:lnTo>
                  <a:pt x="0" y="1993458"/>
                </a:lnTo>
                <a:close/>
              </a:path>
            </a:pathLst>
          </a:custGeom>
          <a:solidFill>
            <a:srgbClr val="F2B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795337" y="3587185"/>
            <a:ext cx="5580000" cy="72000"/>
            <a:chOff x="5604327" y="1072832"/>
            <a:chExt cx="3149600" cy="1117600"/>
          </a:xfrm>
        </p:grpSpPr>
        <p:sp>
          <p:nvSpPr>
            <p:cNvPr id="21" name="矩形 20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2174817" y="2145091"/>
            <a:ext cx="2567818" cy="2567818"/>
          </a:xfrm>
          <a:prstGeom prst="ellipse">
            <a:avLst/>
          </a:prstGeom>
          <a:noFill/>
          <a:ln w="63500">
            <a:solidFill>
              <a:srgbClr val="8589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74402" y="2278317"/>
            <a:ext cx="5724644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5400" dirty="0" smtClean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途新增功能展示</a:t>
            </a:r>
            <a:endParaRPr lang="zh-CN" altLang="en-US" sz="5400" dirty="0">
              <a:solidFill>
                <a:srgbClr val="8589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64825" y="4506388"/>
            <a:ext cx="142904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zh-CN" altLang="en-US" sz="2000" dirty="0" smtClean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QTL</a:t>
            </a:r>
            <a:endParaRPr lang="zh-CN" altLang="en-US" sz="2000" dirty="0">
              <a:solidFill>
                <a:srgbClr val="8589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95" y="3188199"/>
            <a:ext cx="2107662" cy="71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6339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EF5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EF5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EF5B43"/>
          </a:solidFill>
          <a:effectLst/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19297" y="3008303"/>
            <a:ext cx="64677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rgbClr val="EF5B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Redmine</a:t>
            </a:r>
            <a:r>
              <a:rPr lang="zh-CN" altLang="en-US" sz="6600" b="1" dirty="0" smtClean="0">
                <a:solidFill>
                  <a:srgbClr val="EF5B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6600" b="1" dirty="0">
              <a:solidFill>
                <a:srgbClr val="EF5B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9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059131" y="834980"/>
            <a:ext cx="3719288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33" dirty="0">
                <a:solidFill>
                  <a:srgbClr val="543C4F"/>
                </a:solidFill>
                <a:latin typeface="微软雅黑" panose="020B0503020204020204" pitchFamily="34" charset="-122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42"/>
          <p:cNvSpPr txBox="1"/>
          <p:nvPr/>
        </p:nvSpPr>
        <p:spPr>
          <a:xfrm>
            <a:off x="1218770" y="344163"/>
            <a:ext cx="4052283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rgbClr val="756271"/>
                </a:solidFill>
              </a:rPr>
              <a:t>2.1 </a:t>
            </a:r>
            <a:r>
              <a:rPr lang="en-US" altLang="zh-CN" b="0" dirty="0" err="1" smtClean="0">
                <a:solidFill>
                  <a:srgbClr val="756271"/>
                </a:solidFill>
              </a:rPr>
              <a:t>redmine</a:t>
            </a:r>
            <a:r>
              <a:rPr lang="zh-CN" altLang="en-US" b="0" dirty="0" smtClean="0">
                <a:solidFill>
                  <a:srgbClr val="756271"/>
                </a:solidFill>
              </a:rPr>
              <a:t>的使用情况</a:t>
            </a:r>
            <a:endParaRPr lang="zh-CN" altLang="en-US" b="0" dirty="0">
              <a:solidFill>
                <a:srgbClr val="75627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19" y="1094404"/>
            <a:ext cx="7751763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549" y="681208"/>
            <a:ext cx="3349157" cy="486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078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F2B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F2B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F2B973"/>
          </a:solidFill>
          <a:effectLst/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626278" y="2910513"/>
            <a:ext cx="56316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err="1" smtClean="0">
                <a:solidFill>
                  <a:srgbClr val="F2B9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6600" b="1" dirty="0" smtClean="0">
                <a:solidFill>
                  <a:srgbClr val="F2B9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6600" b="1" dirty="0">
              <a:solidFill>
                <a:srgbClr val="F2B9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3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059131" y="834980"/>
            <a:ext cx="3719288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33" dirty="0">
                <a:solidFill>
                  <a:srgbClr val="543C4F"/>
                </a:solidFill>
                <a:latin typeface="微软雅黑" panose="020B0503020204020204" pitchFamily="34" charset="-122"/>
                <a:ea typeface="方正兰亭黑_GBK"/>
              </a:rPr>
              <a:t>BACKGROUND AND SIGNIFICANCE OF THE SELECTED TOPIC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2"/>
          <p:cNvSpPr txBox="1"/>
          <p:nvPr/>
        </p:nvSpPr>
        <p:spPr>
          <a:xfrm>
            <a:off x="1387961" y="357610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rgbClr val="756271"/>
                </a:solidFill>
              </a:rPr>
              <a:t>2.2Github</a:t>
            </a:r>
            <a:r>
              <a:rPr lang="zh-CN" altLang="en-US" b="0" dirty="0" smtClean="0">
                <a:solidFill>
                  <a:srgbClr val="756271"/>
                </a:solidFill>
              </a:rPr>
              <a:t>的使用</a:t>
            </a:r>
            <a:endParaRPr lang="zh-CN" altLang="en-US" b="0" dirty="0">
              <a:solidFill>
                <a:srgbClr val="75627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4" y="1434797"/>
            <a:ext cx="6687390" cy="3367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66" y="1371754"/>
            <a:ext cx="2921093" cy="151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529" y="3533674"/>
            <a:ext cx="4077353" cy="212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7315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5"/>
          <p:cNvSpPr txBox="1">
            <a:spLocks noChangeArrowheads="1"/>
          </p:cNvSpPr>
          <p:nvPr/>
        </p:nvSpPr>
        <p:spPr bwMode="auto">
          <a:xfrm>
            <a:off x="4952385" y="4368840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srgbClr val="7562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4400" b="1" dirty="0">
              <a:solidFill>
                <a:srgbClr val="7562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6"/>
          <p:cNvSpPr txBox="1">
            <a:spLocks noChangeArrowheads="1"/>
          </p:cNvSpPr>
          <p:nvPr/>
        </p:nvSpPr>
        <p:spPr bwMode="auto">
          <a:xfrm>
            <a:off x="4015089" y="5298392"/>
            <a:ext cx="42290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spc="400" dirty="0">
                <a:solidFill>
                  <a:srgbClr val="543C4F"/>
                </a:solidFill>
                <a:latin typeface="微软雅黑" panose="020B0503020204020204" pitchFamily="34" charset="-122"/>
                <a:ea typeface="微软雅黑 Light"/>
              </a:rPr>
              <a:t>THANK YOU FOR WATCHING</a:t>
            </a:r>
          </a:p>
        </p:txBody>
      </p:sp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5051233" y="888654"/>
            <a:ext cx="2089535" cy="3289479"/>
            <a:chOff x="2207" y="-324"/>
            <a:chExt cx="1461" cy="2300"/>
          </a:xfrm>
        </p:grpSpPr>
        <p:sp>
          <p:nvSpPr>
            <p:cNvPr id="35" name="Freeform 5"/>
            <p:cNvSpPr/>
            <p:nvPr/>
          </p:nvSpPr>
          <p:spPr bwMode="auto">
            <a:xfrm>
              <a:off x="2362" y="-55"/>
              <a:ext cx="1046" cy="1722"/>
            </a:xfrm>
            <a:custGeom>
              <a:avLst/>
              <a:gdLst>
                <a:gd name="T0" fmla="*/ 694 w 694"/>
                <a:gd name="T1" fmla="*/ 1143 h 1143"/>
                <a:gd name="T2" fmla="*/ 0 w 694"/>
                <a:gd name="T3" fmla="*/ 917 h 1143"/>
                <a:gd name="T4" fmla="*/ 0 w 694"/>
                <a:gd name="T5" fmla="*/ 129 h 1143"/>
                <a:gd name="T6" fmla="*/ 0 w 694"/>
                <a:gd name="T7" fmla="*/ 0 h 1143"/>
                <a:gd name="T8" fmla="*/ 6 w 694"/>
                <a:gd name="T9" fmla="*/ 3 h 1143"/>
                <a:gd name="T10" fmla="*/ 51 w 694"/>
                <a:gd name="T11" fmla="*/ 22 h 1143"/>
                <a:gd name="T12" fmla="*/ 694 w 694"/>
                <a:gd name="T13" fmla="*/ 231 h 1143"/>
                <a:gd name="T14" fmla="*/ 694 w 694"/>
                <a:gd name="T15" fmla="*/ 1143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4" h="1143">
                  <a:moveTo>
                    <a:pt x="694" y="1143"/>
                  </a:moveTo>
                  <a:cubicBezTo>
                    <a:pt x="0" y="917"/>
                    <a:pt x="0" y="917"/>
                    <a:pt x="0" y="917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2"/>
                    <a:pt x="6" y="3"/>
                  </a:cubicBezTo>
                  <a:cubicBezTo>
                    <a:pt x="25" y="15"/>
                    <a:pt x="50" y="22"/>
                    <a:pt x="51" y="22"/>
                  </a:cubicBezTo>
                  <a:cubicBezTo>
                    <a:pt x="694" y="231"/>
                    <a:pt x="694" y="231"/>
                    <a:pt x="694" y="231"/>
                  </a:cubicBezTo>
                  <a:lnTo>
                    <a:pt x="694" y="1143"/>
                  </a:ln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2315" y="-324"/>
              <a:ext cx="1353" cy="2048"/>
            </a:xfrm>
            <a:custGeom>
              <a:avLst/>
              <a:gdLst>
                <a:gd name="T0" fmla="*/ 886 w 897"/>
                <a:gd name="T1" fmla="*/ 244 h 1360"/>
                <a:gd name="T2" fmla="*/ 161 w 897"/>
                <a:gd name="T3" fmla="*/ 7 h 1360"/>
                <a:gd name="T4" fmla="*/ 158 w 897"/>
                <a:gd name="T5" fmla="*/ 7 h 1360"/>
                <a:gd name="T6" fmla="*/ 118 w 897"/>
                <a:gd name="T7" fmla="*/ 0 h 1360"/>
                <a:gd name="T8" fmla="*/ 1 w 897"/>
                <a:gd name="T9" fmla="*/ 110 h 1360"/>
                <a:gd name="T10" fmla="*/ 0 w 897"/>
                <a:gd name="T11" fmla="*/ 114 h 1360"/>
                <a:gd name="T12" fmla="*/ 0 w 897"/>
                <a:gd name="T13" fmla="*/ 119 h 1360"/>
                <a:gd name="T14" fmla="*/ 0 w 897"/>
                <a:gd name="T15" fmla="*/ 308 h 1360"/>
                <a:gd name="T16" fmla="*/ 0 w 897"/>
                <a:gd name="T17" fmla="*/ 1107 h 1360"/>
                <a:gd name="T18" fmla="*/ 11 w 897"/>
                <a:gd name="T19" fmla="*/ 1122 h 1360"/>
                <a:gd name="T20" fmla="*/ 736 w 897"/>
                <a:gd name="T21" fmla="*/ 1359 h 1360"/>
                <a:gd name="T22" fmla="*/ 741 w 897"/>
                <a:gd name="T23" fmla="*/ 1360 h 1360"/>
                <a:gd name="T24" fmla="*/ 750 w 897"/>
                <a:gd name="T25" fmla="*/ 1357 h 1360"/>
                <a:gd name="T26" fmla="*/ 757 w 897"/>
                <a:gd name="T27" fmla="*/ 1344 h 1360"/>
                <a:gd name="T28" fmla="*/ 757 w 897"/>
                <a:gd name="T29" fmla="*/ 1179 h 1360"/>
                <a:gd name="T30" fmla="*/ 882 w 897"/>
                <a:gd name="T31" fmla="*/ 1219 h 1360"/>
                <a:gd name="T32" fmla="*/ 897 w 897"/>
                <a:gd name="T33" fmla="*/ 1204 h 1360"/>
                <a:gd name="T34" fmla="*/ 897 w 897"/>
                <a:gd name="T35" fmla="*/ 259 h 1360"/>
                <a:gd name="T36" fmla="*/ 886 w 897"/>
                <a:gd name="T37" fmla="*/ 244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7" h="1360">
                  <a:moveTo>
                    <a:pt x="886" y="244"/>
                  </a:moveTo>
                  <a:cubicBezTo>
                    <a:pt x="161" y="7"/>
                    <a:pt x="161" y="7"/>
                    <a:pt x="161" y="7"/>
                  </a:cubicBezTo>
                  <a:cubicBezTo>
                    <a:pt x="160" y="7"/>
                    <a:pt x="159" y="7"/>
                    <a:pt x="158" y="7"/>
                  </a:cubicBezTo>
                  <a:cubicBezTo>
                    <a:pt x="144" y="3"/>
                    <a:pt x="131" y="0"/>
                    <a:pt x="118" y="0"/>
                  </a:cubicBezTo>
                  <a:cubicBezTo>
                    <a:pt x="55" y="0"/>
                    <a:pt x="6" y="48"/>
                    <a:pt x="1" y="110"/>
                  </a:cubicBezTo>
                  <a:cubicBezTo>
                    <a:pt x="1" y="111"/>
                    <a:pt x="0" y="113"/>
                    <a:pt x="0" y="114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1107"/>
                    <a:pt x="0" y="1107"/>
                    <a:pt x="0" y="1107"/>
                  </a:cubicBezTo>
                  <a:cubicBezTo>
                    <a:pt x="0" y="1114"/>
                    <a:pt x="5" y="1120"/>
                    <a:pt x="11" y="1122"/>
                  </a:cubicBezTo>
                  <a:cubicBezTo>
                    <a:pt x="736" y="1359"/>
                    <a:pt x="736" y="1359"/>
                    <a:pt x="736" y="1359"/>
                  </a:cubicBezTo>
                  <a:cubicBezTo>
                    <a:pt x="738" y="1359"/>
                    <a:pt x="739" y="1360"/>
                    <a:pt x="741" y="1360"/>
                  </a:cubicBezTo>
                  <a:cubicBezTo>
                    <a:pt x="744" y="1360"/>
                    <a:pt x="748" y="1359"/>
                    <a:pt x="750" y="1357"/>
                  </a:cubicBezTo>
                  <a:cubicBezTo>
                    <a:pt x="754" y="1354"/>
                    <a:pt x="757" y="1349"/>
                    <a:pt x="757" y="1344"/>
                  </a:cubicBezTo>
                  <a:cubicBezTo>
                    <a:pt x="757" y="1179"/>
                    <a:pt x="757" y="1179"/>
                    <a:pt x="757" y="1179"/>
                  </a:cubicBezTo>
                  <a:cubicBezTo>
                    <a:pt x="879" y="1219"/>
                    <a:pt x="879" y="1219"/>
                    <a:pt x="882" y="1219"/>
                  </a:cubicBezTo>
                  <a:cubicBezTo>
                    <a:pt x="890" y="1219"/>
                    <a:pt x="897" y="1212"/>
                    <a:pt x="897" y="1204"/>
                  </a:cubicBezTo>
                  <a:cubicBezTo>
                    <a:pt x="897" y="259"/>
                    <a:pt x="897" y="259"/>
                    <a:pt x="897" y="259"/>
                  </a:cubicBezTo>
                  <a:cubicBezTo>
                    <a:pt x="897" y="252"/>
                    <a:pt x="893" y="246"/>
                    <a:pt x="886" y="244"/>
                  </a:cubicBezTo>
                  <a:close/>
                </a:path>
              </a:pathLst>
            </a:custGeom>
            <a:solidFill>
              <a:srgbClr val="756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2282" y="186"/>
              <a:ext cx="543" cy="1659"/>
            </a:xfrm>
            <a:custGeom>
              <a:avLst/>
              <a:gdLst>
                <a:gd name="T0" fmla="*/ 12 w 360"/>
                <a:gd name="T1" fmla="*/ 1101 h 1101"/>
                <a:gd name="T2" fmla="*/ 9 w 360"/>
                <a:gd name="T3" fmla="*/ 1100 h 1101"/>
                <a:gd name="T4" fmla="*/ 1 w 360"/>
                <a:gd name="T5" fmla="*/ 1086 h 1101"/>
                <a:gd name="T6" fmla="*/ 337 w 360"/>
                <a:gd name="T7" fmla="*/ 9 h 1101"/>
                <a:gd name="T8" fmla="*/ 351 w 360"/>
                <a:gd name="T9" fmla="*/ 2 h 1101"/>
                <a:gd name="T10" fmla="*/ 359 w 360"/>
                <a:gd name="T11" fmla="*/ 16 h 1101"/>
                <a:gd name="T12" fmla="*/ 23 w 360"/>
                <a:gd name="T13" fmla="*/ 1093 h 1101"/>
                <a:gd name="T14" fmla="*/ 12 w 360"/>
                <a:gd name="T15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1101">
                  <a:moveTo>
                    <a:pt x="12" y="1101"/>
                  </a:moveTo>
                  <a:cubicBezTo>
                    <a:pt x="11" y="1101"/>
                    <a:pt x="10" y="1101"/>
                    <a:pt x="9" y="1100"/>
                  </a:cubicBezTo>
                  <a:cubicBezTo>
                    <a:pt x="3" y="1098"/>
                    <a:pt x="0" y="1092"/>
                    <a:pt x="1" y="1086"/>
                  </a:cubicBezTo>
                  <a:cubicBezTo>
                    <a:pt x="337" y="9"/>
                    <a:pt x="337" y="9"/>
                    <a:pt x="337" y="9"/>
                  </a:cubicBezTo>
                  <a:cubicBezTo>
                    <a:pt x="339" y="3"/>
                    <a:pt x="345" y="0"/>
                    <a:pt x="351" y="2"/>
                  </a:cubicBezTo>
                  <a:cubicBezTo>
                    <a:pt x="357" y="3"/>
                    <a:pt x="360" y="10"/>
                    <a:pt x="359" y="16"/>
                  </a:cubicBezTo>
                  <a:cubicBezTo>
                    <a:pt x="23" y="1093"/>
                    <a:pt x="23" y="1093"/>
                    <a:pt x="23" y="1093"/>
                  </a:cubicBezTo>
                  <a:cubicBezTo>
                    <a:pt x="21" y="1098"/>
                    <a:pt x="17" y="1101"/>
                    <a:pt x="12" y="1101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2540" y="266"/>
              <a:ext cx="544" cy="1658"/>
            </a:xfrm>
            <a:custGeom>
              <a:avLst/>
              <a:gdLst>
                <a:gd name="T0" fmla="*/ 13 w 361"/>
                <a:gd name="T1" fmla="*/ 1101 h 1101"/>
                <a:gd name="T2" fmla="*/ 10 w 361"/>
                <a:gd name="T3" fmla="*/ 1101 h 1101"/>
                <a:gd name="T4" fmla="*/ 2 w 361"/>
                <a:gd name="T5" fmla="*/ 1087 h 1101"/>
                <a:gd name="T6" fmla="*/ 338 w 361"/>
                <a:gd name="T7" fmla="*/ 9 h 1101"/>
                <a:gd name="T8" fmla="*/ 352 w 361"/>
                <a:gd name="T9" fmla="*/ 2 h 1101"/>
                <a:gd name="T10" fmla="*/ 359 w 361"/>
                <a:gd name="T11" fmla="*/ 16 h 1101"/>
                <a:gd name="T12" fmla="*/ 24 w 361"/>
                <a:gd name="T13" fmla="*/ 1093 h 1101"/>
                <a:gd name="T14" fmla="*/ 13 w 361"/>
                <a:gd name="T15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1" h="1101">
                  <a:moveTo>
                    <a:pt x="13" y="1101"/>
                  </a:moveTo>
                  <a:cubicBezTo>
                    <a:pt x="12" y="1101"/>
                    <a:pt x="11" y="1101"/>
                    <a:pt x="10" y="1101"/>
                  </a:cubicBezTo>
                  <a:cubicBezTo>
                    <a:pt x="4" y="1099"/>
                    <a:pt x="0" y="1093"/>
                    <a:pt x="2" y="1087"/>
                  </a:cubicBezTo>
                  <a:cubicBezTo>
                    <a:pt x="338" y="9"/>
                    <a:pt x="338" y="9"/>
                    <a:pt x="338" y="9"/>
                  </a:cubicBezTo>
                  <a:cubicBezTo>
                    <a:pt x="340" y="4"/>
                    <a:pt x="346" y="0"/>
                    <a:pt x="352" y="2"/>
                  </a:cubicBezTo>
                  <a:cubicBezTo>
                    <a:pt x="358" y="4"/>
                    <a:pt x="361" y="10"/>
                    <a:pt x="359" y="16"/>
                  </a:cubicBezTo>
                  <a:cubicBezTo>
                    <a:pt x="24" y="1093"/>
                    <a:pt x="24" y="1093"/>
                    <a:pt x="24" y="1093"/>
                  </a:cubicBezTo>
                  <a:cubicBezTo>
                    <a:pt x="22" y="1098"/>
                    <a:pt x="18" y="1101"/>
                    <a:pt x="13" y="1101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2763" y="293"/>
              <a:ext cx="288" cy="115"/>
            </a:xfrm>
            <a:custGeom>
              <a:avLst/>
              <a:gdLst>
                <a:gd name="T0" fmla="*/ 179 w 191"/>
                <a:gd name="T1" fmla="*/ 76 h 76"/>
                <a:gd name="T2" fmla="*/ 175 w 191"/>
                <a:gd name="T3" fmla="*/ 75 h 76"/>
                <a:gd name="T4" fmla="*/ 9 w 191"/>
                <a:gd name="T5" fmla="*/ 24 h 76"/>
                <a:gd name="T6" fmla="*/ 2 w 191"/>
                <a:gd name="T7" fmla="*/ 10 h 76"/>
                <a:gd name="T8" fmla="*/ 16 w 191"/>
                <a:gd name="T9" fmla="*/ 2 h 76"/>
                <a:gd name="T10" fmla="*/ 182 w 191"/>
                <a:gd name="T11" fmla="*/ 54 h 76"/>
                <a:gd name="T12" fmla="*/ 190 w 191"/>
                <a:gd name="T13" fmla="*/ 68 h 76"/>
                <a:gd name="T14" fmla="*/ 179 w 191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76">
                  <a:moveTo>
                    <a:pt x="179" y="76"/>
                  </a:moveTo>
                  <a:cubicBezTo>
                    <a:pt x="178" y="76"/>
                    <a:pt x="177" y="76"/>
                    <a:pt x="175" y="7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5"/>
                    <a:pt x="2" y="10"/>
                  </a:cubicBezTo>
                  <a:cubicBezTo>
                    <a:pt x="3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1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2709" y="468"/>
              <a:ext cx="288" cy="113"/>
            </a:xfrm>
            <a:custGeom>
              <a:avLst/>
              <a:gdLst>
                <a:gd name="T0" fmla="*/ 179 w 191"/>
                <a:gd name="T1" fmla="*/ 75 h 75"/>
                <a:gd name="T2" fmla="*/ 175 w 191"/>
                <a:gd name="T3" fmla="*/ 75 h 75"/>
                <a:gd name="T4" fmla="*/ 9 w 191"/>
                <a:gd name="T5" fmla="*/ 23 h 75"/>
                <a:gd name="T6" fmla="*/ 2 w 191"/>
                <a:gd name="T7" fmla="*/ 9 h 75"/>
                <a:gd name="T8" fmla="*/ 16 w 191"/>
                <a:gd name="T9" fmla="*/ 2 h 75"/>
                <a:gd name="T10" fmla="*/ 182 w 191"/>
                <a:gd name="T11" fmla="*/ 53 h 75"/>
                <a:gd name="T12" fmla="*/ 190 w 191"/>
                <a:gd name="T13" fmla="*/ 67 h 75"/>
                <a:gd name="T14" fmla="*/ 179 w 191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75">
                  <a:moveTo>
                    <a:pt x="179" y="75"/>
                  </a:moveTo>
                  <a:cubicBezTo>
                    <a:pt x="178" y="75"/>
                    <a:pt x="177" y="75"/>
                    <a:pt x="175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3"/>
                    <a:pt x="182" y="53"/>
                    <a:pt x="182" y="53"/>
                  </a:cubicBezTo>
                  <a:cubicBezTo>
                    <a:pt x="188" y="55"/>
                    <a:pt x="191" y="62"/>
                    <a:pt x="190" y="67"/>
                  </a:cubicBezTo>
                  <a:cubicBezTo>
                    <a:pt x="188" y="72"/>
                    <a:pt x="184" y="75"/>
                    <a:pt x="179" y="7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2655" y="641"/>
              <a:ext cx="288" cy="115"/>
            </a:xfrm>
            <a:custGeom>
              <a:avLst/>
              <a:gdLst>
                <a:gd name="T0" fmla="*/ 179 w 191"/>
                <a:gd name="T1" fmla="*/ 76 h 76"/>
                <a:gd name="T2" fmla="*/ 176 w 191"/>
                <a:gd name="T3" fmla="*/ 75 h 76"/>
                <a:gd name="T4" fmla="*/ 9 w 191"/>
                <a:gd name="T5" fmla="*/ 23 h 76"/>
                <a:gd name="T6" fmla="*/ 2 w 191"/>
                <a:gd name="T7" fmla="*/ 9 h 76"/>
                <a:gd name="T8" fmla="*/ 16 w 191"/>
                <a:gd name="T9" fmla="*/ 2 h 76"/>
                <a:gd name="T10" fmla="*/ 182 w 191"/>
                <a:gd name="T11" fmla="*/ 54 h 76"/>
                <a:gd name="T12" fmla="*/ 190 w 191"/>
                <a:gd name="T13" fmla="*/ 68 h 76"/>
                <a:gd name="T14" fmla="*/ 179 w 191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76">
                  <a:moveTo>
                    <a:pt x="179" y="76"/>
                  </a:moveTo>
                  <a:cubicBezTo>
                    <a:pt x="178" y="76"/>
                    <a:pt x="177" y="76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2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1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2600" y="814"/>
              <a:ext cx="290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6 h 76"/>
                <a:gd name="T4" fmla="*/ 9 w 192"/>
                <a:gd name="T5" fmla="*/ 24 h 76"/>
                <a:gd name="T6" fmla="*/ 2 w 192"/>
                <a:gd name="T7" fmla="*/ 10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6"/>
                    <a:pt x="2" y="10"/>
                  </a:cubicBezTo>
                  <a:cubicBezTo>
                    <a:pt x="4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2546" y="989"/>
              <a:ext cx="289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5 h 76"/>
                <a:gd name="T4" fmla="*/ 9 w 192"/>
                <a:gd name="T5" fmla="*/ 23 h 76"/>
                <a:gd name="T6" fmla="*/ 2 w 192"/>
                <a:gd name="T7" fmla="*/ 9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5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5"/>
                    <a:pt x="192" y="62"/>
                    <a:pt x="190" y="68"/>
                  </a:cubicBezTo>
                  <a:cubicBezTo>
                    <a:pt x="188" y="72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2492" y="1162"/>
              <a:ext cx="289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5 h 76"/>
                <a:gd name="T4" fmla="*/ 9 w 192"/>
                <a:gd name="T5" fmla="*/ 24 h 76"/>
                <a:gd name="T6" fmla="*/ 2 w 192"/>
                <a:gd name="T7" fmla="*/ 10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5"/>
                    <a:pt x="2" y="10"/>
                  </a:cubicBezTo>
                  <a:cubicBezTo>
                    <a:pt x="4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2438" y="1337"/>
              <a:ext cx="289" cy="113"/>
            </a:xfrm>
            <a:custGeom>
              <a:avLst/>
              <a:gdLst>
                <a:gd name="T0" fmla="*/ 179 w 192"/>
                <a:gd name="T1" fmla="*/ 75 h 75"/>
                <a:gd name="T2" fmla="*/ 176 w 192"/>
                <a:gd name="T3" fmla="*/ 75 h 75"/>
                <a:gd name="T4" fmla="*/ 9 w 192"/>
                <a:gd name="T5" fmla="*/ 23 h 75"/>
                <a:gd name="T6" fmla="*/ 2 w 192"/>
                <a:gd name="T7" fmla="*/ 9 h 75"/>
                <a:gd name="T8" fmla="*/ 16 w 192"/>
                <a:gd name="T9" fmla="*/ 2 h 75"/>
                <a:gd name="T10" fmla="*/ 182 w 192"/>
                <a:gd name="T11" fmla="*/ 53 h 75"/>
                <a:gd name="T12" fmla="*/ 190 w 192"/>
                <a:gd name="T13" fmla="*/ 67 h 75"/>
                <a:gd name="T14" fmla="*/ 179 w 192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5">
                  <a:moveTo>
                    <a:pt x="179" y="75"/>
                  </a:moveTo>
                  <a:cubicBezTo>
                    <a:pt x="178" y="75"/>
                    <a:pt x="177" y="75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3"/>
                    <a:pt x="182" y="53"/>
                    <a:pt x="182" y="53"/>
                  </a:cubicBezTo>
                  <a:cubicBezTo>
                    <a:pt x="188" y="55"/>
                    <a:pt x="192" y="62"/>
                    <a:pt x="190" y="67"/>
                  </a:cubicBezTo>
                  <a:cubicBezTo>
                    <a:pt x="188" y="72"/>
                    <a:pt x="184" y="75"/>
                    <a:pt x="179" y="7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2383" y="1510"/>
              <a:ext cx="290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5 h 76"/>
                <a:gd name="T4" fmla="*/ 9 w 192"/>
                <a:gd name="T5" fmla="*/ 23 h 76"/>
                <a:gd name="T6" fmla="*/ 2 w 192"/>
                <a:gd name="T7" fmla="*/ 9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2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17"/>
            <p:cNvSpPr/>
            <p:nvPr/>
          </p:nvSpPr>
          <p:spPr bwMode="auto">
            <a:xfrm>
              <a:off x="2329" y="1683"/>
              <a:ext cx="289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6 h 76"/>
                <a:gd name="T4" fmla="*/ 9 w 192"/>
                <a:gd name="T5" fmla="*/ 24 h 76"/>
                <a:gd name="T6" fmla="*/ 2 w 192"/>
                <a:gd name="T7" fmla="*/ 10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6"/>
                    <a:pt x="2" y="10"/>
                  </a:cubicBezTo>
                  <a:cubicBezTo>
                    <a:pt x="4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2213" y="1378"/>
              <a:ext cx="858" cy="507"/>
            </a:xfrm>
            <a:custGeom>
              <a:avLst/>
              <a:gdLst>
                <a:gd name="T0" fmla="*/ 24 w 569"/>
                <a:gd name="T1" fmla="*/ 335 h 337"/>
                <a:gd name="T2" fmla="*/ 17 w 569"/>
                <a:gd name="T3" fmla="*/ 333 h 337"/>
                <a:gd name="T4" fmla="*/ 7 w 569"/>
                <a:gd name="T5" fmla="*/ 319 h 337"/>
                <a:gd name="T6" fmla="*/ 517 w 569"/>
                <a:gd name="T7" fmla="*/ 4 h 337"/>
                <a:gd name="T8" fmla="*/ 552 w 569"/>
                <a:gd name="T9" fmla="*/ 4 h 337"/>
                <a:gd name="T10" fmla="*/ 562 w 569"/>
                <a:gd name="T11" fmla="*/ 19 h 337"/>
                <a:gd name="T12" fmla="*/ 52 w 569"/>
                <a:gd name="T13" fmla="*/ 333 h 337"/>
                <a:gd name="T14" fmla="*/ 24 w 569"/>
                <a:gd name="T15" fmla="*/ 33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9" h="337">
                  <a:moveTo>
                    <a:pt x="24" y="335"/>
                  </a:moveTo>
                  <a:cubicBezTo>
                    <a:pt x="22" y="335"/>
                    <a:pt x="19" y="334"/>
                    <a:pt x="17" y="333"/>
                  </a:cubicBezTo>
                  <a:cubicBezTo>
                    <a:pt x="5" y="329"/>
                    <a:pt x="0" y="323"/>
                    <a:pt x="7" y="319"/>
                  </a:cubicBezTo>
                  <a:cubicBezTo>
                    <a:pt x="517" y="4"/>
                    <a:pt x="517" y="4"/>
                    <a:pt x="517" y="4"/>
                  </a:cubicBezTo>
                  <a:cubicBezTo>
                    <a:pt x="524" y="0"/>
                    <a:pt x="540" y="0"/>
                    <a:pt x="552" y="4"/>
                  </a:cubicBezTo>
                  <a:cubicBezTo>
                    <a:pt x="564" y="8"/>
                    <a:pt x="569" y="15"/>
                    <a:pt x="562" y="19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46" y="337"/>
                    <a:pt x="35" y="337"/>
                    <a:pt x="24" y="33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2484" y="1468"/>
              <a:ext cx="858" cy="508"/>
            </a:xfrm>
            <a:custGeom>
              <a:avLst/>
              <a:gdLst>
                <a:gd name="T0" fmla="*/ 24 w 569"/>
                <a:gd name="T1" fmla="*/ 335 h 337"/>
                <a:gd name="T2" fmla="*/ 17 w 569"/>
                <a:gd name="T3" fmla="*/ 333 h 337"/>
                <a:gd name="T4" fmla="*/ 6 w 569"/>
                <a:gd name="T5" fmla="*/ 318 h 337"/>
                <a:gd name="T6" fmla="*/ 517 w 569"/>
                <a:gd name="T7" fmla="*/ 4 h 337"/>
                <a:gd name="T8" fmla="*/ 552 w 569"/>
                <a:gd name="T9" fmla="*/ 4 h 337"/>
                <a:gd name="T10" fmla="*/ 562 w 569"/>
                <a:gd name="T11" fmla="*/ 19 h 337"/>
                <a:gd name="T12" fmla="*/ 51 w 569"/>
                <a:gd name="T13" fmla="*/ 333 h 337"/>
                <a:gd name="T14" fmla="*/ 24 w 569"/>
                <a:gd name="T15" fmla="*/ 33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9" h="337">
                  <a:moveTo>
                    <a:pt x="24" y="335"/>
                  </a:moveTo>
                  <a:cubicBezTo>
                    <a:pt x="21" y="335"/>
                    <a:pt x="19" y="334"/>
                    <a:pt x="17" y="333"/>
                  </a:cubicBezTo>
                  <a:cubicBezTo>
                    <a:pt x="4" y="329"/>
                    <a:pt x="0" y="322"/>
                    <a:pt x="6" y="318"/>
                  </a:cubicBezTo>
                  <a:cubicBezTo>
                    <a:pt x="517" y="4"/>
                    <a:pt x="517" y="4"/>
                    <a:pt x="517" y="4"/>
                  </a:cubicBezTo>
                  <a:cubicBezTo>
                    <a:pt x="524" y="0"/>
                    <a:pt x="539" y="0"/>
                    <a:pt x="552" y="4"/>
                  </a:cubicBezTo>
                  <a:cubicBezTo>
                    <a:pt x="564" y="8"/>
                    <a:pt x="569" y="15"/>
                    <a:pt x="562" y="19"/>
                  </a:cubicBezTo>
                  <a:cubicBezTo>
                    <a:pt x="51" y="333"/>
                    <a:pt x="51" y="333"/>
                    <a:pt x="51" y="333"/>
                  </a:cubicBezTo>
                  <a:cubicBezTo>
                    <a:pt x="46" y="337"/>
                    <a:pt x="35" y="337"/>
                    <a:pt x="24" y="33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20"/>
            <p:cNvSpPr/>
            <p:nvPr/>
          </p:nvSpPr>
          <p:spPr bwMode="auto">
            <a:xfrm>
              <a:off x="2879" y="145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6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5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5" y="78"/>
                    <a:pt x="193" y="78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4" y="15"/>
                    <a:pt x="0" y="8"/>
                    <a:pt x="6" y="4"/>
                  </a:cubicBezTo>
                  <a:cubicBezTo>
                    <a:pt x="13" y="0"/>
                    <a:pt x="28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6"/>
                    <a:pt x="232" y="73"/>
                    <a:pt x="225" y="77"/>
                  </a:cubicBezTo>
                  <a:cubicBezTo>
                    <a:pt x="220" y="80"/>
                    <a:pt x="208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21"/>
            <p:cNvSpPr/>
            <p:nvPr/>
          </p:nvSpPr>
          <p:spPr bwMode="auto">
            <a:xfrm>
              <a:off x="2781" y="151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6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5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6" y="78"/>
                    <a:pt x="193" y="77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4" y="15"/>
                    <a:pt x="0" y="8"/>
                    <a:pt x="6" y="4"/>
                  </a:cubicBezTo>
                  <a:cubicBezTo>
                    <a:pt x="13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6"/>
                    <a:pt x="232" y="73"/>
                    <a:pt x="225" y="77"/>
                  </a:cubicBezTo>
                  <a:cubicBezTo>
                    <a:pt x="220" y="80"/>
                    <a:pt x="209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22"/>
            <p:cNvSpPr/>
            <p:nvPr/>
          </p:nvSpPr>
          <p:spPr bwMode="auto">
            <a:xfrm>
              <a:off x="2683" y="1570"/>
              <a:ext cx="350" cy="122"/>
            </a:xfrm>
            <a:custGeom>
              <a:avLst/>
              <a:gdLst>
                <a:gd name="T0" fmla="*/ 198 w 232"/>
                <a:gd name="T1" fmla="*/ 78 h 81"/>
                <a:gd name="T2" fmla="*/ 191 w 232"/>
                <a:gd name="T3" fmla="*/ 77 h 81"/>
                <a:gd name="T4" fmla="*/ 17 w 232"/>
                <a:gd name="T5" fmla="*/ 19 h 81"/>
                <a:gd name="T6" fmla="*/ 7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6 w 232"/>
                <a:gd name="T13" fmla="*/ 77 h 81"/>
                <a:gd name="T14" fmla="*/ 198 w 232"/>
                <a:gd name="T15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8"/>
                  </a:moveTo>
                  <a:cubicBezTo>
                    <a:pt x="196" y="78"/>
                    <a:pt x="193" y="77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5"/>
                    <a:pt x="0" y="8"/>
                    <a:pt x="7" y="4"/>
                  </a:cubicBezTo>
                  <a:cubicBezTo>
                    <a:pt x="13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8" y="66"/>
                    <a:pt x="232" y="73"/>
                    <a:pt x="226" y="77"/>
                  </a:cubicBezTo>
                  <a:cubicBezTo>
                    <a:pt x="220" y="80"/>
                    <a:pt x="209" y="81"/>
                    <a:pt x="198" y="78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23"/>
            <p:cNvSpPr/>
            <p:nvPr/>
          </p:nvSpPr>
          <p:spPr bwMode="auto">
            <a:xfrm>
              <a:off x="2585" y="1631"/>
              <a:ext cx="350" cy="120"/>
            </a:xfrm>
            <a:custGeom>
              <a:avLst/>
              <a:gdLst>
                <a:gd name="T0" fmla="*/ 198 w 232"/>
                <a:gd name="T1" fmla="*/ 78 h 80"/>
                <a:gd name="T2" fmla="*/ 191 w 232"/>
                <a:gd name="T3" fmla="*/ 76 h 80"/>
                <a:gd name="T4" fmla="*/ 17 w 232"/>
                <a:gd name="T5" fmla="*/ 19 h 80"/>
                <a:gd name="T6" fmla="*/ 7 w 232"/>
                <a:gd name="T7" fmla="*/ 4 h 80"/>
                <a:gd name="T8" fmla="*/ 41 w 232"/>
                <a:gd name="T9" fmla="*/ 4 h 80"/>
                <a:gd name="T10" fmla="*/ 215 w 232"/>
                <a:gd name="T11" fmla="*/ 62 h 80"/>
                <a:gd name="T12" fmla="*/ 226 w 232"/>
                <a:gd name="T13" fmla="*/ 77 h 80"/>
                <a:gd name="T14" fmla="*/ 198 w 232"/>
                <a:gd name="T15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0">
                  <a:moveTo>
                    <a:pt x="198" y="78"/>
                  </a:moveTo>
                  <a:cubicBezTo>
                    <a:pt x="196" y="78"/>
                    <a:pt x="194" y="77"/>
                    <a:pt x="191" y="7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4"/>
                    <a:pt x="0" y="8"/>
                    <a:pt x="7" y="4"/>
                  </a:cubicBezTo>
                  <a:cubicBezTo>
                    <a:pt x="14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8" y="66"/>
                    <a:pt x="232" y="72"/>
                    <a:pt x="226" y="77"/>
                  </a:cubicBezTo>
                  <a:cubicBezTo>
                    <a:pt x="220" y="80"/>
                    <a:pt x="209" y="80"/>
                    <a:pt x="198" y="78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24"/>
            <p:cNvSpPr/>
            <p:nvPr/>
          </p:nvSpPr>
          <p:spPr bwMode="auto">
            <a:xfrm>
              <a:off x="2487" y="1689"/>
              <a:ext cx="352" cy="122"/>
            </a:xfrm>
            <a:custGeom>
              <a:avLst/>
              <a:gdLst>
                <a:gd name="T0" fmla="*/ 199 w 233"/>
                <a:gd name="T1" fmla="*/ 79 h 81"/>
                <a:gd name="T2" fmla="*/ 192 w 233"/>
                <a:gd name="T3" fmla="*/ 77 h 81"/>
                <a:gd name="T4" fmla="*/ 17 w 233"/>
                <a:gd name="T5" fmla="*/ 19 h 81"/>
                <a:gd name="T6" fmla="*/ 7 w 233"/>
                <a:gd name="T7" fmla="*/ 5 h 81"/>
                <a:gd name="T8" fmla="*/ 42 w 233"/>
                <a:gd name="T9" fmla="*/ 5 h 81"/>
                <a:gd name="T10" fmla="*/ 216 w 233"/>
                <a:gd name="T11" fmla="*/ 63 h 81"/>
                <a:gd name="T12" fmla="*/ 226 w 233"/>
                <a:gd name="T13" fmla="*/ 77 h 81"/>
                <a:gd name="T14" fmla="*/ 199 w 233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81">
                  <a:moveTo>
                    <a:pt x="199" y="79"/>
                  </a:moveTo>
                  <a:cubicBezTo>
                    <a:pt x="196" y="79"/>
                    <a:pt x="194" y="78"/>
                    <a:pt x="192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5"/>
                    <a:pt x="0" y="9"/>
                    <a:pt x="7" y="5"/>
                  </a:cubicBezTo>
                  <a:cubicBezTo>
                    <a:pt x="14" y="0"/>
                    <a:pt x="29" y="0"/>
                    <a:pt x="42" y="5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228" y="67"/>
                    <a:pt x="233" y="73"/>
                    <a:pt x="226" y="77"/>
                  </a:cubicBezTo>
                  <a:cubicBezTo>
                    <a:pt x="221" y="81"/>
                    <a:pt x="209" y="81"/>
                    <a:pt x="199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25"/>
            <p:cNvSpPr/>
            <p:nvPr/>
          </p:nvSpPr>
          <p:spPr bwMode="auto">
            <a:xfrm>
              <a:off x="2391" y="175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6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5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5" y="79"/>
                    <a:pt x="193" y="78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4" y="15"/>
                    <a:pt x="0" y="9"/>
                    <a:pt x="6" y="4"/>
                  </a:cubicBezTo>
                  <a:cubicBezTo>
                    <a:pt x="13" y="0"/>
                    <a:pt x="28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7"/>
                    <a:pt x="232" y="73"/>
                    <a:pt x="225" y="77"/>
                  </a:cubicBezTo>
                  <a:cubicBezTo>
                    <a:pt x="220" y="81"/>
                    <a:pt x="209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26"/>
            <p:cNvSpPr/>
            <p:nvPr/>
          </p:nvSpPr>
          <p:spPr bwMode="auto">
            <a:xfrm>
              <a:off x="2293" y="181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7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6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6" y="79"/>
                    <a:pt x="193" y="78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5"/>
                    <a:pt x="0" y="8"/>
                    <a:pt x="7" y="4"/>
                  </a:cubicBezTo>
                  <a:cubicBezTo>
                    <a:pt x="13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6"/>
                    <a:pt x="232" y="73"/>
                    <a:pt x="226" y="77"/>
                  </a:cubicBezTo>
                  <a:cubicBezTo>
                    <a:pt x="220" y="81"/>
                    <a:pt x="209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27"/>
            <p:cNvSpPr/>
            <p:nvPr/>
          </p:nvSpPr>
          <p:spPr bwMode="auto">
            <a:xfrm>
              <a:off x="2207" y="192"/>
              <a:ext cx="582" cy="1695"/>
            </a:xfrm>
            <a:custGeom>
              <a:avLst/>
              <a:gdLst>
                <a:gd name="T0" fmla="*/ 26 w 386"/>
                <a:gd name="T1" fmla="*/ 1125 h 1125"/>
                <a:gd name="T2" fmla="*/ 19 w 386"/>
                <a:gd name="T3" fmla="*/ 1124 h 1125"/>
                <a:gd name="T4" fmla="*/ 4 w 386"/>
                <a:gd name="T5" fmla="*/ 1096 h 1125"/>
                <a:gd name="T6" fmla="*/ 340 w 386"/>
                <a:gd name="T7" fmla="*/ 19 h 1125"/>
                <a:gd name="T8" fmla="*/ 368 w 386"/>
                <a:gd name="T9" fmla="*/ 4 h 1125"/>
                <a:gd name="T10" fmla="*/ 383 w 386"/>
                <a:gd name="T11" fmla="*/ 32 h 1125"/>
                <a:gd name="T12" fmla="*/ 47 w 386"/>
                <a:gd name="T13" fmla="*/ 1110 h 1125"/>
                <a:gd name="T14" fmla="*/ 26 w 386"/>
                <a:gd name="T15" fmla="*/ 1125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1125">
                  <a:moveTo>
                    <a:pt x="26" y="1125"/>
                  </a:moveTo>
                  <a:cubicBezTo>
                    <a:pt x="23" y="1125"/>
                    <a:pt x="21" y="1125"/>
                    <a:pt x="19" y="1124"/>
                  </a:cubicBezTo>
                  <a:cubicBezTo>
                    <a:pt x="7" y="1121"/>
                    <a:pt x="0" y="1108"/>
                    <a:pt x="4" y="1096"/>
                  </a:cubicBezTo>
                  <a:cubicBezTo>
                    <a:pt x="340" y="19"/>
                    <a:pt x="340" y="19"/>
                    <a:pt x="340" y="19"/>
                  </a:cubicBezTo>
                  <a:cubicBezTo>
                    <a:pt x="343" y="7"/>
                    <a:pt x="356" y="0"/>
                    <a:pt x="368" y="4"/>
                  </a:cubicBezTo>
                  <a:cubicBezTo>
                    <a:pt x="380" y="8"/>
                    <a:pt x="386" y="20"/>
                    <a:pt x="383" y="32"/>
                  </a:cubicBezTo>
                  <a:cubicBezTo>
                    <a:pt x="47" y="1110"/>
                    <a:pt x="47" y="1110"/>
                    <a:pt x="47" y="1110"/>
                  </a:cubicBezTo>
                  <a:cubicBezTo>
                    <a:pt x="44" y="1119"/>
                    <a:pt x="35" y="1125"/>
                    <a:pt x="26" y="1125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28"/>
            <p:cNvSpPr/>
            <p:nvPr/>
          </p:nvSpPr>
          <p:spPr bwMode="auto">
            <a:xfrm>
              <a:off x="2466" y="274"/>
              <a:ext cx="582" cy="1694"/>
            </a:xfrm>
            <a:custGeom>
              <a:avLst/>
              <a:gdLst>
                <a:gd name="T0" fmla="*/ 25 w 386"/>
                <a:gd name="T1" fmla="*/ 1125 h 1125"/>
                <a:gd name="T2" fmla="*/ 19 w 386"/>
                <a:gd name="T3" fmla="*/ 1124 h 1125"/>
                <a:gd name="T4" fmla="*/ 4 w 386"/>
                <a:gd name="T5" fmla="*/ 1096 h 1125"/>
                <a:gd name="T6" fmla="*/ 340 w 386"/>
                <a:gd name="T7" fmla="*/ 18 h 1125"/>
                <a:gd name="T8" fmla="*/ 368 w 386"/>
                <a:gd name="T9" fmla="*/ 4 h 1125"/>
                <a:gd name="T10" fmla="*/ 383 w 386"/>
                <a:gd name="T11" fmla="*/ 32 h 1125"/>
                <a:gd name="T12" fmla="*/ 47 w 386"/>
                <a:gd name="T13" fmla="*/ 1109 h 1125"/>
                <a:gd name="T14" fmla="*/ 25 w 386"/>
                <a:gd name="T15" fmla="*/ 1125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1125">
                  <a:moveTo>
                    <a:pt x="25" y="1125"/>
                  </a:moveTo>
                  <a:cubicBezTo>
                    <a:pt x="23" y="1125"/>
                    <a:pt x="21" y="1125"/>
                    <a:pt x="19" y="1124"/>
                  </a:cubicBezTo>
                  <a:cubicBezTo>
                    <a:pt x="7" y="1120"/>
                    <a:pt x="0" y="1108"/>
                    <a:pt x="4" y="1096"/>
                  </a:cubicBezTo>
                  <a:cubicBezTo>
                    <a:pt x="340" y="18"/>
                    <a:pt x="340" y="18"/>
                    <a:pt x="340" y="18"/>
                  </a:cubicBezTo>
                  <a:cubicBezTo>
                    <a:pt x="343" y="7"/>
                    <a:pt x="356" y="0"/>
                    <a:pt x="368" y="4"/>
                  </a:cubicBezTo>
                  <a:cubicBezTo>
                    <a:pt x="380" y="7"/>
                    <a:pt x="386" y="20"/>
                    <a:pt x="383" y="32"/>
                  </a:cubicBezTo>
                  <a:cubicBezTo>
                    <a:pt x="47" y="1109"/>
                    <a:pt x="47" y="1109"/>
                    <a:pt x="47" y="1109"/>
                  </a:cubicBezTo>
                  <a:cubicBezTo>
                    <a:pt x="44" y="1119"/>
                    <a:pt x="35" y="1125"/>
                    <a:pt x="25" y="1125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29"/>
            <p:cNvSpPr/>
            <p:nvPr/>
          </p:nvSpPr>
          <p:spPr bwMode="auto">
            <a:xfrm>
              <a:off x="2689" y="301"/>
              <a:ext cx="326" cy="150"/>
            </a:xfrm>
            <a:custGeom>
              <a:avLst/>
              <a:gdLst>
                <a:gd name="T0" fmla="*/ 191 w 216"/>
                <a:gd name="T1" fmla="*/ 100 h 100"/>
                <a:gd name="T2" fmla="*/ 185 w 216"/>
                <a:gd name="T3" fmla="*/ 99 h 100"/>
                <a:gd name="T4" fmla="*/ 18 w 216"/>
                <a:gd name="T5" fmla="*/ 47 h 100"/>
                <a:gd name="T6" fmla="*/ 3 w 216"/>
                <a:gd name="T7" fmla="*/ 18 h 100"/>
                <a:gd name="T8" fmla="*/ 32 w 216"/>
                <a:gd name="T9" fmla="*/ 4 h 100"/>
                <a:gd name="T10" fmla="*/ 198 w 216"/>
                <a:gd name="T11" fmla="*/ 56 h 100"/>
                <a:gd name="T12" fmla="*/ 213 w 216"/>
                <a:gd name="T13" fmla="*/ 84 h 100"/>
                <a:gd name="T14" fmla="*/ 191 w 216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00">
                  <a:moveTo>
                    <a:pt x="191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6" y="43"/>
                    <a:pt x="0" y="30"/>
                    <a:pt x="3" y="18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6" y="72"/>
                    <a:pt x="213" y="84"/>
                  </a:cubicBezTo>
                  <a:cubicBezTo>
                    <a:pt x="210" y="93"/>
                    <a:pt x="201" y="100"/>
                    <a:pt x="191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30"/>
            <p:cNvSpPr/>
            <p:nvPr/>
          </p:nvSpPr>
          <p:spPr bwMode="auto">
            <a:xfrm>
              <a:off x="2635" y="474"/>
              <a:ext cx="326" cy="151"/>
            </a:xfrm>
            <a:custGeom>
              <a:avLst/>
              <a:gdLst>
                <a:gd name="T0" fmla="*/ 191 w 216"/>
                <a:gd name="T1" fmla="*/ 100 h 100"/>
                <a:gd name="T2" fmla="*/ 185 w 216"/>
                <a:gd name="T3" fmla="*/ 99 h 100"/>
                <a:gd name="T4" fmla="*/ 18 w 216"/>
                <a:gd name="T5" fmla="*/ 47 h 100"/>
                <a:gd name="T6" fmla="*/ 3 w 216"/>
                <a:gd name="T7" fmla="*/ 19 h 100"/>
                <a:gd name="T8" fmla="*/ 32 w 216"/>
                <a:gd name="T9" fmla="*/ 4 h 100"/>
                <a:gd name="T10" fmla="*/ 198 w 216"/>
                <a:gd name="T11" fmla="*/ 56 h 100"/>
                <a:gd name="T12" fmla="*/ 213 w 216"/>
                <a:gd name="T13" fmla="*/ 84 h 100"/>
                <a:gd name="T14" fmla="*/ 191 w 216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00">
                  <a:moveTo>
                    <a:pt x="191" y="100"/>
                  </a:moveTo>
                  <a:cubicBezTo>
                    <a:pt x="189" y="100"/>
                    <a:pt x="187" y="100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6" y="43"/>
                    <a:pt x="0" y="31"/>
                    <a:pt x="3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60"/>
                    <a:pt x="216" y="72"/>
                    <a:pt x="213" y="84"/>
                  </a:cubicBezTo>
                  <a:cubicBezTo>
                    <a:pt x="210" y="94"/>
                    <a:pt x="201" y="100"/>
                    <a:pt x="191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31"/>
            <p:cNvSpPr/>
            <p:nvPr/>
          </p:nvSpPr>
          <p:spPr bwMode="auto">
            <a:xfrm>
              <a:off x="2581" y="649"/>
              <a:ext cx="327" cy="149"/>
            </a:xfrm>
            <a:custGeom>
              <a:avLst/>
              <a:gdLst>
                <a:gd name="T0" fmla="*/ 191 w 217"/>
                <a:gd name="T1" fmla="*/ 99 h 99"/>
                <a:gd name="T2" fmla="*/ 185 w 217"/>
                <a:gd name="T3" fmla="*/ 98 h 99"/>
                <a:gd name="T4" fmla="*/ 18 w 217"/>
                <a:gd name="T5" fmla="*/ 46 h 99"/>
                <a:gd name="T6" fmla="*/ 4 w 217"/>
                <a:gd name="T7" fmla="*/ 18 h 99"/>
                <a:gd name="T8" fmla="*/ 32 w 217"/>
                <a:gd name="T9" fmla="*/ 4 h 99"/>
                <a:gd name="T10" fmla="*/ 198 w 217"/>
                <a:gd name="T11" fmla="*/ 55 h 99"/>
                <a:gd name="T12" fmla="*/ 213 w 217"/>
                <a:gd name="T13" fmla="*/ 84 h 99"/>
                <a:gd name="T14" fmla="*/ 191 w 217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99">
                  <a:moveTo>
                    <a:pt x="191" y="99"/>
                  </a:moveTo>
                  <a:cubicBezTo>
                    <a:pt x="189" y="99"/>
                    <a:pt x="187" y="99"/>
                    <a:pt x="185" y="98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6" y="43"/>
                    <a:pt x="0" y="30"/>
                    <a:pt x="4" y="18"/>
                  </a:cubicBezTo>
                  <a:cubicBezTo>
                    <a:pt x="7" y="6"/>
                    <a:pt x="20" y="0"/>
                    <a:pt x="32" y="4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3"/>
                    <a:pt x="201" y="99"/>
                    <a:pt x="191" y="9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32"/>
            <p:cNvSpPr/>
            <p:nvPr/>
          </p:nvSpPr>
          <p:spPr bwMode="auto">
            <a:xfrm>
              <a:off x="2526" y="822"/>
              <a:ext cx="328" cy="150"/>
            </a:xfrm>
            <a:custGeom>
              <a:avLst/>
              <a:gdLst>
                <a:gd name="T0" fmla="*/ 191 w 217"/>
                <a:gd name="T1" fmla="*/ 100 h 100"/>
                <a:gd name="T2" fmla="*/ 185 w 217"/>
                <a:gd name="T3" fmla="*/ 99 h 100"/>
                <a:gd name="T4" fmla="*/ 18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1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1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6" y="43"/>
                    <a:pt x="0" y="31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4"/>
                    <a:pt x="201" y="100"/>
                    <a:pt x="191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33"/>
            <p:cNvSpPr/>
            <p:nvPr/>
          </p:nvSpPr>
          <p:spPr bwMode="auto">
            <a:xfrm>
              <a:off x="2472" y="997"/>
              <a:ext cx="327" cy="149"/>
            </a:xfrm>
            <a:custGeom>
              <a:avLst/>
              <a:gdLst>
                <a:gd name="T0" fmla="*/ 191 w 217"/>
                <a:gd name="T1" fmla="*/ 99 h 99"/>
                <a:gd name="T2" fmla="*/ 185 w 217"/>
                <a:gd name="T3" fmla="*/ 98 h 99"/>
                <a:gd name="T4" fmla="*/ 18 w 217"/>
                <a:gd name="T5" fmla="*/ 46 h 99"/>
                <a:gd name="T6" fmla="*/ 4 w 217"/>
                <a:gd name="T7" fmla="*/ 18 h 99"/>
                <a:gd name="T8" fmla="*/ 32 w 217"/>
                <a:gd name="T9" fmla="*/ 3 h 99"/>
                <a:gd name="T10" fmla="*/ 198 w 217"/>
                <a:gd name="T11" fmla="*/ 55 h 99"/>
                <a:gd name="T12" fmla="*/ 213 w 217"/>
                <a:gd name="T13" fmla="*/ 83 h 99"/>
                <a:gd name="T14" fmla="*/ 191 w 217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99">
                  <a:moveTo>
                    <a:pt x="191" y="99"/>
                  </a:moveTo>
                  <a:cubicBezTo>
                    <a:pt x="189" y="99"/>
                    <a:pt x="187" y="99"/>
                    <a:pt x="185" y="98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7" y="43"/>
                    <a:pt x="0" y="30"/>
                    <a:pt x="4" y="18"/>
                  </a:cubicBezTo>
                  <a:cubicBezTo>
                    <a:pt x="7" y="6"/>
                    <a:pt x="20" y="0"/>
                    <a:pt x="32" y="3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210" y="59"/>
                    <a:pt x="217" y="71"/>
                    <a:pt x="213" y="83"/>
                  </a:cubicBezTo>
                  <a:cubicBezTo>
                    <a:pt x="210" y="93"/>
                    <a:pt x="201" y="99"/>
                    <a:pt x="191" y="9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34"/>
            <p:cNvSpPr/>
            <p:nvPr/>
          </p:nvSpPr>
          <p:spPr bwMode="auto">
            <a:xfrm>
              <a:off x="2418" y="1170"/>
              <a:ext cx="327" cy="150"/>
            </a:xfrm>
            <a:custGeom>
              <a:avLst/>
              <a:gdLst>
                <a:gd name="T0" fmla="*/ 192 w 217"/>
                <a:gd name="T1" fmla="*/ 100 h 100"/>
                <a:gd name="T2" fmla="*/ 185 w 217"/>
                <a:gd name="T3" fmla="*/ 99 h 100"/>
                <a:gd name="T4" fmla="*/ 18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2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2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7" y="43"/>
                    <a:pt x="0" y="30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3"/>
                    <a:pt x="201" y="100"/>
                    <a:pt x="192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35"/>
            <p:cNvSpPr/>
            <p:nvPr/>
          </p:nvSpPr>
          <p:spPr bwMode="auto">
            <a:xfrm>
              <a:off x="2364" y="1343"/>
              <a:ext cx="327" cy="151"/>
            </a:xfrm>
            <a:custGeom>
              <a:avLst/>
              <a:gdLst>
                <a:gd name="T0" fmla="*/ 192 w 217"/>
                <a:gd name="T1" fmla="*/ 100 h 100"/>
                <a:gd name="T2" fmla="*/ 185 w 217"/>
                <a:gd name="T3" fmla="*/ 99 h 100"/>
                <a:gd name="T4" fmla="*/ 18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2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2" y="100"/>
                  </a:moveTo>
                  <a:cubicBezTo>
                    <a:pt x="189" y="100"/>
                    <a:pt x="187" y="100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7" y="43"/>
                    <a:pt x="0" y="31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60"/>
                    <a:pt x="217" y="72"/>
                    <a:pt x="213" y="84"/>
                  </a:cubicBezTo>
                  <a:cubicBezTo>
                    <a:pt x="210" y="94"/>
                    <a:pt x="201" y="100"/>
                    <a:pt x="192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36"/>
            <p:cNvSpPr/>
            <p:nvPr/>
          </p:nvSpPr>
          <p:spPr bwMode="auto">
            <a:xfrm>
              <a:off x="2309" y="1518"/>
              <a:ext cx="328" cy="149"/>
            </a:xfrm>
            <a:custGeom>
              <a:avLst/>
              <a:gdLst>
                <a:gd name="T0" fmla="*/ 192 w 217"/>
                <a:gd name="T1" fmla="*/ 99 h 99"/>
                <a:gd name="T2" fmla="*/ 185 w 217"/>
                <a:gd name="T3" fmla="*/ 98 h 99"/>
                <a:gd name="T4" fmla="*/ 18 w 217"/>
                <a:gd name="T5" fmla="*/ 46 h 99"/>
                <a:gd name="T6" fmla="*/ 4 w 217"/>
                <a:gd name="T7" fmla="*/ 18 h 99"/>
                <a:gd name="T8" fmla="*/ 32 w 217"/>
                <a:gd name="T9" fmla="*/ 4 h 99"/>
                <a:gd name="T10" fmla="*/ 198 w 217"/>
                <a:gd name="T11" fmla="*/ 55 h 99"/>
                <a:gd name="T12" fmla="*/ 213 w 217"/>
                <a:gd name="T13" fmla="*/ 84 h 99"/>
                <a:gd name="T14" fmla="*/ 192 w 217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99">
                  <a:moveTo>
                    <a:pt x="192" y="99"/>
                  </a:moveTo>
                  <a:cubicBezTo>
                    <a:pt x="189" y="99"/>
                    <a:pt x="187" y="99"/>
                    <a:pt x="185" y="98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7" y="43"/>
                    <a:pt x="0" y="30"/>
                    <a:pt x="4" y="18"/>
                  </a:cubicBezTo>
                  <a:cubicBezTo>
                    <a:pt x="7" y="6"/>
                    <a:pt x="20" y="0"/>
                    <a:pt x="32" y="4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3"/>
                    <a:pt x="201" y="99"/>
                    <a:pt x="192" y="9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37"/>
            <p:cNvSpPr/>
            <p:nvPr/>
          </p:nvSpPr>
          <p:spPr bwMode="auto">
            <a:xfrm>
              <a:off x="2255" y="1691"/>
              <a:ext cx="327" cy="151"/>
            </a:xfrm>
            <a:custGeom>
              <a:avLst/>
              <a:gdLst>
                <a:gd name="T0" fmla="*/ 192 w 217"/>
                <a:gd name="T1" fmla="*/ 100 h 100"/>
                <a:gd name="T2" fmla="*/ 185 w 217"/>
                <a:gd name="T3" fmla="*/ 99 h 100"/>
                <a:gd name="T4" fmla="*/ 19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2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2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7" y="43"/>
                    <a:pt x="0" y="31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4"/>
                    <a:pt x="201" y="100"/>
                    <a:pt x="192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38"/>
            <p:cNvSpPr/>
            <p:nvPr/>
          </p:nvSpPr>
          <p:spPr bwMode="auto">
            <a:xfrm>
              <a:off x="2364" y="-278"/>
              <a:ext cx="1257" cy="1844"/>
            </a:xfrm>
            <a:custGeom>
              <a:avLst/>
              <a:gdLst>
                <a:gd name="T0" fmla="*/ 725 w 834"/>
                <a:gd name="T1" fmla="*/ 368 h 1224"/>
                <a:gd name="T2" fmla="*/ 725 w 834"/>
                <a:gd name="T3" fmla="*/ 1224 h 1224"/>
                <a:gd name="T4" fmla="*/ 802 w 834"/>
                <a:gd name="T5" fmla="*/ 1178 h 1224"/>
                <a:gd name="T6" fmla="*/ 834 w 834"/>
                <a:gd name="T7" fmla="*/ 1184 h 1224"/>
                <a:gd name="T8" fmla="*/ 834 w 834"/>
                <a:gd name="T9" fmla="*/ 239 h 1224"/>
                <a:gd name="T10" fmla="*/ 128 w 834"/>
                <a:gd name="T11" fmla="*/ 9 h 1224"/>
                <a:gd name="T12" fmla="*/ 127 w 834"/>
                <a:gd name="T13" fmla="*/ 9 h 1224"/>
                <a:gd name="T14" fmla="*/ 86 w 834"/>
                <a:gd name="T15" fmla="*/ 0 h 1224"/>
                <a:gd name="T16" fmla="*/ 0 w 834"/>
                <a:gd name="T17" fmla="*/ 84 h 1224"/>
                <a:gd name="T18" fmla="*/ 20 w 834"/>
                <a:gd name="T19" fmla="*/ 124 h 1224"/>
                <a:gd name="T20" fmla="*/ 59 w 834"/>
                <a:gd name="T21" fmla="*/ 140 h 1224"/>
                <a:gd name="T22" fmla="*/ 714 w 834"/>
                <a:gd name="T23" fmla="*/ 353 h 1224"/>
                <a:gd name="T24" fmla="*/ 725 w 834"/>
                <a:gd name="T25" fmla="*/ 368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4" h="1224">
                  <a:moveTo>
                    <a:pt x="725" y="368"/>
                  </a:moveTo>
                  <a:cubicBezTo>
                    <a:pt x="725" y="1224"/>
                    <a:pt x="725" y="1224"/>
                    <a:pt x="725" y="1224"/>
                  </a:cubicBezTo>
                  <a:cubicBezTo>
                    <a:pt x="740" y="1197"/>
                    <a:pt x="768" y="1178"/>
                    <a:pt x="802" y="1178"/>
                  </a:cubicBezTo>
                  <a:cubicBezTo>
                    <a:pt x="812" y="1178"/>
                    <a:pt x="822" y="1180"/>
                    <a:pt x="834" y="1184"/>
                  </a:cubicBezTo>
                  <a:cubicBezTo>
                    <a:pt x="834" y="239"/>
                    <a:pt x="834" y="239"/>
                    <a:pt x="834" y="239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28" y="9"/>
                    <a:pt x="128" y="9"/>
                    <a:pt x="127" y="9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39" y="0"/>
                    <a:pt x="2" y="37"/>
                    <a:pt x="0" y="84"/>
                  </a:cubicBezTo>
                  <a:cubicBezTo>
                    <a:pt x="1" y="94"/>
                    <a:pt x="7" y="116"/>
                    <a:pt x="20" y="124"/>
                  </a:cubicBezTo>
                  <a:cubicBezTo>
                    <a:pt x="37" y="134"/>
                    <a:pt x="59" y="140"/>
                    <a:pt x="59" y="140"/>
                  </a:cubicBezTo>
                  <a:cubicBezTo>
                    <a:pt x="714" y="353"/>
                    <a:pt x="714" y="353"/>
                    <a:pt x="714" y="353"/>
                  </a:cubicBezTo>
                  <a:cubicBezTo>
                    <a:pt x="720" y="355"/>
                    <a:pt x="725" y="361"/>
                    <a:pt x="725" y="368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572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268361"/>
            <a:ext cx="4761273" cy="4321278"/>
            <a:chOff x="0" y="0"/>
            <a:chExt cx="4761273" cy="6866577"/>
          </a:xfrm>
          <a:solidFill>
            <a:srgbClr val="5ABB93"/>
          </a:solidFill>
        </p:grpSpPr>
        <p:sp>
          <p:nvSpPr>
            <p:cNvPr id="3" name="矩形 2"/>
            <p:cNvSpPr/>
            <p:nvPr/>
          </p:nvSpPr>
          <p:spPr>
            <a:xfrm>
              <a:off x="0" y="0"/>
              <a:ext cx="4224063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530216" y="0"/>
              <a:ext cx="231057" cy="6866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18"/>
          <p:cNvGrpSpPr/>
          <p:nvPr/>
        </p:nvGrpSpPr>
        <p:grpSpPr>
          <a:xfrm>
            <a:off x="1321218" y="2020056"/>
            <a:ext cx="1581626" cy="1575822"/>
            <a:chOff x="1709739" y="2636838"/>
            <a:chExt cx="1590160" cy="1584325"/>
          </a:xfrm>
          <a:solidFill>
            <a:srgbClr val="EBE9D0"/>
          </a:solidFill>
          <a:effectLst/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26897" y="3967343"/>
            <a:ext cx="2190023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EBE9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grpSp>
        <p:nvGrpSpPr>
          <p:cNvPr id="46" name="组合 45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47" name="矩形 46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177118" y="1659989"/>
            <a:ext cx="1546411" cy="1490421"/>
            <a:chOff x="5722376" y="2450564"/>
            <a:chExt cx="769275" cy="769278"/>
          </a:xfrm>
        </p:grpSpPr>
        <p:sp>
          <p:nvSpPr>
            <p:cNvPr id="18" name="椭圆 17"/>
            <p:cNvSpPr/>
            <p:nvPr/>
          </p:nvSpPr>
          <p:spPr>
            <a:xfrm>
              <a:off x="5722376" y="2450564"/>
              <a:ext cx="769275" cy="769278"/>
            </a:xfrm>
            <a:prstGeom prst="ellipse">
              <a:avLst/>
            </a:prstGeom>
            <a:solidFill>
              <a:srgbClr val="EF5B4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742162" y="2686910"/>
              <a:ext cx="729701" cy="301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5585472" y="4890673"/>
            <a:ext cx="7297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68335" y="2025560"/>
            <a:ext cx="27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黑宋简体" pitchFamily="2" charset="-122"/>
                <a:ea typeface="方正粗黑宋简体" pitchFamily="2" charset="-122"/>
              </a:rPr>
              <a:t>新增功能点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252415" y="3716834"/>
            <a:ext cx="1546411" cy="1490421"/>
            <a:chOff x="5722376" y="2450564"/>
            <a:chExt cx="769275" cy="769278"/>
          </a:xfrm>
        </p:grpSpPr>
        <p:sp>
          <p:nvSpPr>
            <p:cNvPr id="42" name="椭圆 41"/>
            <p:cNvSpPr/>
            <p:nvPr/>
          </p:nvSpPr>
          <p:spPr>
            <a:xfrm>
              <a:off x="5722376" y="2450564"/>
              <a:ext cx="769275" cy="769278"/>
            </a:xfrm>
            <a:prstGeom prst="ellipse">
              <a:avLst/>
            </a:prstGeom>
            <a:solidFill>
              <a:srgbClr val="EF5B4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742162" y="2686910"/>
              <a:ext cx="729701" cy="301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097554" y="3948051"/>
            <a:ext cx="39228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黑宋简体" pitchFamily="2" charset="-122"/>
                <a:ea typeface="方正粗黑宋简体" pitchFamily="2" charset="-122"/>
              </a:rPr>
              <a:t>Redmine</a:t>
            </a:r>
            <a:r>
              <a:rPr lang="zh-CN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黑宋简体" pitchFamily="2" charset="-122"/>
                <a:ea typeface="方正粗黑宋简体" pitchFamily="2" charset="-122"/>
              </a:rPr>
              <a:t>及</a:t>
            </a:r>
            <a:r>
              <a:rPr lang="en-US" altLang="zh-CN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黑宋简体" pitchFamily="2" charset="-122"/>
                <a:ea typeface="方正粗黑宋简体" pitchFamily="2" charset="-122"/>
              </a:rPr>
              <a:t>github</a:t>
            </a:r>
          </a:p>
          <a:p>
            <a:r>
              <a:rPr lang="zh-CN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黑宋简体" pitchFamily="2" charset="-122"/>
                <a:ea typeface="方正粗黑宋简体" pitchFamily="2" charset="-122"/>
              </a:rPr>
              <a:t>使用情况</a:t>
            </a:r>
            <a:endParaRPr lang="zh-CN" altLang="en-US" sz="3500" b="1" dirty="0">
              <a:solidFill>
                <a:schemeClr val="tx1">
                  <a:lumMod val="65000"/>
                  <a:lumOff val="35000"/>
                </a:schemeClr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38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5AB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5ABB93"/>
          </a:solidFill>
          <a:effectLst/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481560" y="2948693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rgbClr val="5ABB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新增功能点介绍</a:t>
            </a:r>
            <a:endParaRPr lang="zh-CN" altLang="en-US" sz="6600" b="1" dirty="0">
              <a:solidFill>
                <a:srgbClr val="5ABB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68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830303" y="1105364"/>
            <a:ext cx="6194425" cy="1491881"/>
            <a:chOff x="3860318" y="1365618"/>
            <a:chExt cx="6194425" cy="1465087"/>
          </a:xfrm>
        </p:grpSpPr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3860318" y="1365618"/>
              <a:ext cx="6194425" cy="1293813"/>
            </a:xfrm>
            <a:prstGeom prst="rect">
              <a:avLst/>
            </a:prstGeom>
            <a:solidFill>
              <a:srgbClr val="756271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17"/>
            <p:cNvSpPr txBox="1"/>
            <p:nvPr/>
          </p:nvSpPr>
          <p:spPr>
            <a:xfrm>
              <a:off x="4047196" y="1691394"/>
              <a:ext cx="5760640" cy="1139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通过从去哪网上爬取下来的攻略信息，给攻略中所涉及的景点进行聚类分析。将攻略标签转化为景点的特征值，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对用户筛选的标签来进行聚类分析，返回聚类结果。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00288" y="2854421"/>
            <a:ext cx="6194425" cy="975389"/>
            <a:chOff x="3860318" y="3113455"/>
            <a:chExt cx="6194425" cy="1292225"/>
          </a:xfrm>
        </p:grpSpPr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3860318" y="3113455"/>
              <a:ext cx="6194425" cy="1292225"/>
            </a:xfrm>
            <a:prstGeom prst="rect">
              <a:avLst/>
            </a:prstGeom>
            <a:solidFill>
              <a:srgbClr val="EF5B43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19"/>
            <p:cNvSpPr txBox="1"/>
            <p:nvPr/>
          </p:nvSpPr>
          <p:spPr>
            <a:xfrm>
              <a:off x="4047196" y="3326320"/>
              <a:ext cx="5760640" cy="992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是根据用户的一些使用行为，对用户进行景点的相关推荐，推荐出一些符合用户“口味”的景点。</a:t>
              </a:r>
            </a:p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860317" y="5576516"/>
            <a:ext cx="6194425" cy="1071618"/>
            <a:chOff x="3860318" y="4864468"/>
            <a:chExt cx="6194425" cy="1293813"/>
          </a:xfrm>
        </p:grpSpPr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3860318" y="4864468"/>
              <a:ext cx="6194425" cy="1293813"/>
            </a:xfrm>
            <a:prstGeom prst="rect">
              <a:avLst/>
            </a:prstGeom>
            <a:solidFill>
              <a:schemeClr val="accent2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4047195" y="5043503"/>
              <a:ext cx="5760640" cy="111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调用百度的接口，对用户所上传的图片进行识别，将识别出的地点信息返回到图片信息中。解决用户照片繁多，时间过长后忘记图片具体信息的问题。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059131" y="834980"/>
            <a:ext cx="3719288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33" dirty="0">
                <a:solidFill>
                  <a:srgbClr val="543C4F"/>
                </a:solidFill>
                <a:latin typeface="微软雅黑" panose="020B0503020204020204" pitchFamily="34" charset="-122"/>
                <a:ea typeface="方正兰亭黑_GBK"/>
              </a:rPr>
              <a:t>BACKGROUND AND SIGNIFICANCE OF THE SELECTED TOPIC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V="1">
            <a:off x="2403557" y="2153907"/>
            <a:ext cx="1426746" cy="886677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2918775" y="3298387"/>
            <a:ext cx="911528" cy="646543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2388549" y="4812598"/>
            <a:ext cx="1456761" cy="763918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36816" y="889921"/>
            <a:ext cx="3581400" cy="769441"/>
            <a:chOff x="5166830" y="1159243"/>
            <a:chExt cx="3581400" cy="769441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5166830" y="1159243"/>
              <a:ext cx="3581400" cy="422275"/>
            </a:xfrm>
            <a:prstGeom prst="rect">
              <a:avLst/>
            </a:prstGeom>
            <a:solidFill>
              <a:srgbClr val="EBEAE2"/>
            </a:solidFill>
            <a:ln w="19050" cap="flat">
              <a:solidFill>
                <a:srgbClr val="75627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6"/>
            <p:cNvSpPr txBox="1"/>
            <p:nvPr/>
          </p:nvSpPr>
          <p:spPr>
            <a:xfrm>
              <a:off x="5403507" y="1159243"/>
              <a:ext cx="31080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>
                  <a:solidFill>
                    <a:srgbClr val="7562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聚类分析</a:t>
              </a:r>
            </a:p>
            <a:p>
              <a:pPr algn="ctr"/>
              <a:endParaRPr lang="en-US" altLang="zh-CN" sz="2200" b="1" dirty="0">
                <a:solidFill>
                  <a:srgbClr val="7562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106801" y="2539290"/>
            <a:ext cx="3581400" cy="439669"/>
            <a:chOff x="5166830" y="2905493"/>
            <a:chExt cx="3581400" cy="439669"/>
          </a:xfrm>
        </p:grpSpPr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5166830" y="2905493"/>
              <a:ext cx="3581400" cy="423863"/>
            </a:xfrm>
            <a:prstGeom prst="rect">
              <a:avLst/>
            </a:prstGeom>
            <a:solidFill>
              <a:srgbClr val="EBEAE2"/>
            </a:solidFill>
            <a:ln w="19050" cap="flat">
              <a:solidFill>
                <a:srgbClr val="EF5B43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18"/>
            <p:cNvSpPr txBox="1"/>
            <p:nvPr/>
          </p:nvSpPr>
          <p:spPr>
            <a:xfrm>
              <a:off x="5403507" y="2914275"/>
              <a:ext cx="31080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 smtClean="0">
                  <a:solidFill>
                    <a:srgbClr val="EF5B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景点推荐</a:t>
              </a:r>
              <a:endParaRPr lang="en-US" altLang="zh-CN" sz="2200" b="1" dirty="0">
                <a:solidFill>
                  <a:srgbClr val="EF5B4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136816" y="5283558"/>
            <a:ext cx="3581400" cy="433983"/>
            <a:chOff x="5166830" y="4658093"/>
            <a:chExt cx="3581400" cy="433983"/>
          </a:xfrm>
        </p:grpSpPr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5166830" y="4658093"/>
              <a:ext cx="3581400" cy="423863"/>
            </a:xfrm>
            <a:prstGeom prst="rect">
              <a:avLst/>
            </a:prstGeom>
            <a:solidFill>
              <a:srgbClr val="EBEAE2"/>
            </a:solidFill>
            <a:ln w="19050" cap="flat">
              <a:solidFill>
                <a:schemeClr val="accent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0"/>
            <p:cNvSpPr txBox="1"/>
            <p:nvPr/>
          </p:nvSpPr>
          <p:spPr>
            <a:xfrm>
              <a:off x="5403507" y="4661189"/>
              <a:ext cx="310804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图片识别</a:t>
              </a:r>
              <a:endParaRPr lang="en-US" altLang="zh-CN" sz="2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3437" y="3025073"/>
            <a:ext cx="2065338" cy="1787525"/>
            <a:chOff x="1247293" y="2830881"/>
            <a:chExt cx="2065338" cy="1787525"/>
          </a:xfrm>
        </p:grpSpPr>
        <p:sp>
          <p:nvSpPr>
            <p:cNvPr id="10" name="Freeform 6"/>
            <p:cNvSpPr/>
            <p:nvPr/>
          </p:nvSpPr>
          <p:spPr bwMode="auto">
            <a:xfrm>
              <a:off x="1247293" y="2830881"/>
              <a:ext cx="2065338" cy="1787525"/>
            </a:xfrm>
            <a:custGeom>
              <a:avLst/>
              <a:gdLst>
                <a:gd name="T0" fmla="*/ 2143 w 2858"/>
                <a:gd name="T1" fmla="*/ 0 h 2475"/>
                <a:gd name="T2" fmla="*/ 2501 w 2858"/>
                <a:gd name="T3" fmla="*/ 619 h 2475"/>
                <a:gd name="T4" fmla="*/ 2858 w 2858"/>
                <a:gd name="T5" fmla="*/ 1238 h 2475"/>
                <a:gd name="T6" fmla="*/ 2501 w 2858"/>
                <a:gd name="T7" fmla="*/ 1856 h 2475"/>
                <a:gd name="T8" fmla="*/ 2143 w 2858"/>
                <a:gd name="T9" fmla="*/ 2475 h 2475"/>
                <a:gd name="T10" fmla="*/ 1429 w 2858"/>
                <a:gd name="T11" fmla="*/ 2475 h 2475"/>
                <a:gd name="T12" fmla="*/ 714 w 2858"/>
                <a:gd name="T13" fmla="*/ 2475 h 2475"/>
                <a:gd name="T14" fmla="*/ 357 w 2858"/>
                <a:gd name="T15" fmla="*/ 1856 h 2475"/>
                <a:gd name="T16" fmla="*/ 0 w 2858"/>
                <a:gd name="T17" fmla="*/ 1238 h 2475"/>
                <a:gd name="T18" fmla="*/ 357 w 2858"/>
                <a:gd name="T19" fmla="*/ 619 h 2475"/>
                <a:gd name="T20" fmla="*/ 714 w 2858"/>
                <a:gd name="T21" fmla="*/ 0 h 2475"/>
                <a:gd name="T22" fmla="*/ 1429 w 2858"/>
                <a:gd name="T23" fmla="*/ 0 h 2475"/>
                <a:gd name="T24" fmla="*/ 2143 w 2858"/>
                <a:gd name="T25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8" h="2475">
                  <a:moveTo>
                    <a:pt x="2143" y="0"/>
                  </a:moveTo>
                  <a:lnTo>
                    <a:pt x="2501" y="619"/>
                  </a:lnTo>
                  <a:lnTo>
                    <a:pt x="2858" y="1238"/>
                  </a:lnTo>
                  <a:lnTo>
                    <a:pt x="2501" y="1856"/>
                  </a:lnTo>
                  <a:lnTo>
                    <a:pt x="2143" y="2475"/>
                  </a:lnTo>
                  <a:lnTo>
                    <a:pt x="1429" y="2475"/>
                  </a:lnTo>
                  <a:lnTo>
                    <a:pt x="714" y="2475"/>
                  </a:lnTo>
                  <a:lnTo>
                    <a:pt x="357" y="1856"/>
                  </a:lnTo>
                  <a:lnTo>
                    <a:pt x="0" y="1238"/>
                  </a:lnTo>
                  <a:lnTo>
                    <a:pt x="357" y="619"/>
                  </a:lnTo>
                  <a:lnTo>
                    <a:pt x="714" y="0"/>
                  </a:lnTo>
                  <a:lnTo>
                    <a:pt x="1429" y="0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5ABB93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22"/>
            <p:cNvSpPr txBox="1"/>
            <p:nvPr/>
          </p:nvSpPr>
          <p:spPr>
            <a:xfrm>
              <a:off x="1547252" y="3159402"/>
              <a:ext cx="14990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r>
                <a:rPr lang="zh-CN" altLang="en-US" sz="36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个功能</a:t>
              </a:r>
              <a:endParaRPr lang="en-US" altLang="zh-CN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Box 42"/>
          <p:cNvSpPr txBox="1"/>
          <p:nvPr/>
        </p:nvSpPr>
        <p:spPr>
          <a:xfrm>
            <a:off x="1247293" y="303624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rgbClr val="756271"/>
                </a:solidFill>
              </a:rPr>
              <a:t>1.1 </a:t>
            </a:r>
            <a:r>
              <a:rPr lang="zh-CN" altLang="en-US" b="0" dirty="0">
                <a:solidFill>
                  <a:srgbClr val="756271"/>
                </a:solidFill>
              </a:rPr>
              <a:t>功能</a:t>
            </a:r>
            <a:r>
              <a:rPr lang="zh-CN" altLang="en-US" b="0" dirty="0" smtClean="0">
                <a:solidFill>
                  <a:srgbClr val="756271"/>
                </a:solidFill>
              </a:rPr>
              <a:t>点概述</a:t>
            </a:r>
            <a:endParaRPr lang="zh-CN" altLang="en-US" b="0" dirty="0">
              <a:solidFill>
                <a:srgbClr val="756271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830303" y="4264544"/>
            <a:ext cx="6194425" cy="875641"/>
            <a:chOff x="3860318" y="3113454"/>
            <a:chExt cx="6194425" cy="1154752"/>
          </a:xfrm>
        </p:grpSpPr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3860318" y="3113454"/>
              <a:ext cx="6194425" cy="11547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19"/>
            <p:cNvSpPr txBox="1"/>
            <p:nvPr/>
          </p:nvSpPr>
          <p:spPr>
            <a:xfrm>
              <a:off x="4047196" y="3326320"/>
              <a:ext cx="5760640" cy="69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根据其他爬取的行程和攻略信息，挖掘景点之间的关联关系。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106801" y="3960711"/>
            <a:ext cx="3581400" cy="439669"/>
            <a:chOff x="5166830" y="2905493"/>
            <a:chExt cx="3581400" cy="439669"/>
          </a:xfrm>
        </p:grpSpPr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5166830" y="2905493"/>
              <a:ext cx="3581400" cy="423863"/>
            </a:xfrm>
            <a:prstGeom prst="rect">
              <a:avLst/>
            </a:prstGeom>
            <a:solidFill>
              <a:srgbClr val="EBEAE2"/>
            </a:solidFill>
            <a:ln w="19050" cap="flat">
              <a:solidFill>
                <a:schemeClr val="accent5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18"/>
            <p:cNvSpPr txBox="1"/>
            <p:nvPr/>
          </p:nvSpPr>
          <p:spPr>
            <a:xfrm>
              <a:off x="5403507" y="2914275"/>
              <a:ext cx="310804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 smtClean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关联规则</a:t>
              </a:r>
              <a:endParaRPr lang="en-US" altLang="zh-CN" sz="22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0" name="直接箭头连接符 39"/>
          <p:cNvCxnSpPr>
            <a:endCxn id="35" idx="1"/>
          </p:cNvCxnSpPr>
          <p:nvPr/>
        </p:nvCxnSpPr>
        <p:spPr>
          <a:xfrm>
            <a:off x="2933782" y="3960711"/>
            <a:ext cx="896521" cy="741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756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059131" y="834980"/>
            <a:ext cx="3719288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33" dirty="0">
                <a:solidFill>
                  <a:srgbClr val="543C4F"/>
                </a:solidFill>
                <a:latin typeface="微软雅黑" panose="020B0503020204020204" pitchFamily="34" charset="-122"/>
                <a:ea typeface="方正兰亭黑_GBK"/>
              </a:rPr>
              <a:t>BACKGROUND AND SIGNIFICANCE OF THE SELECTED TOPIC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2"/>
          <p:cNvSpPr txBox="1"/>
          <p:nvPr/>
        </p:nvSpPr>
        <p:spPr>
          <a:xfrm>
            <a:off x="1297138" y="357610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rgbClr val="756271"/>
                </a:solidFill>
              </a:rPr>
              <a:t>1.2 </a:t>
            </a:r>
            <a:r>
              <a:rPr lang="zh-CN" altLang="en-US" b="0" dirty="0" smtClean="0">
                <a:solidFill>
                  <a:srgbClr val="756271"/>
                </a:solidFill>
              </a:rPr>
              <a:t>聚类分析</a:t>
            </a:r>
            <a:endParaRPr lang="zh-CN" altLang="en-US" b="0" dirty="0">
              <a:solidFill>
                <a:srgbClr val="756271"/>
              </a:solidFill>
            </a:endParaRPr>
          </a:p>
        </p:txBody>
      </p:sp>
      <p:sp>
        <p:nvSpPr>
          <p:cNvPr id="10" name="Freeform 7"/>
          <p:cNvSpPr/>
          <p:nvPr/>
        </p:nvSpPr>
        <p:spPr bwMode="auto">
          <a:xfrm rot="21146637">
            <a:off x="177727" y="2575994"/>
            <a:ext cx="6616700" cy="3140075"/>
          </a:xfrm>
          <a:custGeom>
            <a:avLst/>
            <a:gdLst>
              <a:gd name="T0" fmla="*/ 0 w 1296"/>
              <a:gd name="T1" fmla="*/ 421 h 439"/>
              <a:gd name="T2" fmla="*/ 61 w 1296"/>
              <a:gd name="T3" fmla="*/ 427 h 439"/>
              <a:gd name="T4" fmla="*/ 221 w 1296"/>
              <a:gd name="T5" fmla="*/ 433 h 439"/>
              <a:gd name="T6" fmla="*/ 447 w 1296"/>
              <a:gd name="T7" fmla="*/ 422 h 439"/>
              <a:gd name="T8" fmla="*/ 573 w 1296"/>
              <a:gd name="T9" fmla="*/ 404 h 439"/>
              <a:gd name="T10" fmla="*/ 702 w 1296"/>
              <a:gd name="T11" fmla="*/ 377 h 439"/>
              <a:gd name="T12" fmla="*/ 828 w 1296"/>
              <a:gd name="T13" fmla="*/ 338 h 439"/>
              <a:gd name="T14" fmla="*/ 944 w 1296"/>
              <a:gd name="T15" fmla="*/ 288 h 439"/>
              <a:gd name="T16" fmla="*/ 1047 w 1296"/>
              <a:gd name="T17" fmla="*/ 229 h 439"/>
              <a:gd name="T18" fmla="*/ 1131 w 1296"/>
              <a:gd name="T19" fmla="*/ 165 h 439"/>
              <a:gd name="T20" fmla="*/ 1195 w 1296"/>
              <a:gd name="T21" fmla="*/ 102 h 439"/>
              <a:gd name="T22" fmla="*/ 1219 w 1296"/>
              <a:gd name="T23" fmla="*/ 74 h 439"/>
              <a:gd name="T24" fmla="*/ 1239 w 1296"/>
              <a:gd name="T25" fmla="*/ 50 h 439"/>
              <a:gd name="T26" fmla="*/ 1253 w 1296"/>
              <a:gd name="T27" fmla="*/ 29 h 439"/>
              <a:gd name="T28" fmla="*/ 1264 w 1296"/>
              <a:gd name="T29" fmla="*/ 13 h 439"/>
              <a:gd name="T30" fmla="*/ 1272 w 1296"/>
              <a:gd name="T31" fmla="*/ 0 h 439"/>
              <a:gd name="T32" fmla="*/ 1296 w 1296"/>
              <a:gd name="T33" fmla="*/ 16 h 439"/>
              <a:gd name="T34" fmla="*/ 1287 w 1296"/>
              <a:gd name="T35" fmla="*/ 29 h 439"/>
              <a:gd name="T36" fmla="*/ 1276 w 1296"/>
              <a:gd name="T37" fmla="*/ 45 h 439"/>
              <a:gd name="T38" fmla="*/ 1260 w 1296"/>
              <a:gd name="T39" fmla="*/ 66 h 439"/>
              <a:gd name="T40" fmla="*/ 1239 w 1296"/>
              <a:gd name="T41" fmla="*/ 91 h 439"/>
              <a:gd name="T42" fmla="*/ 1213 w 1296"/>
              <a:gd name="T43" fmla="*/ 120 h 439"/>
              <a:gd name="T44" fmla="*/ 1146 w 1296"/>
              <a:gd name="T45" fmla="*/ 183 h 439"/>
              <a:gd name="T46" fmla="*/ 1058 w 1296"/>
              <a:gd name="T47" fmla="*/ 247 h 439"/>
              <a:gd name="T48" fmla="*/ 953 w 1296"/>
              <a:gd name="T49" fmla="*/ 305 h 439"/>
              <a:gd name="T50" fmla="*/ 833 w 1296"/>
              <a:gd name="T51" fmla="*/ 354 h 439"/>
              <a:gd name="T52" fmla="*/ 706 w 1296"/>
              <a:gd name="T53" fmla="*/ 390 h 439"/>
              <a:gd name="T54" fmla="*/ 575 w 1296"/>
              <a:gd name="T55" fmla="*/ 415 h 439"/>
              <a:gd name="T56" fmla="*/ 448 w 1296"/>
              <a:gd name="T57" fmla="*/ 430 h 439"/>
              <a:gd name="T58" fmla="*/ 221 w 1296"/>
              <a:gd name="T59" fmla="*/ 437 h 439"/>
              <a:gd name="T60" fmla="*/ 60 w 1296"/>
              <a:gd name="T61" fmla="*/ 428 h 439"/>
              <a:gd name="T62" fmla="*/ 0 w 1296"/>
              <a:gd name="T63" fmla="*/ 421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96" h="439">
                <a:moveTo>
                  <a:pt x="0" y="421"/>
                </a:moveTo>
                <a:cubicBezTo>
                  <a:pt x="0" y="421"/>
                  <a:pt x="22" y="424"/>
                  <a:pt x="61" y="427"/>
                </a:cubicBezTo>
                <a:cubicBezTo>
                  <a:pt x="99" y="430"/>
                  <a:pt x="154" y="433"/>
                  <a:pt x="221" y="433"/>
                </a:cubicBezTo>
                <a:cubicBezTo>
                  <a:pt x="287" y="433"/>
                  <a:pt x="365" y="430"/>
                  <a:pt x="447" y="422"/>
                </a:cubicBezTo>
                <a:cubicBezTo>
                  <a:pt x="488" y="417"/>
                  <a:pt x="531" y="412"/>
                  <a:pt x="573" y="404"/>
                </a:cubicBezTo>
                <a:cubicBezTo>
                  <a:pt x="616" y="397"/>
                  <a:pt x="660" y="388"/>
                  <a:pt x="702" y="377"/>
                </a:cubicBezTo>
                <a:cubicBezTo>
                  <a:pt x="745" y="366"/>
                  <a:pt x="787" y="353"/>
                  <a:pt x="828" y="338"/>
                </a:cubicBezTo>
                <a:cubicBezTo>
                  <a:pt x="868" y="323"/>
                  <a:pt x="907" y="306"/>
                  <a:pt x="944" y="288"/>
                </a:cubicBezTo>
                <a:cubicBezTo>
                  <a:pt x="981" y="269"/>
                  <a:pt x="1015" y="249"/>
                  <a:pt x="1047" y="229"/>
                </a:cubicBezTo>
                <a:cubicBezTo>
                  <a:pt x="1078" y="208"/>
                  <a:pt x="1106" y="186"/>
                  <a:pt x="1131" y="165"/>
                </a:cubicBezTo>
                <a:cubicBezTo>
                  <a:pt x="1156" y="143"/>
                  <a:pt x="1177" y="122"/>
                  <a:pt x="1195" y="102"/>
                </a:cubicBezTo>
                <a:cubicBezTo>
                  <a:pt x="1204" y="93"/>
                  <a:pt x="1212" y="83"/>
                  <a:pt x="1219" y="74"/>
                </a:cubicBezTo>
                <a:cubicBezTo>
                  <a:pt x="1226" y="65"/>
                  <a:pt x="1233" y="57"/>
                  <a:pt x="1239" y="50"/>
                </a:cubicBezTo>
                <a:cubicBezTo>
                  <a:pt x="1244" y="42"/>
                  <a:pt x="1249" y="35"/>
                  <a:pt x="1253" y="29"/>
                </a:cubicBezTo>
                <a:cubicBezTo>
                  <a:pt x="1258" y="23"/>
                  <a:pt x="1261" y="18"/>
                  <a:pt x="1264" y="13"/>
                </a:cubicBezTo>
                <a:cubicBezTo>
                  <a:pt x="1270" y="5"/>
                  <a:pt x="1272" y="0"/>
                  <a:pt x="1272" y="0"/>
                </a:cubicBezTo>
                <a:cubicBezTo>
                  <a:pt x="1296" y="16"/>
                  <a:pt x="1296" y="16"/>
                  <a:pt x="1296" y="16"/>
                </a:cubicBezTo>
                <a:cubicBezTo>
                  <a:pt x="1296" y="16"/>
                  <a:pt x="1293" y="20"/>
                  <a:pt x="1287" y="29"/>
                </a:cubicBezTo>
                <a:cubicBezTo>
                  <a:pt x="1284" y="33"/>
                  <a:pt x="1280" y="39"/>
                  <a:pt x="1276" y="45"/>
                </a:cubicBezTo>
                <a:cubicBezTo>
                  <a:pt x="1271" y="51"/>
                  <a:pt x="1266" y="58"/>
                  <a:pt x="1260" y="66"/>
                </a:cubicBezTo>
                <a:cubicBezTo>
                  <a:pt x="1254" y="73"/>
                  <a:pt x="1247" y="82"/>
                  <a:pt x="1239" y="91"/>
                </a:cubicBezTo>
                <a:cubicBezTo>
                  <a:pt x="1231" y="100"/>
                  <a:pt x="1223" y="110"/>
                  <a:pt x="1213" y="120"/>
                </a:cubicBezTo>
                <a:cubicBezTo>
                  <a:pt x="1195" y="140"/>
                  <a:pt x="1172" y="161"/>
                  <a:pt x="1146" y="183"/>
                </a:cubicBezTo>
                <a:cubicBezTo>
                  <a:pt x="1120" y="204"/>
                  <a:pt x="1091" y="226"/>
                  <a:pt x="1058" y="247"/>
                </a:cubicBezTo>
                <a:cubicBezTo>
                  <a:pt x="1026" y="267"/>
                  <a:pt x="990" y="287"/>
                  <a:pt x="953" y="305"/>
                </a:cubicBezTo>
                <a:cubicBezTo>
                  <a:pt x="915" y="323"/>
                  <a:pt x="875" y="339"/>
                  <a:pt x="833" y="354"/>
                </a:cubicBezTo>
                <a:cubicBezTo>
                  <a:pt x="792" y="368"/>
                  <a:pt x="749" y="380"/>
                  <a:pt x="706" y="390"/>
                </a:cubicBezTo>
                <a:cubicBezTo>
                  <a:pt x="662" y="401"/>
                  <a:pt x="619" y="409"/>
                  <a:pt x="575" y="415"/>
                </a:cubicBezTo>
                <a:cubicBezTo>
                  <a:pt x="532" y="422"/>
                  <a:pt x="489" y="427"/>
                  <a:pt x="448" y="430"/>
                </a:cubicBezTo>
                <a:cubicBezTo>
                  <a:pt x="365" y="437"/>
                  <a:pt x="287" y="439"/>
                  <a:pt x="221" y="437"/>
                </a:cubicBezTo>
                <a:cubicBezTo>
                  <a:pt x="154" y="436"/>
                  <a:pt x="99" y="432"/>
                  <a:pt x="60" y="428"/>
                </a:cubicBezTo>
                <a:cubicBezTo>
                  <a:pt x="22" y="424"/>
                  <a:pt x="0" y="421"/>
                  <a:pt x="0" y="421"/>
                </a:cubicBezTo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5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91382">
            <a:off x="6303890" y="715444"/>
            <a:ext cx="722312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295702" y="4852469"/>
            <a:ext cx="238125" cy="238125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5246615" y="4023794"/>
            <a:ext cx="249237" cy="250825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5903840" y="3109394"/>
            <a:ext cx="284162" cy="284162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2790752" y="5576369"/>
            <a:ext cx="206375" cy="204787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99101" y="5745857"/>
            <a:ext cx="8048625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主要是爬虫所得，从去哪网上爬取获得攻略中的行程和标签信息。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36590" y="5192194"/>
            <a:ext cx="1616075" cy="398462"/>
            <a:chOff x="1236590" y="5192194"/>
            <a:chExt cx="1616075" cy="398462"/>
          </a:xfrm>
        </p:grpSpPr>
        <p:sp>
          <p:nvSpPr>
            <p:cNvPr id="21" name="矩形: 圆角 36"/>
            <p:cNvSpPr>
              <a:spLocks noChangeArrowheads="1"/>
            </p:cNvSpPr>
            <p:nvPr/>
          </p:nvSpPr>
          <p:spPr bwMode="auto">
            <a:xfrm>
              <a:off x="1236590" y="5196956"/>
              <a:ext cx="1616075" cy="393700"/>
            </a:xfrm>
            <a:prstGeom prst="roundRect">
              <a:avLst>
                <a:gd name="adj" fmla="val 50000"/>
              </a:avLst>
            </a:prstGeom>
            <a:solidFill>
              <a:srgbClr val="858976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47740" y="5192194"/>
              <a:ext cx="11079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数据来源</a:t>
              </a:r>
              <a:endPara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文本框 39"/>
          <p:cNvSpPr txBox="1">
            <a:spLocks noChangeArrowheads="1"/>
          </p:cNvSpPr>
          <p:nvPr/>
        </p:nvSpPr>
        <p:spPr bwMode="auto">
          <a:xfrm>
            <a:off x="4633840" y="4936606"/>
            <a:ext cx="65690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将攻略中的标签转化为数值类型，作为景点的特征值，并进行相应的数据清理工作。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文本框 41"/>
          <p:cNvSpPr txBox="1">
            <a:spLocks noChangeArrowheads="1"/>
          </p:cNvSpPr>
          <p:nvPr/>
        </p:nvSpPr>
        <p:spPr bwMode="auto">
          <a:xfrm>
            <a:off x="5586340" y="4166669"/>
            <a:ext cx="56165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主要采用了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K-Means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算法来实现聚类分析。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文本框 43"/>
          <p:cNvSpPr txBox="1">
            <a:spLocks noChangeArrowheads="1"/>
          </p:cNvSpPr>
          <p:nvPr/>
        </p:nvSpPr>
        <p:spPr bwMode="auto">
          <a:xfrm>
            <a:off x="6330877" y="3241156"/>
            <a:ext cx="48720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通过对用户所选择的标签进行数据转化，对其进行聚类分析，返回其所在类别中的景点信息。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14552" y="4534969"/>
            <a:ext cx="1616075" cy="396875"/>
            <a:chOff x="2714552" y="4534969"/>
            <a:chExt cx="1616075" cy="396875"/>
          </a:xfrm>
        </p:grpSpPr>
        <p:sp>
          <p:nvSpPr>
            <p:cNvPr id="26" name="矩形: 圆角 44"/>
            <p:cNvSpPr>
              <a:spLocks noChangeArrowheads="1"/>
            </p:cNvSpPr>
            <p:nvPr/>
          </p:nvSpPr>
          <p:spPr bwMode="auto">
            <a:xfrm>
              <a:off x="2714552" y="4538144"/>
              <a:ext cx="1616075" cy="393700"/>
            </a:xfrm>
            <a:prstGeom prst="roundRect">
              <a:avLst>
                <a:gd name="adj" fmla="val 50000"/>
              </a:avLst>
            </a:prstGeom>
            <a:solidFill>
              <a:srgbClr val="EF5B43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997127" y="4534969"/>
              <a:ext cx="11079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b="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b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86090" y="3749156"/>
            <a:ext cx="1616075" cy="395288"/>
            <a:chOff x="3586090" y="3749156"/>
            <a:chExt cx="1616075" cy="395288"/>
          </a:xfrm>
        </p:grpSpPr>
        <p:sp>
          <p:nvSpPr>
            <p:cNvPr id="29" name="矩形: 圆角 46"/>
            <p:cNvSpPr>
              <a:spLocks noChangeArrowheads="1"/>
            </p:cNvSpPr>
            <p:nvPr/>
          </p:nvSpPr>
          <p:spPr bwMode="auto">
            <a:xfrm>
              <a:off x="3586090" y="3750744"/>
              <a:ext cx="1616075" cy="393700"/>
            </a:xfrm>
            <a:prstGeom prst="roundRect">
              <a:avLst>
                <a:gd name="adj" fmla="val 50000"/>
              </a:avLst>
            </a:prstGeom>
            <a:solidFill>
              <a:srgbClr val="75627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870252" y="3749156"/>
              <a:ext cx="11079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b="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挖掘算法</a:t>
              </a:r>
              <a:endParaRPr lang="zh-CN" altLang="en-US" b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46490" y="2847456"/>
            <a:ext cx="1616075" cy="393700"/>
            <a:chOff x="4246490" y="2847456"/>
            <a:chExt cx="1616075" cy="393700"/>
          </a:xfrm>
        </p:grpSpPr>
        <p:sp>
          <p:nvSpPr>
            <p:cNvPr id="31" name="矩形: 圆角 48"/>
            <p:cNvSpPr>
              <a:spLocks noChangeArrowheads="1"/>
            </p:cNvSpPr>
            <p:nvPr/>
          </p:nvSpPr>
          <p:spPr bwMode="auto">
            <a:xfrm>
              <a:off x="4246490" y="2847456"/>
              <a:ext cx="1616075" cy="393700"/>
            </a:xfrm>
            <a:prstGeom prst="roundRect">
              <a:avLst>
                <a:gd name="adj" fmla="val 50000"/>
              </a:avLst>
            </a:prstGeom>
            <a:solidFill>
              <a:srgbClr val="5ABB93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385113" y="2858569"/>
              <a:ext cx="133882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b="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可视化结果</a:t>
              </a:r>
              <a:endParaRPr lang="zh-CN" altLang="en-US" b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4640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18" grpId="0" animBg="1"/>
      <p:bldP spid="19" grpId="0" animBg="1"/>
      <p:bldP spid="20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059131" y="834980"/>
            <a:ext cx="3719288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33" dirty="0">
                <a:solidFill>
                  <a:srgbClr val="543C4F"/>
                </a:solidFill>
                <a:latin typeface="微软雅黑" panose="020B0503020204020204" pitchFamily="34" charset="-122"/>
                <a:ea typeface="方正兰亭黑_GBK"/>
              </a:rPr>
              <a:t>BACKGROUND AND SIGNIFICANCE OF THE SELECTED TOPIC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2"/>
          <p:cNvSpPr txBox="1"/>
          <p:nvPr/>
        </p:nvSpPr>
        <p:spPr>
          <a:xfrm>
            <a:off x="1195352" y="291822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rgbClr val="756271"/>
                </a:solidFill>
              </a:rPr>
              <a:t>1.3 </a:t>
            </a:r>
            <a:r>
              <a:rPr lang="zh-CN" altLang="en-US" b="0" dirty="0" smtClean="0">
                <a:solidFill>
                  <a:srgbClr val="756271"/>
                </a:solidFill>
              </a:rPr>
              <a:t>景点推荐</a:t>
            </a:r>
            <a:endParaRPr lang="zh-CN" altLang="en-US" b="0" dirty="0">
              <a:solidFill>
                <a:srgbClr val="756271"/>
              </a:solidFill>
            </a:endParaRPr>
          </a:p>
        </p:txBody>
      </p:sp>
      <p:sp>
        <p:nvSpPr>
          <p:cNvPr id="47" name="Freeform 10"/>
          <p:cNvSpPr/>
          <p:nvPr/>
        </p:nvSpPr>
        <p:spPr bwMode="auto">
          <a:xfrm>
            <a:off x="1736233" y="1853184"/>
            <a:ext cx="842853" cy="1684119"/>
          </a:xfrm>
          <a:custGeom>
            <a:avLst/>
            <a:gdLst>
              <a:gd name="T0" fmla="*/ 1191 w 1191"/>
              <a:gd name="T1" fmla="*/ 2372 h 2372"/>
              <a:gd name="T2" fmla="*/ 0 w 1191"/>
              <a:gd name="T3" fmla="*/ 2372 h 2372"/>
              <a:gd name="T4" fmla="*/ 0 w 1191"/>
              <a:gd name="T5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1" h="2372">
                <a:moveTo>
                  <a:pt x="1191" y="2372"/>
                </a:moveTo>
                <a:lnTo>
                  <a:pt x="0" y="2372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5ABB93"/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11"/>
          <p:cNvSpPr/>
          <p:nvPr/>
        </p:nvSpPr>
        <p:spPr bwMode="auto">
          <a:xfrm>
            <a:off x="5429865" y="1853184"/>
            <a:ext cx="493649" cy="1684119"/>
          </a:xfrm>
          <a:custGeom>
            <a:avLst/>
            <a:gdLst>
              <a:gd name="T0" fmla="*/ 697 w 697"/>
              <a:gd name="T1" fmla="*/ 2372 h 2372"/>
              <a:gd name="T2" fmla="*/ 0 w 697"/>
              <a:gd name="T3" fmla="*/ 2372 h 2372"/>
              <a:gd name="T4" fmla="*/ 0 w 697"/>
              <a:gd name="T5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7" h="2372">
                <a:moveTo>
                  <a:pt x="697" y="2372"/>
                </a:moveTo>
                <a:lnTo>
                  <a:pt x="0" y="2372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EF5B43"/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Freeform 12"/>
          <p:cNvSpPr/>
          <p:nvPr/>
        </p:nvSpPr>
        <p:spPr bwMode="auto">
          <a:xfrm>
            <a:off x="8748895" y="1853184"/>
            <a:ext cx="523807" cy="1684119"/>
          </a:xfrm>
          <a:custGeom>
            <a:avLst/>
            <a:gdLst>
              <a:gd name="T0" fmla="*/ 741 w 741"/>
              <a:gd name="T1" fmla="*/ 2372 h 2372"/>
              <a:gd name="T2" fmla="*/ 0 w 741"/>
              <a:gd name="T3" fmla="*/ 2372 h 2372"/>
              <a:gd name="T4" fmla="*/ 0 w 741"/>
              <a:gd name="T5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1" h="2372">
                <a:moveTo>
                  <a:pt x="741" y="2372"/>
                </a:moveTo>
                <a:lnTo>
                  <a:pt x="0" y="2372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858976"/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Freeform 13"/>
          <p:cNvSpPr/>
          <p:nvPr/>
        </p:nvSpPr>
        <p:spPr bwMode="auto">
          <a:xfrm>
            <a:off x="3707651" y="4507138"/>
            <a:ext cx="599997" cy="1652373"/>
          </a:xfrm>
          <a:custGeom>
            <a:avLst/>
            <a:gdLst>
              <a:gd name="T0" fmla="*/ 847 w 847"/>
              <a:gd name="T1" fmla="*/ 0 h 2329"/>
              <a:gd name="T2" fmla="*/ 0 w 847"/>
              <a:gd name="T3" fmla="*/ 0 h 2329"/>
              <a:gd name="T4" fmla="*/ 0 w 847"/>
              <a:gd name="T5" fmla="*/ 2329 h 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7" h="2329">
                <a:moveTo>
                  <a:pt x="847" y="0"/>
                </a:moveTo>
                <a:lnTo>
                  <a:pt x="0" y="0"/>
                </a:lnTo>
                <a:lnTo>
                  <a:pt x="0" y="2329"/>
                </a:lnTo>
              </a:path>
            </a:pathLst>
          </a:custGeom>
          <a:noFill/>
          <a:ln w="9525" cap="flat">
            <a:solidFill>
              <a:srgbClr val="756271"/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reeform 14"/>
          <p:cNvSpPr/>
          <p:nvPr/>
        </p:nvSpPr>
        <p:spPr bwMode="auto">
          <a:xfrm>
            <a:off x="7164776" y="4507138"/>
            <a:ext cx="455554" cy="1652373"/>
          </a:xfrm>
          <a:custGeom>
            <a:avLst/>
            <a:gdLst>
              <a:gd name="T0" fmla="*/ 644 w 644"/>
              <a:gd name="T1" fmla="*/ 0 h 2329"/>
              <a:gd name="T2" fmla="*/ 0 w 644"/>
              <a:gd name="T3" fmla="*/ 0 h 2329"/>
              <a:gd name="T4" fmla="*/ 0 w 644"/>
              <a:gd name="T5" fmla="*/ 2329 h 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4" h="2329">
                <a:moveTo>
                  <a:pt x="644" y="0"/>
                </a:moveTo>
                <a:lnTo>
                  <a:pt x="0" y="0"/>
                </a:lnTo>
                <a:lnTo>
                  <a:pt x="0" y="2329"/>
                </a:lnTo>
              </a:path>
            </a:pathLst>
          </a:custGeom>
          <a:noFill/>
          <a:ln w="9525" cap="flat">
            <a:solidFill>
              <a:srgbClr val="F2B973"/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66391" y="1769582"/>
            <a:ext cx="3142089" cy="908697"/>
            <a:chOff x="1766391" y="1769582"/>
            <a:chExt cx="3142089" cy="908697"/>
          </a:xfrm>
        </p:grpSpPr>
        <p:sp>
          <p:nvSpPr>
            <p:cNvPr id="52" name="矩形 51"/>
            <p:cNvSpPr/>
            <p:nvPr/>
          </p:nvSpPr>
          <p:spPr>
            <a:xfrm>
              <a:off x="1766391" y="2093504"/>
              <a:ext cx="3142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通过日志，记录用户浏览的景点信息。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774016" y="1769582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浏览记录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84339" y="3341721"/>
            <a:ext cx="1900602" cy="1389570"/>
            <a:chOff x="1684339" y="3341721"/>
            <a:chExt cx="1900602" cy="1389570"/>
          </a:xfrm>
        </p:grpSpPr>
        <p:sp>
          <p:nvSpPr>
            <p:cNvPr id="42" name="Freeform 5"/>
            <p:cNvSpPr/>
            <p:nvPr/>
          </p:nvSpPr>
          <p:spPr bwMode="auto">
            <a:xfrm>
              <a:off x="1684339" y="3341721"/>
              <a:ext cx="1900602" cy="1389570"/>
            </a:xfrm>
            <a:custGeom>
              <a:avLst/>
              <a:gdLst>
                <a:gd name="T0" fmla="*/ 1408 w 2454"/>
                <a:gd name="T1" fmla="*/ 175 h 2140"/>
                <a:gd name="T2" fmla="*/ 1887 w 2454"/>
                <a:gd name="T3" fmla="*/ 1005 h 2140"/>
                <a:gd name="T4" fmla="*/ 2364 w 2454"/>
                <a:gd name="T5" fmla="*/ 1832 h 2140"/>
                <a:gd name="T6" fmla="*/ 2189 w 2454"/>
                <a:gd name="T7" fmla="*/ 2140 h 2140"/>
                <a:gd name="T8" fmla="*/ 1231 w 2454"/>
                <a:gd name="T9" fmla="*/ 2140 h 2140"/>
                <a:gd name="T10" fmla="*/ 276 w 2454"/>
                <a:gd name="T11" fmla="*/ 2140 h 2140"/>
                <a:gd name="T12" fmla="*/ 97 w 2454"/>
                <a:gd name="T13" fmla="*/ 1834 h 2140"/>
                <a:gd name="T14" fmla="*/ 575 w 2454"/>
                <a:gd name="T15" fmla="*/ 1005 h 2140"/>
                <a:gd name="T16" fmla="*/ 1053 w 2454"/>
                <a:gd name="T17" fmla="*/ 178 h 2140"/>
                <a:gd name="T18" fmla="*/ 1408 w 2454"/>
                <a:gd name="T19" fmla="*/ 175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4" h="2140">
                  <a:moveTo>
                    <a:pt x="1408" y="175"/>
                  </a:moveTo>
                  <a:lnTo>
                    <a:pt x="1887" y="1005"/>
                  </a:lnTo>
                  <a:cubicBezTo>
                    <a:pt x="2046" y="1280"/>
                    <a:pt x="2205" y="1556"/>
                    <a:pt x="2364" y="1832"/>
                  </a:cubicBezTo>
                  <a:cubicBezTo>
                    <a:pt x="2454" y="2028"/>
                    <a:pt x="2396" y="2132"/>
                    <a:pt x="2189" y="2140"/>
                  </a:cubicBezTo>
                  <a:lnTo>
                    <a:pt x="1231" y="2140"/>
                  </a:lnTo>
                  <a:cubicBezTo>
                    <a:pt x="913" y="2140"/>
                    <a:pt x="594" y="2140"/>
                    <a:pt x="276" y="2140"/>
                  </a:cubicBezTo>
                  <a:cubicBezTo>
                    <a:pt x="61" y="2119"/>
                    <a:pt x="0" y="2018"/>
                    <a:pt x="97" y="1834"/>
                  </a:cubicBezTo>
                  <a:lnTo>
                    <a:pt x="575" y="1005"/>
                  </a:lnTo>
                  <a:cubicBezTo>
                    <a:pt x="734" y="729"/>
                    <a:pt x="894" y="453"/>
                    <a:pt x="1053" y="178"/>
                  </a:cubicBezTo>
                  <a:cubicBezTo>
                    <a:pt x="1178" y="2"/>
                    <a:pt x="1297" y="0"/>
                    <a:pt x="1408" y="175"/>
                  </a:cubicBezTo>
                  <a:close/>
                </a:path>
              </a:pathLst>
            </a:custGeom>
            <a:solidFill>
              <a:srgbClr val="5ABB93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276564" y="3800974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52584" y="3284579"/>
            <a:ext cx="1900602" cy="1389570"/>
            <a:chOff x="3352584" y="3284579"/>
            <a:chExt cx="1900602" cy="1389570"/>
          </a:xfrm>
        </p:grpSpPr>
        <p:sp>
          <p:nvSpPr>
            <p:cNvPr id="45" name="Freeform 8"/>
            <p:cNvSpPr/>
            <p:nvPr/>
          </p:nvSpPr>
          <p:spPr bwMode="auto">
            <a:xfrm>
              <a:off x="3352584" y="3284579"/>
              <a:ext cx="1900602" cy="1389570"/>
            </a:xfrm>
            <a:custGeom>
              <a:avLst/>
              <a:gdLst>
                <a:gd name="T0" fmla="*/ 1408 w 2454"/>
                <a:gd name="T1" fmla="*/ 1966 h 2141"/>
                <a:gd name="T2" fmla="*/ 1887 w 2454"/>
                <a:gd name="T3" fmla="*/ 1136 h 2141"/>
                <a:gd name="T4" fmla="*/ 2365 w 2454"/>
                <a:gd name="T5" fmla="*/ 309 h 2141"/>
                <a:gd name="T6" fmla="*/ 2189 w 2454"/>
                <a:gd name="T7" fmla="*/ 0 h 2141"/>
                <a:gd name="T8" fmla="*/ 1231 w 2454"/>
                <a:gd name="T9" fmla="*/ 0 h 2141"/>
                <a:gd name="T10" fmla="*/ 276 w 2454"/>
                <a:gd name="T11" fmla="*/ 0 h 2141"/>
                <a:gd name="T12" fmla="*/ 97 w 2454"/>
                <a:gd name="T13" fmla="*/ 307 h 2141"/>
                <a:gd name="T14" fmla="*/ 576 w 2454"/>
                <a:gd name="T15" fmla="*/ 1136 h 2141"/>
                <a:gd name="T16" fmla="*/ 1053 w 2454"/>
                <a:gd name="T17" fmla="*/ 1963 h 2141"/>
                <a:gd name="T18" fmla="*/ 1408 w 2454"/>
                <a:gd name="T19" fmla="*/ 19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4" h="2141">
                  <a:moveTo>
                    <a:pt x="1408" y="1966"/>
                  </a:moveTo>
                  <a:lnTo>
                    <a:pt x="1887" y="1136"/>
                  </a:lnTo>
                  <a:cubicBezTo>
                    <a:pt x="2046" y="861"/>
                    <a:pt x="2205" y="585"/>
                    <a:pt x="2365" y="309"/>
                  </a:cubicBezTo>
                  <a:cubicBezTo>
                    <a:pt x="2454" y="113"/>
                    <a:pt x="2396" y="9"/>
                    <a:pt x="2189" y="0"/>
                  </a:cubicBezTo>
                  <a:lnTo>
                    <a:pt x="1231" y="0"/>
                  </a:lnTo>
                  <a:cubicBezTo>
                    <a:pt x="913" y="0"/>
                    <a:pt x="595" y="0"/>
                    <a:pt x="276" y="0"/>
                  </a:cubicBezTo>
                  <a:cubicBezTo>
                    <a:pt x="61" y="21"/>
                    <a:pt x="0" y="123"/>
                    <a:pt x="97" y="307"/>
                  </a:cubicBezTo>
                  <a:lnTo>
                    <a:pt x="576" y="1136"/>
                  </a:lnTo>
                  <a:cubicBezTo>
                    <a:pt x="735" y="1412"/>
                    <a:pt x="894" y="1688"/>
                    <a:pt x="1053" y="1963"/>
                  </a:cubicBezTo>
                  <a:cubicBezTo>
                    <a:pt x="1179" y="2139"/>
                    <a:pt x="1297" y="2141"/>
                    <a:pt x="1408" y="1966"/>
                  </a:cubicBezTo>
                  <a:close/>
                </a:path>
              </a:pathLst>
            </a:custGeom>
            <a:solidFill>
              <a:srgbClr val="75627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877938" y="3331488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20905" y="3341721"/>
            <a:ext cx="1898864" cy="1389570"/>
            <a:chOff x="5020905" y="3341721"/>
            <a:chExt cx="1898864" cy="1389570"/>
          </a:xfrm>
        </p:grpSpPr>
        <p:sp>
          <p:nvSpPr>
            <p:cNvPr id="43" name="Freeform 6"/>
            <p:cNvSpPr/>
            <p:nvPr/>
          </p:nvSpPr>
          <p:spPr bwMode="auto">
            <a:xfrm>
              <a:off x="5020905" y="3341721"/>
              <a:ext cx="1898864" cy="1389570"/>
            </a:xfrm>
            <a:custGeom>
              <a:avLst/>
              <a:gdLst>
                <a:gd name="T0" fmla="*/ 1407 w 2453"/>
                <a:gd name="T1" fmla="*/ 175 h 2140"/>
                <a:gd name="T2" fmla="*/ 1886 w 2453"/>
                <a:gd name="T3" fmla="*/ 1005 h 2140"/>
                <a:gd name="T4" fmla="*/ 2364 w 2453"/>
                <a:gd name="T5" fmla="*/ 1832 h 2140"/>
                <a:gd name="T6" fmla="*/ 2188 w 2453"/>
                <a:gd name="T7" fmla="*/ 2140 h 2140"/>
                <a:gd name="T8" fmla="*/ 1231 w 2453"/>
                <a:gd name="T9" fmla="*/ 2140 h 2140"/>
                <a:gd name="T10" fmla="*/ 276 w 2453"/>
                <a:gd name="T11" fmla="*/ 2140 h 2140"/>
                <a:gd name="T12" fmla="*/ 96 w 2453"/>
                <a:gd name="T13" fmla="*/ 1834 h 2140"/>
                <a:gd name="T14" fmla="*/ 575 w 2453"/>
                <a:gd name="T15" fmla="*/ 1005 h 2140"/>
                <a:gd name="T16" fmla="*/ 1052 w 2453"/>
                <a:gd name="T17" fmla="*/ 178 h 2140"/>
                <a:gd name="T18" fmla="*/ 1407 w 2453"/>
                <a:gd name="T19" fmla="*/ 175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3" h="2140">
                  <a:moveTo>
                    <a:pt x="1407" y="175"/>
                  </a:moveTo>
                  <a:lnTo>
                    <a:pt x="1886" y="1005"/>
                  </a:lnTo>
                  <a:cubicBezTo>
                    <a:pt x="2045" y="1280"/>
                    <a:pt x="2205" y="1556"/>
                    <a:pt x="2364" y="1832"/>
                  </a:cubicBezTo>
                  <a:cubicBezTo>
                    <a:pt x="2453" y="2028"/>
                    <a:pt x="2396" y="2132"/>
                    <a:pt x="2188" y="2140"/>
                  </a:cubicBezTo>
                  <a:lnTo>
                    <a:pt x="1231" y="2140"/>
                  </a:lnTo>
                  <a:cubicBezTo>
                    <a:pt x="912" y="2140"/>
                    <a:pt x="594" y="2140"/>
                    <a:pt x="276" y="2140"/>
                  </a:cubicBezTo>
                  <a:cubicBezTo>
                    <a:pt x="61" y="2119"/>
                    <a:pt x="0" y="2018"/>
                    <a:pt x="96" y="1834"/>
                  </a:cubicBezTo>
                  <a:lnTo>
                    <a:pt x="575" y="1005"/>
                  </a:lnTo>
                  <a:cubicBezTo>
                    <a:pt x="734" y="729"/>
                    <a:pt x="893" y="453"/>
                    <a:pt x="1052" y="178"/>
                  </a:cubicBezTo>
                  <a:cubicBezTo>
                    <a:pt x="1178" y="2"/>
                    <a:pt x="1296" y="0"/>
                    <a:pt x="1407" y="175"/>
                  </a:cubicBezTo>
                  <a:close/>
                </a:path>
              </a:pathLst>
            </a:custGeom>
            <a:solidFill>
              <a:srgbClr val="EF5B43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545375" y="3800974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89150" y="3284579"/>
            <a:ext cx="1898864" cy="1389570"/>
            <a:chOff x="6689150" y="3284579"/>
            <a:chExt cx="1898864" cy="1389570"/>
          </a:xfrm>
        </p:grpSpPr>
        <p:sp>
          <p:nvSpPr>
            <p:cNvPr id="46" name="Freeform 9"/>
            <p:cNvSpPr/>
            <p:nvPr/>
          </p:nvSpPr>
          <p:spPr bwMode="auto">
            <a:xfrm>
              <a:off x="6689150" y="3284579"/>
              <a:ext cx="1898864" cy="1389570"/>
            </a:xfrm>
            <a:custGeom>
              <a:avLst/>
              <a:gdLst>
                <a:gd name="T0" fmla="*/ 1408 w 2453"/>
                <a:gd name="T1" fmla="*/ 1966 h 2141"/>
                <a:gd name="T2" fmla="*/ 1886 w 2453"/>
                <a:gd name="T3" fmla="*/ 1136 h 2141"/>
                <a:gd name="T4" fmla="*/ 2364 w 2453"/>
                <a:gd name="T5" fmla="*/ 309 h 2141"/>
                <a:gd name="T6" fmla="*/ 2188 w 2453"/>
                <a:gd name="T7" fmla="*/ 0 h 2141"/>
                <a:gd name="T8" fmla="*/ 1231 w 2453"/>
                <a:gd name="T9" fmla="*/ 0 h 2141"/>
                <a:gd name="T10" fmla="*/ 276 w 2453"/>
                <a:gd name="T11" fmla="*/ 0 h 2141"/>
                <a:gd name="T12" fmla="*/ 96 w 2453"/>
                <a:gd name="T13" fmla="*/ 307 h 2141"/>
                <a:gd name="T14" fmla="*/ 575 w 2453"/>
                <a:gd name="T15" fmla="*/ 1136 h 2141"/>
                <a:gd name="T16" fmla="*/ 1052 w 2453"/>
                <a:gd name="T17" fmla="*/ 1963 h 2141"/>
                <a:gd name="T18" fmla="*/ 1408 w 2453"/>
                <a:gd name="T19" fmla="*/ 19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3" h="2141">
                  <a:moveTo>
                    <a:pt x="1408" y="1966"/>
                  </a:moveTo>
                  <a:lnTo>
                    <a:pt x="1886" y="1136"/>
                  </a:lnTo>
                  <a:cubicBezTo>
                    <a:pt x="2046" y="861"/>
                    <a:pt x="2205" y="585"/>
                    <a:pt x="2364" y="309"/>
                  </a:cubicBezTo>
                  <a:cubicBezTo>
                    <a:pt x="2453" y="113"/>
                    <a:pt x="2396" y="9"/>
                    <a:pt x="2188" y="0"/>
                  </a:cubicBezTo>
                  <a:lnTo>
                    <a:pt x="1231" y="0"/>
                  </a:lnTo>
                  <a:cubicBezTo>
                    <a:pt x="912" y="0"/>
                    <a:pt x="594" y="0"/>
                    <a:pt x="276" y="0"/>
                  </a:cubicBezTo>
                  <a:cubicBezTo>
                    <a:pt x="61" y="21"/>
                    <a:pt x="0" y="123"/>
                    <a:pt x="96" y="307"/>
                  </a:cubicBezTo>
                  <a:lnTo>
                    <a:pt x="575" y="1136"/>
                  </a:lnTo>
                  <a:cubicBezTo>
                    <a:pt x="734" y="1412"/>
                    <a:pt x="893" y="1688"/>
                    <a:pt x="1052" y="1963"/>
                  </a:cubicBezTo>
                  <a:cubicBezTo>
                    <a:pt x="1178" y="2139"/>
                    <a:pt x="1297" y="2141"/>
                    <a:pt x="1408" y="1966"/>
                  </a:cubicBezTo>
                  <a:close/>
                </a:path>
              </a:pathLst>
            </a:custGeom>
            <a:solidFill>
              <a:srgbClr val="F2B973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219916" y="3331488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357396" y="3341721"/>
            <a:ext cx="1898864" cy="1389570"/>
            <a:chOff x="8357396" y="3341721"/>
            <a:chExt cx="1898864" cy="1389570"/>
          </a:xfrm>
        </p:grpSpPr>
        <p:sp>
          <p:nvSpPr>
            <p:cNvPr id="44" name="Freeform 7"/>
            <p:cNvSpPr/>
            <p:nvPr/>
          </p:nvSpPr>
          <p:spPr bwMode="auto">
            <a:xfrm>
              <a:off x="8357396" y="3341721"/>
              <a:ext cx="1898864" cy="1389570"/>
            </a:xfrm>
            <a:custGeom>
              <a:avLst/>
              <a:gdLst>
                <a:gd name="T0" fmla="*/ 1408 w 2454"/>
                <a:gd name="T1" fmla="*/ 175 h 2140"/>
                <a:gd name="T2" fmla="*/ 1887 w 2454"/>
                <a:gd name="T3" fmla="*/ 1005 h 2140"/>
                <a:gd name="T4" fmla="*/ 2364 w 2454"/>
                <a:gd name="T5" fmla="*/ 1832 h 2140"/>
                <a:gd name="T6" fmla="*/ 2189 w 2454"/>
                <a:gd name="T7" fmla="*/ 2140 h 2140"/>
                <a:gd name="T8" fmla="*/ 1231 w 2454"/>
                <a:gd name="T9" fmla="*/ 2140 h 2140"/>
                <a:gd name="T10" fmla="*/ 276 w 2454"/>
                <a:gd name="T11" fmla="*/ 2140 h 2140"/>
                <a:gd name="T12" fmla="*/ 96 w 2454"/>
                <a:gd name="T13" fmla="*/ 1834 h 2140"/>
                <a:gd name="T14" fmla="*/ 575 w 2454"/>
                <a:gd name="T15" fmla="*/ 1005 h 2140"/>
                <a:gd name="T16" fmla="*/ 1053 w 2454"/>
                <a:gd name="T17" fmla="*/ 178 h 2140"/>
                <a:gd name="T18" fmla="*/ 1408 w 2454"/>
                <a:gd name="T19" fmla="*/ 175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4" h="2140">
                  <a:moveTo>
                    <a:pt x="1408" y="175"/>
                  </a:moveTo>
                  <a:lnTo>
                    <a:pt x="1887" y="1005"/>
                  </a:lnTo>
                  <a:cubicBezTo>
                    <a:pt x="2046" y="1280"/>
                    <a:pt x="2205" y="1556"/>
                    <a:pt x="2364" y="1832"/>
                  </a:cubicBezTo>
                  <a:cubicBezTo>
                    <a:pt x="2454" y="2028"/>
                    <a:pt x="2396" y="2132"/>
                    <a:pt x="2189" y="2140"/>
                  </a:cubicBezTo>
                  <a:lnTo>
                    <a:pt x="1231" y="2140"/>
                  </a:lnTo>
                  <a:cubicBezTo>
                    <a:pt x="913" y="2140"/>
                    <a:pt x="594" y="2140"/>
                    <a:pt x="276" y="2140"/>
                  </a:cubicBezTo>
                  <a:cubicBezTo>
                    <a:pt x="61" y="2119"/>
                    <a:pt x="0" y="2018"/>
                    <a:pt x="96" y="1834"/>
                  </a:cubicBezTo>
                  <a:lnTo>
                    <a:pt x="575" y="1005"/>
                  </a:lnTo>
                  <a:cubicBezTo>
                    <a:pt x="734" y="729"/>
                    <a:pt x="894" y="453"/>
                    <a:pt x="1053" y="178"/>
                  </a:cubicBezTo>
                  <a:cubicBezTo>
                    <a:pt x="1178" y="2"/>
                    <a:pt x="1297" y="0"/>
                    <a:pt x="1408" y="175"/>
                  </a:cubicBezTo>
                  <a:close/>
                </a:path>
              </a:pathLst>
            </a:custGeom>
            <a:solidFill>
              <a:srgbClr val="858976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23943" y="3800974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4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739313" y="5005656"/>
            <a:ext cx="3142089" cy="908697"/>
            <a:chOff x="3739313" y="5005656"/>
            <a:chExt cx="3142089" cy="908697"/>
          </a:xfrm>
        </p:grpSpPr>
        <p:sp>
          <p:nvSpPr>
            <p:cNvPr id="59" name="矩形 58"/>
            <p:cNvSpPr/>
            <p:nvPr/>
          </p:nvSpPr>
          <p:spPr>
            <a:xfrm>
              <a:off x="3739313" y="5329578"/>
              <a:ext cx="3142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记录用户行程中的景点信息，得到用户的一些喜爱信息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789761" y="50056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行程记录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471634" y="1769582"/>
            <a:ext cx="3142089" cy="908697"/>
            <a:chOff x="5471634" y="1769582"/>
            <a:chExt cx="3142089" cy="908697"/>
          </a:xfrm>
        </p:grpSpPr>
        <p:sp>
          <p:nvSpPr>
            <p:cNvPr id="61" name="矩形 60"/>
            <p:cNvSpPr/>
            <p:nvPr/>
          </p:nvSpPr>
          <p:spPr>
            <a:xfrm>
              <a:off x="5471634" y="2093504"/>
              <a:ext cx="3142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通过日志，记录用户的收藏景点信息。收藏证明喜欢，权重较大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479259" y="1769582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收藏记录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228017" y="5005656"/>
            <a:ext cx="3142089" cy="908697"/>
            <a:chOff x="7228017" y="5005656"/>
            <a:chExt cx="3142089" cy="908697"/>
          </a:xfrm>
        </p:grpSpPr>
        <p:sp>
          <p:nvSpPr>
            <p:cNvPr id="63" name="矩形 62"/>
            <p:cNvSpPr/>
            <p:nvPr/>
          </p:nvSpPr>
          <p:spPr>
            <a:xfrm>
              <a:off x="7228017" y="5329578"/>
              <a:ext cx="3142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记录下来用户攻略中出现的景点，从而总结用户的一些行为规律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7261031" y="50056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攻略记录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791919" y="1769582"/>
            <a:ext cx="2297688" cy="1154919"/>
            <a:chOff x="8791919" y="1769582"/>
            <a:chExt cx="2297688" cy="1154919"/>
          </a:xfrm>
        </p:grpSpPr>
        <p:sp>
          <p:nvSpPr>
            <p:cNvPr id="65" name="矩形 64"/>
            <p:cNvSpPr/>
            <p:nvPr/>
          </p:nvSpPr>
          <p:spPr>
            <a:xfrm>
              <a:off x="8791919" y="2093504"/>
              <a:ext cx="2297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记录用户的对景点的评分，从而来判断用户对改景点的喜爱程度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799542" y="1769582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评分记录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椭圆 67"/>
          <p:cNvSpPr/>
          <p:nvPr/>
        </p:nvSpPr>
        <p:spPr>
          <a:xfrm>
            <a:off x="-1399471" y="5502372"/>
            <a:ext cx="1101992" cy="1101992"/>
          </a:xfrm>
          <a:prstGeom prst="ellipse">
            <a:avLst/>
          </a:prstGeom>
          <a:solidFill>
            <a:srgbClr val="F2B97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67" name="矩形 66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7699" y="1174753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黑宋简体" pitchFamily="2" charset="-122"/>
                <a:ea typeface="方正粗黑宋简体" pitchFamily="2" charset="-122"/>
              </a:rPr>
              <a:t>用户行为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4042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059131" y="834980"/>
            <a:ext cx="3719288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33" dirty="0">
                <a:solidFill>
                  <a:srgbClr val="543C4F"/>
                </a:solidFill>
                <a:latin typeface="微软雅黑" panose="020B0503020204020204" pitchFamily="34" charset="-122"/>
                <a:ea typeface="方正兰亭黑_GBK"/>
              </a:rPr>
              <a:t>BACKGROUND AND SIGNIFICANCE OF THE SELECTED TOPIC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88706" y="3576683"/>
            <a:ext cx="2591912" cy="1134234"/>
            <a:chOff x="688706" y="3576683"/>
            <a:chExt cx="2591912" cy="1134234"/>
          </a:xfrm>
        </p:grpSpPr>
        <p:sp>
          <p:nvSpPr>
            <p:cNvPr id="8" name="矩形 7"/>
            <p:cNvSpPr/>
            <p:nvPr/>
          </p:nvSpPr>
          <p:spPr>
            <a:xfrm>
              <a:off x="1480383" y="3576683"/>
              <a:ext cx="1800235" cy="3999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999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数据来源</a:t>
              </a:r>
              <a:endParaRPr lang="zh-CN" altLang="en-US" sz="19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25"/>
            <p:cNvSpPr>
              <a:spLocks noChangeArrowheads="1"/>
            </p:cNvSpPr>
            <p:nvPr/>
          </p:nvSpPr>
          <p:spPr bwMode="auto">
            <a:xfrm>
              <a:off x="688706" y="3880305"/>
              <a:ext cx="2591912" cy="83061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5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爬取为主，主要是从去哪爬取下来的行程和攻略信息，来进行的关联分析；</a:t>
              </a:r>
              <a:endPara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3177" y="1555625"/>
            <a:ext cx="3387569" cy="1138020"/>
            <a:chOff x="823177" y="1555625"/>
            <a:chExt cx="3387569" cy="1138020"/>
          </a:xfrm>
        </p:grpSpPr>
        <p:sp>
          <p:nvSpPr>
            <p:cNvPr id="10" name="矩形 9"/>
            <p:cNvSpPr/>
            <p:nvPr/>
          </p:nvSpPr>
          <p:spPr>
            <a:xfrm>
              <a:off x="2863505" y="1555625"/>
              <a:ext cx="1342026" cy="3999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999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sz="19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25"/>
            <p:cNvSpPr>
              <a:spLocks noChangeArrowheads="1"/>
            </p:cNvSpPr>
            <p:nvPr/>
          </p:nvSpPr>
          <p:spPr bwMode="auto">
            <a:xfrm>
              <a:off x="823177" y="1863033"/>
              <a:ext cx="3387569" cy="83061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5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获取同一行程中出现的景点们以及同一攻略中出现的景点们，对其进行关联分析</a:t>
              </a:r>
              <a:endPara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079150" y="1586539"/>
            <a:ext cx="3395662" cy="889414"/>
            <a:chOff x="8079150" y="1586539"/>
            <a:chExt cx="3395662" cy="889414"/>
          </a:xfrm>
        </p:grpSpPr>
        <p:sp>
          <p:nvSpPr>
            <p:cNvPr id="15" name="矩形 14"/>
            <p:cNvSpPr/>
            <p:nvPr/>
          </p:nvSpPr>
          <p:spPr>
            <a:xfrm>
              <a:off x="8079151" y="1586539"/>
              <a:ext cx="1342026" cy="3999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999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挖掘算法</a:t>
              </a:r>
              <a:endParaRPr lang="zh-CN" altLang="en-US" sz="19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25"/>
            <p:cNvSpPr>
              <a:spLocks noChangeArrowheads="1"/>
            </p:cNvSpPr>
            <p:nvPr/>
          </p:nvSpPr>
          <p:spPr bwMode="auto">
            <a:xfrm>
              <a:off x="8079150" y="1891434"/>
              <a:ext cx="3395662" cy="58451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5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以</a:t>
              </a:r>
              <a:r>
                <a:rPr lang="en-US" altLang="zh-CN" sz="1599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Apriori</a:t>
              </a:r>
              <a:r>
                <a:rPr lang="zh-CN" altLang="en-US" sz="15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算法为主，进行关联规则的相关挖掘</a:t>
              </a:r>
              <a:endPara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937978" y="3681082"/>
            <a:ext cx="2536833" cy="1193890"/>
            <a:chOff x="8937978" y="3681082"/>
            <a:chExt cx="2536833" cy="1193890"/>
          </a:xfrm>
        </p:grpSpPr>
        <p:sp>
          <p:nvSpPr>
            <p:cNvPr id="16" name="矩形 15"/>
            <p:cNvSpPr/>
            <p:nvPr/>
          </p:nvSpPr>
          <p:spPr>
            <a:xfrm>
              <a:off x="8937978" y="3681082"/>
              <a:ext cx="1631409" cy="399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999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可视化展示</a:t>
              </a:r>
              <a:endParaRPr lang="zh-CN" altLang="en-US" sz="19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25"/>
            <p:cNvSpPr>
              <a:spLocks noChangeArrowheads="1"/>
            </p:cNvSpPr>
            <p:nvPr/>
          </p:nvSpPr>
          <p:spPr bwMode="auto">
            <a:xfrm>
              <a:off x="8937979" y="4044360"/>
              <a:ext cx="2536832" cy="83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59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在创建行程的时候当用户点击了某个景点后，返回刷新展示与其关联的景点</a:t>
              </a:r>
              <a:endPara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88809" y="2953712"/>
            <a:ext cx="2795552" cy="3537557"/>
            <a:chOff x="4688809" y="2953712"/>
            <a:chExt cx="2795552" cy="3537557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4688809" y="2953712"/>
              <a:ext cx="2795552" cy="2795552"/>
            </a:xfrm>
            <a:custGeom>
              <a:avLst/>
              <a:gdLst>
                <a:gd name="T0" fmla="*/ 2189 w 3067"/>
                <a:gd name="T1" fmla="*/ 554 h 3062"/>
                <a:gd name="T2" fmla="*/ 878 w 3067"/>
                <a:gd name="T3" fmla="*/ 2507 h 3062"/>
                <a:gd name="T4" fmla="*/ 576 w 3067"/>
                <a:gd name="T5" fmla="*/ 2734 h 3062"/>
                <a:gd name="T6" fmla="*/ 968 w 3067"/>
                <a:gd name="T7" fmla="*/ 2704 h 3062"/>
                <a:gd name="T8" fmla="*/ 1122 w 3067"/>
                <a:gd name="T9" fmla="*/ 3013 h 3062"/>
                <a:gd name="T10" fmla="*/ 1474 w 3067"/>
                <a:gd name="T11" fmla="*/ 2829 h 3062"/>
                <a:gd name="T12" fmla="*/ 1712 w 3067"/>
                <a:gd name="T13" fmla="*/ 3062 h 3062"/>
                <a:gd name="T14" fmla="*/ 1968 w 3067"/>
                <a:gd name="T15" fmla="*/ 2754 h 3062"/>
                <a:gd name="T16" fmla="*/ 2309 w 3067"/>
                <a:gd name="T17" fmla="*/ 2867 h 3062"/>
                <a:gd name="T18" fmla="*/ 2420 w 3067"/>
                <a:gd name="T19" fmla="*/ 2480 h 3062"/>
                <a:gd name="T20" fmla="*/ 2744 w 3067"/>
                <a:gd name="T21" fmla="*/ 2493 h 3062"/>
                <a:gd name="T22" fmla="*/ 2704 w 3067"/>
                <a:gd name="T23" fmla="*/ 2092 h 3062"/>
                <a:gd name="T24" fmla="*/ 3017 w 3067"/>
                <a:gd name="T25" fmla="*/ 1964 h 3062"/>
                <a:gd name="T26" fmla="*/ 2830 w 3067"/>
                <a:gd name="T27" fmla="*/ 1608 h 3062"/>
                <a:gd name="T28" fmla="*/ 3067 w 3067"/>
                <a:gd name="T29" fmla="*/ 1361 h 3062"/>
                <a:gd name="T30" fmla="*/ 2760 w 3067"/>
                <a:gd name="T31" fmla="*/ 1104 h 3062"/>
                <a:gd name="T32" fmla="*/ 2889 w 3067"/>
                <a:gd name="T33" fmla="*/ 800 h 3062"/>
                <a:gd name="T34" fmla="*/ 2513 w 3067"/>
                <a:gd name="T35" fmla="*/ 674 h 3062"/>
                <a:gd name="T36" fmla="*/ 2492 w 3067"/>
                <a:gd name="T37" fmla="*/ 328 h 3062"/>
                <a:gd name="T38" fmla="*/ 2102 w 3067"/>
                <a:gd name="T39" fmla="*/ 355 h 3062"/>
                <a:gd name="T40" fmla="*/ 1945 w 3067"/>
                <a:gd name="T41" fmla="*/ 48 h 3062"/>
                <a:gd name="T42" fmla="*/ 1600 w 3067"/>
                <a:gd name="T43" fmla="*/ 220 h 3062"/>
                <a:gd name="T44" fmla="*/ 1355 w 3067"/>
                <a:gd name="T45" fmla="*/ 0 h 3062"/>
                <a:gd name="T46" fmla="*/ 1101 w 3067"/>
                <a:gd name="T47" fmla="*/ 285 h 3062"/>
                <a:gd name="T48" fmla="*/ 758 w 3067"/>
                <a:gd name="T49" fmla="*/ 195 h 3062"/>
                <a:gd name="T50" fmla="*/ 638 w 3067"/>
                <a:gd name="T51" fmla="*/ 556 h 3062"/>
                <a:gd name="T52" fmla="*/ 323 w 3067"/>
                <a:gd name="T53" fmla="*/ 568 h 3062"/>
                <a:gd name="T54" fmla="*/ 344 w 3067"/>
                <a:gd name="T55" fmla="*/ 948 h 3062"/>
                <a:gd name="T56" fmla="*/ 50 w 3067"/>
                <a:gd name="T57" fmla="*/ 1097 h 3062"/>
                <a:gd name="T58" fmla="*/ 216 w 3067"/>
                <a:gd name="T59" fmla="*/ 1443 h 3062"/>
                <a:gd name="T60" fmla="*/ 0 w 3067"/>
                <a:gd name="T61" fmla="*/ 1701 h 3062"/>
                <a:gd name="T62" fmla="*/ 290 w 3067"/>
                <a:gd name="T63" fmla="*/ 1956 h 3062"/>
                <a:gd name="T64" fmla="*/ 179 w 3067"/>
                <a:gd name="T65" fmla="*/ 2262 h 3062"/>
                <a:gd name="T66" fmla="*/ 547 w 3067"/>
                <a:gd name="T67" fmla="*/ 2390 h 3062"/>
                <a:gd name="T68" fmla="*/ 576 w 3067"/>
                <a:gd name="T69" fmla="*/ 2734 h 3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67" h="3062">
                  <a:moveTo>
                    <a:pt x="557" y="875"/>
                  </a:moveTo>
                  <a:cubicBezTo>
                    <a:pt x="919" y="336"/>
                    <a:pt x="1650" y="192"/>
                    <a:pt x="2189" y="554"/>
                  </a:cubicBezTo>
                  <a:cubicBezTo>
                    <a:pt x="2728" y="916"/>
                    <a:pt x="2872" y="1647"/>
                    <a:pt x="2510" y="2186"/>
                  </a:cubicBezTo>
                  <a:cubicBezTo>
                    <a:pt x="2148" y="2726"/>
                    <a:pt x="1418" y="2869"/>
                    <a:pt x="878" y="2507"/>
                  </a:cubicBezTo>
                  <a:cubicBezTo>
                    <a:pt x="339" y="2145"/>
                    <a:pt x="195" y="1415"/>
                    <a:pt x="557" y="875"/>
                  </a:cubicBezTo>
                  <a:close/>
                  <a:moveTo>
                    <a:pt x="576" y="2734"/>
                  </a:moveTo>
                  <a:lnTo>
                    <a:pt x="779" y="2870"/>
                  </a:lnTo>
                  <a:lnTo>
                    <a:pt x="968" y="2704"/>
                  </a:lnTo>
                  <a:cubicBezTo>
                    <a:pt x="1014" y="2726"/>
                    <a:pt x="1062" y="2745"/>
                    <a:pt x="1110" y="2761"/>
                  </a:cubicBezTo>
                  <a:lnTo>
                    <a:pt x="1122" y="3013"/>
                  </a:lnTo>
                  <a:lnTo>
                    <a:pt x="1363" y="3060"/>
                  </a:lnTo>
                  <a:lnTo>
                    <a:pt x="1474" y="2829"/>
                  </a:lnTo>
                  <a:cubicBezTo>
                    <a:pt x="1517" y="2831"/>
                    <a:pt x="1560" y="2830"/>
                    <a:pt x="1603" y="2828"/>
                  </a:cubicBezTo>
                  <a:lnTo>
                    <a:pt x="1712" y="3062"/>
                  </a:lnTo>
                  <a:lnTo>
                    <a:pt x="1952" y="3015"/>
                  </a:lnTo>
                  <a:lnTo>
                    <a:pt x="1968" y="2754"/>
                  </a:lnTo>
                  <a:cubicBezTo>
                    <a:pt x="2017" y="2737"/>
                    <a:pt x="2066" y="2716"/>
                    <a:pt x="2113" y="2692"/>
                  </a:cubicBezTo>
                  <a:lnTo>
                    <a:pt x="2309" y="2867"/>
                  </a:lnTo>
                  <a:lnTo>
                    <a:pt x="2510" y="2728"/>
                  </a:lnTo>
                  <a:lnTo>
                    <a:pt x="2420" y="2480"/>
                  </a:lnTo>
                  <a:cubicBezTo>
                    <a:pt x="2446" y="2455"/>
                    <a:pt x="2472" y="2429"/>
                    <a:pt x="2497" y="2401"/>
                  </a:cubicBezTo>
                  <a:lnTo>
                    <a:pt x="2744" y="2493"/>
                  </a:lnTo>
                  <a:lnTo>
                    <a:pt x="2880" y="2290"/>
                  </a:lnTo>
                  <a:lnTo>
                    <a:pt x="2704" y="2092"/>
                  </a:lnTo>
                  <a:cubicBezTo>
                    <a:pt x="2723" y="2053"/>
                    <a:pt x="2740" y="2013"/>
                    <a:pt x="2754" y="1973"/>
                  </a:cubicBezTo>
                  <a:lnTo>
                    <a:pt x="3017" y="1964"/>
                  </a:lnTo>
                  <a:lnTo>
                    <a:pt x="3066" y="1725"/>
                  </a:lnTo>
                  <a:lnTo>
                    <a:pt x="2830" y="1608"/>
                  </a:lnTo>
                  <a:cubicBezTo>
                    <a:pt x="2832" y="1562"/>
                    <a:pt x="2833" y="1515"/>
                    <a:pt x="2831" y="1469"/>
                  </a:cubicBezTo>
                  <a:lnTo>
                    <a:pt x="3067" y="1361"/>
                  </a:lnTo>
                  <a:lnTo>
                    <a:pt x="3019" y="1121"/>
                  </a:lnTo>
                  <a:lnTo>
                    <a:pt x="2760" y="1104"/>
                  </a:lnTo>
                  <a:cubicBezTo>
                    <a:pt x="2747" y="1064"/>
                    <a:pt x="2731" y="1024"/>
                    <a:pt x="2713" y="986"/>
                  </a:cubicBezTo>
                  <a:lnTo>
                    <a:pt x="2889" y="800"/>
                  </a:lnTo>
                  <a:lnTo>
                    <a:pt x="2754" y="595"/>
                  </a:lnTo>
                  <a:lnTo>
                    <a:pt x="2513" y="674"/>
                  </a:lnTo>
                  <a:cubicBezTo>
                    <a:pt x="2480" y="635"/>
                    <a:pt x="2444" y="598"/>
                    <a:pt x="2406" y="563"/>
                  </a:cubicBezTo>
                  <a:lnTo>
                    <a:pt x="2492" y="328"/>
                  </a:lnTo>
                  <a:lnTo>
                    <a:pt x="2288" y="191"/>
                  </a:lnTo>
                  <a:lnTo>
                    <a:pt x="2102" y="355"/>
                  </a:lnTo>
                  <a:cubicBezTo>
                    <a:pt x="2055" y="331"/>
                    <a:pt x="2006" y="310"/>
                    <a:pt x="1957" y="293"/>
                  </a:cubicBezTo>
                  <a:lnTo>
                    <a:pt x="1945" y="48"/>
                  </a:lnTo>
                  <a:lnTo>
                    <a:pt x="1705" y="1"/>
                  </a:lnTo>
                  <a:lnTo>
                    <a:pt x="1600" y="220"/>
                  </a:lnTo>
                  <a:cubicBezTo>
                    <a:pt x="1552" y="217"/>
                    <a:pt x="1504" y="216"/>
                    <a:pt x="1457" y="218"/>
                  </a:cubicBezTo>
                  <a:lnTo>
                    <a:pt x="1355" y="0"/>
                  </a:lnTo>
                  <a:lnTo>
                    <a:pt x="1115" y="46"/>
                  </a:lnTo>
                  <a:lnTo>
                    <a:pt x="1101" y="285"/>
                  </a:lnTo>
                  <a:cubicBezTo>
                    <a:pt x="1044" y="304"/>
                    <a:pt x="989" y="326"/>
                    <a:pt x="935" y="353"/>
                  </a:cubicBezTo>
                  <a:lnTo>
                    <a:pt x="758" y="195"/>
                  </a:lnTo>
                  <a:lnTo>
                    <a:pt x="557" y="333"/>
                  </a:lnTo>
                  <a:lnTo>
                    <a:pt x="638" y="556"/>
                  </a:lnTo>
                  <a:cubicBezTo>
                    <a:pt x="606" y="585"/>
                    <a:pt x="574" y="617"/>
                    <a:pt x="545" y="650"/>
                  </a:cubicBezTo>
                  <a:lnTo>
                    <a:pt x="323" y="568"/>
                  </a:lnTo>
                  <a:lnTo>
                    <a:pt x="187" y="771"/>
                  </a:lnTo>
                  <a:lnTo>
                    <a:pt x="344" y="948"/>
                  </a:lnTo>
                  <a:cubicBezTo>
                    <a:pt x="322" y="995"/>
                    <a:pt x="302" y="1042"/>
                    <a:pt x="285" y="1090"/>
                  </a:cubicBezTo>
                  <a:lnTo>
                    <a:pt x="50" y="1097"/>
                  </a:lnTo>
                  <a:lnTo>
                    <a:pt x="2" y="1337"/>
                  </a:lnTo>
                  <a:lnTo>
                    <a:pt x="216" y="1443"/>
                  </a:lnTo>
                  <a:cubicBezTo>
                    <a:pt x="213" y="1496"/>
                    <a:pt x="213" y="1549"/>
                    <a:pt x="216" y="1602"/>
                  </a:cubicBezTo>
                  <a:lnTo>
                    <a:pt x="0" y="1701"/>
                  </a:lnTo>
                  <a:lnTo>
                    <a:pt x="48" y="1941"/>
                  </a:lnTo>
                  <a:lnTo>
                    <a:pt x="290" y="1956"/>
                  </a:lnTo>
                  <a:cubicBezTo>
                    <a:pt x="305" y="2000"/>
                    <a:pt x="324" y="2044"/>
                    <a:pt x="344" y="2086"/>
                  </a:cubicBezTo>
                  <a:lnTo>
                    <a:pt x="179" y="2262"/>
                  </a:lnTo>
                  <a:lnTo>
                    <a:pt x="313" y="2467"/>
                  </a:lnTo>
                  <a:lnTo>
                    <a:pt x="547" y="2390"/>
                  </a:lnTo>
                  <a:cubicBezTo>
                    <a:pt x="582" y="2429"/>
                    <a:pt x="620" y="2466"/>
                    <a:pt x="661" y="2502"/>
                  </a:cubicBezTo>
                  <a:lnTo>
                    <a:pt x="576" y="2734"/>
                  </a:lnTo>
                  <a:close/>
                </a:path>
              </a:pathLst>
            </a:custGeom>
            <a:noFill/>
            <a:ln>
              <a:solidFill>
                <a:srgbClr val="5ABB93"/>
              </a:solidFill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5607291" y="5412354"/>
              <a:ext cx="994687" cy="1078915"/>
            </a:xfrm>
            <a:custGeom>
              <a:avLst/>
              <a:gdLst>
                <a:gd name="T0" fmla="*/ 0 w 1094"/>
                <a:gd name="T1" fmla="*/ 0 h 1182"/>
                <a:gd name="T2" fmla="*/ 1094 w 1094"/>
                <a:gd name="T3" fmla="*/ 0 h 1182"/>
                <a:gd name="T4" fmla="*/ 1094 w 1094"/>
                <a:gd name="T5" fmla="*/ 511 h 1182"/>
                <a:gd name="T6" fmla="*/ 0 w 1094"/>
                <a:gd name="T7" fmla="*/ 511 h 1182"/>
                <a:gd name="T8" fmla="*/ 0 w 1094"/>
                <a:gd name="T9" fmla="*/ 0 h 1182"/>
                <a:gd name="T10" fmla="*/ 113 w 1094"/>
                <a:gd name="T11" fmla="*/ 567 h 1182"/>
                <a:gd name="T12" fmla="*/ 981 w 1094"/>
                <a:gd name="T13" fmla="*/ 567 h 1182"/>
                <a:gd name="T14" fmla="*/ 981 w 1094"/>
                <a:gd name="T15" fmla="*/ 774 h 1182"/>
                <a:gd name="T16" fmla="*/ 113 w 1094"/>
                <a:gd name="T17" fmla="*/ 774 h 1182"/>
                <a:gd name="T18" fmla="*/ 113 w 1094"/>
                <a:gd name="T19" fmla="*/ 567 h 1182"/>
                <a:gd name="T20" fmla="*/ 132 w 1094"/>
                <a:gd name="T21" fmla="*/ 822 h 1182"/>
                <a:gd name="T22" fmla="*/ 961 w 1094"/>
                <a:gd name="T23" fmla="*/ 822 h 1182"/>
                <a:gd name="T24" fmla="*/ 961 w 1094"/>
                <a:gd name="T25" fmla="*/ 979 h 1182"/>
                <a:gd name="T26" fmla="*/ 132 w 1094"/>
                <a:gd name="T27" fmla="*/ 979 h 1182"/>
                <a:gd name="T28" fmla="*/ 132 w 1094"/>
                <a:gd name="T29" fmla="*/ 822 h 1182"/>
                <a:gd name="T30" fmla="*/ 368 w 1094"/>
                <a:gd name="T31" fmla="*/ 1025 h 1182"/>
                <a:gd name="T32" fmla="*/ 725 w 1094"/>
                <a:gd name="T33" fmla="*/ 1025 h 1182"/>
                <a:gd name="T34" fmla="*/ 725 w 1094"/>
                <a:gd name="T35" fmla="*/ 1182 h 1182"/>
                <a:gd name="T36" fmla="*/ 368 w 1094"/>
                <a:gd name="T37" fmla="*/ 1182 h 1182"/>
                <a:gd name="T38" fmla="*/ 368 w 1094"/>
                <a:gd name="T39" fmla="*/ 1025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4" h="1182">
                  <a:moveTo>
                    <a:pt x="0" y="0"/>
                  </a:moveTo>
                  <a:lnTo>
                    <a:pt x="1094" y="0"/>
                  </a:lnTo>
                  <a:lnTo>
                    <a:pt x="1094" y="511"/>
                  </a:lnTo>
                  <a:lnTo>
                    <a:pt x="0" y="511"/>
                  </a:lnTo>
                  <a:lnTo>
                    <a:pt x="0" y="0"/>
                  </a:lnTo>
                  <a:close/>
                  <a:moveTo>
                    <a:pt x="113" y="567"/>
                  </a:moveTo>
                  <a:lnTo>
                    <a:pt x="981" y="567"/>
                  </a:lnTo>
                  <a:lnTo>
                    <a:pt x="981" y="774"/>
                  </a:lnTo>
                  <a:lnTo>
                    <a:pt x="113" y="774"/>
                  </a:lnTo>
                  <a:lnTo>
                    <a:pt x="113" y="567"/>
                  </a:lnTo>
                  <a:close/>
                  <a:moveTo>
                    <a:pt x="132" y="822"/>
                  </a:moveTo>
                  <a:lnTo>
                    <a:pt x="961" y="822"/>
                  </a:lnTo>
                  <a:lnTo>
                    <a:pt x="961" y="979"/>
                  </a:lnTo>
                  <a:lnTo>
                    <a:pt x="132" y="979"/>
                  </a:lnTo>
                  <a:lnTo>
                    <a:pt x="132" y="822"/>
                  </a:lnTo>
                  <a:close/>
                  <a:moveTo>
                    <a:pt x="368" y="1025"/>
                  </a:moveTo>
                  <a:lnTo>
                    <a:pt x="725" y="1025"/>
                  </a:lnTo>
                  <a:lnTo>
                    <a:pt x="725" y="1182"/>
                  </a:lnTo>
                  <a:lnTo>
                    <a:pt x="368" y="1182"/>
                  </a:lnTo>
                  <a:lnTo>
                    <a:pt x="368" y="1025"/>
                  </a:lnTo>
                  <a:close/>
                </a:path>
              </a:pathLst>
            </a:custGeom>
            <a:solidFill>
              <a:srgbClr val="5ABB93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18"/>
            <p:cNvSpPr/>
            <p:nvPr/>
          </p:nvSpPr>
          <p:spPr bwMode="auto">
            <a:xfrm>
              <a:off x="5057807" y="3310677"/>
              <a:ext cx="2069591" cy="2041515"/>
            </a:xfrm>
            <a:custGeom>
              <a:avLst/>
              <a:gdLst>
                <a:gd name="T0" fmla="*/ 810 w 2267"/>
                <a:gd name="T1" fmla="*/ 2236 h 2236"/>
                <a:gd name="T2" fmla="*/ 0 w 2267"/>
                <a:gd name="T3" fmla="*/ 1141 h 2236"/>
                <a:gd name="T4" fmla="*/ 1133 w 2267"/>
                <a:gd name="T5" fmla="*/ 0 h 2236"/>
                <a:gd name="T6" fmla="*/ 2267 w 2267"/>
                <a:gd name="T7" fmla="*/ 1141 h 2236"/>
                <a:gd name="T8" fmla="*/ 1456 w 2267"/>
                <a:gd name="T9" fmla="*/ 2236 h 2236"/>
                <a:gd name="T10" fmla="*/ 810 w 2267"/>
                <a:gd name="T11" fmla="*/ 2236 h 2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7" h="2236">
                  <a:moveTo>
                    <a:pt x="810" y="2236"/>
                  </a:moveTo>
                  <a:cubicBezTo>
                    <a:pt x="342" y="2096"/>
                    <a:pt x="0" y="1659"/>
                    <a:pt x="0" y="1141"/>
                  </a:cubicBezTo>
                  <a:cubicBezTo>
                    <a:pt x="0" y="511"/>
                    <a:pt x="507" y="0"/>
                    <a:pt x="1133" y="0"/>
                  </a:cubicBezTo>
                  <a:cubicBezTo>
                    <a:pt x="1759" y="0"/>
                    <a:pt x="2267" y="511"/>
                    <a:pt x="2267" y="1141"/>
                  </a:cubicBezTo>
                  <a:cubicBezTo>
                    <a:pt x="2267" y="1659"/>
                    <a:pt x="1925" y="2096"/>
                    <a:pt x="1456" y="2236"/>
                  </a:cubicBezTo>
                  <a:lnTo>
                    <a:pt x="810" y="2236"/>
                  </a:lnTo>
                  <a:close/>
                </a:path>
              </a:pathLst>
            </a:custGeom>
            <a:solidFill>
              <a:srgbClr val="5ABB93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21053" y="4036676"/>
              <a:ext cx="1731214" cy="5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399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r>
                <a:rPr lang="zh-CN" altLang="en-US" sz="2399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个步骤</a:t>
              </a:r>
              <a:endParaRPr lang="zh-CN" altLang="en-US" sz="2399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97321" y="3775933"/>
            <a:ext cx="1263413" cy="1263413"/>
            <a:chOff x="3397321" y="3775933"/>
            <a:chExt cx="1263413" cy="1263413"/>
          </a:xfrm>
        </p:grpSpPr>
        <p:grpSp>
          <p:nvGrpSpPr>
            <p:cNvPr id="23" name="组合 22"/>
            <p:cNvGrpSpPr/>
            <p:nvPr/>
          </p:nvGrpSpPr>
          <p:grpSpPr>
            <a:xfrm>
              <a:off x="3397321" y="3775933"/>
              <a:ext cx="1263413" cy="1263413"/>
              <a:chOff x="3602100" y="4141250"/>
              <a:chExt cx="1264071" cy="1264071"/>
            </a:xfrm>
          </p:grpSpPr>
          <p:sp>
            <p:nvSpPr>
              <p:cNvPr id="24" name="Freeform 8"/>
              <p:cNvSpPr>
                <a:spLocks noEditPoints="1"/>
              </p:cNvSpPr>
              <p:nvPr/>
            </p:nvSpPr>
            <p:spPr bwMode="auto">
              <a:xfrm>
                <a:off x="3602100" y="4141250"/>
                <a:ext cx="1264071" cy="1264071"/>
              </a:xfrm>
              <a:custGeom>
                <a:avLst/>
                <a:gdLst>
                  <a:gd name="T0" fmla="*/ 813 w 1386"/>
                  <a:gd name="T1" fmla="*/ 164 h 1385"/>
                  <a:gd name="T2" fmla="*/ 561 w 1386"/>
                  <a:gd name="T3" fmla="*/ 1218 h 1385"/>
                  <a:gd name="T4" fmla="*/ 477 w 1386"/>
                  <a:gd name="T5" fmla="*/ 1353 h 1385"/>
                  <a:gd name="T6" fmla="*/ 638 w 1386"/>
                  <a:gd name="T7" fmla="*/ 1279 h 1385"/>
                  <a:gd name="T8" fmla="*/ 751 w 1386"/>
                  <a:gd name="T9" fmla="*/ 1385 h 1385"/>
                  <a:gd name="T10" fmla="*/ 871 w 1386"/>
                  <a:gd name="T11" fmla="*/ 1251 h 1385"/>
                  <a:gd name="T12" fmla="*/ 1007 w 1386"/>
                  <a:gd name="T13" fmla="*/ 1312 h 1385"/>
                  <a:gd name="T14" fmla="*/ 1067 w 1386"/>
                  <a:gd name="T15" fmla="*/ 1142 h 1385"/>
                  <a:gd name="T16" fmla="*/ 1229 w 1386"/>
                  <a:gd name="T17" fmla="*/ 1135 h 1385"/>
                  <a:gd name="T18" fmla="*/ 1215 w 1386"/>
                  <a:gd name="T19" fmla="*/ 954 h 1385"/>
                  <a:gd name="T20" fmla="*/ 1354 w 1386"/>
                  <a:gd name="T21" fmla="*/ 908 h 1385"/>
                  <a:gd name="T22" fmla="*/ 1274 w 1386"/>
                  <a:gd name="T23" fmla="*/ 745 h 1385"/>
                  <a:gd name="T24" fmla="*/ 1386 w 1386"/>
                  <a:gd name="T25" fmla="*/ 641 h 1385"/>
                  <a:gd name="T26" fmla="*/ 1251 w 1386"/>
                  <a:gd name="T27" fmla="*/ 520 h 1385"/>
                  <a:gd name="T28" fmla="*/ 1313 w 1386"/>
                  <a:gd name="T29" fmla="*/ 378 h 1385"/>
                  <a:gd name="T30" fmla="*/ 1143 w 1386"/>
                  <a:gd name="T31" fmla="*/ 318 h 1385"/>
                  <a:gd name="T32" fmla="*/ 1150 w 1386"/>
                  <a:gd name="T33" fmla="*/ 168 h 1385"/>
                  <a:gd name="T34" fmla="*/ 972 w 1386"/>
                  <a:gd name="T35" fmla="*/ 175 h 1385"/>
                  <a:gd name="T36" fmla="*/ 909 w 1386"/>
                  <a:gd name="T37" fmla="*/ 32 h 1385"/>
                  <a:gd name="T38" fmla="*/ 748 w 1386"/>
                  <a:gd name="T39" fmla="*/ 105 h 1385"/>
                  <a:gd name="T40" fmla="*/ 634 w 1386"/>
                  <a:gd name="T41" fmla="*/ 0 h 1385"/>
                  <a:gd name="T42" fmla="*/ 516 w 1386"/>
                  <a:gd name="T43" fmla="*/ 127 h 1385"/>
                  <a:gd name="T44" fmla="*/ 378 w 1386"/>
                  <a:gd name="T45" fmla="*/ 72 h 1385"/>
                  <a:gd name="T46" fmla="*/ 315 w 1386"/>
                  <a:gd name="T47" fmla="*/ 233 h 1385"/>
                  <a:gd name="T48" fmla="*/ 157 w 1386"/>
                  <a:gd name="T49" fmla="*/ 250 h 1385"/>
                  <a:gd name="T50" fmla="*/ 163 w 1386"/>
                  <a:gd name="T51" fmla="*/ 421 h 1385"/>
                  <a:gd name="T52" fmla="*/ 32 w 1386"/>
                  <a:gd name="T53" fmla="*/ 476 h 1385"/>
                  <a:gd name="T54" fmla="*/ 100 w 1386"/>
                  <a:gd name="T55" fmla="*/ 634 h 1385"/>
                  <a:gd name="T56" fmla="*/ 0 w 1386"/>
                  <a:gd name="T57" fmla="*/ 744 h 1385"/>
                  <a:gd name="T58" fmla="*/ 123 w 1386"/>
                  <a:gd name="T59" fmla="*/ 864 h 1385"/>
                  <a:gd name="T60" fmla="*/ 73 w 1386"/>
                  <a:gd name="T61" fmla="*/ 1007 h 1385"/>
                  <a:gd name="T62" fmla="*/ 235 w 1386"/>
                  <a:gd name="T63" fmla="*/ 1069 h 1385"/>
                  <a:gd name="T64" fmla="*/ 236 w 1386"/>
                  <a:gd name="T65" fmla="*/ 1216 h 1385"/>
                  <a:gd name="T66" fmla="*/ 411 w 1386"/>
                  <a:gd name="T67" fmla="*/ 1212 h 1385"/>
                  <a:gd name="T68" fmla="*/ 477 w 1386"/>
                  <a:gd name="T69" fmla="*/ 1353 h 1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86" h="1385">
                    <a:moveTo>
                      <a:pt x="160" y="565"/>
                    </a:moveTo>
                    <a:cubicBezTo>
                      <a:pt x="229" y="274"/>
                      <a:pt x="522" y="94"/>
                      <a:pt x="813" y="164"/>
                    </a:cubicBezTo>
                    <a:cubicBezTo>
                      <a:pt x="1104" y="233"/>
                      <a:pt x="1284" y="526"/>
                      <a:pt x="1214" y="817"/>
                    </a:cubicBezTo>
                    <a:cubicBezTo>
                      <a:pt x="1145" y="1108"/>
                      <a:pt x="852" y="1288"/>
                      <a:pt x="561" y="1218"/>
                    </a:cubicBezTo>
                    <a:cubicBezTo>
                      <a:pt x="270" y="1149"/>
                      <a:pt x="90" y="856"/>
                      <a:pt x="160" y="565"/>
                    </a:cubicBezTo>
                    <a:close/>
                    <a:moveTo>
                      <a:pt x="477" y="1353"/>
                    </a:moveTo>
                    <a:lnTo>
                      <a:pt x="584" y="1379"/>
                    </a:lnTo>
                    <a:lnTo>
                      <a:pt x="638" y="1279"/>
                    </a:lnTo>
                    <a:cubicBezTo>
                      <a:pt x="661" y="1281"/>
                      <a:pt x="684" y="1281"/>
                      <a:pt x="706" y="1280"/>
                    </a:cubicBezTo>
                    <a:lnTo>
                      <a:pt x="751" y="1385"/>
                    </a:lnTo>
                    <a:lnTo>
                      <a:pt x="860" y="1367"/>
                    </a:lnTo>
                    <a:lnTo>
                      <a:pt x="871" y="1251"/>
                    </a:lnTo>
                    <a:cubicBezTo>
                      <a:pt x="889" y="1245"/>
                      <a:pt x="907" y="1238"/>
                      <a:pt x="925" y="1230"/>
                    </a:cubicBezTo>
                    <a:lnTo>
                      <a:pt x="1007" y="1312"/>
                    </a:lnTo>
                    <a:lnTo>
                      <a:pt x="1101" y="1255"/>
                    </a:lnTo>
                    <a:lnTo>
                      <a:pt x="1067" y="1142"/>
                    </a:lnTo>
                    <a:cubicBezTo>
                      <a:pt x="1085" y="1126"/>
                      <a:pt x="1103" y="1110"/>
                      <a:pt x="1119" y="1092"/>
                    </a:cubicBezTo>
                    <a:lnTo>
                      <a:pt x="1229" y="1135"/>
                    </a:lnTo>
                    <a:lnTo>
                      <a:pt x="1292" y="1045"/>
                    </a:lnTo>
                    <a:lnTo>
                      <a:pt x="1215" y="954"/>
                    </a:lnTo>
                    <a:cubicBezTo>
                      <a:pt x="1222" y="939"/>
                      <a:pt x="1229" y="924"/>
                      <a:pt x="1235" y="909"/>
                    </a:cubicBezTo>
                    <a:lnTo>
                      <a:pt x="1354" y="908"/>
                    </a:lnTo>
                    <a:lnTo>
                      <a:pt x="1379" y="801"/>
                    </a:lnTo>
                    <a:lnTo>
                      <a:pt x="1274" y="745"/>
                    </a:lnTo>
                    <a:cubicBezTo>
                      <a:pt x="1276" y="725"/>
                      <a:pt x="1277" y="706"/>
                      <a:pt x="1277" y="686"/>
                    </a:cubicBezTo>
                    <a:lnTo>
                      <a:pt x="1386" y="641"/>
                    </a:lnTo>
                    <a:lnTo>
                      <a:pt x="1369" y="532"/>
                    </a:lnTo>
                    <a:lnTo>
                      <a:pt x="1251" y="520"/>
                    </a:lnTo>
                    <a:cubicBezTo>
                      <a:pt x="1245" y="500"/>
                      <a:pt x="1238" y="480"/>
                      <a:pt x="1230" y="461"/>
                    </a:cubicBezTo>
                    <a:lnTo>
                      <a:pt x="1313" y="378"/>
                    </a:lnTo>
                    <a:lnTo>
                      <a:pt x="1255" y="284"/>
                    </a:lnTo>
                    <a:lnTo>
                      <a:pt x="1143" y="318"/>
                    </a:lnTo>
                    <a:cubicBezTo>
                      <a:pt x="1131" y="303"/>
                      <a:pt x="1118" y="289"/>
                      <a:pt x="1105" y="275"/>
                    </a:cubicBezTo>
                    <a:lnTo>
                      <a:pt x="1150" y="168"/>
                    </a:lnTo>
                    <a:lnTo>
                      <a:pt x="1061" y="103"/>
                    </a:lnTo>
                    <a:lnTo>
                      <a:pt x="972" y="175"/>
                    </a:lnTo>
                    <a:cubicBezTo>
                      <a:pt x="952" y="164"/>
                      <a:pt x="931" y="154"/>
                      <a:pt x="909" y="145"/>
                    </a:cubicBezTo>
                    <a:lnTo>
                      <a:pt x="909" y="32"/>
                    </a:lnTo>
                    <a:lnTo>
                      <a:pt x="801" y="6"/>
                    </a:lnTo>
                    <a:lnTo>
                      <a:pt x="748" y="105"/>
                    </a:lnTo>
                    <a:cubicBezTo>
                      <a:pt x="725" y="102"/>
                      <a:pt x="701" y="101"/>
                      <a:pt x="678" y="101"/>
                    </a:cubicBezTo>
                    <a:lnTo>
                      <a:pt x="634" y="0"/>
                    </a:lnTo>
                    <a:lnTo>
                      <a:pt x="526" y="18"/>
                    </a:lnTo>
                    <a:lnTo>
                      <a:pt x="516" y="127"/>
                    </a:lnTo>
                    <a:cubicBezTo>
                      <a:pt x="495" y="133"/>
                      <a:pt x="475" y="140"/>
                      <a:pt x="455" y="149"/>
                    </a:cubicBezTo>
                    <a:lnTo>
                      <a:pt x="378" y="72"/>
                    </a:lnTo>
                    <a:lnTo>
                      <a:pt x="284" y="130"/>
                    </a:lnTo>
                    <a:lnTo>
                      <a:pt x="315" y="233"/>
                    </a:lnTo>
                    <a:cubicBezTo>
                      <a:pt x="295" y="250"/>
                      <a:pt x="275" y="269"/>
                      <a:pt x="256" y="288"/>
                    </a:cubicBezTo>
                    <a:lnTo>
                      <a:pt x="157" y="250"/>
                    </a:lnTo>
                    <a:lnTo>
                      <a:pt x="94" y="340"/>
                    </a:lnTo>
                    <a:lnTo>
                      <a:pt x="163" y="421"/>
                    </a:lnTo>
                    <a:cubicBezTo>
                      <a:pt x="154" y="439"/>
                      <a:pt x="145" y="457"/>
                      <a:pt x="138" y="476"/>
                    </a:cubicBezTo>
                    <a:lnTo>
                      <a:pt x="32" y="476"/>
                    </a:lnTo>
                    <a:lnTo>
                      <a:pt x="6" y="584"/>
                    </a:lnTo>
                    <a:lnTo>
                      <a:pt x="100" y="634"/>
                    </a:lnTo>
                    <a:cubicBezTo>
                      <a:pt x="98" y="657"/>
                      <a:pt x="97" y="680"/>
                      <a:pt x="97" y="703"/>
                    </a:cubicBezTo>
                    <a:lnTo>
                      <a:pt x="0" y="744"/>
                    </a:lnTo>
                    <a:lnTo>
                      <a:pt x="17" y="853"/>
                    </a:lnTo>
                    <a:lnTo>
                      <a:pt x="123" y="864"/>
                    </a:lnTo>
                    <a:cubicBezTo>
                      <a:pt x="130" y="887"/>
                      <a:pt x="139" y="909"/>
                      <a:pt x="148" y="931"/>
                    </a:cubicBezTo>
                    <a:lnTo>
                      <a:pt x="73" y="1007"/>
                    </a:lnTo>
                    <a:lnTo>
                      <a:pt x="131" y="1101"/>
                    </a:lnTo>
                    <a:lnTo>
                      <a:pt x="235" y="1069"/>
                    </a:lnTo>
                    <a:cubicBezTo>
                      <a:pt x="248" y="1086"/>
                      <a:pt x="263" y="1101"/>
                      <a:pt x="278" y="1116"/>
                    </a:cubicBezTo>
                    <a:lnTo>
                      <a:pt x="236" y="1216"/>
                    </a:lnTo>
                    <a:lnTo>
                      <a:pt x="325" y="1282"/>
                    </a:lnTo>
                    <a:lnTo>
                      <a:pt x="411" y="1212"/>
                    </a:lnTo>
                    <a:cubicBezTo>
                      <a:pt x="432" y="1223"/>
                      <a:pt x="454" y="1233"/>
                      <a:pt x="477" y="1242"/>
                    </a:cubicBezTo>
                    <a:lnTo>
                      <a:pt x="477" y="1353"/>
                    </a:lnTo>
                    <a:close/>
                  </a:path>
                </a:pathLst>
              </a:custGeom>
              <a:solidFill>
                <a:schemeClr val="bg2">
                  <a:lumMod val="95000"/>
                </a:schemeClr>
              </a:solidFill>
              <a:ln>
                <a:solidFill>
                  <a:srgbClr val="F2B973"/>
                </a:solidFill>
              </a:ln>
            </p:spPr>
            <p:txBody>
              <a:bodyPr vert="horz" wrap="square" lIns="91392" tIns="45696" rIns="91392" bIns="45696" numCol="1" anchor="t" anchorCtr="0" compatLnSpc="1"/>
              <a:lstStyle/>
              <a:p>
                <a:endParaRPr lang="zh-CN" altLang="en-US" sz="17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9"/>
              <p:cNvSpPr/>
              <p:nvPr/>
            </p:nvSpPr>
            <p:spPr bwMode="auto">
              <a:xfrm>
                <a:off x="3714461" y="4257626"/>
                <a:ext cx="1027308" cy="1027308"/>
              </a:xfrm>
              <a:custGeom>
                <a:avLst/>
                <a:gdLst>
                  <a:gd name="T0" fmla="*/ 1062 w 1128"/>
                  <a:gd name="T1" fmla="*/ 683 h 1128"/>
                  <a:gd name="T2" fmla="*/ 683 w 1128"/>
                  <a:gd name="T3" fmla="*/ 66 h 1128"/>
                  <a:gd name="T4" fmla="*/ 66 w 1128"/>
                  <a:gd name="T5" fmla="*/ 445 h 1128"/>
                  <a:gd name="T6" fmla="*/ 445 w 1128"/>
                  <a:gd name="T7" fmla="*/ 1062 h 1128"/>
                  <a:gd name="T8" fmla="*/ 1062 w 1128"/>
                  <a:gd name="T9" fmla="*/ 683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8" h="1128">
                    <a:moveTo>
                      <a:pt x="1062" y="683"/>
                    </a:moveTo>
                    <a:cubicBezTo>
                      <a:pt x="1128" y="408"/>
                      <a:pt x="958" y="132"/>
                      <a:pt x="683" y="66"/>
                    </a:cubicBezTo>
                    <a:cubicBezTo>
                      <a:pt x="408" y="0"/>
                      <a:pt x="132" y="170"/>
                      <a:pt x="66" y="445"/>
                    </a:cubicBezTo>
                    <a:cubicBezTo>
                      <a:pt x="0" y="720"/>
                      <a:pt x="170" y="996"/>
                      <a:pt x="445" y="1062"/>
                    </a:cubicBezTo>
                    <a:cubicBezTo>
                      <a:pt x="720" y="1128"/>
                      <a:pt x="996" y="958"/>
                      <a:pt x="1062" y="683"/>
                    </a:cubicBezTo>
                    <a:close/>
                  </a:path>
                </a:pathLst>
              </a:custGeom>
              <a:solidFill>
                <a:srgbClr val="F2B973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/>
              <a:lstStyle/>
              <a:p>
                <a:endParaRPr lang="zh-CN" altLang="en-US" sz="17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3651749" y="4055407"/>
              <a:ext cx="726482" cy="646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598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598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79506" y="1927971"/>
            <a:ext cx="1263413" cy="1263413"/>
            <a:chOff x="4379506" y="1927971"/>
            <a:chExt cx="1263413" cy="1263413"/>
          </a:xfrm>
        </p:grpSpPr>
        <p:grpSp>
          <p:nvGrpSpPr>
            <p:cNvPr id="26" name="组合 25"/>
            <p:cNvGrpSpPr/>
            <p:nvPr/>
          </p:nvGrpSpPr>
          <p:grpSpPr>
            <a:xfrm>
              <a:off x="4379506" y="1927971"/>
              <a:ext cx="1263413" cy="1263413"/>
              <a:chOff x="4637435" y="2231854"/>
              <a:chExt cx="1264071" cy="1264071"/>
            </a:xfrm>
          </p:grpSpPr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>
                <a:off x="4637435" y="2231854"/>
                <a:ext cx="1264071" cy="1264071"/>
              </a:xfrm>
              <a:custGeom>
                <a:avLst/>
                <a:gdLst>
                  <a:gd name="T0" fmla="*/ 813 w 1386"/>
                  <a:gd name="T1" fmla="*/ 164 h 1386"/>
                  <a:gd name="T2" fmla="*/ 561 w 1386"/>
                  <a:gd name="T3" fmla="*/ 1219 h 1386"/>
                  <a:gd name="T4" fmla="*/ 477 w 1386"/>
                  <a:gd name="T5" fmla="*/ 1354 h 1386"/>
                  <a:gd name="T6" fmla="*/ 638 w 1386"/>
                  <a:gd name="T7" fmla="*/ 1279 h 1386"/>
                  <a:gd name="T8" fmla="*/ 751 w 1386"/>
                  <a:gd name="T9" fmla="*/ 1386 h 1386"/>
                  <a:gd name="T10" fmla="*/ 871 w 1386"/>
                  <a:gd name="T11" fmla="*/ 1252 h 1386"/>
                  <a:gd name="T12" fmla="*/ 1008 w 1386"/>
                  <a:gd name="T13" fmla="*/ 1313 h 1386"/>
                  <a:gd name="T14" fmla="*/ 1067 w 1386"/>
                  <a:gd name="T15" fmla="*/ 1142 h 1386"/>
                  <a:gd name="T16" fmla="*/ 1229 w 1386"/>
                  <a:gd name="T17" fmla="*/ 1136 h 1386"/>
                  <a:gd name="T18" fmla="*/ 1215 w 1386"/>
                  <a:gd name="T19" fmla="*/ 955 h 1386"/>
                  <a:gd name="T20" fmla="*/ 1354 w 1386"/>
                  <a:gd name="T21" fmla="*/ 909 h 1386"/>
                  <a:gd name="T22" fmla="*/ 1274 w 1386"/>
                  <a:gd name="T23" fmla="*/ 745 h 1386"/>
                  <a:gd name="T24" fmla="*/ 1386 w 1386"/>
                  <a:gd name="T25" fmla="*/ 642 h 1386"/>
                  <a:gd name="T26" fmla="*/ 1251 w 1386"/>
                  <a:gd name="T27" fmla="*/ 521 h 1386"/>
                  <a:gd name="T28" fmla="*/ 1313 w 1386"/>
                  <a:gd name="T29" fmla="*/ 378 h 1386"/>
                  <a:gd name="T30" fmla="*/ 1143 w 1386"/>
                  <a:gd name="T31" fmla="*/ 318 h 1386"/>
                  <a:gd name="T32" fmla="*/ 1150 w 1386"/>
                  <a:gd name="T33" fmla="*/ 169 h 1386"/>
                  <a:gd name="T34" fmla="*/ 972 w 1386"/>
                  <a:gd name="T35" fmla="*/ 176 h 1386"/>
                  <a:gd name="T36" fmla="*/ 909 w 1386"/>
                  <a:gd name="T37" fmla="*/ 32 h 1386"/>
                  <a:gd name="T38" fmla="*/ 749 w 1386"/>
                  <a:gd name="T39" fmla="*/ 105 h 1386"/>
                  <a:gd name="T40" fmla="*/ 635 w 1386"/>
                  <a:gd name="T41" fmla="*/ 0 h 1386"/>
                  <a:gd name="T42" fmla="*/ 516 w 1386"/>
                  <a:gd name="T43" fmla="*/ 128 h 1386"/>
                  <a:gd name="T44" fmla="*/ 378 w 1386"/>
                  <a:gd name="T45" fmla="*/ 73 h 1386"/>
                  <a:gd name="T46" fmla="*/ 316 w 1386"/>
                  <a:gd name="T47" fmla="*/ 234 h 1386"/>
                  <a:gd name="T48" fmla="*/ 157 w 1386"/>
                  <a:gd name="T49" fmla="*/ 250 h 1386"/>
                  <a:gd name="T50" fmla="*/ 163 w 1386"/>
                  <a:gd name="T51" fmla="*/ 422 h 1386"/>
                  <a:gd name="T52" fmla="*/ 32 w 1386"/>
                  <a:gd name="T53" fmla="*/ 477 h 1386"/>
                  <a:gd name="T54" fmla="*/ 100 w 1386"/>
                  <a:gd name="T55" fmla="*/ 635 h 1386"/>
                  <a:gd name="T56" fmla="*/ 0 w 1386"/>
                  <a:gd name="T57" fmla="*/ 744 h 1386"/>
                  <a:gd name="T58" fmla="*/ 123 w 1386"/>
                  <a:gd name="T59" fmla="*/ 864 h 1386"/>
                  <a:gd name="T60" fmla="*/ 73 w 1386"/>
                  <a:gd name="T61" fmla="*/ 1008 h 1386"/>
                  <a:gd name="T62" fmla="*/ 235 w 1386"/>
                  <a:gd name="T63" fmla="*/ 1070 h 1386"/>
                  <a:gd name="T64" fmla="*/ 236 w 1386"/>
                  <a:gd name="T65" fmla="*/ 1217 h 1386"/>
                  <a:gd name="T66" fmla="*/ 411 w 1386"/>
                  <a:gd name="T67" fmla="*/ 1213 h 1386"/>
                  <a:gd name="T68" fmla="*/ 477 w 1386"/>
                  <a:gd name="T69" fmla="*/ 1354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86" h="1386">
                    <a:moveTo>
                      <a:pt x="160" y="566"/>
                    </a:moveTo>
                    <a:cubicBezTo>
                      <a:pt x="229" y="274"/>
                      <a:pt x="522" y="95"/>
                      <a:pt x="813" y="164"/>
                    </a:cubicBezTo>
                    <a:cubicBezTo>
                      <a:pt x="1105" y="234"/>
                      <a:pt x="1284" y="527"/>
                      <a:pt x="1215" y="818"/>
                    </a:cubicBezTo>
                    <a:cubicBezTo>
                      <a:pt x="1145" y="1109"/>
                      <a:pt x="852" y="1289"/>
                      <a:pt x="561" y="1219"/>
                    </a:cubicBezTo>
                    <a:cubicBezTo>
                      <a:pt x="270" y="1150"/>
                      <a:pt x="90" y="857"/>
                      <a:pt x="160" y="566"/>
                    </a:cubicBezTo>
                    <a:close/>
                    <a:moveTo>
                      <a:pt x="477" y="1354"/>
                    </a:moveTo>
                    <a:lnTo>
                      <a:pt x="584" y="1380"/>
                    </a:lnTo>
                    <a:lnTo>
                      <a:pt x="638" y="1279"/>
                    </a:lnTo>
                    <a:cubicBezTo>
                      <a:pt x="661" y="1281"/>
                      <a:pt x="684" y="1282"/>
                      <a:pt x="707" y="1281"/>
                    </a:cubicBezTo>
                    <a:lnTo>
                      <a:pt x="751" y="1386"/>
                    </a:lnTo>
                    <a:lnTo>
                      <a:pt x="860" y="1368"/>
                    </a:lnTo>
                    <a:lnTo>
                      <a:pt x="871" y="1252"/>
                    </a:lnTo>
                    <a:cubicBezTo>
                      <a:pt x="889" y="1246"/>
                      <a:pt x="907" y="1239"/>
                      <a:pt x="925" y="1231"/>
                    </a:cubicBezTo>
                    <a:lnTo>
                      <a:pt x="1008" y="1313"/>
                    </a:lnTo>
                    <a:lnTo>
                      <a:pt x="1102" y="1255"/>
                    </a:lnTo>
                    <a:lnTo>
                      <a:pt x="1067" y="1142"/>
                    </a:lnTo>
                    <a:cubicBezTo>
                      <a:pt x="1086" y="1127"/>
                      <a:pt x="1103" y="1111"/>
                      <a:pt x="1119" y="1093"/>
                    </a:cubicBezTo>
                    <a:lnTo>
                      <a:pt x="1229" y="1136"/>
                    </a:lnTo>
                    <a:lnTo>
                      <a:pt x="1292" y="1045"/>
                    </a:lnTo>
                    <a:lnTo>
                      <a:pt x="1215" y="955"/>
                    </a:lnTo>
                    <a:cubicBezTo>
                      <a:pt x="1222" y="940"/>
                      <a:pt x="1229" y="925"/>
                      <a:pt x="1235" y="909"/>
                    </a:cubicBezTo>
                    <a:lnTo>
                      <a:pt x="1354" y="909"/>
                    </a:lnTo>
                    <a:lnTo>
                      <a:pt x="1379" y="802"/>
                    </a:lnTo>
                    <a:lnTo>
                      <a:pt x="1274" y="745"/>
                    </a:lnTo>
                    <a:cubicBezTo>
                      <a:pt x="1276" y="726"/>
                      <a:pt x="1277" y="706"/>
                      <a:pt x="1277" y="687"/>
                    </a:cubicBezTo>
                    <a:lnTo>
                      <a:pt x="1386" y="642"/>
                    </a:lnTo>
                    <a:lnTo>
                      <a:pt x="1369" y="533"/>
                    </a:lnTo>
                    <a:lnTo>
                      <a:pt x="1251" y="521"/>
                    </a:lnTo>
                    <a:cubicBezTo>
                      <a:pt x="1245" y="501"/>
                      <a:pt x="1238" y="481"/>
                      <a:pt x="1230" y="462"/>
                    </a:cubicBezTo>
                    <a:lnTo>
                      <a:pt x="1313" y="378"/>
                    </a:lnTo>
                    <a:lnTo>
                      <a:pt x="1255" y="285"/>
                    </a:lnTo>
                    <a:lnTo>
                      <a:pt x="1143" y="318"/>
                    </a:lnTo>
                    <a:cubicBezTo>
                      <a:pt x="1131" y="304"/>
                      <a:pt x="1119" y="289"/>
                      <a:pt x="1105" y="276"/>
                    </a:cubicBezTo>
                    <a:lnTo>
                      <a:pt x="1150" y="169"/>
                    </a:lnTo>
                    <a:lnTo>
                      <a:pt x="1061" y="104"/>
                    </a:lnTo>
                    <a:lnTo>
                      <a:pt x="972" y="176"/>
                    </a:lnTo>
                    <a:cubicBezTo>
                      <a:pt x="952" y="164"/>
                      <a:pt x="931" y="154"/>
                      <a:pt x="909" y="145"/>
                    </a:cubicBezTo>
                    <a:lnTo>
                      <a:pt x="909" y="32"/>
                    </a:lnTo>
                    <a:lnTo>
                      <a:pt x="802" y="7"/>
                    </a:lnTo>
                    <a:lnTo>
                      <a:pt x="749" y="105"/>
                    </a:lnTo>
                    <a:cubicBezTo>
                      <a:pt x="725" y="103"/>
                      <a:pt x="701" y="102"/>
                      <a:pt x="678" y="102"/>
                    </a:cubicBezTo>
                    <a:lnTo>
                      <a:pt x="635" y="0"/>
                    </a:lnTo>
                    <a:lnTo>
                      <a:pt x="526" y="18"/>
                    </a:lnTo>
                    <a:lnTo>
                      <a:pt x="516" y="128"/>
                    </a:lnTo>
                    <a:cubicBezTo>
                      <a:pt x="495" y="134"/>
                      <a:pt x="475" y="141"/>
                      <a:pt x="455" y="150"/>
                    </a:cubicBezTo>
                    <a:lnTo>
                      <a:pt x="378" y="73"/>
                    </a:lnTo>
                    <a:lnTo>
                      <a:pt x="284" y="131"/>
                    </a:lnTo>
                    <a:lnTo>
                      <a:pt x="316" y="234"/>
                    </a:lnTo>
                    <a:cubicBezTo>
                      <a:pt x="295" y="251"/>
                      <a:pt x="275" y="269"/>
                      <a:pt x="256" y="289"/>
                    </a:cubicBezTo>
                    <a:lnTo>
                      <a:pt x="157" y="250"/>
                    </a:lnTo>
                    <a:lnTo>
                      <a:pt x="94" y="341"/>
                    </a:lnTo>
                    <a:lnTo>
                      <a:pt x="163" y="422"/>
                    </a:lnTo>
                    <a:cubicBezTo>
                      <a:pt x="154" y="440"/>
                      <a:pt x="146" y="458"/>
                      <a:pt x="138" y="477"/>
                    </a:cubicBezTo>
                    <a:lnTo>
                      <a:pt x="32" y="477"/>
                    </a:lnTo>
                    <a:lnTo>
                      <a:pt x="7" y="584"/>
                    </a:lnTo>
                    <a:lnTo>
                      <a:pt x="100" y="635"/>
                    </a:lnTo>
                    <a:cubicBezTo>
                      <a:pt x="98" y="658"/>
                      <a:pt x="97" y="681"/>
                      <a:pt x="98" y="704"/>
                    </a:cubicBezTo>
                    <a:lnTo>
                      <a:pt x="0" y="744"/>
                    </a:lnTo>
                    <a:lnTo>
                      <a:pt x="17" y="853"/>
                    </a:lnTo>
                    <a:lnTo>
                      <a:pt x="123" y="864"/>
                    </a:lnTo>
                    <a:cubicBezTo>
                      <a:pt x="130" y="887"/>
                      <a:pt x="139" y="910"/>
                      <a:pt x="149" y="932"/>
                    </a:cubicBezTo>
                    <a:lnTo>
                      <a:pt x="73" y="1008"/>
                    </a:lnTo>
                    <a:lnTo>
                      <a:pt x="131" y="1102"/>
                    </a:lnTo>
                    <a:lnTo>
                      <a:pt x="235" y="1070"/>
                    </a:lnTo>
                    <a:cubicBezTo>
                      <a:pt x="248" y="1086"/>
                      <a:pt x="263" y="1102"/>
                      <a:pt x="278" y="1116"/>
                    </a:cubicBezTo>
                    <a:lnTo>
                      <a:pt x="236" y="1217"/>
                    </a:lnTo>
                    <a:lnTo>
                      <a:pt x="325" y="1283"/>
                    </a:lnTo>
                    <a:lnTo>
                      <a:pt x="411" y="1213"/>
                    </a:lnTo>
                    <a:cubicBezTo>
                      <a:pt x="432" y="1224"/>
                      <a:pt x="454" y="1234"/>
                      <a:pt x="477" y="1242"/>
                    </a:cubicBezTo>
                    <a:lnTo>
                      <a:pt x="477" y="1354"/>
                    </a:lnTo>
                    <a:close/>
                  </a:path>
                </a:pathLst>
              </a:custGeom>
              <a:solidFill>
                <a:schemeClr val="bg2">
                  <a:lumMod val="95000"/>
                </a:schemeClr>
              </a:solidFill>
              <a:ln>
                <a:solidFill>
                  <a:srgbClr val="756271"/>
                </a:solidFill>
              </a:ln>
            </p:spPr>
            <p:txBody>
              <a:bodyPr vert="horz" wrap="square" lIns="91392" tIns="45696" rIns="91392" bIns="45696" numCol="1" anchor="t" anchorCtr="0" compatLnSpc="1"/>
              <a:lstStyle/>
              <a:p>
                <a:endParaRPr lang="zh-CN" altLang="en-US" sz="17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11"/>
              <p:cNvSpPr/>
              <p:nvPr/>
            </p:nvSpPr>
            <p:spPr bwMode="auto">
              <a:xfrm>
                <a:off x="4749797" y="2348228"/>
                <a:ext cx="1027308" cy="1031321"/>
              </a:xfrm>
              <a:custGeom>
                <a:avLst/>
                <a:gdLst>
                  <a:gd name="T0" fmla="*/ 1062 w 1128"/>
                  <a:gd name="T1" fmla="*/ 683 h 1128"/>
                  <a:gd name="T2" fmla="*/ 683 w 1128"/>
                  <a:gd name="T3" fmla="*/ 66 h 1128"/>
                  <a:gd name="T4" fmla="*/ 66 w 1128"/>
                  <a:gd name="T5" fmla="*/ 445 h 1128"/>
                  <a:gd name="T6" fmla="*/ 445 w 1128"/>
                  <a:gd name="T7" fmla="*/ 1062 h 1128"/>
                  <a:gd name="T8" fmla="*/ 1062 w 1128"/>
                  <a:gd name="T9" fmla="*/ 683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8" h="1128">
                    <a:moveTo>
                      <a:pt x="1062" y="683"/>
                    </a:moveTo>
                    <a:cubicBezTo>
                      <a:pt x="1128" y="408"/>
                      <a:pt x="958" y="131"/>
                      <a:pt x="683" y="66"/>
                    </a:cubicBezTo>
                    <a:cubicBezTo>
                      <a:pt x="408" y="0"/>
                      <a:pt x="132" y="170"/>
                      <a:pt x="66" y="445"/>
                    </a:cubicBezTo>
                    <a:cubicBezTo>
                      <a:pt x="0" y="720"/>
                      <a:pt x="170" y="996"/>
                      <a:pt x="445" y="1062"/>
                    </a:cubicBezTo>
                    <a:cubicBezTo>
                      <a:pt x="720" y="1128"/>
                      <a:pt x="997" y="958"/>
                      <a:pt x="1062" y="683"/>
                    </a:cubicBezTo>
                    <a:close/>
                  </a:path>
                </a:pathLst>
              </a:custGeom>
              <a:solidFill>
                <a:srgbClr val="756271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/>
              <a:lstStyle/>
              <a:p>
                <a:endParaRPr lang="zh-CN" altLang="en-US" sz="17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4641955" y="2220055"/>
              <a:ext cx="726482" cy="646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598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598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88006" y="1969373"/>
            <a:ext cx="1263413" cy="1263413"/>
            <a:chOff x="6588006" y="1969373"/>
            <a:chExt cx="1263413" cy="1263413"/>
          </a:xfrm>
        </p:grpSpPr>
        <p:grpSp>
          <p:nvGrpSpPr>
            <p:cNvPr id="30" name="组合 29"/>
            <p:cNvGrpSpPr/>
            <p:nvPr/>
          </p:nvGrpSpPr>
          <p:grpSpPr>
            <a:xfrm>
              <a:off x="6588006" y="1969373"/>
              <a:ext cx="1263413" cy="1263413"/>
              <a:chOff x="6847086" y="2273277"/>
              <a:chExt cx="1264071" cy="1264071"/>
            </a:xfrm>
          </p:grpSpPr>
          <p:sp>
            <p:nvSpPr>
              <p:cNvPr id="31" name="Freeform 14"/>
              <p:cNvSpPr>
                <a:spLocks noEditPoints="1"/>
              </p:cNvSpPr>
              <p:nvPr/>
            </p:nvSpPr>
            <p:spPr bwMode="auto">
              <a:xfrm>
                <a:off x="6847086" y="2273277"/>
                <a:ext cx="1264071" cy="1264071"/>
              </a:xfrm>
              <a:custGeom>
                <a:avLst/>
                <a:gdLst>
                  <a:gd name="T0" fmla="*/ 813 w 1386"/>
                  <a:gd name="T1" fmla="*/ 164 h 1385"/>
                  <a:gd name="T2" fmla="*/ 561 w 1386"/>
                  <a:gd name="T3" fmla="*/ 1219 h 1385"/>
                  <a:gd name="T4" fmla="*/ 477 w 1386"/>
                  <a:gd name="T5" fmla="*/ 1354 h 1385"/>
                  <a:gd name="T6" fmla="*/ 638 w 1386"/>
                  <a:gd name="T7" fmla="*/ 1279 h 1385"/>
                  <a:gd name="T8" fmla="*/ 751 w 1386"/>
                  <a:gd name="T9" fmla="*/ 1385 h 1385"/>
                  <a:gd name="T10" fmla="*/ 871 w 1386"/>
                  <a:gd name="T11" fmla="*/ 1252 h 1385"/>
                  <a:gd name="T12" fmla="*/ 1008 w 1386"/>
                  <a:gd name="T13" fmla="*/ 1313 h 1385"/>
                  <a:gd name="T14" fmla="*/ 1067 w 1386"/>
                  <a:gd name="T15" fmla="*/ 1142 h 1385"/>
                  <a:gd name="T16" fmla="*/ 1229 w 1386"/>
                  <a:gd name="T17" fmla="*/ 1135 h 1385"/>
                  <a:gd name="T18" fmla="*/ 1215 w 1386"/>
                  <a:gd name="T19" fmla="*/ 954 h 1385"/>
                  <a:gd name="T20" fmla="*/ 1354 w 1386"/>
                  <a:gd name="T21" fmla="*/ 909 h 1385"/>
                  <a:gd name="T22" fmla="*/ 1274 w 1386"/>
                  <a:gd name="T23" fmla="*/ 745 h 1385"/>
                  <a:gd name="T24" fmla="*/ 1386 w 1386"/>
                  <a:gd name="T25" fmla="*/ 641 h 1385"/>
                  <a:gd name="T26" fmla="*/ 1251 w 1386"/>
                  <a:gd name="T27" fmla="*/ 520 h 1385"/>
                  <a:gd name="T28" fmla="*/ 1313 w 1386"/>
                  <a:gd name="T29" fmla="*/ 378 h 1385"/>
                  <a:gd name="T30" fmla="*/ 1144 w 1386"/>
                  <a:gd name="T31" fmla="*/ 318 h 1385"/>
                  <a:gd name="T32" fmla="*/ 1150 w 1386"/>
                  <a:gd name="T33" fmla="*/ 169 h 1385"/>
                  <a:gd name="T34" fmla="*/ 972 w 1386"/>
                  <a:gd name="T35" fmla="*/ 175 h 1385"/>
                  <a:gd name="T36" fmla="*/ 909 w 1386"/>
                  <a:gd name="T37" fmla="*/ 32 h 1385"/>
                  <a:gd name="T38" fmla="*/ 749 w 1386"/>
                  <a:gd name="T39" fmla="*/ 105 h 1385"/>
                  <a:gd name="T40" fmla="*/ 635 w 1386"/>
                  <a:gd name="T41" fmla="*/ 0 h 1385"/>
                  <a:gd name="T42" fmla="*/ 516 w 1386"/>
                  <a:gd name="T43" fmla="*/ 127 h 1385"/>
                  <a:gd name="T44" fmla="*/ 378 w 1386"/>
                  <a:gd name="T45" fmla="*/ 73 h 1385"/>
                  <a:gd name="T46" fmla="*/ 316 w 1386"/>
                  <a:gd name="T47" fmla="*/ 234 h 1385"/>
                  <a:gd name="T48" fmla="*/ 157 w 1386"/>
                  <a:gd name="T49" fmla="*/ 250 h 1385"/>
                  <a:gd name="T50" fmla="*/ 163 w 1386"/>
                  <a:gd name="T51" fmla="*/ 422 h 1385"/>
                  <a:gd name="T52" fmla="*/ 32 w 1386"/>
                  <a:gd name="T53" fmla="*/ 477 h 1385"/>
                  <a:gd name="T54" fmla="*/ 101 w 1386"/>
                  <a:gd name="T55" fmla="*/ 634 h 1385"/>
                  <a:gd name="T56" fmla="*/ 0 w 1386"/>
                  <a:gd name="T57" fmla="*/ 744 h 1385"/>
                  <a:gd name="T58" fmla="*/ 124 w 1386"/>
                  <a:gd name="T59" fmla="*/ 864 h 1385"/>
                  <a:gd name="T60" fmla="*/ 73 w 1386"/>
                  <a:gd name="T61" fmla="*/ 1007 h 1385"/>
                  <a:gd name="T62" fmla="*/ 235 w 1386"/>
                  <a:gd name="T63" fmla="*/ 1070 h 1385"/>
                  <a:gd name="T64" fmla="*/ 236 w 1386"/>
                  <a:gd name="T65" fmla="*/ 1217 h 1385"/>
                  <a:gd name="T66" fmla="*/ 411 w 1386"/>
                  <a:gd name="T67" fmla="*/ 1212 h 1385"/>
                  <a:gd name="T68" fmla="*/ 477 w 1386"/>
                  <a:gd name="T69" fmla="*/ 1354 h 1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86" h="1385">
                    <a:moveTo>
                      <a:pt x="160" y="565"/>
                    </a:moveTo>
                    <a:cubicBezTo>
                      <a:pt x="229" y="274"/>
                      <a:pt x="522" y="94"/>
                      <a:pt x="813" y="164"/>
                    </a:cubicBezTo>
                    <a:cubicBezTo>
                      <a:pt x="1105" y="234"/>
                      <a:pt x="1284" y="526"/>
                      <a:pt x="1215" y="817"/>
                    </a:cubicBezTo>
                    <a:cubicBezTo>
                      <a:pt x="1145" y="1109"/>
                      <a:pt x="852" y="1288"/>
                      <a:pt x="561" y="1219"/>
                    </a:cubicBezTo>
                    <a:cubicBezTo>
                      <a:pt x="270" y="1149"/>
                      <a:pt x="90" y="857"/>
                      <a:pt x="160" y="565"/>
                    </a:cubicBezTo>
                    <a:close/>
                    <a:moveTo>
                      <a:pt x="477" y="1354"/>
                    </a:moveTo>
                    <a:lnTo>
                      <a:pt x="584" y="1379"/>
                    </a:lnTo>
                    <a:lnTo>
                      <a:pt x="638" y="1279"/>
                    </a:lnTo>
                    <a:cubicBezTo>
                      <a:pt x="661" y="1281"/>
                      <a:pt x="684" y="1281"/>
                      <a:pt x="707" y="1281"/>
                    </a:cubicBezTo>
                    <a:lnTo>
                      <a:pt x="751" y="1385"/>
                    </a:lnTo>
                    <a:lnTo>
                      <a:pt x="860" y="1367"/>
                    </a:lnTo>
                    <a:lnTo>
                      <a:pt x="871" y="1252"/>
                    </a:lnTo>
                    <a:cubicBezTo>
                      <a:pt x="889" y="1246"/>
                      <a:pt x="907" y="1239"/>
                      <a:pt x="925" y="1231"/>
                    </a:cubicBezTo>
                    <a:lnTo>
                      <a:pt x="1008" y="1313"/>
                    </a:lnTo>
                    <a:lnTo>
                      <a:pt x="1102" y="1255"/>
                    </a:lnTo>
                    <a:lnTo>
                      <a:pt x="1067" y="1142"/>
                    </a:lnTo>
                    <a:cubicBezTo>
                      <a:pt x="1086" y="1127"/>
                      <a:pt x="1103" y="1110"/>
                      <a:pt x="1119" y="1093"/>
                    </a:cubicBezTo>
                    <a:lnTo>
                      <a:pt x="1229" y="1135"/>
                    </a:lnTo>
                    <a:lnTo>
                      <a:pt x="1292" y="1045"/>
                    </a:lnTo>
                    <a:lnTo>
                      <a:pt x="1215" y="954"/>
                    </a:lnTo>
                    <a:cubicBezTo>
                      <a:pt x="1222" y="940"/>
                      <a:pt x="1229" y="924"/>
                      <a:pt x="1235" y="909"/>
                    </a:cubicBezTo>
                    <a:lnTo>
                      <a:pt x="1354" y="909"/>
                    </a:lnTo>
                    <a:lnTo>
                      <a:pt x="1379" y="801"/>
                    </a:lnTo>
                    <a:lnTo>
                      <a:pt x="1274" y="745"/>
                    </a:lnTo>
                    <a:cubicBezTo>
                      <a:pt x="1276" y="726"/>
                      <a:pt x="1277" y="706"/>
                      <a:pt x="1277" y="687"/>
                    </a:cubicBezTo>
                    <a:lnTo>
                      <a:pt x="1386" y="641"/>
                    </a:lnTo>
                    <a:lnTo>
                      <a:pt x="1369" y="532"/>
                    </a:lnTo>
                    <a:lnTo>
                      <a:pt x="1251" y="520"/>
                    </a:lnTo>
                    <a:cubicBezTo>
                      <a:pt x="1245" y="500"/>
                      <a:pt x="1238" y="481"/>
                      <a:pt x="1230" y="461"/>
                    </a:cubicBezTo>
                    <a:lnTo>
                      <a:pt x="1313" y="378"/>
                    </a:lnTo>
                    <a:lnTo>
                      <a:pt x="1255" y="284"/>
                    </a:lnTo>
                    <a:lnTo>
                      <a:pt x="1144" y="318"/>
                    </a:lnTo>
                    <a:cubicBezTo>
                      <a:pt x="1131" y="303"/>
                      <a:pt x="1119" y="289"/>
                      <a:pt x="1105" y="275"/>
                    </a:cubicBezTo>
                    <a:lnTo>
                      <a:pt x="1150" y="169"/>
                    </a:lnTo>
                    <a:lnTo>
                      <a:pt x="1061" y="103"/>
                    </a:lnTo>
                    <a:lnTo>
                      <a:pt x="972" y="175"/>
                    </a:lnTo>
                    <a:cubicBezTo>
                      <a:pt x="952" y="164"/>
                      <a:pt x="931" y="154"/>
                      <a:pt x="909" y="145"/>
                    </a:cubicBezTo>
                    <a:lnTo>
                      <a:pt x="909" y="32"/>
                    </a:lnTo>
                    <a:lnTo>
                      <a:pt x="802" y="6"/>
                    </a:lnTo>
                    <a:lnTo>
                      <a:pt x="749" y="105"/>
                    </a:lnTo>
                    <a:cubicBezTo>
                      <a:pt x="725" y="103"/>
                      <a:pt x="701" y="101"/>
                      <a:pt x="678" y="102"/>
                    </a:cubicBezTo>
                    <a:lnTo>
                      <a:pt x="635" y="0"/>
                    </a:lnTo>
                    <a:lnTo>
                      <a:pt x="526" y="18"/>
                    </a:lnTo>
                    <a:lnTo>
                      <a:pt x="516" y="127"/>
                    </a:lnTo>
                    <a:cubicBezTo>
                      <a:pt x="495" y="134"/>
                      <a:pt x="475" y="141"/>
                      <a:pt x="455" y="149"/>
                    </a:cubicBezTo>
                    <a:lnTo>
                      <a:pt x="378" y="73"/>
                    </a:lnTo>
                    <a:lnTo>
                      <a:pt x="284" y="131"/>
                    </a:lnTo>
                    <a:lnTo>
                      <a:pt x="316" y="234"/>
                    </a:lnTo>
                    <a:cubicBezTo>
                      <a:pt x="295" y="251"/>
                      <a:pt x="275" y="269"/>
                      <a:pt x="257" y="289"/>
                    </a:cubicBezTo>
                    <a:lnTo>
                      <a:pt x="157" y="250"/>
                    </a:lnTo>
                    <a:lnTo>
                      <a:pt x="94" y="340"/>
                    </a:lnTo>
                    <a:lnTo>
                      <a:pt x="163" y="422"/>
                    </a:lnTo>
                    <a:cubicBezTo>
                      <a:pt x="154" y="439"/>
                      <a:pt x="146" y="458"/>
                      <a:pt x="138" y="477"/>
                    </a:cubicBezTo>
                    <a:lnTo>
                      <a:pt x="32" y="477"/>
                    </a:lnTo>
                    <a:lnTo>
                      <a:pt x="7" y="584"/>
                    </a:lnTo>
                    <a:lnTo>
                      <a:pt x="101" y="634"/>
                    </a:lnTo>
                    <a:cubicBezTo>
                      <a:pt x="98" y="658"/>
                      <a:pt x="97" y="681"/>
                      <a:pt x="98" y="704"/>
                    </a:cubicBezTo>
                    <a:lnTo>
                      <a:pt x="0" y="744"/>
                    </a:lnTo>
                    <a:lnTo>
                      <a:pt x="17" y="853"/>
                    </a:lnTo>
                    <a:lnTo>
                      <a:pt x="124" y="864"/>
                    </a:lnTo>
                    <a:cubicBezTo>
                      <a:pt x="131" y="887"/>
                      <a:pt x="139" y="909"/>
                      <a:pt x="149" y="931"/>
                    </a:cubicBezTo>
                    <a:lnTo>
                      <a:pt x="73" y="1007"/>
                    </a:lnTo>
                    <a:lnTo>
                      <a:pt x="131" y="1101"/>
                    </a:lnTo>
                    <a:lnTo>
                      <a:pt x="235" y="1070"/>
                    </a:lnTo>
                    <a:cubicBezTo>
                      <a:pt x="249" y="1086"/>
                      <a:pt x="263" y="1101"/>
                      <a:pt x="278" y="1116"/>
                    </a:cubicBezTo>
                    <a:lnTo>
                      <a:pt x="236" y="1217"/>
                    </a:lnTo>
                    <a:lnTo>
                      <a:pt x="325" y="1282"/>
                    </a:lnTo>
                    <a:lnTo>
                      <a:pt x="411" y="1212"/>
                    </a:lnTo>
                    <a:cubicBezTo>
                      <a:pt x="432" y="1224"/>
                      <a:pt x="454" y="1233"/>
                      <a:pt x="477" y="1242"/>
                    </a:cubicBezTo>
                    <a:lnTo>
                      <a:pt x="477" y="1354"/>
                    </a:lnTo>
                    <a:close/>
                  </a:path>
                </a:pathLst>
              </a:custGeom>
              <a:solidFill>
                <a:schemeClr val="bg2">
                  <a:lumMod val="95000"/>
                </a:schemeClr>
              </a:solidFill>
              <a:ln>
                <a:solidFill>
                  <a:srgbClr val="EF5B43"/>
                </a:solidFill>
              </a:ln>
            </p:spPr>
            <p:txBody>
              <a:bodyPr vert="horz" wrap="square" lIns="91392" tIns="45696" rIns="91392" bIns="45696" numCol="1" anchor="t" anchorCtr="0" compatLnSpc="1"/>
              <a:lstStyle/>
              <a:p>
                <a:endParaRPr lang="zh-CN" altLang="en-US" sz="17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15"/>
              <p:cNvSpPr/>
              <p:nvPr/>
            </p:nvSpPr>
            <p:spPr bwMode="auto">
              <a:xfrm>
                <a:off x="6959448" y="2389652"/>
                <a:ext cx="1027308" cy="1031321"/>
              </a:xfrm>
              <a:custGeom>
                <a:avLst/>
                <a:gdLst>
                  <a:gd name="T0" fmla="*/ 1062 w 1128"/>
                  <a:gd name="T1" fmla="*/ 683 h 1128"/>
                  <a:gd name="T2" fmla="*/ 683 w 1128"/>
                  <a:gd name="T3" fmla="*/ 66 h 1128"/>
                  <a:gd name="T4" fmla="*/ 66 w 1128"/>
                  <a:gd name="T5" fmla="*/ 445 h 1128"/>
                  <a:gd name="T6" fmla="*/ 445 w 1128"/>
                  <a:gd name="T7" fmla="*/ 1062 h 1128"/>
                  <a:gd name="T8" fmla="*/ 1062 w 1128"/>
                  <a:gd name="T9" fmla="*/ 683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8" h="1128">
                    <a:moveTo>
                      <a:pt x="1062" y="683"/>
                    </a:moveTo>
                    <a:cubicBezTo>
                      <a:pt x="1128" y="408"/>
                      <a:pt x="958" y="132"/>
                      <a:pt x="683" y="66"/>
                    </a:cubicBezTo>
                    <a:cubicBezTo>
                      <a:pt x="408" y="0"/>
                      <a:pt x="132" y="170"/>
                      <a:pt x="66" y="445"/>
                    </a:cubicBezTo>
                    <a:cubicBezTo>
                      <a:pt x="0" y="720"/>
                      <a:pt x="170" y="997"/>
                      <a:pt x="445" y="1062"/>
                    </a:cubicBezTo>
                    <a:cubicBezTo>
                      <a:pt x="720" y="1128"/>
                      <a:pt x="997" y="958"/>
                      <a:pt x="1062" y="683"/>
                    </a:cubicBezTo>
                    <a:close/>
                  </a:path>
                </a:pathLst>
              </a:custGeom>
              <a:solidFill>
                <a:srgbClr val="EF5B43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/>
              <a:lstStyle/>
              <a:p>
                <a:endParaRPr lang="zh-CN" altLang="en-US" sz="17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6852744" y="2277597"/>
              <a:ext cx="726482" cy="646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598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598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68590" y="3775933"/>
            <a:ext cx="1263413" cy="1263413"/>
            <a:chOff x="7568590" y="3775933"/>
            <a:chExt cx="1263413" cy="1263413"/>
          </a:xfrm>
        </p:grpSpPr>
        <p:grpSp>
          <p:nvGrpSpPr>
            <p:cNvPr id="33" name="组合 32"/>
            <p:cNvGrpSpPr/>
            <p:nvPr/>
          </p:nvGrpSpPr>
          <p:grpSpPr>
            <a:xfrm>
              <a:off x="7568590" y="3775933"/>
              <a:ext cx="1263413" cy="1263413"/>
              <a:chOff x="7775541" y="4141250"/>
              <a:chExt cx="1264071" cy="1264071"/>
            </a:xfrm>
          </p:grpSpPr>
          <p:sp>
            <p:nvSpPr>
              <p:cNvPr id="34" name="Freeform 16"/>
              <p:cNvSpPr>
                <a:spLocks noEditPoints="1"/>
              </p:cNvSpPr>
              <p:nvPr/>
            </p:nvSpPr>
            <p:spPr bwMode="auto">
              <a:xfrm>
                <a:off x="7775541" y="4141250"/>
                <a:ext cx="1264071" cy="1264071"/>
              </a:xfrm>
              <a:custGeom>
                <a:avLst/>
                <a:gdLst>
                  <a:gd name="T0" fmla="*/ 813 w 1386"/>
                  <a:gd name="T1" fmla="*/ 164 h 1385"/>
                  <a:gd name="T2" fmla="*/ 561 w 1386"/>
                  <a:gd name="T3" fmla="*/ 1218 h 1385"/>
                  <a:gd name="T4" fmla="*/ 477 w 1386"/>
                  <a:gd name="T5" fmla="*/ 1353 h 1385"/>
                  <a:gd name="T6" fmla="*/ 638 w 1386"/>
                  <a:gd name="T7" fmla="*/ 1279 h 1385"/>
                  <a:gd name="T8" fmla="*/ 751 w 1386"/>
                  <a:gd name="T9" fmla="*/ 1385 h 1385"/>
                  <a:gd name="T10" fmla="*/ 871 w 1386"/>
                  <a:gd name="T11" fmla="*/ 1251 h 1385"/>
                  <a:gd name="T12" fmla="*/ 1008 w 1386"/>
                  <a:gd name="T13" fmla="*/ 1312 h 1385"/>
                  <a:gd name="T14" fmla="*/ 1067 w 1386"/>
                  <a:gd name="T15" fmla="*/ 1142 h 1385"/>
                  <a:gd name="T16" fmla="*/ 1229 w 1386"/>
                  <a:gd name="T17" fmla="*/ 1135 h 1385"/>
                  <a:gd name="T18" fmla="*/ 1215 w 1386"/>
                  <a:gd name="T19" fmla="*/ 954 h 1385"/>
                  <a:gd name="T20" fmla="*/ 1354 w 1386"/>
                  <a:gd name="T21" fmla="*/ 908 h 1385"/>
                  <a:gd name="T22" fmla="*/ 1274 w 1386"/>
                  <a:gd name="T23" fmla="*/ 745 h 1385"/>
                  <a:gd name="T24" fmla="*/ 1386 w 1386"/>
                  <a:gd name="T25" fmla="*/ 641 h 1385"/>
                  <a:gd name="T26" fmla="*/ 1252 w 1386"/>
                  <a:gd name="T27" fmla="*/ 520 h 1385"/>
                  <a:gd name="T28" fmla="*/ 1313 w 1386"/>
                  <a:gd name="T29" fmla="*/ 378 h 1385"/>
                  <a:gd name="T30" fmla="*/ 1144 w 1386"/>
                  <a:gd name="T31" fmla="*/ 318 h 1385"/>
                  <a:gd name="T32" fmla="*/ 1150 w 1386"/>
                  <a:gd name="T33" fmla="*/ 168 h 1385"/>
                  <a:gd name="T34" fmla="*/ 972 w 1386"/>
                  <a:gd name="T35" fmla="*/ 175 h 1385"/>
                  <a:gd name="T36" fmla="*/ 909 w 1386"/>
                  <a:gd name="T37" fmla="*/ 32 h 1385"/>
                  <a:gd name="T38" fmla="*/ 749 w 1386"/>
                  <a:gd name="T39" fmla="*/ 105 h 1385"/>
                  <a:gd name="T40" fmla="*/ 635 w 1386"/>
                  <a:gd name="T41" fmla="*/ 0 h 1385"/>
                  <a:gd name="T42" fmla="*/ 516 w 1386"/>
                  <a:gd name="T43" fmla="*/ 127 h 1385"/>
                  <a:gd name="T44" fmla="*/ 378 w 1386"/>
                  <a:gd name="T45" fmla="*/ 72 h 1385"/>
                  <a:gd name="T46" fmla="*/ 316 w 1386"/>
                  <a:gd name="T47" fmla="*/ 233 h 1385"/>
                  <a:gd name="T48" fmla="*/ 157 w 1386"/>
                  <a:gd name="T49" fmla="*/ 250 h 1385"/>
                  <a:gd name="T50" fmla="*/ 163 w 1386"/>
                  <a:gd name="T51" fmla="*/ 421 h 1385"/>
                  <a:gd name="T52" fmla="*/ 32 w 1386"/>
                  <a:gd name="T53" fmla="*/ 476 h 1385"/>
                  <a:gd name="T54" fmla="*/ 101 w 1386"/>
                  <a:gd name="T55" fmla="*/ 634 h 1385"/>
                  <a:gd name="T56" fmla="*/ 0 w 1386"/>
                  <a:gd name="T57" fmla="*/ 744 h 1385"/>
                  <a:gd name="T58" fmla="*/ 124 w 1386"/>
                  <a:gd name="T59" fmla="*/ 864 h 1385"/>
                  <a:gd name="T60" fmla="*/ 73 w 1386"/>
                  <a:gd name="T61" fmla="*/ 1007 h 1385"/>
                  <a:gd name="T62" fmla="*/ 235 w 1386"/>
                  <a:gd name="T63" fmla="*/ 1069 h 1385"/>
                  <a:gd name="T64" fmla="*/ 236 w 1386"/>
                  <a:gd name="T65" fmla="*/ 1216 h 1385"/>
                  <a:gd name="T66" fmla="*/ 411 w 1386"/>
                  <a:gd name="T67" fmla="*/ 1212 h 1385"/>
                  <a:gd name="T68" fmla="*/ 477 w 1386"/>
                  <a:gd name="T69" fmla="*/ 1353 h 1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86" h="1385">
                    <a:moveTo>
                      <a:pt x="160" y="565"/>
                    </a:moveTo>
                    <a:cubicBezTo>
                      <a:pt x="230" y="274"/>
                      <a:pt x="522" y="94"/>
                      <a:pt x="813" y="164"/>
                    </a:cubicBezTo>
                    <a:cubicBezTo>
                      <a:pt x="1105" y="233"/>
                      <a:pt x="1284" y="526"/>
                      <a:pt x="1215" y="817"/>
                    </a:cubicBezTo>
                    <a:cubicBezTo>
                      <a:pt x="1145" y="1108"/>
                      <a:pt x="853" y="1288"/>
                      <a:pt x="561" y="1218"/>
                    </a:cubicBezTo>
                    <a:cubicBezTo>
                      <a:pt x="270" y="1149"/>
                      <a:pt x="90" y="856"/>
                      <a:pt x="160" y="565"/>
                    </a:cubicBezTo>
                    <a:close/>
                    <a:moveTo>
                      <a:pt x="477" y="1353"/>
                    </a:moveTo>
                    <a:lnTo>
                      <a:pt x="584" y="1379"/>
                    </a:lnTo>
                    <a:lnTo>
                      <a:pt x="638" y="1279"/>
                    </a:lnTo>
                    <a:cubicBezTo>
                      <a:pt x="661" y="1281"/>
                      <a:pt x="684" y="1281"/>
                      <a:pt x="707" y="1280"/>
                    </a:cubicBezTo>
                    <a:lnTo>
                      <a:pt x="751" y="1385"/>
                    </a:lnTo>
                    <a:lnTo>
                      <a:pt x="860" y="1367"/>
                    </a:lnTo>
                    <a:lnTo>
                      <a:pt x="871" y="1251"/>
                    </a:lnTo>
                    <a:cubicBezTo>
                      <a:pt x="889" y="1245"/>
                      <a:pt x="907" y="1238"/>
                      <a:pt x="925" y="1230"/>
                    </a:cubicBezTo>
                    <a:lnTo>
                      <a:pt x="1008" y="1312"/>
                    </a:lnTo>
                    <a:lnTo>
                      <a:pt x="1102" y="1255"/>
                    </a:lnTo>
                    <a:lnTo>
                      <a:pt x="1067" y="1142"/>
                    </a:lnTo>
                    <a:cubicBezTo>
                      <a:pt x="1086" y="1126"/>
                      <a:pt x="1103" y="1110"/>
                      <a:pt x="1119" y="1092"/>
                    </a:cubicBezTo>
                    <a:lnTo>
                      <a:pt x="1229" y="1135"/>
                    </a:lnTo>
                    <a:lnTo>
                      <a:pt x="1292" y="1045"/>
                    </a:lnTo>
                    <a:lnTo>
                      <a:pt x="1215" y="954"/>
                    </a:lnTo>
                    <a:cubicBezTo>
                      <a:pt x="1222" y="939"/>
                      <a:pt x="1229" y="924"/>
                      <a:pt x="1235" y="909"/>
                    </a:cubicBezTo>
                    <a:lnTo>
                      <a:pt x="1354" y="908"/>
                    </a:lnTo>
                    <a:lnTo>
                      <a:pt x="1379" y="801"/>
                    </a:lnTo>
                    <a:lnTo>
                      <a:pt x="1274" y="745"/>
                    </a:lnTo>
                    <a:cubicBezTo>
                      <a:pt x="1276" y="725"/>
                      <a:pt x="1277" y="706"/>
                      <a:pt x="1277" y="686"/>
                    </a:cubicBezTo>
                    <a:lnTo>
                      <a:pt x="1386" y="641"/>
                    </a:lnTo>
                    <a:lnTo>
                      <a:pt x="1369" y="532"/>
                    </a:lnTo>
                    <a:lnTo>
                      <a:pt x="1252" y="520"/>
                    </a:lnTo>
                    <a:cubicBezTo>
                      <a:pt x="1245" y="500"/>
                      <a:pt x="1238" y="480"/>
                      <a:pt x="1230" y="461"/>
                    </a:cubicBezTo>
                    <a:lnTo>
                      <a:pt x="1313" y="378"/>
                    </a:lnTo>
                    <a:lnTo>
                      <a:pt x="1255" y="284"/>
                    </a:lnTo>
                    <a:lnTo>
                      <a:pt x="1144" y="318"/>
                    </a:lnTo>
                    <a:cubicBezTo>
                      <a:pt x="1131" y="303"/>
                      <a:pt x="1119" y="289"/>
                      <a:pt x="1105" y="275"/>
                    </a:cubicBezTo>
                    <a:lnTo>
                      <a:pt x="1150" y="168"/>
                    </a:lnTo>
                    <a:lnTo>
                      <a:pt x="1061" y="103"/>
                    </a:lnTo>
                    <a:lnTo>
                      <a:pt x="972" y="175"/>
                    </a:lnTo>
                    <a:cubicBezTo>
                      <a:pt x="952" y="164"/>
                      <a:pt x="931" y="154"/>
                      <a:pt x="909" y="145"/>
                    </a:cubicBezTo>
                    <a:lnTo>
                      <a:pt x="909" y="32"/>
                    </a:lnTo>
                    <a:lnTo>
                      <a:pt x="802" y="6"/>
                    </a:lnTo>
                    <a:lnTo>
                      <a:pt x="749" y="105"/>
                    </a:lnTo>
                    <a:cubicBezTo>
                      <a:pt x="725" y="102"/>
                      <a:pt x="701" y="101"/>
                      <a:pt x="678" y="101"/>
                    </a:cubicBezTo>
                    <a:lnTo>
                      <a:pt x="635" y="0"/>
                    </a:lnTo>
                    <a:lnTo>
                      <a:pt x="526" y="18"/>
                    </a:lnTo>
                    <a:lnTo>
                      <a:pt x="516" y="127"/>
                    </a:lnTo>
                    <a:cubicBezTo>
                      <a:pt x="495" y="133"/>
                      <a:pt x="475" y="140"/>
                      <a:pt x="455" y="149"/>
                    </a:cubicBezTo>
                    <a:lnTo>
                      <a:pt x="378" y="72"/>
                    </a:lnTo>
                    <a:lnTo>
                      <a:pt x="285" y="130"/>
                    </a:lnTo>
                    <a:lnTo>
                      <a:pt x="316" y="233"/>
                    </a:lnTo>
                    <a:cubicBezTo>
                      <a:pt x="295" y="250"/>
                      <a:pt x="275" y="269"/>
                      <a:pt x="257" y="288"/>
                    </a:cubicBezTo>
                    <a:lnTo>
                      <a:pt x="157" y="250"/>
                    </a:lnTo>
                    <a:lnTo>
                      <a:pt x="94" y="340"/>
                    </a:lnTo>
                    <a:lnTo>
                      <a:pt x="163" y="421"/>
                    </a:lnTo>
                    <a:cubicBezTo>
                      <a:pt x="154" y="439"/>
                      <a:pt x="146" y="457"/>
                      <a:pt x="138" y="476"/>
                    </a:cubicBezTo>
                    <a:lnTo>
                      <a:pt x="32" y="476"/>
                    </a:lnTo>
                    <a:lnTo>
                      <a:pt x="7" y="584"/>
                    </a:lnTo>
                    <a:lnTo>
                      <a:pt x="101" y="634"/>
                    </a:lnTo>
                    <a:cubicBezTo>
                      <a:pt x="98" y="657"/>
                      <a:pt x="97" y="680"/>
                      <a:pt x="98" y="703"/>
                    </a:cubicBezTo>
                    <a:lnTo>
                      <a:pt x="0" y="744"/>
                    </a:lnTo>
                    <a:lnTo>
                      <a:pt x="17" y="853"/>
                    </a:lnTo>
                    <a:lnTo>
                      <a:pt x="124" y="864"/>
                    </a:lnTo>
                    <a:cubicBezTo>
                      <a:pt x="131" y="887"/>
                      <a:pt x="139" y="909"/>
                      <a:pt x="149" y="931"/>
                    </a:cubicBezTo>
                    <a:lnTo>
                      <a:pt x="73" y="1007"/>
                    </a:lnTo>
                    <a:lnTo>
                      <a:pt x="131" y="1101"/>
                    </a:lnTo>
                    <a:lnTo>
                      <a:pt x="235" y="1069"/>
                    </a:lnTo>
                    <a:cubicBezTo>
                      <a:pt x="249" y="1086"/>
                      <a:pt x="263" y="1101"/>
                      <a:pt x="278" y="1116"/>
                    </a:cubicBezTo>
                    <a:lnTo>
                      <a:pt x="236" y="1216"/>
                    </a:lnTo>
                    <a:lnTo>
                      <a:pt x="325" y="1282"/>
                    </a:lnTo>
                    <a:lnTo>
                      <a:pt x="411" y="1212"/>
                    </a:lnTo>
                    <a:cubicBezTo>
                      <a:pt x="432" y="1223"/>
                      <a:pt x="454" y="1233"/>
                      <a:pt x="477" y="1242"/>
                    </a:cubicBezTo>
                    <a:lnTo>
                      <a:pt x="477" y="1353"/>
                    </a:lnTo>
                    <a:close/>
                  </a:path>
                </a:pathLst>
              </a:custGeom>
              <a:solidFill>
                <a:schemeClr val="bg2">
                  <a:lumMod val="95000"/>
                </a:schemeClr>
              </a:solidFill>
              <a:ln>
                <a:solidFill>
                  <a:srgbClr val="858976"/>
                </a:solidFill>
              </a:ln>
            </p:spPr>
            <p:txBody>
              <a:bodyPr vert="horz" wrap="square" lIns="91392" tIns="45696" rIns="91392" bIns="45696" numCol="1" anchor="t" anchorCtr="0" compatLnSpc="1"/>
              <a:lstStyle/>
              <a:p>
                <a:endParaRPr lang="zh-CN" altLang="en-US" sz="17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17"/>
              <p:cNvSpPr/>
              <p:nvPr/>
            </p:nvSpPr>
            <p:spPr bwMode="auto">
              <a:xfrm>
                <a:off x="7887903" y="4257626"/>
                <a:ext cx="1027308" cy="1027308"/>
              </a:xfrm>
              <a:custGeom>
                <a:avLst/>
                <a:gdLst>
                  <a:gd name="T0" fmla="*/ 1062 w 1128"/>
                  <a:gd name="T1" fmla="*/ 683 h 1128"/>
                  <a:gd name="T2" fmla="*/ 683 w 1128"/>
                  <a:gd name="T3" fmla="*/ 66 h 1128"/>
                  <a:gd name="T4" fmla="*/ 66 w 1128"/>
                  <a:gd name="T5" fmla="*/ 445 h 1128"/>
                  <a:gd name="T6" fmla="*/ 445 w 1128"/>
                  <a:gd name="T7" fmla="*/ 1062 h 1128"/>
                  <a:gd name="T8" fmla="*/ 1062 w 1128"/>
                  <a:gd name="T9" fmla="*/ 683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8" h="1128">
                    <a:moveTo>
                      <a:pt x="1062" y="683"/>
                    </a:moveTo>
                    <a:cubicBezTo>
                      <a:pt x="1128" y="408"/>
                      <a:pt x="958" y="132"/>
                      <a:pt x="683" y="66"/>
                    </a:cubicBezTo>
                    <a:cubicBezTo>
                      <a:pt x="408" y="0"/>
                      <a:pt x="132" y="170"/>
                      <a:pt x="66" y="445"/>
                    </a:cubicBezTo>
                    <a:cubicBezTo>
                      <a:pt x="0" y="720"/>
                      <a:pt x="170" y="996"/>
                      <a:pt x="445" y="1062"/>
                    </a:cubicBezTo>
                    <a:cubicBezTo>
                      <a:pt x="720" y="1128"/>
                      <a:pt x="997" y="958"/>
                      <a:pt x="1062" y="683"/>
                    </a:cubicBezTo>
                    <a:close/>
                  </a:path>
                </a:pathLst>
              </a:custGeom>
              <a:solidFill>
                <a:srgbClr val="858976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/>
              <a:lstStyle/>
              <a:p>
                <a:endParaRPr lang="zh-CN" altLang="en-US" sz="17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7831039" y="4095795"/>
              <a:ext cx="726482" cy="646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598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598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1150880" y="318958"/>
            <a:ext cx="3647469" cy="4306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sz="2799" b="0" dirty="0" smtClean="0">
                <a:solidFill>
                  <a:srgbClr val="756271"/>
                </a:solidFill>
              </a:rPr>
              <a:t>1.4 </a:t>
            </a:r>
            <a:r>
              <a:rPr lang="zh-CN" altLang="en-US" sz="2799" b="0" dirty="0" smtClean="0">
                <a:solidFill>
                  <a:srgbClr val="756271"/>
                </a:solidFill>
              </a:rPr>
              <a:t>关联规则</a:t>
            </a:r>
            <a:endParaRPr lang="zh-CN" altLang="en-US" sz="2799" b="0" dirty="0">
              <a:solidFill>
                <a:srgbClr val="7562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256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059131" y="834980"/>
            <a:ext cx="3719288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33" dirty="0">
                <a:solidFill>
                  <a:srgbClr val="543C4F"/>
                </a:solidFill>
                <a:latin typeface="微软雅黑" panose="020B0503020204020204" pitchFamily="34" charset="-122"/>
                <a:ea typeface="方正兰亭黑_GBK"/>
              </a:rPr>
              <a:t>BACKGROUND AND SIGNIFICANCE OF THE SELECTED TOPIC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2"/>
          <p:cNvSpPr txBox="1"/>
          <p:nvPr/>
        </p:nvSpPr>
        <p:spPr>
          <a:xfrm>
            <a:off x="1311261" y="304585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rgbClr val="756271"/>
                </a:solidFill>
              </a:rPr>
              <a:t>1.5 </a:t>
            </a:r>
            <a:r>
              <a:rPr lang="zh-CN" altLang="en-US" b="0" dirty="0" smtClean="0">
                <a:solidFill>
                  <a:srgbClr val="756271"/>
                </a:solidFill>
              </a:rPr>
              <a:t>图片识别</a:t>
            </a:r>
            <a:endParaRPr lang="zh-CN" altLang="en-US" b="0" dirty="0">
              <a:solidFill>
                <a:srgbClr val="75627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9638" y="1590642"/>
            <a:ext cx="2268537" cy="3128962"/>
            <a:chOff x="1519638" y="1590642"/>
            <a:chExt cx="2268537" cy="3128962"/>
          </a:xfrm>
        </p:grpSpPr>
        <p:sp>
          <p:nvSpPr>
            <p:cNvPr id="10" name="Freeform 5"/>
            <p:cNvSpPr/>
            <p:nvPr/>
          </p:nvSpPr>
          <p:spPr bwMode="auto">
            <a:xfrm>
              <a:off x="1519638" y="1970054"/>
              <a:ext cx="2268537" cy="2749550"/>
            </a:xfrm>
            <a:custGeom>
              <a:avLst/>
              <a:gdLst>
                <a:gd name="T0" fmla="*/ 1551 w 3102"/>
                <a:gd name="T1" fmla="*/ 0 h 3756"/>
                <a:gd name="T2" fmla="*/ 3102 w 3102"/>
                <a:gd name="T3" fmla="*/ 1551 h 3756"/>
                <a:gd name="T4" fmla="*/ 2632 w 3102"/>
                <a:gd name="T5" fmla="*/ 2662 h 3756"/>
                <a:gd name="T6" fmla="*/ 1551 w 3102"/>
                <a:gd name="T7" fmla="*/ 3756 h 3756"/>
                <a:gd name="T8" fmla="*/ 507 w 3102"/>
                <a:gd name="T9" fmla="*/ 2698 h 3756"/>
                <a:gd name="T10" fmla="*/ 0 w 3102"/>
                <a:gd name="T11" fmla="*/ 1551 h 3756"/>
                <a:gd name="T12" fmla="*/ 1551 w 3102"/>
                <a:gd name="T13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2" h="3756">
                  <a:moveTo>
                    <a:pt x="1551" y="0"/>
                  </a:moveTo>
                  <a:cubicBezTo>
                    <a:pt x="2407" y="0"/>
                    <a:pt x="3102" y="695"/>
                    <a:pt x="3102" y="1551"/>
                  </a:cubicBezTo>
                  <a:cubicBezTo>
                    <a:pt x="3102" y="1987"/>
                    <a:pt x="2922" y="2381"/>
                    <a:pt x="2632" y="2662"/>
                  </a:cubicBezTo>
                  <a:cubicBezTo>
                    <a:pt x="2558" y="2748"/>
                    <a:pt x="1656" y="3650"/>
                    <a:pt x="1551" y="3756"/>
                  </a:cubicBezTo>
                  <a:cubicBezTo>
                    <a:pt x="1437" y="3642"/>
                    <a:pt x="576" y="2768"/>
                    <a:pt x="507" y="2698"/>
                  </a:cubicBezTo>
                  <a:cubicBezTo>
                    <a:pt x="195" y="2414"/>
                    <a:pt x="0" y="2006"/>
                    <a:pt x="0" y="1551"/>
                  </a:cubicBezTo>
                  <a:cubicBezTo>
                    <a:pt x="0" y="695"/>
                    <a:pt x="694" y="0"/>
                    <a:pt x="1551" y="0"/>
                  </a:cubicBezTo>
                  <a:close/>
                </a:path>
              </a:pathLst>
            </a:custGeom>
            <a:solidFill>
              <a:srgbClr val="5ABB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2281638" y="1590642"/>
              <a:ext cx="744537" cy="744538"/>
            </a:xfrm>
            <a:prstGeom prst="ellipse">
              <a:avLst/>
            </a:prstGeom>
            <a:solidFill>
              <a:srgbClr val="5ABB93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4"/>
            <p:cNvSpPr txBox="1"/>
            <p:nvPr/>
          </p:nvSpPr>
          <p:spPr>
            <a:xfrm>
              <a:off x="1779578" y="2422737"/>
              <a:ext cx="1748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解决问题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1784396" y="2816164"/>
              <a:ext cx="17390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当用户图片过于繁多或时间也过于久远的时候，用户也许忘记了图片的信息。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379366" y="1713517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95377" y="1701106"/>
            <a:ext cx="2268537" cy="3128962"/>
            <a:chOff x="4970863" y="1590642"/>
            <a:chExt cx="2268537" cy="3128962"/>
          </a:xfrm>
        </p:grpSpPr>
        <p:sp>
          <p:nvSpPr>
            <p:cNvPr id="16" name="Freeform 7"/>
            <p:cNvSpPr/>
            <p:nvPr/>
          </p:nvSpPr>
          <p:spPr bwMode="auto">
            <a:xfrm>
              <a:off x="4970863" y="1970054"/>
              <a:ext cx="2268537" cy="2749550"/>
            </a:xfrm>
            <a:custGeom>
              <a:avLst/>
              <a:gdLst>
                <a:gd name="T0" fmla="*/ 1551 w 3102"/>
                <a:gd name="T1" fmla="*/ 0 h 3756"/>
                <a:gd name="T2" fmla="*/ 3102 w 3102"/>
                <a:gd name="T3" fmla="*/ 1551 h 3756"/>
                <a:gd name="T4" fmla="*/ 2633 w 3102"/>
                <a:gd name="T5" fmla="*/ 2662 h 3756"/>
                <a:gd name="T6" fmla="*/ 1551 w 3102"/>
                <a:gd name="T7" fmla="*/ 3756 h 3756"/>
                <a:gd name="T8" fmla="*/ 507 w 3102"/>
                <a:gd name="T9" fmla="*/ 2698 h 3756"/>
                <a:gd name="T10" fmla="*/ 0 w 3102"/>
                <a:gd name="T11" fmla="*/ 1551 h 3756"/>
                <a:gd name="T12" fmla="*/ 1551 w 3102"/>
                <a:gd name="T13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2" h="3756">
                  <a:moveTo>
                    <a:pt x="1551" y="0"/>
                  </a:moveTo>
                  <a:cubicBezTo>
                    <a:pt x="2408" y="0"/>
                    <a:pt x="3102" y="695"/>
                    <a:pt x="3102" y="1551"/>
                  </a:cubicBezTo>
                  <a:cubicBezTo>
                    <a:pt x="3102" y="1987"/>
                    <a:pt x="2922" y="2381"/>
                    <a:pt x="2633" y="2662"/>
                  </a:cubicBezTo>
                  <a:cubicBezTo>
                    <a:pt x="2558" y="2748"/>
                    <a:pt x="1657" y="3650"/>
                    <a:pt x="1551" y="3756"/>
                  </a:cubicBezTo>
                  <a:cubicBezTo>
                    <a:pt x="1437" y="3642"/>
                    <a:pt x="576" y="2768"/>
                    <a:pt x="507" y="2698"/>
                  </a:cubicBezTo>
                  <a:cubicBezTo>
                    <a:pt x="196" y="2414"/>
                    <a:pt x="0" y="2006"/>
                    <a:pt x="0" y="1551"/>
                  </a:cubicBezTo>
                  <a:cubicBezTo>
                    <a:pt x="0" y="695"/>
                    <a:pt x="695" y="0"/>
                    <a:pt x="1551" y="0"/>
                  </a:cubicBezTo>
                  <a:close/>
                </a:path>
              </a:pathLst>
            </a:custGeom>
            <a:solidFill>
              <a:srgbClr val="75627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5732863" y="1590642"/>
              <a:ext cx="744537" cy="744538"/>
            </a:xfrm>
            <a:prstGeom prst="ellipse">
              <a:avLst/>
            </a:prstGeom>
            <a:solidFill>
              <a:srgbClr val="75627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14"/>
            <p:cNvSpPr txBox="1"/>
            <p:nvPr/>
          </p:nvSpPr>
          <p:spPr>
            <a:xfrm>
              <a:off x="5365383" y="2422737"/>
              <a:ext cx="1489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数据来源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15"/>
            <p:cNvSpPr txBox="1"/>
            <p:nvPr/>
          </p:nvSpPr>
          <p:spPr>
            <a:xfrm>
              <a:off x="5240660" y="2816164"/>
              <a:ext cx="1739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调用百度提供的接口。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806555" y="1713517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85377" y="3397450"/>
            <a:ext cx="2268537" cy="3065463"/>
            <a:chOff x="3245250" y="3320883"/>
            <a:chExt cx="2268537" cy="3065463"/>
          </a:xfrm>
        </p:grpSpPr>
        <p:sp>
          <p:nvSpPr>
            <p:cNvPr id="20" name="Freeform 11"/>
            <p:cNvSpPr/>
            <p:nvPr/>
          </p:nvSpPr>
          <p:spPr bwMode="auto">
            <a:xfrm>
              <a:off x="3245250" y="3320883"/>
              <a:ext cx="2268537" cy="2747963"/>
            </a:xfrm>
            <a:custGeom>
              <a:avLst/>
              <a:gdLst>
                <a:gd name="T0" fmla="*/ 1550 w 3101"/>
                <a:gd name="T1" fmla="*/ 3756 h 3756"/>
                <a:gd name="T2" fmla="*/ 3101 w 3101"/>
                <a:gd name="T3" fmla="*/ 2205 h 3756"/>
                <a:gd name="T4" fmla="*/ 2632 w 3101"/>
                <a:gd name="T5" fmla="*/ 1093 h 3756"/>
                <a:gd name="T6" fmla="*/ 1551 w 3101"/>
                <a:gd name="T7" fmla="*/ 0 h 3756"/>
                <a:gd name="T8" fmla="*/ 506 w 3101"/>
                <a:gd name="T9" fmla="*/ 1058 h 3756"/>
                <a:gd name="T10" fmla="*/ 0 w 3101"/>
                <a:gd name="T11" fmla="*/ 2205 h 3756"/>
                <a:gd name="T12" fmla="*/ 1550 w 3101"/>
                <a:gd name="T13" fmla="*/ 3756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1" h="3756">
                  <a:moveTo>
                    <a:pt x="1550" y="3756"/>
                  </a:moveTo>
                  <a:cubicBezTo>
                    <a:pt x="2407" y="3756"/>
                    <a:pt x="3101" y="3061"/>
                    <a:pt x="3101" y="2205"/>
                  </a:cubicBezTo>
                  <a:cubicBezTo>
                    <a:pt x="3101" y="1769"/>
                    <a:pt x="2922" y="1375"/>
                    <a:pt x="2632" y="1093"/>
                  </a:cubicBezTo>
                  <a:cubicBezTo>
                    <a:pt x="2558" y="1008"/>
                    <a:pt x="1656" y="106"/>
                    <a:pt x="1551" y="0"/>
                  </a:cubicBezTo>
                  <a:cubicBezTo>
                    <a:pt x="1437" y="114"/>
                    <a:pt x="575" y="988"/>
                    <a:pt x="506" y="1058"/>
                  </a:cubicBezTo>
                  <a:cubicBezTo>
                    <a:pt x="195" y="1342"/>
                    <a:pt x="0" y="1750"/>
                    <a:pt x="0" y="2205"/>
                  </a:cubicBezTo>
                  <a:cubicBezTo>
                    <a:pt x="0" y="3061"/>
                    <a:pt x="694" y="3756"/>
                    <a:pt x="1550" y="37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4007250" y="5641808"/>
              <a:ext cx="744537" cy="7445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080150" y="5775198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14"/>
            <p:cNvSpPr txBox="1"/>
            <p:nvPr/>
          </p:nvSpPr>
          <p:spPr>
            <a:xfrm>
              <a:off x="3620473" y="4127112"/>
              <a:ext cx="1489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15"/>
            <p:cNvSpPr txBox="1"/>
            <p:nvPr/>
          </p:nvSpPr>
          <p:spPr>
            <a:xfrm>
              <a:off x="3495749" y="4401163"/>
              <a:ext cx="17390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识别图片，将图片中所出现的景点的地址信息返回到用户照片描述信息中。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3322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059131" y="834980"/>
            <a:ext cx="3719288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33" dirty="0">
                <a:solidFill>
                  <a:srgbClr val="543C4F"/>
                </a:solidFill>
                <a:latin typeface="微软雅黑" panose="020B0503020204020204" pitchFamily="34" charset="-122"/>
                <a:ea typeface="方正兰亭黑_GBK"/>
              </a:rPr>
              <a:t>BACKGROUND AND SIGNIFICANCE OF THE SELECTED TOPIC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429813" y="1514796"/>
            <a:ext cx="594139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999" dirty="0" smtClean="0"/>
              <a:t>《</a:t>
            </a:r>
            <a:r>
              <a:rPr lang="zh-CN" altLang="en-US" sz="1999" dirty="0" smtClean="0"/>
              <a:t>推荐系统实践</a:t>
            </a:r>
            <a:r>
              <a:rPr lang="en-US" altLang="zh-CN" sz="1999" dirty="0" smtClean="0"/>
              <a:t>》</a:t>
            </a:r>
            <a:r>
              <a:rPr lang="zh-CN" altLang="en-US" sz="1999" dirty="0" smtClean="0"/>
              <a:t>：项亮</a:t>
            </a:r>
            <a:endParaRPr lang="en-US" altLang="zh-CN" sz="1999" dirty="0"/>
          </a:p>
        </p:txBody>
      </p:sp>
      <p:sp>
        <p:nvSpPr>
          <p:cNvPr id="10" name="TextBox 7"/>
          <p:cNvSpPr txBox="1"/>
          <p:nvPr/>
        </p:nvSpPr>
        <p:spPr>
          <a:xfrm>
            <a:off x="5429813" y="2130423"/>
            <a:ext cx="5919242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999" dirty="0"/>
              <a:t>https://blog.csdn.net/taoyanqi8932/article/details/53727841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4779676" y="1483179"/>
            <a:ext cx="463217" cy="463217"/>
          </a:xfrm>
          <a:prstGeom prst="ellipse">
            <a:avLst/>
          </a:prstGeom>
          <a:solidFill>
            <a:srgbClr val="5ABB93"/>
          </a:solidFill>
          <a:ln w="1905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t" anchorCtr="0" compatLnSpc="1"/>
          <a:lstStyle/>
          <a:p>
            <a:pPr algn="ctr"/>
            <a:r>
              <a:rPr lang="en-US" altLang="zh-CN" sz="1799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799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4778419" y="2252630"/>
            <a:ext cx="464474" cy="463217"/>
          </a:xfrm>
          <a:prstGeom prst="ellipse">
            <a:avLst/>
          </a:prstGeom>
          <a:solidFill>
            <a:srgbClr val="756271"/>
          </a:solidFill>
          <a:ln w="1905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t" anchorCtr="0" compatLnSpc="1"/>
          <a:lstStyle/>
          <a:p>
            <a:pPr algn="ctr"/>
            <a:r>
              <a:rPr lang="en-US" altLang="zh-CN" sz="1799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799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5429813" y="2878549"/>
            <a:ext cx="5919242" cy="70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999" dirty="0"/>
              <a:t>https://blog.csdn.net/qq_24369113/article/details/53645474</a:t>
            </a: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778419" y="3015134"/>
            <a:ext cx="464474" cy="463217"/>
          </a:xfrm>
          <a:prstGeom prst="ellipse">
            <a:avLst/>
          </a:prstGeom>
          <a:solidFill>
            <a:srgbClr val="EF5B43"/>
          </a:solidFill>
          <a:ln w="1905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t" anchorCtr="0" compatLnSpc="1"/>
          <a:lstStyle/>
          <a:p>
            <a:pPr algn="ctr"/>
            <a:r>
              <a:rPr lang="en-US" altLang="zh-CN" sz="1799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799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5429813" y="3749691"/>
            <a:ext cx="5919242" cy="70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999" dirty="0"/>
              <a:t>https://blog.csdn.net/fox_wayen/article/details/80467233</a:t>
            </a:r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4778419" y="3871842"/>
            <a:ext cx="464474" cy="463217"/>
          </a:xfrm>
          <a:prstGeom prst="ellipse">
            <a:avLst/>
          </a:prstGeom>
          <a:solidFill>
            <a:srgbClr val="858976"/>
          </a:solidFill>
          <a:ln w="1905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t" anchorCtr="0" compatLnSpc="1"/>
          <a:lstStyle/>
          <a:p>
            <a:pPr algn="ctr"/>
            <a:r>
              <a:rPr lang="en-US" altLang="zh-CN" sz="1799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799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4"/>
          <p:cNvSpPr txBox="1"/>
          <p:nvPr/>
        </p:nvSpPr>
        <p:spPr>
          <a:xfrm>
            <a:off x="5429813" y="4799740"/>
            <a:ext cx="5919242" cy="70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999" dirty="0"/>
              <a:t>http://ai.baidu.com/docs#/ImageClassify-API/e3eac647</a:t>
            </a:r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4758237" y="4802598"/>
            <a:ext cx="464474" cy="463217"/>
          </a:xfrm>
          <a:prstGeom prst="ellipse">
            <a:avLst/>
          </a:prstGeom>
          <a:solidFill>
            <a:srgbClr val="F2B973"/>
          </a:solidFill>
          <a:ln w="1905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t" anchorCtr="0" compatLnSpc="1"/>
          <a:lstStyle/>
          <a:p>
            <a:pPr algn="ctr"/>
            <a:r>
              <a:rPr lang="en-US" altLang="zh-CN" sz="1799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799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5"/>
          <p:cNvSpPr>
            <a:spLocks noEditPoints="1"/>
          </p:cNvSpPr>
          <p:nvPr/>
        </p:nvSpPr>
        <p:spPr bwMode="auto">
          <a:xfrm rot="925172">
            <a:off x="-245970" y="1803087"/>
            <a:ext cx="4351968" cy="4356426"/>
          </a:xfrm>
          <a:custGeom>
            <a:avLst/>
            <a:gdLst>
              <a:gd name="T0" fmla="*/ 50 w 4280"/>
              <a:gd name="T1" fmla="*/ 3831 h 4280"/>
              <a:gd name="T2" fmla="*/ 59 w 4280"/>
              <a:gd name="T3" fmla="*/ 4021 h 4280"/>
              <a:gd name="T4" fmla="*/ 259 w 4280"/>
              <a:gd name="T5" fmla="*/ 4221 h 4280"/>
              <a:gd name="T6" fmla="*/ 449 w 4280"/>
              <a:gd name="T7" fmla="*/ 4230 h 4280"/>
              <a:gd name="T8" fmla="*/ 1047 w 4280"/>
              <a:gd name="T9" fmla="*/ 3632 h 4280"/>
              <a:gd name="T10" fmla="*/ 1038 w 4280"/>
              <a:gd name="T11" fmla="*/ 3443 h 4280"/>
              <a:gd name="T12" fmla="*/ 837 w 4280"/>
              <a:gd name="T13" fmla="*/ 3242 h 4280"/>
              <a:gd name="T14" fmla="*/ 648 w 4280"/>
              <a:gd name="T15" fmla="*/ 3233 h 4280"/>
              <a:gd name="T16" fmla="*/ 50 w 4280"/>
              <a:gd name="T17" fmla="*/ 3831 h 4280"/>
              <a:gd name="T18" fmla="*/ 2717 w 4280"/>
              <a:gd name="T19" fmla="*/ 3126 h 4280"/>
              <a:gd name="T20" fmla="*/ 3822 w 4280"/>
              <a:gd name="T21" fmla="*/ 2669 h 4280"/>
              <a:gd name="T22" fmla="*/ 4280 w 4280"/>
              <a:gd name="T23" fmla="*/ 1563 h 4280"/>
              <a:gd name="T24" fmla="*/ 3822 w 4280"/>
              <a:gd name="T25" fmla="*/ 458 h 4280"/>
              <a:gd name="T26" fmla="*/ 2717 w 4280"/>
              <a:gd name="T27" fmla="*/ 0 h 4280"/>
              <a:gd name="T28" fmla="*/ 1611 w 4280"/>
              <a:gd name="T29" fmla="*/ 458 h 4280"/>
              <a:gd name="T30" fmla="*/ 1417 w 4280"/>
              <a:gd name="T31" fmla="*/ 2431 h 4280"/>
              <a:gd name="T32" fmla="*/ 1369 w 4280"/>
              <a:gd name="T33" fmla="*/ 2462 h 4280"/>
              <a:gd name="T34" fmla="*/ 1360 w 4280"/>
              <a:gd name="T35" fmla="*/ 2472 h 4280"/>
              <a:gd name="T36" fmla="*/ 1360 w 4280"/>
              <a:gd name="T37" fmla="*/ 2670 h 4280"/>
              <a:gd name="T38" fmla="*/ 1610 w 4280"/>
              <a:gd name="T39" fmla="*/ 2920 h 4280"/>
              <a:gd name="T40" fmla="*/ 1808 w 4280"/>
              <a:gd name="T41" fmla="*/ 2920 h 4280"/>
              <a:gd name="T42" fmla="*/ 1818 w 4280"/>
              <a:gd name="T43" fmla="*/ 2911 h 4280"/>
              <a:gd name="T44" fmla="*/ 1849 w 4280"/>
              <a:gd name="T45" fmla="*/ 2864 h 4280"/>
              <a:gd name="T46" fmla="*/ 2717 w 4280"/>
              <a:gd name="T47" fmla="*/ 3126 h 4280"/>
              <a:gd name="T48" fmla="*/ 2717 w 4280"/>
              <a:gd name="T49" fmla="*/ 291 h 4280"/>
              <a:gd name="T50" fmla="*/ 3617 w 4280"/>
              <a:gd name="T51" fmla="*/ 663 h 4280"/>
              <a:gd name="T52" fmla="*/ 3989 w 4280"/>
              <a:gd name="T53" fmla="*/ 1563 h 4280"/>
              <a:gd name="T54" fmla="*/ 3617 w 4280"/>
              <a:gd name="T55" fmla="*/ 2463 h 4280"/>
              <a:gd name="T56" fmla="*/ 2717 w 4280"/>
              <a:gd name="T57" fmla="*/ 2836 h 4280"/>
              <a:gd name="T58" fmla="*/ 1817 w 4280"/>
              <a:gd name="T59" fmla="*/ 2463 h 4280"/>
              <a:gd name="T60" fmla="*/ 1817 w 4280"/>
              <a:gd name="T61" fmla="*/ 663 h 4280"/>
              <a:gd name="T62" fmla="*/ 2717 w 4280"/>
              <a:gd name="T63" fmla="*/ 291 h 4280"/>
              <a:gd name="T64" fmla="*/ 1036 w 4280"/>
              <a:gd name="T65" fmla="*/ 2894 h 4280"/>
              <a:gd name="T66" fmla="*/ 1036 w 4280"/>
              <a:gd name="T67" fmla="*/ 3244 h 4280"/>
              <a:gd name="T68" fmla="*/ 1386 w 4280"/>
              <a:gd name="T69" fmla="*/ 3244 h 4280"/>
              <a:gd name="T70" fmla="*/ 1386 w 4280"/>
              <a:gd name="T71" fmla="*/ 2894 h 4280"/>
              <a:gd name="T72" fmla="*/ 1036 w 4280"/>
              <a:gd name="T73" fmla="*/ 2894 h 4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80" h="4280">
                <a:moveTo>
                  <a:pt x="50" y="3831"/>
                </a:moveTo>
                <a:cubicBezTo>
                  <a:pt x="0" y="3881"/>
                  <a:pt x="4" y="3966"/>
                  <a:pt x="59" y="4021"/>
                </a:cubicBezTo>
                <a:lnTo>
                  <a:pt x="259" y="4221"/>
                </a:lnTo>
                <a:cubicBezTo>
                  <a:pt x="314" y="4276"/>
                  <a:pt x="399" y="4280"/>
                  <a:pt x="449" y="4230"/>
                </a:cubicBezTo>
                <a:lnTo>
                  <a:pt x="1047" y="3632"/>
                </a:lnTo>
                <a:cubicBezTo>
                  <a:pt x="1096" y="3583"/>
                  <a:pt x="1092" y="3498"/>
                  <a:pt x="1038" y="3443"/>
                </a:cubicBezTo>
                <a:lnTo>
                  <a:pt x="837" y="3242"/>
                </a:lnTo>
                <a:cubicBezTo>
                  <a:pt x="782" y="3188"/>
                  <a:pt x="697" y="3184"/>
                  <a:pt x="648" y="3233"/>
                </a:cubicBezTo>
                <a:lnTo>
                  <a:pt x="50" y="3831"/>
                </a:lnTo>
                <a:close/>
                <a:moveTo>
                  <a:pt x="2717" y="3126"/>
                </a:moveTo>
                <a:cubicBezTo>
                  <a:pt x="3134" y="3126"/>
                  <a:pt x="3527" y="2964"/>
                  <a:pt x="3822" y="2669"/>
                </a:cubicBezTo>
                <a:cubicBezTo>
                  <a:pt x="4117" y="2373"/>
                  <a:pt x="4280" y="1981"/>
                  <a:pt x="4280" y="1563"/>
                </a:cubicBezTo>
                <a:cubicBezTo>
                  <a:pt x="4280" y="1146"/>
                  <a:pt x="4117" y="753"/>
                  <a:pt x="3822" y="458"/>
                </a:cubicBezTo>
                <a:cubicBezTo>
                  <a:pt x="3527" y="163"/>
                  <a:pt x="3134" y="0"/>
                  <a:pt x="2717" y="0"/>
                </a:cubicBezTo>
                <a:cubicBezTo>
                  <a:pt x="2299" y="0"/>
                  <a:pt x="1907" y="163"/>
                  <a:pt x="1611" y="458"/>
                </a:cubicBezTo>
                <a:cubicBezTo>
                  <a:pt x="1076" y="993"/>
                  <a:pt x="1011" y="1824"/>
                  <a:pt x="1417" y="2431"/>
                </a:cubicBezTo>
                <a:cubicBezTo>
                  <a:pt x="1399" y="2438"/>
                  <a:pt x="1383" y="2448"/>
                  <a:pt x="1369" y="2462"/>
                </a:cubicBezTo>
                <a:lnTo>
                  <a:pt x="1360" y="2472"/>
                </a:lnTo>
                <a:cubicBezTo>
                  <a:pt x="1305" y="2526"/>
                  <a:pt x="1305" y="2615"/>
                  <a:pt x="1360" y="2670"/>
                </a:cubicBezTo>
                <a:lnTo>
                  <a:pt x="1610" y="2920"/>
                </a:lnTo>
                <a:cubicBezTo>
                  <a:pt x="1665" y="2975"/>
                  <a:pt x="1754" y="2975"/>
                  <a:pt x="1808" y="2920"/>
                </a:cubicBezTo>
                <a:lnTo>
                  <a:pt x="1818" y="2911"/>
                </a:lnTo>
                <a:cubicBezTo>
                  <a:pt x="1832" y="2897"/>
                  <a:pt x="1842" y="2881"/>
                  <a:pt x="1849" y="2864"/>
                </a:cubicBezTo>
                <a:cubicBezTo>
                  <a:pt x="2104" y="3035"/>
                  <a:pt x="2403" y="3126"/>
                  <a:pt x="2717" y="3126"/>
                </a:cubicBezTo>
                <a:close/>
                <a:moveTo>
                  <a:pt x="2717" y="291"/>
                </a:moveTo>
                <a:cubicBezTo>
                  <a:pt x="3057" y="291"/>
                  <a:pt x="3376" y="423"/>
                  <a:pt x="3617" y="663"/>
                </a:cubicBezTo>
                <a:cubicBezTo>
                  <a:pt x="3857" y="904"/>
                  <a:pt x="3989" y="1223"/>
                  <a:pt x="3989" y="1563"/>
                </a:cubicBezTo>
                <a:cubicBezTo>
                  <a:pt x="3989" y="1903"/>
                  <a:pt x="3857" y="2223"/>
                  <a:pt x="3617" y="2463"/>
                </a:cubicBezTo>
                <a:cubicBezTo>
                  <a:pt x="3376" y="2703"/>
                  <a:pt x="3057" y="2836"/>
                  <a:pt x="2717" y="2836"/>
                </a:cubicBezTo>
                <a:cubicBezTo>
                  <a:pt x="2377" y="2836"/>
                  <a:pt x="2057" y="2703"/>
                  <a:pt x="1817" y="2463"/>
                </a:cubicBezTo>
                <a:cubicBezTo>
                  <a:pt x="1321" y="1967"/>
                  <a:pt x="1321" y="1160"/>
                  <a:pt x="1817" y="663"/>
                </a:cubicBezTo>
                <a:cubicBezTo>
                  <a:pt x="2057" y="423"/>
                  <a:pt x="2377" y="291"/>
                  <a:pt x="2717" y="291"/>
                </a:cubicBezTo>
                <a:close/>
                <a:moveTo>
                  <a:pt x="1036" y="2894"/>
                </a:moveTo>
                <a:cubicBezTo>
                  <a:pt x="940" y="2991"/>
                  <a:pt x="940" y="3147"/>
                  <a:pt x="1036" y="3244"/>
                </a:cubicBezTo>
                <a:cubicBezTo>
                  <a:pt x="1133" y="3340"/>
                  <a:pt x="1289" y="3340"/>
                  <a:pt x="1386" y="3244"/>
                </a:cubicBezTo>
                <a:cubicBezTo>
                  <a:pt x="1482" y="3147"/>
                  <a:pt x="1482" y="2991"/>
                  <a:pt x="1386" y="2894"/>
                </a:cubicBezTo>
                <a:cubicBezTo>
                  <a:pt x="1289" y="2798"/>
                  <a:pt x="1133" y="2798"/>
                  <a:pt x="1036" y="2894"/>
                </a:cubicBezTo>
                <a:close/>
              </a:path>
            </a:pathLst>
          </a:custGeom>
          <a:solidFill>
            <a:srgbClr val="5ABB93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26"/>
          <p:cNvSpPr>
            <a:spLocks noEditPoints="1"/>
          </p:cNvSpPr>
          <p:nvPr/>
        </p:nvSpPr>
        <p:spPr bwMode="auto">
          <a:xfrm>
            <a:off x="1878166" y="2752885"/>
            <a:ext cx="1632150" cy="1515569"/>
          </a:xfrm>
          <a:custGeom>
            <a:avLst/>
            <a:gdLst>
              <a:gd name="T0" fmla="*/ 373 w 678"/>
              <a:gd name="T1" fmla="*/ 551 h 630"/>
              <a:gd name="T2" fmla="*/ 280 w 678"/>
              <a:gd name="T3" fmla="*/ 593 h 630"/>
              <a:gd name="T4" fmla="*/ 190 w 678"/>
              <a:gd name="T5" fmla="*/ 21 h 630"/>
              <a:gd name="T6" fmla="*/ 210 w 678"/>
              <a:gd name="T7" fmla="*/ 34 h 630"/>
              <a:gd name="T8" fmla="*/ 342 w 678"/>
              <a:gd name="T9" fmla="*/ 1 h 630"/>
              <a:gd name="T10" fmla="*/ 169 w 678"/>
              <a:gd name="T11" fmla="*/ 25 h 630"/>
              <a:gd name="T12" fmla="*/ 207 w 678"/>
              <a:gd name="T13" fmla="*/ 62 h 630"/>
              <a:gd name="T14" fmla="*/ 199 w 678"/>
              <a:gd name="T15" fmla="*/ 340 h 630"/>
              <a:gd name="T16" fmla="*/ 161 w 678"/>
              <a:gd name="T17" fmla="*/ 304 h 630"/>
              <a:gd name="T18" fmla="*/ 169 w 678"/>
              <a:gd name="T19" fmla="*/ 25 h 630"/>
              <a:gd name="T20" fmla="*/ 309 w 678"/>
              <a:gd name="T21" fmla="*/ 120 h 630"/>
              <a:gd name="T22" fmla="*/ 467 w 678"/>
              <a:gd name="T23" fmla="*/ 102 h 630"/>
              <a:gd name="T24" fmla="*/ 291 w 678"/>
              <a:gd name="T25" fmla="*/ 109 h 630"/>
              <a:gd name="T26" fmla="*/ 300 w 678"/>
              <a:gd name="T27" fmla="*/ 133 h 630"/>
              <a:gd name="T28" fmla="*/ 308 w 678"/>
              <a:gd name="T29" fmla="*/ 422 h 630"/>
              <a:gd name="T30" fmla="*/ 270 w 678"/>
              <a:gd name="T31" fmla="*/ 410 h 630"/>
              <a:gd name="T32" fmla="*/ 263 w 678"/>
              <a:gd name="T33" fmla="*/ 122 h 630"/>
              <a:gd name="T34" fmla="*/ 322 w 678"/>
              <a:gd name="T35" fmla="*/ 145 h 630"/>
              <a:gd name="T36" fmla="*/ 511 w 678"/>
              <a:gd name="T37" fmla="*/ 145 h 630"/>
              <a:gd name="T38" fmla="*/ 486 w 678"/>
              <a:gd name="T39" fmla="*/ 406 h 630"/>
              <a:gd name="T40" fmla="*/ 322 w 678"/>
              <a:gd name="T41" fmla="*/ 145 h 630"/>
              <a:gd name="T42" fmla="*/ 481 w 678"/>
              <a:gd name="T43" fmla="*/ 166 h 630"/>
              <a:gd name="T44" fmla="*/ 354 w 678"/>
              <a:gd name="T45" fmla="*/ 240 h 630"/>
              <a:gd name="T46" fmla="*/ 221 w 678"/>
              <a:gd name="T47" fmla="*/ 56 h 630"/>
              <a:gd name="T48" fmla="*/ 410 w 678"/>
              <a:gd name="T49" fmla="*/ 56 h 630"/>
              <a:gd name="T50" fmla="*/ 255 w 678"/>
              <a:gd name="T51" fmla="*/ 83 h 630"/>
              <a:gd name="T52" fmla="*/ 240 w 678"/>
              <a:gd name="T53" fmla="*/ 335 h 630"/>
              <a:gd name="T54" fmla="*/ 221 w 678"/>
              <a:gd name="T55" fmla="*/ 56 h 630"/>
              <a:gd name="T56" fmla="*/ 134 w 678"/>
              <a:gd name="T57" fmla="*/ 188 h 630"/>
              <a:gd name="T58" fmla="*/ 104 w 678"/>
              <a:gd name="T59" fmla="*/ 135 h 630"/>
              <a:gd name="T60" fmla="*/ 54 w 678"/>
              <a:gd name="T61" fmla="*/ 467 h 630"/>
              <a:gd name="T62" fmla="*/ 90 w 678"/>
              <a:gd name="T63" fmla="*/ 515 h 630"/>
              <a:gd name="T64" fmla="*/ 0 w 678"/>
              <a:gd name="T65" fmla="*/ 630 h 630"/>
              <a:gd name="T66" fmla="*/ 678 w 678"/>
              <a:gd name="T67" fmla="*/ 586 h 630"/>
              <a:gd name="T68" fmla="*/ 621 w 678"/>
              <a:gd name="T69" fmla="*/ 467 h 630"/>
              <a:gd name="T70" fmla="*/ 571 w 678"/>
              <a:gd name="T71" fmla="*/ 135 h 630"/>
              <a:gd name="T72" fmla="*/ 541 w 678"/>
              <a:gd name="T73" fmla="*/ 188 h 630"/>
              <a:gd name="T74" fmla="*/ 573 w 678"/>
              <a:gd name="T75" fmla="*/ 474 h 630"/>
              <a:gd name="T76" fmla="*/ 101 w 678"/>
              <a:gd name="T77" fmla="*/ 188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78" h="630">
                <a:moveTo>
                  <a:pt x="301" y="551"/>
                </a:moveTo>
                <a:lnTo>
                  <a:pt x="373" y="551"/>
                </a:lnTo>
                <a:lnTo>
                  <a:pt x="398" y="593"/>
                </a:lnTo>
                <a:lnTo>
                  <a:pt x="280" y="593"/>
                </a:lnTo>
                <a:lnTo>
                  <a:pt x="301" y="551"/>
                </a:lnTo>
                <a:close/>
                <a:moveTo>
                  <a:pt x="190" y="21"/>
                </a:moveTo>
                <a:lnTo>
                  <a:pt x="207" y="32"/>
                </a:lnTo>
                <a:cubicBezTo>
                  <a:pt x="208" y="32"/>
                  <a:pt x="209" y="33"/>
                  <a:pt x="210" y="34"/>
                </a:cubicBezTo>
                <a:lnTo>
                  <a:pt x="366" y="14"/>
                </a:lnTo>
                <a:cubicBezTo>
                  <a:pt x="362" y="5"/>
                  <a:pt x="353" y="0"/>
                  <a:pt x="342" y="1"/>
                </a:cubicBezTo>
                <a:lnTo>
                  <a:pt x="190" y="21"/>
                </a:lnTo>
                <a:close/>
                <a:moveTo>
                  <a:pt x="169" y="25"/>
                </a:moveTo>
                <a:lnTo>
                  <a:pt x="199" y="44"/>
                </a:lnTo>
                <a:cubicBezTo>
                  <a:pt x="203" y="47"/>
                  <a:pt x="207" y="55"/>
                  <a:pt x="207" y="62"/>
                </a:cubicBezTo>
                <a:lnTo>
                  <a:pt x="207" y="333"/>
                </a:lnTo>
                <a:cubicBezTo>
                  <a:pt x="207" y="340"/>
                  <a:pt x="203" y="343"/>
                  <a:pt x="199" y="340"/>
                </a:cubicBezTo>
                <a:lnTo>
                  <a:pt x="169" y="322"/>
                </a:lnTo>
                <a:cubicBezTo>
                  <a:pt x="165" y="319"/>
                  <a:pt x="161" y="311"/>
                  <a:pt x="161" y="304"/>
                </a:cubicBezTo>
                <a:lnTo>
                  <a:pt x="161" y="33"/>
                </a:lnTo>
                <a:cubicBezTo>
                  <a:pt x="161" y="26"/>
                  <a:pt x="165" y="23"/>
                  <a:pt x="169" y="25"/>
                </a:cubicBezTo>
                <a:close/>
                <a:moveTo>
                  <a:pt x="291" y="109"/>
                </a:moveTo>
                <a:lnTo>
                  <a:pt x="309" y="120"/>
                </a:lnTo>
                <a:cubicBezTo>
                  <a:pt x="310" y="121"/>
                  <a:pt x="310" y="122"/>
                  <a:pt x="311" y="122"/>
                </a:cubicBezTo>
                <a:lnTo>
                  <a:pt x="467" y="102"/>
                </a:lnTo>
                <a:cubicBezTo>
                  <a:pt x="464" y="94"/>
                  <a:pt x="454" y="88"/>
                  <a:pt x="443" y="90"/>
                </a:cubicBezTo>
                <a:lnTo>
                  <a:pt x="291" y="109"/>
                </a:lnTo>
                <a:close/>
                <a:moveTo>
                  <a:pt x="270" y="114"/>
                </a:moveTo>
                <a:lnTo>
                  <a:pt x="300" y="133"/>
                </a:lnTo>
                <a:cubicBezTo>
                  <a:pt x="304" y="136"/>
                  <a:pt x="308" y="144"/>
                  <a:pt x="308" y="151"/>
                </a:cubicBezTo>
                <a:lnTo>
                  <a:pt x="308" y="422"/>
                </a:lnTo>
                <a:cubicBezTo>
                  <a:pt x="308" y="428"/>
                  <a:pt x="304" y="432"/>
                  <a:pt x="300" y="429"/>
                </a:cubicBezTo>
                <a:lnTo>
                  <a:pt x="270" y="410"/>
                </a:lnTo>
                <a:cubicBezTo>
                  <a:pt x="266" y="407"/>
                  <a:pt x="263" y="400"/>
                  <a:pt x="263" y="393"/>
                </a:cubicBezTo>
                <a:lnTo>
                  <a:pt x="263" y="122"/>
                </a:lnTo>
                <a:cubicBezTo>
                  <a:pt x="263" y="115"/>
                  <a:pt x="266" y="111"/>
                  <a:pt x="270" y="114"/>
                </a:cubicBezTo>
                <a:close/>
                <a:moveTo>
                  <a:pt x="322" y="145"/>
                </a:moveTo>
                <a:lnTo>
                  <a:pt x="486" y="124"/>
                </a:lnTo>
                <a:cubicBezTo>
                  <a:pt x="500" y="122"/>
                  <a:pt x="511" y="131"/>
                  <a:pt x="511" y="145"/>
                </a:cubicBezTo>
                <a:lnTo>
                  <a:pt x="511" y="378"/>
                </a:lnTo>
                <a:cubicBezTo>
                  <a:pt x="511" y="391"/>
                  <a:pt x="500" y="404"/>
                  <a:pt x="486" y="406"/>
                </a:cubicBezTo>
                <a:lnTo>
                  <a:pt x="322" y="426"/>
                </a:lnTo>
                <a:lnTo>
                  <a:pt x="322" y="145"/>
                </a:lnTo>
                <a:close/>
                <a:moveTo>
                  <a:pt x="354" y="183"/>
                </a:moveTo>
                <a:lnTo>
                  <a:pt x="481" y="166"/>
                </a:lnTo>
                <a:lnTo>
                  <a:pt x="481" y="224"/>
                </a:lnTo>
                <a:lnTo>
                  <a:pt x="354" y="240"/>
                </a:lnTo>
                <a:lnTo>
                  <a:pt x="354" y="183"/>
                </a:lnTo>
                <a:close/>
                <a:moveTo>
                  <a:pt x="221" y="56"/>
                </a:moveTo>
                <a:lnTo>
                  <a:pt x="384" y="35"/>
                </a:lnTo>
                <a:cubicBezTo>
                  <a:pt x="398" y="33"/>
                  <a:pt x="410" y="43"/>
                  <a:pt x="410" y="56"/>
                </a:cubicBezTo>
                <a:lnTo>
                  <a:pt x="410" y="63"/>
                </a:lnTo>
                <a:lnTo>
                  <a:pt x="255" y="83"/>
                </a:lnTo>
                <a:cubicBezTo>
                  <a:pt x="244" y="86"/>
                  <a:pt x="240" y="93"/>
                  <a:pt x="240" y="107"/>
                </a:cubicBezTo>
                <a:lnTo>
                  <a:pt x="240" y="335"/>
                </a:lnTo>
                <a:lnTo>
                  <a:pt x="221" y="338"/>
                </a:lnTo>
                <a:lnTo>
                  <a:pt x="221" y="56"/>
                </a:lnTo>
                <a:close/>
                <a:moveTo>
                  <a:pt x="101" y="188"/>
                </a:moveTo>
                <a:lnTo>
                  <a:pt x="134" y="188"/>
                </a:lnTo>
                <a:lnTo>
                  <a:pt x="134" y="135"/>
                </a:lnTo>
                <a:lnTo>
                  <a:pt x="104" y="135"/>
                </a:lnTo>
                <a:cubicBezTo>
                  <a:pt x="76" y="135"/>
                  <a:pt x="54" y="158"/>
                  <a:pt x="54" y="186"/>
                </a:cubicBezTo>
                <a:lnTo>
                  <a:pt x="54" y="467"/>
                </a:lnTo>
                <a:cubicBezTo>
                  <a:pt x="54" y="490"/>
                  <a:pt x="69" y="509"/>
                  <a:pt x="90" y="515"/>
                </a:cubicBezTo>
                <a:lnTo>
                  <a:pt x="90" y="515"/>
                </a:lnTo>
                <a:lnTo>
                  <a:pt x="0" y="586"/>
                </a:lnTo>
                <a:lnTo>
                  <a:pt x="0" y="630"/>
                </a:lnTo>
                <a:lnTo>
                  <a:pt x="678" y="630"/>
                </a:lnTo>
                <a:lnTo>
                  <a:pt x="678" y="586"/>
                </a:lnTo>
                <a:lnTo>
                  <a:pt x="582" y="516"/>
                </a:lnTo>
                <a:cubicBezTo>
                  <a:pt x="604" y="511"/>
                  <a:pt x="621" y="491"/>
                  <a:pt x="621" y="467"/>
                </a:cubicBezTo>
                <a:lnTo>
                  <a:pt x="621" y="186"/>
                </a:lnTo>
                <a:cubicBezTo>
                  <a:pt x="621" y="158"/>
                  <a:pt x="598" y="135"/>
                  <a:pt x="571" y="135"/>
                </a:cubicBezTo>
                <a:lnTo>
                  <a:pt x="541" y="135"/>
                </a:lnTo>
                <a:lnTo>
                  <a:pt x="541" y="188"/>
                </a:lnTo>
                <a:lnTo>
                  <a:pt x="573" y="188"/>
                </a:lnTo>
                <a:lnTo>
                  <a:pt x="573" y="474"/>
                </a:lnTo>
                <a:lnTo>
                  <a:pt x="101" y="474"/>
                </a:lnTo>
                <a:lnTo>
                  <a:pt x="101" y="188"/>
                </a:lnTo>
                <a:close/>
              </a:path>
            </a:pathLst>
          </a:custGeom>
          <a:solidFill>
            <a:srgbClr val="75627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799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42"/>
          <p:cNvSpPr txBox="1"/>
          <p:nvPr/>
        </p:nvSpPr>
        <p:spPr>
          <a:xfrm>
            <a:off x="1250137" y="251792"/>
            <a:ext cx="3647469" cy="4306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sz="2799" b="0" dirty="0" smtClean="0">
                <a:solidFill>
                  <a:srgbClr val="756271"/>
                </a:solidFill>
              </a:rPr>
              <a:t>1.6</a:t>
            </a:r>
            <a:r>
              <a:rPr lang="zh-CN" altLang="en-US" sz="2799" b="0" dirty="0" smtClean="0">
                <a:solidFill>
                  <a:srgbClr val="756271"/>
                </a:solidFill>
              </a:rPr>
              <a:t>参考文献</a:t>
            </a:r>
            <a:endParaRPr lang="zh-CN" altLang="en-US" sz="2799" b="0" dirty="0">
              <a:solidFill>
                <a:srgbClr val="7562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97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5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彩复古答辩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623</Words>
  <Application>Microsoft Office PowerPoint</Application>
  <PresentationFormat>自定义</PresentationFormat>
  <Paragraphs>110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微软用户</cp:lastModifiedBy>
  <cp:revision>51</cp:revision>
  <dcterms:created xsi:type="dcterms:W3CDTF">2017-04-01T14:37:23Z</dcterms:created>
  <dcterms:modified xsi:type="dcterms:W3CDTF">2019-06-11T02:03:27Z</dcterms:modified>
</cp:coreProperties>
</file>