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050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45ADB56C-1A20-49DF-9602-752715A370B0}"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4028490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3533195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45922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2233583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38372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319919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2511524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260461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72643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DB56C-1A20-49DF-9602-752715A370B0}"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395637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ADB56C-1A20-49DF-9602-752715A370B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171038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DB56C-1A20-49DF-9602-752715A370B0}"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91694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ADB56C-1A20-49DF-9602-752715A370B0}"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312995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DB56C-1A20-49DF-9602-752715A370B0}"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252286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DB56C-1A20-49DF-9602-752715A370B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251837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DB56C-1A20-49DF-9602-752715A370B0}"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3DDFC-4C90-4C8C-9C53-64F9A9975DB0}" type="slidenum">
              <a:rPr lang="en-US" smtClean="0"/>
              <a:t>‹#›</a:t>
            </a:fld>
            <a:endParaRPr lang="en-US"/>
          </a:p>
        </p:txBody>
      </p:sp>
    </p:spTree>
    <p:extLst>
      <p:ext uri="{BB962C8B-B14F-4D97-AF65-F5344CB8AC3E}">
        <p14:creationId xmlns:p14="http://schemas.microsoft.com/office/powerpoint/2010/main" val="25692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5ADB56C-1A20-49DF-9602-752715A370B0}" type="datetimeFigureOut">
              <a:rPr lang="en-US" smtClean="0"/>
              <a:t>6/16/2020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2C3DDFC-4C90-4C8C-9C53-64F9A9975DB0}" type="slidenum">
              <a:rPr lang="en-US" smtClean="0"/>
              <a:t>‹#›</a:t>
            </a:fld>
            <a:endParaRPr lang="en-US"/>
          </a:p>
        </p:txBody>
      </p:sp>
    </p:spTree>
    <p:extLst>
      <p:ext uri="{BB962C8B-B14F-4D97-AF65-F5344CB8AC3E}">
        <p14:creationId xmlns:p14="http://schemas.microsoft.com/office/powerpoint/2010/main" val="8914780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096A-9C1C-4472-8272-B1A2918F74CE}"/>
              </a:ext>
            </a:extLst>
          </p:cNvPr>
          <p:cNvSpPr>
            <a:spLocks noGrp="1"/>
          </p:cNvSpPr>
          <p:nvPr>
            <p:ph type="ctrTitle"/>
          </p:nvPr>
        </p:nvSpPr>
        <p:spPr/>
        <p:txBody>
          <a:bodyPr/>
          <a:lstStyle/>
          <a:p>
            <a:r>
              <a:rPr lang="en-US" dirty="0"/>
              <a:t>Houses Sale in Salt Lake County, Utah</a:t>
            </a:r>
          </a:p>
        </p:txBody>
      </p:sp>
      <p:sp>
        <p:nvSpPr>
          <p:cNvPr id="3" name="Subtitle 2">
            <a:extLst>
              <a:ext uri="{FF2B5EF4-FFF2-40B4-BE49-F238E27FC236}">
                <a16:creationId xmlns:a16="http://schemas.microsoft.com/office/drawing/2014/main" id="{06120F53-F71A-468E-9E3E-9CCA506BC29E}"/>
              </a:ext>
            </a:extLst>
          </p:cNvPr>
          <p:cNvSpPr>
            <a:spLocks noGrp="1"/>
          </p:cNvSpPr>
          <p:nvPr>
            <p:ph type="subTitle" idx="1"/>
          </p:nvPr>
        </p:nvSpPr>
        <p:spPr/>
        <p:txBody>
          <a:bodyPr/>
          <a:lstStyle/>
          <a:p>
            <a:r>
              <a:rPr lang="en-US" dirty="0"/>
              <a:t>Bao Chau Pham</a:t>
            </a:r>
          </a:p>
        </p:txBody>
      </p:sp>
    </p:spTree>
    <p:extLst>
      <p:ext uri="{BB962C8B-B14F-4D97-AF65-F5344CB8AC3E}">
        <p14:creationId xmlns:p14="http://schemas.microsoft.com/office/powerpoint/2010/main" val="390026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19E45-AC62-43E7-A1CC-E6921617855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E0910A5-FA70-4F43-970F-99E3A916E5D2}"/>
              </a:ext>
            </a:extLst>
          </p:cNvPr>
          <p:cNvSpPr>
            <a:spLocks noGrp="1"/>
          </p:cNvSpPr>
          <p:nvPr>
            <p:ph idx="1"/>
          </p:nvPr>
        </p:nvSpPr>
        <p:spPr/>
        <p:txBody>
          <a:bodyPr/>
          <a:lstStyle/>
          <a:p>
            <a:r>
              <a:rPr lang="en-US" dirty="0"/>
              <a:t>The top five cities which have the highest home prices are: Holladay, Millcreek, Brighton, Alta, and Cottonwood Heights. </a:t>
            </a:r>
          </a:p>
          <a:p>
            <a:r>
              <a:rPr lang="en-US" dirty="0"/>
              <a:t>Homes near the Wasatch Range have higher prices than other homes.</a:t>
            </a:r>
          </a:p>
          <a:p>
            <a:r>
              <a:rPr lang="en-US" dirty="0"/>
              <a:t>The number of venues and the number of venue categories near a home don't impact its price.</a:t>
            </a:r>
          </a:p>
          <a:p>
            <a:endParaRPr lang="en-US" dirty="0"/>
          </a:p>
        </p:txBody>
      </p:sp>
    </p:spTree>
    <p:extLst>
      <p:ext uri="{BB962C8B-B14F-4D97-AF65-F5344CB8AC3E}">
        <p14:creationId xmlns:p14="http://schemas.microsoft.com/office/powerpoint/2010/main" val="280131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0BAB-6255-4085-89DE-C2B45BB3CB2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C65797B-34BE-4EF4-A567-E313F8A699EA}"/>
              </a:ext>
            </a:extLst>
          </p:cNvPr>
          <p:cNvSpPr>
            <a:spLocks noGrp="1"/>
          </p:cNvSpPr>
          <p:nvPr>
            <p:ph idx="1"/>
          </p:nvPr>
        </p:nvSpPr>
        <p:spPr/>
        <p:txBody>
          <a:bodyPr/>
          <a:lstStyle/>
          <a:p>
            <a:r>
              <a:rPr lang="en-US" dirty="0"/>
              <a:t>Home sales prices in Utah have been gradually increasing.</a:t>
            </a:r>
          </a:p>
          <a:p>
            <a:r>
              <a:rPr lang="en-US" dirty="0"/>
              <a:t>In this project, we will examine home sales prices in Salt Lake City, Utah. </a:t>
            </a:r>
          </a:p>
          <a:p>
            <a:r>
              <a:rPr lang="en-US" dirty="0"/>
              <a:t>Analyze the home sales data to answer the question whether the number of venues around a home impact its price.</a:t>
            </a:r>
          </a:p>
          <a:p>
            <a:r>
              <a:rPr lang="en-US" dirty="0"/>
              <a:t>This data analysis will be beneficial to people who are currently looking to buy an affordable home in Salt Lake County.</a:t>
            </a:r>
          </a:p>
          <a:p>
            <a:endParaRPr lang="en-US" dirty="0"/>
          </a:p>
        </p:txBody>
      </p:sp>
    </p:spTree>
    <p:extLst>
      <p:ext uri="{BB962C8B-B14F-4D97-AF65-F5344CB8AC3E}">
        <p14:creationId xmlns:p14="http://schemas.microsoft.com/office/powerpoint/2010/main" val="151666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08F9-20F2-47B8-9030-27DD0964B5E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A532F01D-FAF5-43F7-B8B6-71092FD683B3}"/>
              </a:ext>
            </a:extLst>
          </p:cNvPr>
          <p:cNvSpPr>
            <a:spLocks noGrp="1"/>
          </p:cNvSpPr>
          <p:nvPr>
            <p:ph idx="1"/>
          </p:nvPr>
        </p:nvSpPr>
        <p:spPr/>
        <p:txBody>
          <a:bodyPr>
            <a:normAutofit fontScale="85000" lnSpcReduction="10000"/>
          </a:bodyPr>
          <a:lstStyle/>
          <a:p>
            <a:r>
              <a:rPr lang="en-US" dirty="0"/>
              <a:t>For this problem, we will need the following data:</a:t>
            </a:r>
          </a:p>
          <a:p>
            <a:r>
              <a:rPr lang="en-US" dirty="0"/>
              <a:t>•	List of homes for sale in Salt Lake County.</a:t>
            </a:r>
          </a:p>
          <a:p>
            <a:r>
              <a:rPr lang="en-US" dirty="0"/>
              <a:t>•	Data of venues in Salt Lake County.</a:t>
            </a:r>
          </a:p>
          <a:p>
            <a:r>
              <a:rPr lang="en-US" dirty="0"/>
              <a:t>•	Data of coordinates of venues and homes in Salt Lake County.</a:t>
            </a:r>
          </a:p>
          <a:p>
            <a:endParaRPr lang="en-US" dirty="0"/>
          </a:p>
          <a:p>
            <a:r>
              <a:rPr lang="en-US" dirty="0"/>
              <a:t>To acquire these data, we use the sources:</a:t>
            </a:r>
          </a:p>
          <a:p>
            <a:r>
              <a:rPr lang="en-US" dirty="0"/>
              <a:t>•	The list of homes for sale in Salt Lake County downloaded from redfin.com.</a:t>
            </a:r>
          </a:p>
          <a:p>
            <a:r>
              <a:rPr lang="en-US" dirty="0"/>
              <a:t>•	Number of venues, their coordinates and categories using Foursquare API.</a:t>
            </a:r>
          </a:p>
          <a:p>
            <a:r>
              <a:rPr lang="en-US" dirty="0"/>
              <a:t>•	Coordinates of homes using Google Maps API geocoding</a:t>
            </a:r>
          </a:p>
          <a:p>
            <a:endParaRPr lang="en-US" dirty="0"/>
          </a:p>
        </p:txBody>
      </p:sp>
    </p:spTree>
    <p:extLst>
      <p:ext uri="{BB962C8B-B14F-4D97-AF65-F5344CB8AC3E}">
        <p14:creationId xmlns:p14="http://schemas.microsoft.com/office/powerpoint/2010/main" val="411403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5A06E-18C9-4394-AB6C-4721B0DF4153}"/>
              </a:ext>
            </a:extLst>
          </p:cNvPr>
          <p:cNvSpPr>
            <a:spLocks noGrp="1"/>
          </p:cNvSpPr>
          <p:nvPr>
            <p:ph type="title"/>
          </p:nvPr>
        </p:nvSpPr>
        <p:spPr>
          <a:xfrm>
            <a:off x="7532710" y="620722"/>
            <a:ext cx="3518748" cy="1142462"/>
          </a:xfrm>
        </p:spPr>
        <p:txBody>
          <a:bodyPr anchor="b">
            <a:normAutofit/>
          </a:bodyPr>
          <a:lstStyle/>
          <a:p>
            <a:r>
              <a:rPr lang="en-US" sz="2800" dirty="0"/>
              <a:t>Map of homes for sale</a:t>
            </a:r>
          </a:p>
        </p:txBody>
      </p:sp>
      <p:sp>
        <p:nvSpPr>
          <p:cNvPr id="1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77EC783F-0CEF-428F-9133-35ADB5C2816C}"/>
              </a:ext>
            </a:extLst>
          </p:cNvPr>
          <p:cNvPicPr>
            <a:picLocks noChangeAspect="1"/>
          </p:cNvPicPr>
          <p:nvPr/>
        </p:nvPicPr>
        <p:blipFill rotWithShape="1">
          <a:blip r:embed="rId2">
            <a:extLst>
              <a:ext uri="{28A0092B-C50C-407E-A947-70E740481C1C}">
                <a14:useLocalDpi xmlns:a14="http://schemas.microsoft.com/office/drawing/2010/main" val="0"/>
              </a:ext>
            </a:extLst>
          </a:blip>
          <a:srcRect l="7" r="13044" b="2"/>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9" name="Content Placeholder 8">
            <a:extLst>
              <a:ext uri="{FF2B5EF4-FFF2-40B4-BE49-F238E27FC236}">
                <a16:creationId xmlns:a16="http://schemas.microsoft.com/office/drawing/2014/main" id="{79D9C9BC-6FAB-4BA8-949B-A8B8AF0E9D9A}"/>
              </a:ext>
            </a:extLst>
          </p:cNvPr>
          <p:cNvSpPr>
            <a:spLocks noGrp="1"/>
          </p:cNvSpPr>
          <p:nvPr>
            <p:ph idx="1"/>
          </p:nvPr>
        </p:nvSpPr>
        <p:spPr>
          <a:xfrm>
            <a:off x="7532710" y="1822449"/>
            <a:ext cx="3479419" cy="3070226"/>
          </a:xfrm>
        </p:spPr>
        <p:txBody>
          <a:bodyPr anchor="t">
            <a:normAutofit/>
          </a:bodyPr>
          <a:lstStyle/>
          <a:p>
            <a:r>
              <a:rPr lang="en-US" sz="1400" dirty="0"/>
              <a:t>We narrow the homes to the type of Single Family Residential.</a:t>
            </a:r>
          </a:p>
        </p:txBody>
      </p:sp>
      <p:grpSp>
        <p:nvGrpSpPr>
          <p:cNvPr id="16" name="Group 1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3418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A8FA-590E-45A0-997D-719171B21F3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9A4596D-F58B-42C2-A2EF-67AE8A4E4398}"/>
              </a:ext>
            </a:extLst>
          </p:cNvPr>
          <p:cNvSpPr>
            <a:spLocks noGrp="1"/>
          </p:cNvSpPr>
          <p:nvPr>
            <p:ph idx="1"/>
          </p:nvPr>
        </p:nvSpPr>
        <p:spPr/>
        <p:txBody>
          <a:bodyPr>
            <a:normAutofit lnSpcReduction="10000"/>
          </a:bodyPr>
          <a:lstStyle/>
          <a:p>
            <a:r>
              <a:rPr lang="en-US" dirty="0"/>
              <a:t>We use Google Geocoding API to obtain the coordinates of homes and also the coordinates of cities in Salt Lake County. </a:t>
            </a:r>
          </a:p>
          <a:p>
            <a:r>
              <a:rPr lang="en-US" dirty="0"/>
              <a:t>To compare the prices among cities, we calculate the average price of each city, and show the top 5 cities. Then we will visualize the average prices using a Choropleth map.</a:t>
            </a:r>
          </a:p>
          <a:p>
            <a:r>
              <a:rPr lang="en-US" dirty="0"/>
              <a:t>To analyze the impact of venues to home prices, we will get the number of venues per home and the number of venue categories per home by counting venues and venue categories based on the data. From that, we will use Scatter plots to visualize the relation between them to see if we can build a model for them.</a:t>
            </a:r>
          </a:p>
          <a:p>
            <a:endParaRPr lang="en-US" dirty="0"/>
          </a:p>
        </p:txBody>
      </p:sp>
    </p:spTree>
    <p:extLst>
      <p:ext uri="{BB962C8B-B14F-4D97-AF65-F5344CB8AC3E}">
        <p14:creationId xmlns:p14="http://schemas.microsoft.com/office/powerpoint/2010/main" val="31503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8" name="Straight Connector 77">
            <a:extLst>
              <a:ext uri="{FF2B5EF4-FFF2-40B4-BE49-F238E27FC236}">
                <a16:creationId xmlns:a16="http://schemas.microsoft.com/office/drawing/2014/main" id="{DD6CFB6C-6ECB-4250-B68E-01966297A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B8359141-C085-46E4-B4EC-42F9599BA7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A903156-0F0C-44A5-9019-0CAF51EB49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66E5E851-3725-463F-9451-2FFEF5D3E0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94209D59-6810-40C2-B8D6-6DACF8A06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8" name="Rectangle 87">
            <a:extLst>
              <a:ext uri="{FF2B5EF4-FFF2-40B4-BE49-F238E27FC236}">
                <a16:creationId xmlns:a16="http://schemas.microsoft.com/office/drawing/2014/main" id="{0BE1027C-ABCB-4C82-91A2-F67B9A5A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F71E4C-82DA-4ABF-8A75-5F9F60D151EE}"/>
              </a:ext>
            </a:extLst>
          </p:cNvPr>
          <p:cNvSpPr>
            <a:spLocks noGrp="1"/>
          </p:cNvSpPr>
          <p:nvPr>
            <p:ph type="title"/>
          </p:nvPr>
        </p:nvSpPr>
        <p:spPr>
          <a:xfrm>
            <a:off x="665641" y="4473679"/>
            <a:ext cx="9552558" cy="1233251"/>
          </a:xfrm>
        </p:spPr>
        <p:txBody>
          <a:bodyPr vert="horz" lIns="91440" tIns="45720" rIns="91440" bIns="45720" rtlCol="0" anchor="b">
            <a:normAutofit/>
          </a:bodyPr>
          <a:lstStyle/>
          <a:p>
            <a:r>
              <a:rPr lang="en-US" dirty="0">
                <a:latin typeface="+mn-lt"/>
              </a:rPr>
              <a:t>Analysis: top 5 cities with highest average homes sale prices</a:t>
            </a:r>
          </a:p>
        </p:txBody>
      </p:sp>
      <p:grpSp>
        <p:nvGrpSpPr>
          <p:cNvPr id="90" name="Group 89">
            <a:extLst>
              <a:ext uri="{FF2B5EF4-FFF2-40B4-BE49-F238E27FC236}">
                <a16:creationId xmlns:a16="http://schemas.microsoft.com/office/drawing/2014/main" id="{0CC57C46-4659-4AF2-9180-2DEED214CD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91" name="Straight Connector 90">
              <a:extLst>
                <a:ext uri="{FF2B5EF4-FFF2-40B4-BE49-F238E27FC236}">
                  <a16:creationId xmlns:a16="http://schemas.microsoft.com/office/drawing/2014/main" id="{CFB52317-0F00-40C0-B1F2-33ED6D30D9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2468ACF9-4EF2-4251-9FAD-3F225BF7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CE4A3ECD-6924-4912-B117-3C617B584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D1DFE1F5-FA7A-403F-B9D9-0434E2BE2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92CF27E4-09D0-444E-B18D-F904871038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7" name="Snip Diagonal Corner Rectangle 12">
            <a:extLst>
              <a:ext uri="{FF2B5EF4-FFF2-40B4-BE49-F238E27FC236}">
                <a16:creationId xmlns:a16="http://schemas.microsoft.com/office/drawing/2014/main" id="{FDAF26D5-7469-49F5-902D-571FA58A7E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251" y="690851"/>
            <a:ext cx="9615670" cy="3584587"/>
          </a:xfrm>
          <a:prstGeom prst="snip2DiagRect">
            <a:avLst>
              <a:gd name="adj1" fmla="val 12305"/>
              <a:gd name="adj2" fmla="val 0"/>
            </a:avLst>
          </a:prstGeom>
          <a:solidFill>
            <a:schemeClr val="tx1"/>
          </a:solidFill>
          <a:ln>
            <a:solidFill>
              <a:srgbClr val="FFFFFF">
                <a:alpha val="40000"/>
              </a:srgbClr>
            </a:soli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742C5A78-3C1B-4E9E-AD27-7AB01A31F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35" y="1264296"/>
            <a:ext cx="4201297" cy="2531280"/>
          </a:xfrm>
          <a:prstGeom prst="rect">
            <a:avLst/>
          </a:prstGeom>
        </p:spPr>
      </p:pic>
      <p:pic>
        <p:nvPicPr>
          <p:cNvPr id="7" name="Content Placeholder 6" descr="A screenshot of a cell phone&#10;&#10;Description automatically generated">
            <a:extLst>
              <a:ext uri="{FF2B5EF4-FFF2-40B4-BE49-F238E27FC236}">
                <a16:creationId xmlns:a16="http://schemas.microsoft.com/office/drawing/2014/main" id="{C9F56030-784A-4195-9AC5-06ACE7E3B0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1397" y="995767"/>
            <a:ext cx="3836405" cy="3048103"/>
          </a:xfrm>
          <a:prstGeom prst="rect">
            <a:avLst/>
          </a:prstGeom>
        </p:spPr>
      </p:pic>
    </p:spTree>
    <p:extLst>
      <p:ext uri="{BB962C8B-B14F-4D97-AF65-F5344CB8AC3E}">
        <p14:creationId xmlns:p14="http://schemas.microsoft.com/office/powerpoint/2010/main" val="185171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DA1D0-5FE1-465A-9E15-3A3C2C9BC749}"/>
              </a:ext>
            </a:extLst>
          </p:cNvPr>
          <p:cNvSpPr>
            <a:spLocks noGrp="1"/>
          </p:cNvSpPr>
          <p:nvPr>
            <p:ph type="title"/>
          </p:nvPr>
        </p:nvSpPr>
        <p:spPr>
          <a:xfrm>
            <a:off x="7532710" y="620722"/>
            <a:ext cx="3382941" cy="1142462"/>
          </a:xfrm>
        </p:spPr>
        <p:txBody>
          <a:bodyPr anchor="b">
            <a:normAutofit/>
          </a:bodyPr>
          <a:lstStyle/>
          <a:p>
            <a:r>
              <a:rPr lang="en-US" sz="2400" dirty="0">
                <a:solidFill>
                  <a:srgbClr val="FFFFFF"/>
                </a:solidFill>
              </a:rPr>
              <a:t>Analysis</a:t>
            </a:r>
          </a:p>
        </p:txBody>
      </p:sp>
      <p:sp useBgFill="1">
        <p:nvSpPr>
          <p:cNvPr id="1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map&#10;&#10;Description automatically generated">
            <a:extLst>
              <a:ext uri="{FF2B5EF4-FFF2-40B4-BE49-F238E27FC236}">
                <a16:creationId xmlns:a16="http://schemas.microsoft.com/office/drawing/2014/main" id="{A95409A2-8AD7-42F4-8C05-F0FB654DF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1508360"/>
            <a:ext cx="5641063" cy="3511561"/>
          </a:xfrm>
          <a:prstGeom prst="rect">
            <a:avLst/>
          </a:prstGeom>
        </p:spPr>
      </p:pic>
      <p:sp>
        <p:nvSpPr>
          <p:cNvPr id="9" name="Content Placeholder 8">
            <a:extLst>
              <a:ext uri="{FF2B5EF4-FFF2-40B4-BE49-F238E27FC236}">
                <a16:creationId xmlns:a16="http://schemas.microsoft.com/office/drawing/2014/main" id="{EAAFC3E8-EC68-4F36-B027-6F15A40800B9}"/>
              </a:ext>
            </a:extLst>
          </p:cNvPr>
          <p:cNvSpPr>
            <a:spLocks noGrp="1"/>
          </p:cNvSpPr>
          <p:nvPr>
            <p:ph idx="1"/>
          </p:nvPr>
        </p:nvSpPr>
        <p:spPr>
          <a:xfrm>
            <a:off x="7532710" y="1822449"/>
            <a:ext cx="3479419" cy="2922591"/>
          </a:xfrm>
        </p:spPr>
        <p:txBody>
          <a:bodyPr anchor="t">
            <a:normAutofit/>
          </a:bodyPr>
          <a:lstStyle/>
          <a:p>
            <a:r>
              <a:rPr lang="en-US" sz="1200" dirty="0">
                <a:solidFill>
                  <a:srgbClr val="0F496F"/>
                </a:solidFill>
              </a:rPr>
              <a:t>When looking at the Choropleth map, we notice that the cities near the Wasatch Range have higher average homes prices.</a:t>
            </a:r>
          </a:p>
        </p:txBody>
      </p:sp>
      <p:grpSp>
        <p:nvGrpSpPr>
          <p:cNvPr id="16" name="Group 1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0370448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5E14B-C4FB-4EC4-96E5-A754A2C7C760}"/>
              </a:ext>
            </a:extLst>
          </p:cNvPr>
          <p:cNvSpPr>
            <a:spLocks noGrp="1"/>
          </p:cNvSpPr>
          <p:nvPr>
            <p:ph type="title"/>
          </p:nvPr>
        </p:nvSpPr>
        <p:spPr>
          <a:xfrm>
            <a:off x="7532710" y="620722"/>
            <a:ext cx="3382941" cy="1142462"/>
          </a:xfrm>
        </p:spPr>
        <p:txBody>
          <a:bodyPr anchor="b">
            <a:normAutofit/>
          </a:bodyPr>
          <a:lstStyle/>
          <a:p>
            <a:r>
              <a:rPr lang="en-US" sz="2400" dirty="0">
                <a:solidFill>
                  <a:srgbClr val="FFFFFF"/>
                </a:solidFill>
              </a:rPr>
              <a:t>Analysis</a:t>
            </a:r>
          </a:p>
        </p:txBody>
      </p:sp>
      <p:sp useBgFill="1">
        <p:nvSpPr>
          <p:cNvPr id="1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8127431-2C8F-4B03-A2D8-A1749537C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1635284"/>
            <a:ext cx="5641063" cy="3257713"/>
          </a:xfrm>
          <a:prstGeom prst="rect">
            <a:avLst/>
          </a:prstGeom>
        </p:spPr>
      </p:pic>
      <p:sp>
        <p:nvSpPr>
          <p:cNvPr id="9" name="Content Placeholder 8">
            <a:extLst>
              <a:ext uri="{FF2B5EF4-FFF2-40B4-BE49-F238E27FC236}">
                <a16:creationId xmlns:a16="http://schemas.microsoft.com/office/drawing/2014/main" id="{BACF4967-DEA2-4B18-BDA2-C3B8834D9AC6}"/>
              </a:ext>
            </a:extLst>
          </p:cNvPr>
          <p:cNvSpPr>
            <a:spLocks noGrp="1"/>
          </p:cNvSpPr>
          <p:nvPr>
            <p:ph idx="1"/>
          </p:nvPr>
        </p:nvSpPr>
        <p:spPr>
          <a:xfrm>
            <a:off x="7532710" y="1822449"/>
            <a:ext cx="3479419" cy="2922591"/>
          </a:xfrm>
        </p:spPr>
        <p:txBody>
          <a:bodyPr anchor="t">
            <a:normAutofit/>
          </a:bodyPr>
          <a:lstStyle/>
          <a:p>
            <a:r>
              <a:rPr lang="en-US" sz="1200" dirty="0">
                <a:solidFill>
                  <a:srgbClr val="0F496F"/>
                </a:solidFill>
              </a:rPr>
              <a:t>We will find out the relation between the number of venues and Price.</a:t>
            </a:r>
          </a:p>
          <a:p>
            <a:r>
              <a:rPr lang="en-US" sz="1200" dirty="0">
                <a:solidFill>
                  <a:srgbClr val="0F496F"/>
                </a:solidFill>
              </a:rPr>
              <a:t>Since Scatter charts allow us to see the relation between two variables, we can apply it in this case.</a:t>
            </a:r>
          </a:p>
          <a:p>
            <a:r>
              <a:rPr lang="en-US" sz="1200" dirty="0">
                <a:solidFill>
                  <a:srgbClr val="0F496F"/>
                </a:solidFill>
              </a:rPr>
              <a:t>The points in the chart mostly are at the bottom of the chart, so we can’t build a model, and there is no relation between the number of venues and Price.</a:t>
            </a:r>
          </a:p>
          <a:p>
            <a:endParaRPr lang="en-US" sz="1200" dirty="0">
              <a:solidFill>
                <a:srgbClr val="0F496F"/>
              </a:solidFill>
            </a:endParaRPr>
          </a:p>
        </p:txBody>
      </p:sp>
      <p:grpSp>
        <p:nvGrpSpPr>
          <p:cNvPr id="16" name="Group 1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563531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152FA-03D9-4C78-A9ED-994AFB2792F3}"/>
              </a:ext>
            </a:extLst>
          </p:cNvPr>
          <p:cNvSpPr>
            <a:spLocks noGrp="1"/>
          </p:cNvSpPr>
          <p:nvPr>
            <p:ph type="title"/>
          </p:nvPr>
        </p:nvSpPr>
        <p:spPr>
          <a:xfrm>
            <a:off x="7532710" y="620722"/>
            <a:ext cx="3382941" cy="1142462"/>
          </a:xfrm>
        </p:spPr>
        <p:txBody>
          <a:bodyPr anchor="b">
            <a:normAutofit/>
          </a:bodyPr>
          <a:lstStyle/>
          <a:p>
            <a:r>
              <a:rPr lang="en-US" sz="2400" dirty="0">
                <a:solidFill>
                  <a:srgbClr val="FFFFFF"/>
                </a:solidFill>
              </a:rPr>
              <a:t>Analysis</a:t>
            </a:r>
          </a:p>
        </p:txBody>
      </p:sp>
      <p:sp useBgFill="1">
        <p:nvSpPr>
          <p:cNvPr id="14"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6B320190-BD58-499D-94CB-4B8951CCF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1712849"/>
            <a:ext cx="5641063" cy="3102583"/>
          </a:xfrm>
          <a:prstGeom prst="rect">
            <a:avLst/>
          </a:prstGeom>
        </p:spPr>
      </p:pic>
      <p:sp>
        <p:nvSpPr>
          <p:cNvPr id="9" name="Content Placeholder 8">
            <a:extLst>
              <a:ext uri="{FF2B5EF4-FFF2-40B4-BE49-F238E27FC236}">
                <a16:creationId xmlns:a16="http://schemas.microsoft.com/office/drawing/2014/main" id="{2F583B01-ED59-427E-AA1B-535344C6BA44}"/>
              </a:ext>
            </a:extLst>
          </p:cNvPr>
          <p:cNvSpPr>
            <a:spLocks noGrp="1"/>
          </p:cNvSpPr>
          <p:nvPr>
            <p:ph idx="1"/>
          </p:nvPr>
        </p:nvSpPr>
        <p:spPr>
          <a:xfrm>
            <a:off x="7532710" y="1822449"/>
            <a:ext cx="3479419" cy="2922591"/>
          </a:xfrm>
        </p:spPr>
        <p:txBody>
          <a:bodyPr anchor="t">
            <a:normAutofit/>
          </a:bodyPr>
          <a:lstStyle/>
          <a:p>
            <a:r>
              <a:rPr lang="en-US" sz="1200" dirty="0">
                <a:solidFill>
                  <a:srgbClr val="0F496F"/>
                </a:solidFill>
              </a:rPr>
              <a:t>We will apply the same approach for the number of venue categories.</a:t>
            </a:r>
          </a:p>
          <a:p>
            <a:r>
              <a:rPr lang="en-US" sz="1200" dirty="0">
                <a:solidFill>
                  <a:srgbClr val="0F496F"/>
                </a:solidFill>
              </a:rPr>
              <a:t>It looks like we can’t either build a model for this chart, so there is no relation between the number of venue categories and Price.</a:t>
            </a:r>
          </a:p>
        </p:txBody>
      </p:sp>
      <p:grpSp>
        <p:nvGrpSpPr>
          <p:cNvPr id="16" name="Group 15">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0835611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4</TotalTime>
  <Words>433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Slice</vt:lpstr>
      <vt:lpstr>Houses Sale in Salt Lake County, Utah</vt:lpstr>
      <vt:lpstr>Introduction</vt:lpstr>
      <vt:lpstr>Data</vt:lpstr>
      <vt:lpstr>Map of homes for sale</vt:lpstr>
      <vt:lpstr>Methodology</vt:lpstr>
      <vt:lpstr>Analysis: top 5 cities with highest average homes sale prices</vt:lpstr>
      <vt:lpstr>Analysis</vt:lpstr>
      <vt:lpstr>Analysis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Houses Sale in Salt Lake County, Utah</dc:title>
  <dc:creator>Chau Pham</dc:creator>
  <cp:lastModifiedBy>Chau Pham</cp:lastModifiedBy>
  <cp:revision>2</cp:revision>
  <dcterms:created xsi:type="dcterms:W3CDTF">2020-06-16T15:07:26Z</dcterms:created>
  <dcterms:modified xsi:type="dcterms:W3CDTF">2020-06-16T15:12:17Z</dcterms:modified>
</cp:coreProperties>
</file>