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72" r:id="rId3"/>
    <p:sldId id="267" r:id="rId4"/>
    <p:sldId id="290" r:id="rId5"/>
    <p:sldId id="287" r:id="rId6"/>
    <p:sldId id="275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8" r:id="rId19"/>
    <p:sldId id="28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08BE-C8D1-439F-81C4-CFBF7DA6AC9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3765F-1EBE-4948-B197-281FF033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3BDD-206C-4E30-8885-9C466FA198D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D6B3-503F-4577-A73A-EA42CE820D1A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CED2-2193-48B5-8DE4-91F4CADF3A44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1BE7-587F-4AB2-9ABB-39565758466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8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1463-C882-4D8D-B85F-3CE7F5C1B071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CDF-75AA-4AE3-A6F8-35B1190CD67D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161-3D00-445B-8AFF-6B6E9443F6A5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C028-BFCC-41FE-BF4C-A5A2120EC0F3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7349-8550-4289-9E7E-A56985D082EF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58B6-5AD6-4D26-8D17-8B5C879D20BD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73CF-905F-4C26-A957-62E6A8317FBE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0AA3-2DD1-449B-908F-E3753CEB0B9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6633-6B83-43C2-9C29-DC9B9386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8X2Rk5sRF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05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Agile </a:t>
            </a:r>
            <a:r>
              <a:rPr lang="en-US" b="1" dirty="0">
                <a:solidFill>
                  <a:srgbClr val="0070C0"/>
                </a:solidFill>
              </a:rPr>
              <a:t>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315468">
              <a:defRPr sz="2052"/>
            </a:pPr>
            <a:r>
              <a:rPr lang="en-US" sz="4000" dirty="0"/>
              <a:t> </a:t>
            </a:r>
          </a:p>
          <a:p>
            <a:pPr defTabSz="315468">
              <a:defRPr sz="2052"/>
            </a:pPr>
            <a:r>
              <a:rPr lang="en-US" sz="4000" dirty="0"/>
              <a:t>Dr. Nasser Mustafa</a:t>
            </a:r>
          </a:p>
          <a:p>
            <a:endParaRPr lang="en-US" dirty="0"/>
          </a:p>
        </p:txBody>
      </p:sp>
      <p:sp>
        <p:nvSpPr>
          <p:cNvPr id="4" name="Shape 224"/>
          <p:cNvSpPr txBox="1">
            <a:spLocks/>
          </p:cNvSpPr>
          <p:nvPr/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A85-6A97-402E-90E6-AD2B50229654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AFA-37B2-4FFB-A372-91C0E7A44821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</p:spTree>
    <p:extLst>
      <p:ext uri="{BB962C8B-B14F-4D97-AF65-F5344CB8AC3E}">
        <p14:creationId xmlns:p14="http://schemas.microsoft.com/office/powerpoint/2010/main" val="315946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9"/>
            <a:ext cx="10515600" cy="5004485"/>
          </a:xfrm>
        </p:spPr>
        <p:txBody>
          <a:bodyPr>
            <a:normAutofit fontScale="92500" lnSpcReduction="10000"/>
          </a:bodyPr>
          <a:lstStyle/>
          <a:p>
            <a:pPr marL="395288" indent="-395288">
              <a:buFont typeface="Wingdings" panose="05000000000000000000" pitchFamily="2" charset="2"/>
              <a:buChar char="§"/>
            </a:pPr>
            <a:r>
              <a:rPr lang="en-US" b="1" dirty="0"/>
              <a:t>The processes of specification, design, and implementation are interleaved. </a:t>
            </a:r>
          </a:p>
          <a:p>
            <a:pPr marL="395288" indent="-395288">
              <a:buFont typeface="Wingdings" panose="05000000000000000000" pitchFamily="2" charset="2"/>
              <a:buChar char="§"/>
            </a:pPr>
            <a:r>
              <a:rPr lang="en-US" b="1" dirty="0"/>
              <a:t>There is no detailed system specification, and design documentation is mini­mized</a:t>
            </a:r>
          </a:p>
          <a:p>
            <a:pPr marL="395288" indent="-395288">
              <a:buFont typeface="Wingdings" panose="05000000000000000000" pitchFamily="2" charset="2"/>
              <a:buChar char="§"/>
            </a:pPr>
            <a:r>
              <a:rPr lang="en-US" b="1" dirty="0"/>
              <a:t>Developers are not well experienced in one aspect but have some experience in all development aspects( analysis, </a:t>
            </a:r>
            <a:r>
              <a:rPr lang="en-US" b="1" dirty="0" err="1"/>
              <a:t>desgin</a:t>
            </a:r>
            <a:r>
              <a:rPr lang="en-US" b="1" dirty="0"/>
              <a:t>, coding, testing)</a:t>
            </a:r>
          </a:p>
          <a:p>
            <a:pPr marL="395288" indent="-395288">
              <a:buFont typeface="Wingdings" panose="05000000000000000000" pitchFamily="2" charset="2"/>
              <a:buChar char="§"/>
            </a:pPr>
            <a:r>
              <a:rPr lang="en-US" b="1" dirty="0"/>
              <a:t>The user requirements document only defines the most important characteristics of the system.</a:t>
            </a:r>
          </a:p>
          <a:p>
            <a:pPr marL="395288" indent="-395288">
              <a:buFont typeface="Wingdings" panose="05000000000000000000" pitchFamily="2" charset="2"/>
              <a:buChar char="§"/>
            </a:pPr>
            <a:r>
              <a:rPr lang="en-US" b="1" dirty="0"/>
              <a:t>The system is developed in a series of versions. </a:t>
            </a:r>
          </a:p>
          <a:p>
            <a:pPr marL="395288" indent="-395288">
              <a:buFont typeface="Wingdings" panose="05000000000000000000" pitchFamily="2" charset="2"/>
              <a:buChar char="§"/>
            </a:pPr>
            <a:r>
              <a:rPr lang="en-US" b="1" dirty="0"/>
              <a:t>End-users and other system stakeholders are involved in specifying and evaluating each version. </a:t>
            </a:r>
          </a:p>
          <a:p>
            <a:pPr marL="395288" indent="-395288">
              <a:buFont typeface="Wingdings" panose="05000000000000000000" pitchFamily="2" charset="2"/>
              <a:buChar char="§"/>
            </a:pPr>
            <a:r>
              <a:rPr lang="en-US" b="1" dirty="0"/>
              <a:t>System user interfaces are developed using an interactive development system that allows the interface design to be quickly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D505-6088-457F-B76F-AA686914FD6F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Agile Vs Plan Driven (Traditional) Development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08" t="28186" r="23710" b="22118"/>
          <a:stretch/>
        </p:blipFill>
        <p:spPr>
          <a:xfrm>
            <a:off x="926757" y="1560354"/>
            <a:ext cx="8031892" cy="407414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8CB2-4E53-4950-8BB9-7ED7550FBD6B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How to decide? Agile or  Plan Driven (Traditional)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7A20-8907-4A2D-A875-C937E8DE12F3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indent="-333375">
              <a:buFont typeface="Wingdings" panose="05000000000000000000" pitchFamily="2" charset="2"/>
              <a:buChar char="§"/>
            </a:pPr>
            <a:r>
              <a:rPr lang="en-US" dirty="0"/>
              <a:t>System require detailed specification and design</a:t>
            </a:r>
          </a:p>
          <a:p>
            <a:pPr marL="395288" indent="-333375">
              <a:buFont typeface="Wingdings" panose="05000000000000000000" pitchFamily="2" charset="2"/>
              <a:buChar char="§"/>
            </a:pPr>
            <a:r>
              <a:rPr lang="en-US" dirty="0"/>
              <a:t>Require to </a:t>
            </a:r>
            <a:r>
              <a:rPr lang="en-US" b="1" dirty="0"/>
              <a:t>deliver the software to customers and get rapid feedback </a:t>
            </a:r>
          </a:p>
          <a:p>
            <a:pPr marL="395288" indent="-333375">
              <a:buFont typeface="Wingdings" panose="05000000000000000000" pitchFamily="2" charset="2"/>
              <a:buChar char="§"/>
            </a:pPr>
            <a:r>
              <a:rPr lang="en-US" b="1" dirty="0"/>
              <a:t>Size of the system being delivered – Small teams imply agile</a:t>
            </a:r>
          </a:p>
          <a:p>
            <a:pPr marL="395288" indent="-333375">
              <a:buFont typeface="Wingdings" panose="05000000000000000000" pitchFamily="2" charset="2"/>
              <a:buChar char="§"/>
            </a:pPr>
            <a:r>
              <a:rPr lang="en-US" b="1" dirty="0"/>
              <a:t>Type of the system (need lot of analysis…. Go for traditional)</a:t>
            </a:r>
          </a:p>
          <a:p>
            <a:pPr marL="395288" indent="-333375">
              <a:buFont typeface="Wingdings" panose="05000000000000000000" pitchFamily="2" charset="2"/>
              <a:buChar char="§"/>
            </a:pPr>
            <a:r>
              <a:rPr lang="en-US" b="1" dirty="0"/>
              <a:t>Lifetime of the system (long life time….Go for traditional)</a:t>
            </a:r>
          </a:p>
          <a:p>
            <a:pPr marL="395288" indent="-333375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How good are the designers and programmers in the development team ( good people for design, low skill people for programming)</a:t>
            </a:r>
          </a:p>
          <a:p>
            <a:pPr marL="395288" indent="-333375">
              <a:buFont typeface="Wingdings" panose="05000000000000000000" pitchFamily="2" charset="2"/>
              <a:buChar char="§"/>
            </a:pPr>
            <a:r>
              <a:rPr lang="en-US" b="1" dirty="0"/>
              <a:t>Is the system subject to external regulation?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1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8"/>
            <a:ext cx="10515600" cy="82112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5612"/>
            <a:ext cx="10889343" cy="51345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Extreme Programming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b="1" dirty="0"/>
              <a:t>Takes an ‘extreme’ approach to incremental development. New versions of the software may be built several times per day and releases are delivered to customers roughly every two weeks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b="1" dirty="0"/>
              <a:t>Requirements are expressed as scenarios (called user stories)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b="1" dirty="0"/>
              <a:t>user stories are implemented directly as a series of tasks. Programmers work in pairs and develop tests for each task before writing the code. 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b="1" dirty="0"/>
              <a:t>All tests must be suc­cessfully executed when new code is integrated into the system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b="1" dirty="0"/>
              <a:t>User involvement in testing and validation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b="1" dirty="0"/>
              <a:t>There is a short time gap between releases of the system.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b="1" dirty="0"/>
              <a:t>customers are intimately involved in specifying and prioritizing system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FC6D-24D1-43A6-B768-3D69AA0AB69C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Agile Methods-</a:t>
            </a:r>
            <a:r>
              <a:rPr lang="en-US" b="1" dirty="0">
                <a:solidFill>
                  <a:srgbClr val="FF0000"/>
                </a:solidFill>
              </a:rPr>
              <a:t>Extreme Programming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80DD-6A4A-49D9-B3B0-FD289AE830C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889" t="40186" r="22999" b="31086"/>
          <a:stretch/>
        </p:blipFill>
        <p:spPr>
          <a:xfrm>
            <a:off x="838200" y="1461725"/>
            <a:ext cx="10567888" cy="39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2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Agile Methods-</a:t>
            </a:r>
            <a:r>
              <a:rPr lang="en-US" b="1" dirty="0">
                <a:solidFill>
                  <a:srgbClr val="FF0000"/>
                </a:solidFill>
              </a:rPr>
              <a:t>Extreme Programming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B39-02B7-4C19-AB15-193D2D97263E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9767" t="37336" r="28053" b="22533"/>
          <a:stretch/>
        </p:blipFill>
        <p:spPr>
          <a:xfrm>
            <a:off x="300789" y="1184064"/>
            <a:ext cx="5795211" cy="4414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4959" t="52906" r="26327" b="13322"/>
          <a:stretch/>
        </p:blipFill>
        <p:spPr>
          <a:xfrm>
            <a:off x="6096000" y="1252891"/>
            <a:ext cx="5795211" cy="434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8"/>
            <a:ext cx="10515600" cy="82112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5612"/>
            <a:ext cx="10889343" cy="513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Pair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A practice that has been introduced in XP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Programmers work in pairs to develop the software.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Programmers sit together at the same worksta­tion to develop the software.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The same pairs do not always program together. Rather, pairs are created dynamically so that all team members work with each other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0D0D-FC01-4B4D-96AF-4A12387A93CA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8"/>
            <a:ext cx="10515600" cy="82112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5612"/>
            <a:ext cx="10889343" cy="513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Pair Programming</a:t>
            </a:r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en-US" sz="3200" b="1" dirty="0"/>
              <a:t>It supports the idea of collective ownership and responsibility for the system.  </a:t>
            </a:r>
            <a:endParaRPr lang="en-US" sz="3200" dirty="0"/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en-US" sz="3200" b="1" dirty="0"/>
              <a:t>It acts as an informal review process, each line of code is looked at by at least two people. </a:t>
            </a:r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en-US" sz="3200" b="1" dirty="0"/>
              <a:t>Inspection process much cheaper than formal program inspections.</a:t>
            </a:r>
            <a:endParaRPr lang="en-US" sz="3200" dirty="0"/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en-US" sz="3200" b="1" dirty="0"/>
              <a:t>It helps support refactoring, which is a process of software improvement.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E5E3-2BFD-40CA-9452-D7EAFDDEA75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9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8"/>
            <a:ext cx="10515600" cy="82112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5612"/>
            <a:ext cx="10889343" cy="513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Scrum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Agile method focuses on managing iterative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It does not prescribe the use of programming practices such as pair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There are three phases </a:t>
            </a:r>
          </a:p>
          <a:p>
            <a:pPr marL="723900" indent="-273050">
              <a:buFont typeface="+mj-lt"/>
              <a:buAutoNum type="arabicPeriod"/>
            </a:pPr>
            <a:r>
              <a:rPr lang="en-US" b="1" dirty="0"/>
              <a:t>planning phase where you establish the general objectives for the project and design the software architecture.</a:t>
            </a:r>
          </a:p>
          <a:p>
            <a:pPr marL="723900" indent="-273050">
              <a:buFont typeface="+mj-lt"/>
              <a:buAutoNum type="arabicPeriod"/>
            </a:pPr>
            <a:r>
              <a:rPr lang="en-US" b="1" dirty="0"/>
              <a:t>followed by a series of sprint cycles, where each cycle develops an increment of the system. </a:t>
            </a:r>
          </a:p>
          <a:p>
            <a:pPr marL="723900" indent="-273050">
              <a:buFont typeface="+mj-lt"/>
              <a:buAutoNum type="arabicPeriod"/>
            </a:pPr>
            <a:r>
              <a:rPr lang="en-US" b="1" dirty="0"/>
              <a:t>Project closure phase wraps up the project and completes documentation user manuals, and assesses the lessons learned from the project.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5ED4-EBC6-44CD-848E-F2C59992C191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8"/>
            <a:ext cx="10515600" cy="82112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5612"/>
            <a:ext cx="10889343" cy="513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Scrum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5658-FE0E-491A-96D9-9802AA04746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790" t="33162" r="25665" b="48554"/>
          <a:stretch/>
        </p:blipFill>
        <p:spPr>
          <a:xfrm>
            <a:off x="195804" y="2197289"/>
            <a:ext cx="10422154" cy="33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Today’s Lecture: Agile Development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395288" lvl="0" indent="-395288" fontAlgn="base">
              <a:buFont typeface="Wingdings" panose="05000000000000000000" pitchFamily="2" charset="2"/>
              <a:buChar char="§"/>
            </a:pPr>
            <a:r>
              <a:rPr lang="en-US" dirty="0"/>
              <a:t>Understand the requirements Validation Activity</a:t>
            </a:r>
          </a:p>
          <a:p>
            <a:pPr marL="395288" lvl="0" indent="-395288" fontAlgn="base">
              <a:buFont typeface="Wingdings" panose="05000000000000000000" pitchFamily="2" charset="2"/>
              <a:buChar char="§"/>
            </a:pPr>
            <a:r>
              <a:rPr lang="en-US" dirty="0"/>
              <a:t>Understand the rationale for agile software development methods, the agile manifesto, and the differences between agile and plan-driven development;</a:t>
            </a:r>
          </a:p>
          <a:p>
            <a:pPr marL="395288" lvl="0" indent="-395288" fontAlgn="base">
              <a:buFont typeface="Wingdings" panose="05000000000000000000" pitchFamily="2" charset="2"/>
              <a:buChar char="§"/>
            </a:pPr>
            <a:r>
              <a:rPr lang="en-US" dirty="0"/>
              <a:t>Know the key practices in extreme programming and how these relate to the general principles of agile methods;</a:t>
            </a:r>
          </a:p>
          <a:p>
            <a:pPr marL="395288" lvl="0" indent="-395288" fontAlgn="base">
              <a:buFont typeface="Wingdings" panose="05000000000000000000" pitchFamily="2" charset="2"/>
              <a:buChar char="§"/>
            </a:pPr>
            <a:r>
              <a:rPr lang="en-US" dirty="0"/>
              <a:t>Understand the Scrum approach to agile project management;</a:t>
            </a:r>
          </a:p>
          <a:p>
            <a:pPr marL="395288" lvl="0" indent="-395288" fontAlgn="base">
              <a:buFont typeface="Wingdings" panose="05000000000000000000" pitchFamily="2" charset="2"/>
              <a:buChar char="§"/>
            </a:pPr>
            <a:r>
              <a:rPr lang="en-US" dirty="0"/>
              <a:t>Be aware of the issues and problems of scaling agile development methods to the development of large software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E54-AE5D-48E6-9E5F-F0B04DC1392E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Video Link-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https://www.youtube.com/watch?v=q8X2Rk5sRFI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5B79-990A-460A-B6F7-66841C6B2A8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Requirement Engineering Activities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3263-D05B-43F6-BA64-CCA7F68DB956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AFA-37B2-4FFB-A372-91C0E7A44821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"/>
          <a:stretch/>
        </p:blipFill>
        <p:spPr>
          <a:xfrm>
            <a:off x="1346200" y="1790337"/>
            <a:ext cx="9131299" cy="4566013"/>
          </a:xfrm>
        </p:spPr>
      </p:pic>
      <p:grpSp>
        <p:nvGrpSpPr>
          <p:cNvPr id="15" name="Group 14"/>
          <p:cNvGrpSpPr/>
          <p:nvPr/>
        </p:nvGrpSpPr>
        <p:grpSpPr>
          <a:xfrm>
            <a:off x="2178050" y="1334724"/>
            <a:ext cx="7715250" cy="2024127"/>
            <a:chOff x="2178050" y="1334724"/>
            <a:chExt cx="7715250" cy="2024127"/>
          </a:xfrm>
        </p:grpSpPr>
        <p:sp>
          <p:nvSpPr>
            <p:cNvPr id="11" name="Oval 10"/>
            <p:cNvSpPr/>
            <p:nvPr/>
          </p:nvSpPr>
          <p:spPr>
            <a:xfrm>
              <a:off x="2178050" y="1412812"/>
              <a:ext cx="622300" cy="546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508500" y="1334724"/>
              <a:ext cx="622300" cy="546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099300" y="2101551"/>
              <a:ext cx="622300" cy="546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9271000" y="2812751"/>
              <a:ext cx="622300" cy="546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7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26" y="50006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Validation and Verification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638" indent="-401638">
              <a:buFont typeface="Wingdings" panose="05000000000000000000" pitchFamily="2" charset="2"/>
              <a:buChar char="§"/>
            </a:pPr>
            <a:r>
              <a:rPr lang="en-US" sz="3600" b="1" dirty="0" smtClean="0"/>
              <a:t>Va</a:t>
            </a:r>
            <a:r>
              <a:rPr lang="en-US" sz="3600" b="1" dirty="0" smtClean="0"/>
              <a:t>lidation</a:t>
            </a:r>
            <a:r>
              <a:rPr lang="en-US" sz="3600" b="1" dirty="0" smtClean="0"/>
              <a:t> </a:t>
            </a:r>
            <a:r>
              <a:rPr lang="en-US" sz="3600" b="1" dirty="0"/>
              <a:t>is </a:t>
            </a:r>
            <a:r>
              <a:rPr lang="en-US" sz="3600" dirty="0" smtClean="0">
                <a:solidFill>
                  <a:srgbClr val="FF0000"/>
                </a:solidFill>
              </a:rPr>
              <a:t>checking</a:t>
            </a:r>
            <a:r>
              <a:rPr lang="en-US" sz="3600" b="1" dirty="0" smtClean="0"/>
              <a:t> </a:t>
            </a:r>
            <a:r>
              <a:rPr lang="en-US" sz="3600" b="1" dirty="0"/>
              <a:t>that requirements </a:t>
            </a:r>
            <a:r>
              <a:rPr lang="en-US" sz="3600" b="1" dirty="0" smtClean="0"/>
              <a:t>define the system the customer wants (doing the </a:t>
            </a:r>
            <a:r>
              <a:rPr lang="en-US" sz="3600" b="1" i="1" dirty="0" smtClean="0">
                <a:solidFill>
                  <a:srgbClr val="0070C0"/>
                </a:solidFill>
              </a:rPr>
              <a:t>right system</a:t>
            </a:r>
            <a:r>
              <a:rPr lang="en-US" sz="3600" b="1" dirty="0" smtClean="0"/>
              <a:t>).</a:t>
            </a:r>
            <a:endParaRPr lang="en-US" sz="3600" b="1" dirty="0"/>
          </a:p>
          <a:p>
            <a:pPr marL="401638" indent="-401638">
              <a:buFont typeface="Wingdings" panose="05000000000000000000" pitchFamily="2" charset="2"/>
              <a:buChar char="§"/>
            </a:pPr>
            <a:r>
              <a:rPr lang="en-US" sz="3600" b="1" dirty="0"/>
              <a:t>V</a:t>
            </a:r>
            <a:r>
              <a:rPr lang="en-US" sz="3600" b="1" dirty="0" smtClean="0"/>
              <a:t>erification </a:t>
            </a:r>
            <a:r>
              <a:rPr lang="en-US" sz="3600" b="1" dirty="0"/>
              <a:t>is </a:t>
            </a:r>
            <a:r>
              <a:rPr lang="en-US" sz="3600" dirty="0" smtClean="0">
                <a:solidFill>
                  <a:srgbClr val="FF0000"/>
                </a:solidFill>
              </a:rPr>
              <a:t>checking</a:t>
            </a:r>
            <a:r>
              <a:rPr lang="en-US" sz="3600" b="1" dirty="0" smtClean="0"/>
              <a:t> </a:t>
            </a:r>
            <a:r>
              <a:rPr lang="en-US" sz="3600" b="1" dirty="0"/>
              <a:t>that the software meets </a:t>
            </a:r>
            <a:r>
              <a:rPr lang="en-US" sz="3600" b="1" dirty="0" smtClean="0"/>
              <a:t>specifications(doing the </a:t>
            </a:r>
            <a:r>
              <a:rPr lang="en-US" sz="3600" b="1" dirty="0" smtClean="0">
                <a:solidFill>
                  <a:srgbClr val="0070C0"/>
                </a:solidFill>
              </a:rPr>
              <a:t>system right</a:t>
            </a:r>
            <a:r>
              <a:rPr lang="en-US" sz="3600" b="1" dirty="0" smtClean="0"/>
              <a:t>). 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60F-CC27-4C13-96B2-47BC6016D0A2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304"/>
            <a:ext cx="10515600" cy="84747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Requirements Validation- Types of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940"/>
            <a:ext cx="10515600" cy="5172410"/>
          </a:xfrm>
        </p:spPr>
        <p:txBody>
          <a:bodyPr>
            <a:normAutofit/>
          </a:bodyPr>
          <a:lstStyle/>
          <a:p>
            <a:pPr lvl="0" fontAlgn="base"/>
            <a:r>
              <a:rPr lang="en-US" b="1" i="1" dirty="0"/>
              <a:t>Validity checks: </a:t>
            </a:r>
            <a:r>
              <a:rPr lang="en-US" b="1" dirty="0"/>
              <a:t>Checking for additional or different functions that are required.  </a:t>
            </a:r>
            <a:endParaRPr lang="en-US" dirty="0"/>
          </a:p>
          <a:p>
            <a:pPr lvl="0" fontAlgn="base"/>
            <a:r>
              <a:rPr lang="en-US" b="1" i="1" dirty="0"/>
              <a:t>Consistency checks: </a:t>
            </a:r>
            <a:r>
              <a:rPr lang="en-US" b="1" dirty="0"/>
              <a:t>Requirements should not conflict, there should not be contradictory descriptions of the same system function.</a:t>
            </a:r>
            <a:endParaRPr lang="en-US" dirty="0"/>
          </a:p>
          <a:p>
            <a:pPr lvl="0" fontAlgn="base"/>
            <a:r>
              <a:rPr lang="en-US" b="1" i="1" dirty="0"/>
              <a:t>Completeness checks: </a:t>
            </a:r>
            <a:r>
              <a:rPr lang="en-US" b="1" dirty="0"/>
              <a:t>SRS should include requirements that define all functions and the constraints intended by the system user.</a:t>
            </a:r>
            <a:endParaRPr lang="en-US" dirty="0"/>
          </a:p>
          <a:p>
            <a:pPr lvl="0" fontAlgn="base"/>
            <a:r>
              <a:rPr lang="en-US" b="1" i="1" dirty="0"/>
              <a:t>Realism checks: </a:t>
            </a:r>
            <a:r>
              <a:rPr lang="en-US" b="1" dirty="0"/>
              <a:t>ensuring that the requirements can actually be implemented ( </a:t>
            </a:r>
            <a:r>
              <a:rPr lang="en-US" b="1" dirty="0">
                <a:solidFill>
                  <a:srgbClr val="FF0000"/>
                </a:solidFill>
              </a:rPr>
              <a:t>consider budget and schedule 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i="1" dirty="0"/>
              <a:t>Verifiability: </a:t>
            </a:r>
            <a:r>
              <a:rPr lang="en-US" b="1" dirty="0"/>
              <a:t>Requirements should always be written so that they are verifiable. Write </a:t>
            </a:r>
            <a:r>
              <a:rPr lang="en-US" b="1" dirty="0">
                <a:solidFill>
                  <a:srgbClr val="FF0000"/>
                </a:solidFill>
              </a:rPr>
              <a:t>a set of tests </a:t>
            </a:r>
            <a:r>
              <a:rPr lang="en-US" b="1" dirty="0"/>
              <a:t>that can demonstrate that the delivered system meets each specified requirement.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4A3E-A206-444E-B785-8E08182E2FB9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Software Development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Looking Back……..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Waterfall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V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Spiral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Incremental Model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 all models </a:t>
            </a:r>
            <a:r>
              <a:rPr lang="en-US" b="1" dirty="0"/>
              <a:t>activities are planned in advance and progress is measured against this plan.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1A8-0C53-4A84-91EC-DFB73958387C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562"/>
            <a:ext cx="10515600" cy="7099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Incremental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3BBA-B73C-4068-9D81-12B551C7A6E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0674" t="39584" r="31503" b="33159"/>
          <a:stretch/>
        </p:blipFill>
        <p:spPr>
          <a:xfrm>
            <a:off x="838200" y="770475"/>
            <a:ext cx="9252284" cy="34553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4405206"/>
            <a:ext cx="106432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Better than a waterfall approach for most business, e-commerce, and personal systems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most common approach for the development of application systems.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Can be either plan-driven, agile, or, a mixture of these approaches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8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Agile Development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notion of Agile was Introduced in the late 1990s.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Requirements are developed incrementally according to user priorities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Elicitation of requirements comes from users who are part of the development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Many forms of agile development</a:t>
            </a:r>
          </a:p>
          <a:p>
            <a:pPr marL="741363" indent="-457200">
              <a:buFont typeface="Wingdings" panose="05000000000000000000" pitchFamily="2" charset="2"/>
              <a:buChar char="ü"/>
            </a:pPr>
            <a:r>
              <a:rPr lang="en-US" b="1" dirty="0"/>
              <a:t>Dynamic Software Development Method (DSDM), (Stapleton, 1997)</a:t>
            </a:r>
          </a:p>
          <a:p>
            <a:pPr marL="741363" indent="-457200">
              <a:buFont typeface="Wingdings" panose="05000000000000000000" pitchFamily="2" charset="2"/>
              <a:buChar char="ü"/>
            </a:pPr>
            <a:r>
              <a:rPr lang="en-US" b="1" dirty="0"/>
              <a:t>Scrum (</a:t>
            </a:r>
            <a:r>
              <a:rPr lang="en-US" b="1" dirty="0" err="1"/>
              <a:t>Schwaber</a:t>
            </a:r>
            <a:r>
              <a:rPr lang="en-US" b="1" dirty="0"/>
              <a:t> and </a:t>
            </a:r>
            <a:r>
              <a:rPr lang="en-US" b="1" dirty="0" err="1"/>
              <a:t>Beedle</a:t>
            </a:r>
            <a:r>
              <a:rPr lang="en-US" b="1" dirty="0"/>
              <a:t>, 2001) </a:t>
            </a:r>
          </a:p>
          <a:p>
            <a:pPr marL="741363" indent="-457200">
              <a:buFont typeface="Wingdings" panose="05000000000000000000" pitchFamily="2" charset="2"/>
              <a:buChar char="ü"/>
            </a:pPr>
            <a:r>
              <a:rPr lang="en-US" b="1" dirty="0"/>
              <a:t>Extreme Programming (XP) (Beck, 1999; Beck, 2000)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D3F4-B123-4EF7-B840-7D5587E9A48E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Businesses operate in a global, rapidly changing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Requirements are changing as a result of changing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It is not easy to predict all requirements in advances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Respond to new opportunities and market changes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C2E-CA65-4026-8DF9-397626B8AF6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Wenzhou Kean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6633-6B83-43C2-9C29-DC9B93868D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9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</TotalTime>
  <Words>1059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Agile Software Development</vt:lpstr>
      <vt:lpstr>Today’s Lecture: Agile Development Method</vt:lpstr>
      <vt:lpstr>Requirement Engineering Activities</vt:lpstr>
      <vt:lpstr>Validation and Verification</vt:lpstr>
      <vt:lpstr>Requirements Validation- Types of Checking</vt:lpstr>
      <vt:lpstr>Software Development Models</vt:lpstr>
      <vt:lpstr>Incremental Model</vt:lpstr>
      <vt:lpstr>Agile Development Method</vt:lpstr>
      <vt:lpstr>Motivation </vt:lpstr>
      <vt:lpstr>Characteristics</vt:lpstr>
      <vt:lpstr>Agile Vs Plan Driven (Traditional) Development</vt:lpstr>
      <vt:lpstr>How to decide? Agile or  Plan Driven (Traditional) Development</vt:lpstr>
      <vt:lpstr>Agile Methods</vt:lpstr>
      <vt:lpstr>Agile Methods-Extreme Programming </vt:lpstr>
      <vt:lpstr>Agile Methods-Extreme Programming </vt:lpstr>
      <vt:lpstr>Agile Methods</vt:lpstr>
      <vt:lpstr>Agile Methods</vt:lpstr>
      <vt:lpstr>Agile Methods</vt:lpstr>
      <vt:lpstr>Agile Methods</vt:lpstr>
      <vt:lpstr>Video Link- Agile development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Mustafa</dc:creator>
  <cp:lastModifiedBy>wku</cp:lastModifiedBy>
  <cp:revision>36</cp:revision>
  <dcterms:created xsi:type="dcterms:W3CDTF">2019-03-17T16:17:52Z</dcterms:created>
  <dcterms:modified xsi:type="dcterms:W3CDTF">2024-10-21T01:55:02Z</dcterms:modified>
</cp:coreProperties>
</file>