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6"/>
  </p:notesMasterIdLst>
  <p:handoutMasterIdLst>
    <p:handoutMasterId r:id="rId17"/>
  </p:handoutMasterIdLst>
  <p:sldIdLst>
    <p:sldId id="256" r:id="rId5"/>
    <p:sldId id="309" r:id="rId6"/>
    <p:sldId id="301" r:id="rId7"/>
    <p:sldId id="321" r:id="rId8"/>
    <p:sldId id="323" r:id="rId9"/>
    <p:sldId id="319" r:id="rId10"/>
    <p:sldId id="324" r:id="rId11"/>
    <p:sldId id="325" r:id="rId12"/>
    <p:sldId id="326" r:id="rId13"/>
    <p:sldId id="327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/>
      <dgm:t>
        <a:bodyPr lIns="288000"/>
        <a:lstStyle/>
        <a:p>
          <a:r>
            <a:rPr lang="en-US" sz="2000" dirty="0" smtClean="0"/>
            <a:t>Know the definition of Requirement Engineering (RE) or Software Specification.</a:t>
          </a:r>
          <a:endParaRPr lang="en-US" sz="1600" dirty="0"/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F05611F0-8256-4954-B6CB-ED6B4F2DD397}">
      <dgm:prSet custT="1"/>
      <dgm:spPr/>
      <dgm:t>
        <a:bodyPr lIns="288000"/>
        <a:lstStyle/>
        <a:p>
          <a:r>
            <a:rPr lang="en-US" sz="2000" dirty="0" smtClean="0"/>
            <a:t>Differentiate between Requirements definition  and Requirements specifications</a:t>
          </a:r>
          <a:endParaRPr lang="en-US" sz="1500" dirty="0"/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22625139-F93A-4F3F-A7AA-4923A01AEDF3}">
      <dgm:prSet custT="1"/>
      <dgm:spPr/>
      <dgm:t>
        <a:bodyPr lIns="288000"/>
        <a:lstStyle/>
        <a:p>
          <a:r>
            <a:rPr lang="en-US" sz="2000" dirty="0" smtClean="0"/>
            <a:t>Differentiate between user requirements and System Requirements</a:t>
          </a:r>
          <a:endParaRPr lang="en-US" sz="1500" dirty="0"/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140952D0-0E1D-4F48-9F16-53581487CFA0}">
      <dgm:prSet custT="1"/>
      <dgm:spPr/>
      <dgm:t>
        <a:bodyPr lIns="288000"/>
        <a:lstStyle/>
        <a:p>
          <a:r>
            <a:rPr lang="en-US" sz="2000" dirty="0" smtClean="0"/>
            <a:t>Understand the functional and Non-functional requirements</a:t>
          </a:r>
          <a:endParaRPr lang="en-US" sz="1500" dirty="0"/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C09B749D-9CF7-492C-B341-D9553818451B}" type="pres">
      <dgm:prSet presAssocID="{D0F07F19-1F50-4B42-A7A0-278DF9D25BB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EF3829-836D-4E60-A9BC-8F0AD18883EE}" type="pres">
      <dgm:prSet presAssocID="{2EE95FC5-CD6B-4A50-9262-DC414E16C3EA}" presName="compositeNode" presStyleCnt="0">
        <dgm:presLayoutVars>
          <dgm:bulletEnabled val="1"/>
        </dgm:presLayoutVars>
      </dgm:prSet>
      <dgm:spPr/>
    </dgm:pt>
    <dgm:pt modelId="{5947A689-FC4A-4FDF-BDDD-890A8474DEF9}" type="pres">
      <dgm:prSet presAssocID="{2EE95FC5-CD6B-4A50-9262-DC414E16C3EA}" presName="bgRect" presStyleLbl="bgAccFollowNode1" presStyleIdx="0" presStyleCnt="4" custScaleX="133789"/>
      <dgm:spPr/>
      <dgm:t>
        <a:bodyPr/>
        <a:lstStyle/>
        <a:p>
          <a:endParaRPr lang="en-US"/>
        </a:p>
      </dgm:t>
    </dgm:pt>
    <dgm:pt modelId="{94E9EF1A-1D07-4210-9402-6C559E90358A}" type="pres">
      <dgm:prSet presAssocID="{C99EBBB1-E916-471C-83C9-ABE85B42AC26}" presName="sibTransNodeCircle" presStyleLbl="alignNode1" presStyleIdx="0" presStyleCnt="8">
        <dgm:presLayoutVars>
          <dgm:chMax val="0"/>
          <dgm:bulletEnabled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9E74D06-8974-46A7-BDE8-CAC0846523DB}" type="pres">
      <dgm:prSet presAssocID="{2EE95FC5-CD6B-4A50-9262-DC414E16C3EA}" presName="bottomLine" presStyleLbl="alignNode1" presStyleIdx="1" presStyleCnt="8" custScaleY="2000000">
        <dgm:presLayoutVars/>
      </dgm:prSet>
      <dgm:spPr/>
    </dgm:pt>
    <dgm:pt modelId="{815671D8-22AE-4967-8461-EBC1C9F97F94}" type="pres">
      <dgm:prSet presAssocID="{2EE95FC5-CD6B-4A50-9262-DC414E16C3EA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5A606-3100-40DC-847D-F26F8DFFB0A4}" type="pres">
      <dgm:prSet presAssocID="{C99EBBB1-E916-471C-83C9-ABE85B42AC26}" presName="sibTrans" presStyleCnt="0"/>
      <dgm:spPr/>
    </dgm:pt>
    <dgm:pt modelId="{9D438F26-CD1B-4D67-AF02-B4D0BD99464E}" type="pres">
      <dgm:prSet presAssocID="{F05611F0-8256-4954-B6CB-ED6B4F2DD397}" presName="compositeNode" presStyleCnt="0">
        <dgm:presLayoutVars>
          <dgm:bulletEnabled val="1"/>
        </dgm:presLayoutVars>
      </dgm:prSet>
      <dgm:spPr/>
    </dgm:pt>
    <dgm:pt modelId="{5C8F9B26-840A-4F96-8D27-2D7E00511C9A}" type="pres">
      <dgm:prSet presAssocID="{F05611F0-8256-4954-B6CB-ED6B4F2DD397}" presName="bgRect" presStyleLbl="bgAccFollowNode1" presStyleIdx="1" presStyleCnt="4" custScaleX="134275" custScaleY="98168"/>
      <dgm:spPr/>
      <dgm:t>
        <a:bodyPr/>
        <a:lstStyle/>
        <a:p>
          <a:endParaRPr lang="en-US"/>
        </a:p>
      </dgm:t>
    </dgm:pt>
    <dgm:pt modelId="{DAC041B6-6570-477A-B4C1-5CB7E0EFE0DC}" type="pres">
      <dgm:prSet presAssocID="{6BD5265A-8333-420D-BDB2-65F10B3EBD76}" presName="sibTransNodeCircle" presStyleLbl="alignNode1" presStyleIdx="2" presStyleCnt="8">
        <dgm:presLayoutVars>
          <dgm:chMax val="0"/>
          <dgm:bulletEnabled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8ADDB2A-2689-4ACF-8222-B372EB5C8D35}" type="pres">
      <dgm:prSet presAssocID="{F05611F0-8256-4954-B6CB-ED6B4F2DD397}" presName="bottomLine" presStyleLbl="alignNode1" presStyleIdx="3" presStyleCnt="8">
        <dgm:presLayoutVars/>
      </dgm:prSet>
      <dgm:spPr/>
    </dgm:pt>
    <dgm:pt modelId="{36EB2DDF-B510-4B3C-AF9A-757E14A78E4D}" type="pres">
      <dgm:prSet presAssocID="{F05611F0-8256-4954-B6CB-ED6B4F2DD397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DBF6E-ECE6-4E6A-B0D3-17197BA824D3}" type="pres">
      <dgm:prSet presAssocID="{6BD5265A-8333-420D-BDB2-65F10B3EBD76}" presName="sibTrans" presStyleCnt="0"/>
      <dgm:spPr/>
    </dgm:pt>
    <dgm:pt modelId="{5419C900-3474-4480-82CB-923AF8027A48}" type="pres">
      <dgm:prSet presAssocID="{22625139-F93A-4F3F-A7AA-4923A01AEDF3}" presName="compositeNode" presStyleCnt="0">
        <dgm:presLayoutVars>
          <dgm:bulletEnabled val="1"/>
        </dgm:presLayoutVars>
      </dgm:prSet>
      <dgm:spPr/>
    </dgm:pt>
    <dgm:pt modelId="{83253AE2-89B5-4ADC-817A-FEF4E0BC4B49}" type="pres">
      <dgm:prSet presAssocID="{22625139-F93A-4F3F-A7AA-4923A01AEDF3}" presName="bgRect" presStyleLbl="bgAccFollowNode1" presStyleIdx="2" presStyleCnt="4" custScaleX="114108"/>
      <dgm:spPr/>
      <dgm:t>
        <a:bodyPr/>
        <a:lstStyle/>
        <a:p>
          <a:endParaRPr lang="en-US"/>
        </a:p>
      </dgm:t>
    </dgm:pt>
    <dgm:pt modelId="{82EE2C17-F664-4616-8F76-97637F08E124}" type="pres">
      <dgm:prSet presAssocID="{A8E2FA08-4DD4-4654-A85D-9A99162D6201}" presName="sibTransNodeCircle" presStyleLbl="alignNode1" presStyleIdx="4" presStyleCnt="8">
        <dgm:presLayoutVars>
          <dgm:chMax val="0"/>
          <dgm:bulletEnabled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6383FDE-483E-4E6D-B151-4FC41C065094}" type="pres">
      <dgm:prSet presAssocID="{22625139-F93A-4F3F-A7AA-4923A01AEDF3}" presName="bottomLine" presStyleLbl="alignNode1" presStyleIdx="5" presStyleCnt="8">
        <dgm:presLayoutVars/>
      </dgm:prSet>
      <dgm:spPr/>
    </dgm:pt>
    <dgm:pt modelId="{BBF86657-8EAE-46E6-B25A-D2056AE50973}" type="pres">
      <dgm:prSet presAssocID="{22625139-F93A-4F3F-A7AA-4923A01AEDF3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76FCE-F8A0-43BB-94B0-26867DA9F629}" type="pres">
      <dgm:prSet presAssocID="{A8E2FA08-4DD4-4654-A85D-9A99162D6201}" presName="sibTrans" presStyleCnt="0"/>
      <dgm:spPr/>
    </dgm:pt>
    <dgm:pt modelId="{46746BF8-8C13-403D-B74A-6BA79A7FA811}" type="pres">
      <dgm:prSet presAssocID="{140952D0-0E1D-4F48-9F16-53581487CFA0}" presName="compositeNode" presStyleCnt="0">
        <dgm:presLayoutVars>
          <dgm:bulletEnabled val="1"/>
        </dgm:presLayoutVars>
      </dgm:prSet>
      <dgm:spPr/>
    </dgm:pt>
    <dgm:pt modelId="{7ACBA089-E576-4FF4-865F-C3BBF7659A23}" type="pres">
      <dgm:prSet presAssocID="{140952D0-0E1D-4F48-9F16-53581487CFA0}" presName="bgRect" presStyleLbl="bgAccFollowNode1" presStyleIdx="3" presStyleCnt="4" custScaleX="126569"/>
      <dgm:spPr/>
      <dgm:t>
        <a:bodyPr/>
        <a:lstStyle/>
        <a:p>
          <a:endParaRPr lang="en-US"/>
        </a:p>
      </dgm:t>
    </dgm:pt>
    <dgm:pt modelId="{3CBA3CC0-D70A-4B98-9329-64604EDF25F0}" type="pres">
      <dgm:prSet presAssocID="{2804F27C-9BA9-4D07-AB02-74BE7DFA2C0E}" presName="sibTransNodeCircle" presStyleLbl="alignNode1" presStyleIdx="6" presStyleCnt="8">
        <dgm:presLayoutVars>
          <dgm:chMax val="0"/>
          <dgm:bulletEnabled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BE72261-3EB3-4585-8739-2FFBAED12B80}" type="pres">
      <dgm:prSet presAssocID="{140952D0-0E1D-4F48-9F16-53581487CFA0}" presName="bottomLine" presStyleLbl="alignNode1" presStyleIdx="7" presStyleCnt="8">
        <dgm:presLayoutVars/>
      </dgm:prSet>
      <dgm:spPr/>
    </dgm:pt>
    <dgm:pt modelId="{64EF213D-B16C-4AC2-8183-B62F7FC17277}" type="pres">
      <dgm:prSet presAssocID="{140952D0-0E1D-4F48-9F16-53581487CFA0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AD671-AB1B-4EF2-BD4C-E4C43639C27E}" type="presOf" srcId="{2EE95FC5-CD6B-4A50-9262-DC414E16C3EA}" destId="{5947A689-FC4A-4FDF-BDDD-890A8474DEF9}" srcOrd="0" destOrd="0" presId="urn:microsoft.com/office/officeart/2016/7/layout/BasicLinearProcessNumbered#1"/>
    <dgm:cxn modelId="{7043076B-C1A0-4D82-B9C2-7389C21548EF}" type="presOf" srcId="{22625139-F93A-4F3F-A7AA-4923A01AEDF3}" destId="{BBF86657-8EAE-46E6-B25A-D2056AE50973}" srcOrd="1" destOrd="0" presId="urn:microsoft.com/office/officeart/2016/7/layout/BasicLinearProcessNumbered#1"/>
    <dgm:cxn modelId="{CBD31B8E-CB23-4FA8-93FE-5BB4814BBB0B}" type="presOf" srcId="{2804F27C-9BA9-4D07-AB02-74BE7DFA2C0E}" destId="{3CBA3CC0-D70A-4B98-9329-64604EDF25F0}" srcOrd="0" destOrd="0" presId="urn:microsoft.com/office/officeart/2016/7/layout/BasicLinearProcessNumbered#1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A4B80D2D-7E35-421F-8BF9-55B39C33B9BE}" type="presOf" srcId="{A8E2FA08-4DD4-4654-A85D-9A99162D6201}" destId="{82EE2C17-F664-4616-8F76-97637F08E124}" srcOrd="0" destOrd="0" presId="urn:microsoft.com/office/officeart/2016/7/layout/BasicLinearProcessNumbered#1"/>
    <dgm:cxn modelId="{23907F3B-DE45-45CF-9707-5E4F6F6973DA}" type="presOf" srcId="{D0F07F19-1F50-4B42-A7A0-278DF9D25BB1}" destId="{C09B749D-9CF7-492C-B341-D9553818451B}" srcOrd="0" destOrd="0" presId="urn:microsoft.com/office/officeart/2016/7/layout/BasicLinearProcessNumbered#1"/>
    <dgm:cxn modelId="{9CDE7D88-716E-4C97-9A52-FF7131643C5F}" type="presOf" srcId="{F05611F0-8256-4954-B6CB-ED6B4F2DD397}" destId="{36EB2DDF-B510-4B3C-AF9A-757E14A78E4D}" srcOrd="1" destOrd="0" presId="urn:microsoft.com/office/officeart/2016/7/layout/BasicLinearProcessNumbered#1"/>
    <dgm:cxn modelId="{C0185933-A2E8-4CA8-BE2D-4651F528D2DE}" type="presOf" srcId="{2EE95FC5-CD6B-4A50-9262-DC414E16C3EA}" destId="{815671D8-22AE-4967-8461-EBC1C9F97F94}" srcOrd="1" destOrd="0" presId="urn:microsoft.com/office/officeart/2016/7/layout/BasicLinearProcessNumbered#1"/>
    <dgm:cxn modelId="{27E5EDFC-7359-48F6-8E3F-270CF15B8D2C}" type="presOf" srcId="{140952D0-0E1D-4F48-9F16-53581487CFA0}" destId="{64EF213D-B16C-4AC2-8183-B62F7FC17277}" srcOrd="1" destOrd="0" presId="urn:microsoft.com/office/officeart/2016/7/layout/BasicLinearProcessNumbered#1"/>
    <dgm:cxn modelId="{40F5D2CB-DECC-41AF-8388-AD6EA6907126}" type="presOf" srcId="{6BD5265A-8333-420D-BDB2-65F10B3EBD76}" destId="{DAC041B6-6570-477A-B4C1-5CB7E0EFE0DC}" srcOrd="0" destOrd="0" presId="urn:microsoft.com/office/officeart/2016/7/layout/BasicLinearProcessNumbered#1"/>
    <dgm:cxn modelId="{DD5C168A-90C7-41E2-9576-A79BBC6325CE}" type="presOf" srcId="{C99EBBB1-E916-471C-83C9-ABE85B42AC26}" destId="{94E9EF1A-1D07-4210-9402-6C559E90358A}" srcOrd="0" destOrd="0" presId="urn:microsoft.com/office/officeart/2016/7/layout/BasicLinearProcessNumbered#1"/>
    <dgm:cxn modelId="{2218E939-6CA8-4442-A4E7-EF92FEA01DDF}" type="presOf" srcId="{140952D0-0E1D-4F48-9F16-53581487CFA0}" destId="{7ACBA089-E576-4FF4-865F-C3BBF7659A23}" srcOrd="0" destOrd="0" presId="urn:microsoft.com/office/officeart/2016/7/layout/BasicLinearProcessNumbered#1"/>
    <dgm:cxn modelId="{AFE8A667-BFCC-42CE-A7FE-3066C60B154E}" type="presOf" srcId="{F05611F0-8256-4954-B6CB-ED6B4F2DD397}" destId="{5C8F9B26-840A-4F96-8D27-2D7E00511C9A}" srcOrd="0" destOrd="0" presId="urn:microsoft.com/office/officeart/2016/7/layout/BasicLinearProcessNumbered#1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D0999FEB-3F13-4B99-8767-7340A2A83933}" type="presOf" srcId="{22625139-F93A-4F3F-A7AA-4923A01AEDF3}" destId="{83253AE2-89B5-4ADC-817A-FEF4E0BC4B49}" srcOrd="0" destOrd="0" presId="urn:microsoft.com/office/officeart/2016/7/layout/BasicLinearProcessNumbered#1"/>
    <dgm:cxn modelId="{B5FABEA6-FE83-4DC3-A3AB-25B621203785}" type="presParOf" srcId="{C09B749D-9CF7-492C-B341-D9553818451B}" destId="{8EEF3829-836D-4E60-A9BC-8F0AD18883EE}" srcOrd="0" destOrd="0" presId="urn:microsoft.com/office/officeart/2016/7/layout/BasicLinearProcessNumbered#1"/>
    <dgm:cxn modelId="{E8C71572-9F0A-4ED2-BA52-A961EB56A76C}" type="presParOf" srcId="{8EEF3829-836D-4E60-A9BC-8F0AD18883EE}" destId="{5947A689-FC4A-4FDF-BDDD-890A8474DEF9}" srcOrd="0" destOrd="0" presId="urn:microsoft.com/office/officeart/2016/7/layout/BasicLinearProcessNumbered#1"/>
    <dgm:cxn modelId="{67C04E6E-4316-4DC8-9615-DBC47E4DDF35}" type="presParOf" srcId="{8EEF3829-836D-4E60-A9BC-8F0AD18883EE}" destId="{94E9EF1A-1D07-4210-9402-6C559E90358A}" srcOrd="1" destOrd="0" presId="urn:microsoft.com/office/officeart/2016/7/layout/BasicLinearProcessNumbered#1"/>
    <dgm:cxn modelId="{003FA2D7-FBDD-45A5-BDB1-BBCD5557649A}" type="presParOf" srcId="{8EEF3829-836D-4E60-A9BC-8F0AD18883EE}" destId="{B9E74D06-8974-46A7-BDE8-CAC0846523DB}" srcOrd="2" destOrd="0" presId="urn:microsoft.com/office/officeart/2016/7/layout/BasicLinearProcessNumbered#1"/>
    <dgm:cxn modelId="{3E9A9986-48DD-4CC7-91FE-1707EBC7E65A}" type="presParOf" srcId="{8EEF3829-836D-4E60-A9BC-8F0AD18883EE}" destId="{815671D8-22AE-4967-8461-EBC1C9F97F94}" srcOrd="3" destOrd="0" presId="urn:microsoft.com/office/officeart/2016/7/layout/BasicLinearProcessNumbered#1"/>
    <dgm:cxn modelId="{2711AD4E-AE27-4FCF-8A6A-77C0EB08E796}" type="presParOf" srcId="{C09B749D-9CF7-492C-B341-D9553818451B}" destId="{4345A606-3100-40DC-847D-F26F8DFFB0A4}" srcOrd="1" destOrd="0" presId="urn:microsoft.com/office/officeart/2016/7/layout/BasicLinearProcessNumbered#1"/>
    <dgm:cxn modelId="{71DE8450-1714-444C-A82B-015776242CCF}" type="presParOf" srcId="{C09B749D-9CF7-492C-B341-D9553818451B}" destId="{9D438F26-CD1B-4D67-AF02-B4D0BD99464E}" srcOrd="2" destOrd="0" presId="urn:microsoft.com/office/officeart/2016/7/layout/BasicLinearProcessNumbered#1"/>
    <dgm:cxn modelId="{5C537732-B693-4D12-B5ED-85D7EFE25956}" type="presParOf" srcId="{9D438F26-CD1B-4D67-AF02-B4D0BD99464E}" destId="{5C8F9B26-840A-4F96-8D27-2D7E00511C9A}" srcOrd="0" destOrd="0" presId="urn:microsoft.com/office/officeart/2016/7/layout/BasicLinearProcessNumbered#1"/>
    <dgm:cxn modelId="{A7EE3BFC-F03A-45E6-B212-83404EE12240}" type="presParOf" srcId="{9D438F26-CD1B-4D67-AF02-B4D0BD99464E}" destId="{DAC041B6-6570-477A-B4C1-5CB7E0EFE0DC}" srcOrd="1" destOrd="0" presId="urn:microsoft.com/office/officeart/2016/7/layout/BasicLinearProcessNumbered#1"/>
    <dgm:cxn modelId="{5F897C40-4F74-425D-8ECE-E06A106892E5}" type="presParOf" srcId="{9D438F26-CD1B-4D67-AF02-B4D0BD99464E}" destId="{F8ADDB2A-2689-4ACF-8222-B372EB5C8D35}" srcOrd="2" destOrd="0" presId="urn:microsoft.com/office/officeart/2016/7/layout/BasicLinearProcessNumbered#1"/>
    <dgm:cxn modelId="{B161A182-985E-47E7-B65C-F6AD87BFA0F7}" type="presParOf" srcId="{9D438F26-CD1B-4D67-AF02-B4D0BD99464E}" destId="{36EB2DDF-B510-4B3C-AF9A-757E14A78E4D}" srcOrd="3" destOrd="0" presId="urn:microsoft.com/office/officeart/2016/7/layout/BasicLinearProcessNumbered#1"/>
    <dgm:cxn modelId="{FDEB4A67-6531-4467-87D6-1AE9F901F051}" type="presParOf" srcId="{C09B749D-9CF7-492C-B341-D9553818451B}" destId="{8BDDBF6E-ECE6-4E6A-B0D3-17197BA824D3}" srcOrd="3" destOrd="0" presId="urn:microsoft.com/office/officeart/2016/7/layout/BasicLinearProcessNumbered#1"/>
    <dgm:cxn modelId="{5792E72B-E132-444A-BAAD-0F2F78F0396C}" type="presParOf" srcId="{C09B749D-9CF7-492C-B341-D9553818451B}" destId="{5419C900-3474-4480-82CB-923AF8027A48}" srcOrd="4" destOrd="0" presId="urn:microsoft.com/office/officeart/2016/7/layout/BasicLinearProcessNumbered#1"/>
    <dgm:cxn modelId="{9985658F-827E-4C3E-901A-BB8B62931A97}" type="presParOf" srcId="{5419C900-3474-4480-82CB-923AF8027A48}" destId="{83253AE2-89B5-4ADC-817A-FEF4E0BC4B49}" srcOrd="0" destOrd="0" presId="urn:microsoft.com/office/officeart/2016/7/layout/BasicLinearProcessNumbered#1"/>
    <dgm:cxn modelId="{48A7D195-BEC4-4325-8BFF-25B8CA13DC53}" type="presParOf" srcId="{5419C900-3474-4480-82CB-923AF8027A48}" destId="{82EE2C17-F664-4616-8F76-97637F08E124}" srcOrd="1" destOrd="0" presId="urn:microsoft.com/office/officeart/2016/7/layout/BasicLinearProcessNumbered#1"/>
    <dgm:cxn modelId="{DFA21DE9-D23E-4AEC-984F-38954304B882}" type="presParOf" srcId="{5419C900-3474-4480-82CB-923AF8027A48}" destId="{96383FDE-483E-4E6D-B151-4FC41C065094}" srcOrd="2" destOrd="0" presId="urn:microsoft.com/office/officeart/2016/7/layout/BasicLinearProcessNumbered#1"/>
    <dgm:cxn modelId="{110189D1-9E6B-4E0C-8667-C0A3012E8A84}" type="presParOf" srcId="{5419C900-3474-4480-82CB-923AF8027A48}" destId="{BBF86657-8EAE-46E6-B25A-D2056AE50973}" srcOrd="3" destOrd="0" presId="urn:microsoft.com/office/officeart/2016/7/layout/BasicLinearProcessNumbered#1"/>
    <dgm:cxn modelId="{6F4652E6-670E-47E1-8BB6-F10FC0002FE5}" type="presParOf" srcId="{C09B749D-9CF7-492C-B341-D9553818451B}" destId="{8DC76FCE-F8A0-43BB-94B0-26867DA9F629}" srcOrd="5" destOrd="0" presId="urn:microsoft.com/office/officeart/2016/7/layout/BasicLinearProcessNumbered#1"/>
    <dgm:cxn modelId="{952C4F1E-455C-44B2-8633-E11FFDA1CF16}" type="presParOf" srcId="{C09B749D-9CF7-492C-B341-D9553818451B}" destId="{46746BF8-8C13-403D-B74A-6BA79A7FA811}" srcOrd="6" destOrd="0" presId="urn:microsoft.com/office/officeart/2016/7/layout/BasicLinearProcessNumbered#1"/>
    <dgm:cxn modelId="{199291F3-CB47-4BB7-8551-CC7D94A62A3D}" type="presParOf" srcId="{46746BF8-8C13-403D-B74A-6BA79A7FA811}" destId="{7ACBA089-E576-4FF4-865F-C3BBF7659A23}" srcOrd="0" destOrd="0" presId="urn:microsoft.com/office/officeart/2016/7/layout/BasicLinearProcessNumbered#1"/>
    <dgm:cxn modelId="{14456339-3232-4F27-8745-6AE7ED279122}" type="presParOf" srcId="{46746BF8-8C13-403D-B74A-6BA79A7FA811}" destId="{3CBA3CC0-D70A-4B98-9329-64604EDF25F0}" srcOrd="1" destOrd="0" presId="urn:microsoft.com/office/officeart/2016/7/layout/BasicLinearProcessNumbered#1"/>
    <dgm:cxn modelId="{A8938D10-3458-4190-A261-C341522970A2}" type="presParOf" srcId="{46746BF8-8C13-403D-B74A-6BA79A7FA811}" destId="{5BE72261-3EB3-4585-8739-2FFBAED12B80}" srcOrd="2" destOrd="0" presId="urn:microsoft.com/office/officeart/2016/7/layout/BasicLinearProcessNumbered#1"/>
    <dgm:cxn modelId="{C1F113A0-9F7B-4396-8E1F-EC384DF862FF}" type="presParOf" srcId="{46746BF8-8C13-403D-B74A-6BA79A7FA811}" destId="{64EF213D-B16C-4AC2-8183-B62F7FC17277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7A689-FC4A-4FDF-BDDD-890A8474DEF9}">
      <dsp:nvSpPr>
        <dsp:cNvPr id="0" name=""/>
        <dsp:cNvSpPr/>
      </dsp:nvSpPr>
      <dsp:spPr>
        <a:xfrm>
          <a:off x="2136" y="531077"/>
          <a:ext cx="2769782" cy="289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161406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Know the definition of Requirement Engineering (RE) or Software Specification.</a:t>
          </a:r>
          <a:endParaRPr lang="en-US" sz="1600" kern="1200" dirty="0"/>
        </a:p>
      </dsp:txBody>
      <dsp:txXfrm>
        <a:off x="2136" y="1632456"/>
        <a:ext cx="2769782" cy="1739019"/>
      </dsp:txXfrm>
    </dsp:sp>
    <dsp:sp modelId="{94E9EF1A-1D07-4210-9402-6C559E90358A}">
      <dsp:nvSpPr>
        <dsp:cNvPr id="0" name=""/>
        <dsp:cNvSpPr/>
      </dsp:nvSpPr>
      <dsp:spPr>
        <a:xfrm>
          <a:off x="952272" y="820913"/>
          <a:ext cx="869509" cy="869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90" tIns="12700" rIns="6779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1</a:t>
          </a:r>
        </a:p>
      </dsp:txBody>
      <dsp:txXfrm>
        <a:off x="952272" y="820913"/>
        <a:ext cx="869509" cy="869509"/>
      </dsp:txXfrm>
    </dsp:sp>
    <dsp:sp modelId="{B9E74D06-8974-46A7-BDE8-CAC0846523DB}">
      <dsp:nvSpPr>
        <dsp:cNvPr id="0" name=""/>
        <dsp:cNvSpPr/>
      </dsp:nvSpPr>
      <dsp:spPr>
        <a:xfrm>
          <a:off x="351896" y="3428687"/>
          <a:ext cx="2070261" cy="1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F9B26-840A-4F96-8D27-2D7E00511C9A}">
      <dsp:nvSpPr>
        <dsp:cNvPr id="0" name=""/>
        <dsp:cNvSpPr/>
      </dsp:nvSpPr>
      <dsp:spPr>
        <a:xfrm>
          <a:off x="2978944" y="531077"/>
          <a:ext cx="2779843" cy="28452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161406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Differentiate between Requirements definition  and Requirements specifications</a:t>
          </a:r>
          <a:endParaRPr lang="en-US" sz="1500" kern="1200" dirty="0"/>
        </a:p>
      </dsp:txBody>
      <dsp:txXfrm>
        <a:off x="2978944" y="1612279"/>
        <a:ext cx="2779843" cy="1707160"/>
      </dsp:txXfrm>
    </dsp:sp>
    <dsp:sp modelId="{DAC041B6-6570-477A-B4C1-5CB7E0EFE0DC}">
      <dsp:nvSpPr>
        <dsp:cNvPr id="0" name=""/>
        <dsp:cNvSpPr/>
      </dsp:nvSpPr>
      <dsp:spPr>
        <a:xfrm>
          <a:off x="3934111" y="794364"/>
          <a:ext cx="869509" cy="869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90" tIns="12700" rIns="6779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2</a:t>
          </a:r>
        </a:p>
      </dsp:txBody>
      <dsp:txXfrm>
        <a:off x="3934111" y="794364"/>
        <a:ext cx="869509" cy="869509"/>
      </dsp:txXfrm>
    </dsp:sp>
    <dsp:sp modelId="{F8ADDB2A-2689-4ACF-8222-B372EB5C8D35}">
      <dsp:nvSpPr>
        <dsp:cNvPr id="0" name=""/>
        <dsp:cNvSpPr/>
      </dsp:nvSpPr>
      <dsp:spPr>
        <a:xfrm>
          <a:off x="3333735" y="3402822"/>
          <a:ext cx="207026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53AE2-89B5-4ADC-817A-FEF4E0BC4B49}">
      <dsp:nvSpPr>
        <dsp:cNvPr id="0" name=""/>
        <dsp:cNvSpPr/>
      </dsp:nvSpPr>
      <dsp:spPr>
        <a:xfrm>
          <a:off x="5965814" y="531077"/>
          <a:ext cx="2362334" cy="289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161406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Differentiate between user requirements and System Requirements</a:t>
          </a:r>
          <a:endParaRPr lang="en-US" sz="1500" kern="1200" dirty="0"/>
        </a:p>
      </dsp:txBody>
      <dsp:txXfrm>
        <a:off x="5965814" y="1632456"/>
        <a:ext cx="2362334" cy="1739019"/>
      </dsp:txXfrm>
    </dsp:sp>
    <dsp:sp modelId="{82EE2C17-F664-4616-8F76-97637F08E124}">
      <dsp:nvSpPr>
        <dsp:cNvPr id="0" name=""/>
        <dsp:cNvSpPr/>
      </dsp:nvSpPr>
      <dsp:spPr>
        <a:xfrm>
          <a:off x="6712227" y="820913"/>
          <a:ext cx="869509" cy="869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90" tIns="12700" rIns="6779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3</a:t>
          </a:r>
        </a:p>
      </dsp:txBody>
      <dsp:txXfrm>
        <a:off x="6712227" y="820913"/>
        <a:ext cx="869509" cy="869509"/>
      </dsp:txXfrm>
    </dsp:sp>
    <dsp:sp modelId="{96383FDE-483E-4E6D-B151-4FC41C065094}">
      <dsp:nvSpPr>
        <dsp:cNvPr id="0" name=""/>
        <dsp:cNvSpPr/>
      </dsp:nvSpPr>
      <dsp:spPr>
        <a:xfrm>
          <a:off x="6111851" y="3429371"/>
          <a:ext cx="207026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BA089-E576-4FF4-865F-C3BBF7659A23}">
      <dsp:nvSpPr>
        <dsp:cNvPr id="0" name=""/>
        <dsp:cNvSpPr/>
      </dsp:nvSpPr>
      <dsp:spPr>
        <a:xfrm>
          <a:off x="8535175" y="531077"/>
          <a:ext cx="2620309" cy="289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00" tIns="330200" rIns="161406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Understand the functional and Non-functional requirements</a:t>
          </a:r>
          <a:endParaRPr lang="en-US" sz="1500" kern="1200" dirty="0"/>
        </a:p>
      </dsp:txBody>
      <dsp:txXfrm>
        <a:off x="8535175" y="1632456"/>
        <a:ext cx="2620309" cy="1739019"/>
      </dsp:txXfrm>
    </dsp:sp>
    <dsp:sp modelId="{3CBA3CC0-D70A-4B98-9329-64604EDF25F0}">
      <dsp:nvSpPr>
        <dsp:cNvPr id="0" name=""/>
        <dsp:cNvSpPr/>
      </dsp:nvSpPr>
      <dsp:spPr>
        <a:xfrm>
          <a:off x="9410575" y="820913"/>
          <a:ext cx="869509" cy="869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90" tIns="12700" rIns="6779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4</a:t>
          </a:r>
        </a:p>
      </dsp:txBody>
      <dsp:txXfrm>
        <a:off x="9410575" y="820913"/>
        <a:ext cx="869509" cy="869509"/>
      </dsp:txXfrm>
    </dsp:sp>
    <dsp:sp modelId="{5BE72261-3EB3-4585-8739-2FFBAED12B80}">
      <dsp:nvSpPr>
        <dsp:cNvPr id="0" name=""/>
        <dsp:cNvSpPr/>
      </dsp:nvSpPr>
      <dsp:spPr>
        <a:xfrm>
          <a:off x="8810199" y="3429371"/>
          <a:ext cx="207026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151EFB99-1B56-4C3B-A920-C9F63568B3B5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86ABC99C-FE52-4C54-9A6D-3953E335B0E7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1BCC6BCE-EC6C-445D-BA79-A177C90174D5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29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7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4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2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6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8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0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7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4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88F707E-0F43-4DCF-973B-FE3E47B78F96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smtClean="0"/>
              <a:t>Advanced Software Engineering 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4DF68C72-62C9-426E-8175-50CBA79A728C}" type="datetime1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smtClean="0"/>
              <a:t>Advanced Software Engineering Lecture 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33964003-D01C-4402-AC7E-3F7F442A9E8D}" type="datetime1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smtClean="0"/>
              <a:t>Advanced Software Engineering Lecture 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415D215E-A8CA-49AC-9032-265500A8031B}" type="datetime1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smtClean="0"/>
              <a:t>Advanced Software Engineering Lecture 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2F6C94CF-60CF-48A4-B096-E242DD99CF3C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smtClean="0"/>
              <a:t>Advanced Software Engineering Lecture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E47E5C9-94BD-4D28-950E-9D646CE04BB3}" type="datetime1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smtClean="0"/>
              <a:t>Advanced Software Engineering Lecture 2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3ABE738D-A585-45B6-A15E-16AE4F02E642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smtClean="0"/>
              <a:t>Advanced Software Engineering Lecture 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6BC81-4BE3-4612-B403-94DF609D4B8E}" type="datetime1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Advanced Software Engineering Lecture 2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0881EA63-DD41-49B9-B2A2-BBF611AB5F53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smtClean="0"/>
              <a:t>Advanced Software Engineering Lecture 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5D86F430-1A15-4AB8-914B-10AD482B1488}" type="datetime1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smtClean="0"/>
              <a:t>Advanced Software Engineering Lecture 2</a:t>
            </a: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E827F020-4D70-4FB1-8264-806DFF816BB9}" type="datetime1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smtClean="0"/>
              <a:t>Advanced Software Engineering Lecture 2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A8C36E93-2DC7-42EF-B55A-735B2A7194CE}" type="datetime1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smtClean="0"/>
              <a:t>Advanced Software Engineering Lecture 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54C32DC-FB50-4D60-BD1A-4678DC9408E5}" type="datetime1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smtClean="0"/>
              <a:t>Advanced Software Engineering Lecture 2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01EAF3F3-F25D-4145-B195-6C0F406D5076}" type="datetime1">
              <a:rPr lang="en-US" noProof="0" smtClean="0"/>
              <a:t>9/8/2024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smtClean="0"/>
              <a:t>Advanced Software Engineering Lecture 2</a:t>
            </a:r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6AF8F-5BAE-497E-9380-FD367EE5BC2E}" type="datetime1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Advanced Software Engineering 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9" r:id="rId13"/>
    <p:sldLayoutId id="214748374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people gathered around blueprints">
            <a:extLst>
              <a:ext uri="{FF2B5EF4-FFF2-40B4-BE49-F238E27FC236}">
                <a16:creationId xmlns:a16="http://schemas.microsoft.com/office/drawing/2014/main" id="{424717DA-0300-4297-B453-65314C5B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3302" y="458611"/>
            <a:ext cx="7588885" cy="58940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Software Engineering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87" y="5537483"/>
            <a:ext cx="3703320" cy="649222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Requirements Engineering Activities</a:t>
            </a:r>
            <a:endParaRPr lang="en-US" sz="20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7" y="702156"/>
            <a:ext cx="4453127" cy="5915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 Inputs and Output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3568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smtClean="0">
                <a:solidFill>
                  <a:schemeClr val="accent1">
                    <a:alpha val="75000"/>
                  </a:schemeClr>
                </a:solidFill>
                <a:latin typeface="+mn-lt"/>
                <a:ea typeface="+mn-ea"/>
                <a:cs typeface="+mn-cs"/>
              </a:rPr>
              <a:t>Advanced Software Engineering Lecture 2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 descr="women collaborating&#10;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/>
          <a:stretch/>
        </p:blipFill>
        <p:spPr>
          <a:xfrm>
            <a:off x="7940521" y="1675419"/>
            <a:ext cx="4249764" cy="43321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1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828" t="27508" r="44092" b="27253"/>
          <a:stretch/>
        </p:blipFill>
        <p:spPr>
          <a:xfrm>
            <a:off x="215918" y="1847088"/>
            <a:ext cx="7661781" cy="40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65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7" y="725543"/>
            <a:ext cx="6999626" cy="1600200"/>
          </a:xfrm>
        </p:spPr>
        <p:txBody>
          <a:bodyPr>
            <a:normAutofit/>
          </a:bodyPr>
          <a:lstStyle/>
          <a:p>
            <a:r>
              <a:rPr lang="en-US" dirty="0"/>
              <a:t>YouTube Link</a:t>
            </a:r>
            <a:br>
              <a:rPr lang="en-US" dirty="0"/>
            </a:br>
            <a:r>
              <a:rPr lang="en-US" sz="2000" dirty="0">
                <a:solidFill>
                  <a:srgbClr val="0070C0"/>
                </a:solidFill>
              </a:rPr>
              <a:t>At the remaining time of the lecture, the students can watch this link to RE </a:t>
            </a:r>
            <a:r>
              <a:rPr lang="en-US" sz="2000" dirty="0" smtClean="0">
                <a:solidFill>
                  <a:srgbClr val="0070C0"/>
                </a:solidFill>
              </a:rPr>
              <a:t>activities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6BB9-EEA3-41F4-8032-BEDB025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1959" y="2325743"/>
            <a:ext cx="6731403" cy="1386721"/>
          </a:xfrm>
        </p:spPr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://www.youtube.com/watch?v=GSe4xIy-iBE&amp;list=PLpQUJygQ38u_YwDYiI6u0cY_ti2_eHfKe&amp;index=3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Software Engineering Lecture 2</a:t>
            </a:r>
            <a:endParaRPr lang="en-US" dirty="0"/>
          </a:p>
        </p:txBody>
      </p:sp>
      <p:pic>
        <p:nvPicPr>
          <p:cNvPr id="14" name="Picture Placeholder 13" descr="Meeting room with a people">
            <a:extLst>
              <a:ext uri="{FF2B5EF4-FFF2-40B4-BE49-F238E27FC236}">
                <a16:creationId xmlns:a16="http://schemas.microsoft.com/office/drawing/2014/main" id="{31727492-A578-4CB1-994B-D17649C2D4A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2632" y="674453"/>
            <a:ext cx="4436143" cy="5749461"/>
          </a:xfrm>
        </p:spPr>
      </p:pic>
    </p:spTree>
    <p:extLst>
      <p:ext uri="{BB962C8B-B14F-4D97-AF65-F5344CB8AC3E}">
        <p14:creationId xmlns:p14="http://schemas.microsoft.com/office/powerpoint/2010/main" val="133924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191631"/>
            <a:ext cx="11029616" cy="95851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Lesson Learning Outcomes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DED8BF8-49A0-47C5-84AB-93BBEEBCCD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3609DE7-3DD1-4216-8540-70829BC889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A47CF-8CF4-49F8-B441-9678508C0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C2CC8-7675-4EA7-B0DF-8BB3BBD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Advanced Software Engineering Lecture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91D8-88CA-44CE-B83F-8F383F1A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4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99954378"/>
              </p:ext>
            </p:extLst>
          </p:nvPr>
        </p:nvGraphicFramePr>
        <p:xfrm>
          <a:off x="450434" y="858445"/>
          <a:ext cx="11157621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46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7" y="702156"/>
            <a:ext cx="4453127" cy="5915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From the previous lecture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28016" y="1293668"/>
            <a:ext cx="6638544" cy="5061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</a:rPr>
              <a:t>Software Process Activities </a:t>
            </a:r>
            <a:endParaRPr lang="en-US" sz="3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i="1" dirty="0" smtClean="0">
                <a:solidFill>
                  <a:srgbClr val="FF0000"/>
                </a:solidFill>
              </a:rPr>
              <a:t>Requirement </a:t>
            </a:r>
            <a:r>
              <a:rPr lang="en-US" sz="1600" b="1" i="1" dirty="0">
                <a:solidFill>
                  <a:srgbClr val="FF0000"/>
                </a:solidFill>
              </a:rPr>
              <a:t>Engineering (RE) or Requirements analysis:  </a:t>
            </a:r>
            <a:r>
              <a:rPr lang="en-US" sz="1600" b="1" dirty="0"/>
              <a:t>Establishing </a:t>
            </a:r>
            <a:r>
              <a:rPr lang="en-US" sz="1600" b="1" dirty="0" smtClean="0"/>
              <a:t>the system’s </a:t>
            </a:r>
            <a:r>
              <a:rPr lang="en-US" sz="1600" b="1" dirty="0"/>
              <a:t>services, constraints, and goals. </a:t>
            </a:r>
          </a:p>
          <a:p>
            <a:pPr marL="284163" lvl="0" indent="-284163" fontAlgn="base">
              <a:buFont typeface="+mj-lt"/>
              <a:buAutoNum type="arabicPeriod"/>
            </a:pPr>
            <a:r>
              <a:rPr lang="en-US" sz="1600" b="1" i="1" dirty="0">
                <a:solidFill>
                  <a:srgbClr val="00B0F0"/>
                </a:solidFill>
              </a:rPr>
              <a:t>System and software design: </a:t>
            </a:r>
            <a:r>
              <a:rPr lang="en-US" sz="1600" b="1" dirty="0"/>
              <a:t>Allocates the require­ments to either hardware or software systems by establishing an overall system architecture.</a:t>
            </a:r>
          </a:p>
          <a:p>
            <a:pPr marL="284163" lvl="0" indent="-284163" fontAlgn="base">
              <a:buFont typeface="+mj-lt"/>
              <a:buAutoNum type="arabicPeriod"/>
            </a:pPr>
            <a:r>
              <a:rPr lang="en-US" sz="1600" b="1" i="1" dirty="0">
                <a:solidFill>
                  <a:srgbClr val="00B0F0"/>
                </a:solidFill>
              </a:rPr>
              <a:t>Implementation and unit testing: </a:t>
            </a:r>
            <a:r>
              <a:rPr lang="en-US" sz="1600" b="1" dirty="0"/>
              <a:t>The software design is real­ized as a set of programs or program units. Unit testing involves verifying that each unit meets its </a:t>
            </a:r>
            <a:r>
              <a:rPr lang="en-US" sz="1600" b="1" dirty="0" smtClean="0"/>
              <a:t>specifications.</a:t>
            </a:r>
            <a:endParaRPr lang="en-US" sz="1600" b="1" dirty="0"/>
          </a:p>
          <a:p>
            <a:pPr marL="284163" lvl="0" indent="-284163" fontAlgn="base">
              <a:buFont typeface="+mj-lt"/>
              <a:buAutoNum type="arabicPeriod"/>
            </a:pPr>
            <a:r>
              <a:rPr lang="en-US" sz="1600" b="1" i="1" dirty="0">
                <a:solidFill>
                  <a:srgbClr val="00B0F0"/>
                </a:solidFill>
              </a:rPr>
              <a:t>Integration and system testing: </a:t>
            </a:r>
            <a:r>
              <a:rPr lang="en-US" sz="1600" b="1" dirty="0"/>
              <a:t>The individual program units or programs are integrated and tested as a complete system to ensure that the software requirements have been met. </a:t>
            </a:r>
          </a:p>
          <a:p>
            <a:pPr marL="284163" indent="-284163">
              <a:buFont typeface="+mj-lt"/>
              <a:buAutoNum type="arabicPeriod"/>
            </a:pPr>
            <a:r>
              <a:rPr lang="en-US" sz="1600" b="1" i="1" dirty="0">
                <a:solidFill>
                  <a:srgbClr val="00B0F0"/>
                </a:solidFill>
              </a:rPr>
              <a:t>Operation and maintenance: </a:t>
            </a:r>
            <a:r>
              <a:rPr lang="en-US" sz="1600" b="1" dirty="0"/>
              <a:t>The system is installed and put into practical use. Maintenance involves correcting errors and enhancing the system’s services as new requirements are discovered</a:t>
            </a:r>
            <a:endParaRPr lang="en-US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3568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smtClean="0">
                <a:solidFill>
                  <a:schemeClr val="accent1">
                    <a:alpha val="75000"/>
                  </a:schemeClr>
                </a:solidFill>
                <a:latin typeface="+mn-lt"/>
                <a:ea typeface="+mn-ea"/>
                <a:cs typeface="+mn-cs"/>
              </a:rPr>
              <a:t>Advanced Software Engineering Lecture 2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 descr="women collaborating&#10;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/>
          <a:stretch/>
        </p:blipFill>
        <p:spPr>
          <a:xfrm>
            <a:off x="6848855" y="1"/>
            <a:ext cx="5341429" cy="53400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73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FE736-F0FD-4999-AE0C-8138EF4B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CBD08-CBE0-4A85-9C8C-EE5B0560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Advanced Software Engineering Lecture 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1E0DA9-F80F-4FD2-86AD-FCB7040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Requirements Engineering?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0D718-AF05-43B9-B478-C057FE5D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2264"/>
            <a:ext cx="11342584" cy="3557016"/>
          </a:xfrm>
        </p:spPr>
        <p:txBody>
          <a:bodyPr numCol="2" spcCol="540000">
            <a:noAutofit/>
          </a:bodyPr>
          <a:lstStyle/>
          <a:p>
            <a:pPr marL="406400" indent="-406400" fontAlgn="base">
              <a:buFont typeface="Wingdings" panose="05000000000000000000" pitchFamily="2" charset="2"/>
              <a:buChar char="§"/>
            </a:pPr>
            <a:r>
              <a:rPr lang="en-US" sz="3200" dirty="0" smtClean="0"/>
              <a:t>The </a:t>
            </a:r>
            <a:r>
              <a:rPr lang="en-US" sz="3200" dirty="0"/>
              <a:t>process of understanding and defining what services are required from the system and identifying the con­straints on the system’s operation and development. </a:t>
            </a:r>
          </a:p>
          <a:p>
            <a:pPr marL="406400" indent="-406400" fontAlgn="base">
              <a:buFont typeface="Wingdings" panose="05000000000000000000" pitchFamily="2" charset="2"/>
              <a:buChar char="§"/>
            </a:pPr>
            <a:r>
              <a:rPr lang="en-US" sz="3200" dirty="0"/>
              <a:t>It aims to produce an agreed requirements document that specifies a system satisfying stakeholder requirements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915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7" y="702156"/>
            <a:ext cx="7543801" cy="5915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Requirements Engineering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Activitiess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27042" y="1734143"/>
            <a:ext cx="6922981" cy="455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3568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smtClean="0">
                <a:solidFill>
                  <a:schemeClr val="accent1">
                    <a:alpha val="75000"/>
                  </a:schemeClr>
                </a:solidFill>
                <a:latin typeface="+mn-lt"/>
                <a:ea typeface="+mn-ea"/>
                <a:cs typeface="+mn-cs"/>
              </a:rPr>
              <a:t>Advanced Software Engineering Lecture 2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 descr="women collaborating&#10;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/>
          <a:stretch/>
        </p:blipFill>
        <p:spPr>
          <a:xfrm>
            <a:off x="7940521" y="1675419"/>
            <a:ext cx="4249764" cy="43321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3822" y="2043224"/>
            <a:ext cx="6442426" cy="3413206"/>
          </a:xfrm>
        </p:spPr>
      </p:pic>
      <p:grpSp>
        <p:nvGrpSpPr>
          <p:cNvPr id="13" name="Group 12"/>
          <p:cNvGrpSpPr/>
          <p:nvPr/>
        </p:nvGrpSpPr>
        <p:grpSpPr>
          <a:xfrm>
            <a:off x="243535" y="1628558"/>
            <a:ext cx="5678423" cy="1214711"/>
            <a:chOff x="2178050" y="1334724"/>
            <a:chExt cx="7715250" cy="2024127"/>
          </a:xfrm>
        </p:grpSpPr>
        <p:sp>
          <p:nvSpPr>
            <p:cNvPr id="14" name="Oval 13"/>
            <p:cNvSpPr/>
            <p:nvPr/>
          </p:nvSpPr>
          <p:spPr>
            <a:xfrm>
              <a:off x="2178050" y="1412812"/>
              <a:ext cx="622300" cy="546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508500" y="1334724"/>
              <a:ext cx="622300" cy="546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7099300" y="2101551"/>
              <a:ext cx="622300" cy="546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271000" y="2812751"/>
              <a:ext cx="622300" cy="546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3639313" y="5476267"/>
            <a:ext cx="3957080" cy="741653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srgbClr val="0070C0"/>
                </a:solidFill>
              </a:rPr>
              <a:t>This is also called Requirements</a:t>
            </a:r>
          </a:p>
          <a:p>
            <a:pPr lvl="0"/>
            <a:r>
              <a:rPr lang="en-US" b="1" dirty="0">
                <a:solidFill>
                  <a:srgbClr val="0070C0"/>
                </a:solidFill>
              </a:rPr>
              <a:t>Specification Document RSD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5400000">
            <a:off x="6282536" y="5075513"/>
            <a:ext cx="488074" cy="313434"/>
          </a:xfrm>
          <a:prstGeom prst="bentArrow">
            <a:avLst>
              <a:gd name="adj1" fmla="val 25000"/>
              <a:gd name="adj2" fmla="val 147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18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8" y="457200"/>
            <a:ext cx="6974959" cy="960120"/>
          </a:xfrm>
        </p:spPr>
        <p:txBody>
          <a:bodyPr/>
          <a:lstStyle/>
          <a:p>
            <a:r>
              <a:rPr lang="en-US" dirty="0" smtClean="0"/>
              <a:t>Requirements Engineering Activities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1" y="1934334"/>
            <a:ext cx="7726680" cy="3811588"/>
          </a:xfrm>
        </p:spPr>
        <p:txBody>
          <a:bodyPr>
            <a:normAutofit/>
          </a:bodyPr>
          <a:lstStyle/>
          <a:p>
            <a:pPr marL="514350" lvl="0" indent="-514350" fontAlgn="base">
              <a:buFont typeface="+mj-lt"/>
              <a:buAutoNum type="arabicPeriod"/>
            </a:pPr>
            <a:r>
              <a:rPr lang="en-US" sz="2000" b="1" i="1" dirty="0"/>
              <a:t>Feasibility study</a:t>
            </a:r>
          </a:p>
          <a:p>
            <a:pPr marL="977900" lvl="0" indent="-406400" fontAlgn="base">
              <a:buFont typeface="Wingdings" panose="05000000000000000000" pitchFamily="2" charset="2"/>
              <a:buChar char="ü"/>
            </a:pPr>
            <a:r>
              <a:rPr lang="en-US" sz="2000" dirty="0"/>
              <a:t>Considers the </a:t>
            </a:r>
            <a:r>
              <a:rPr lang="en-US" sz="2000" dirty="0" smtClean="0"/>
              <a:t>system’s effectiveness </a:t>
            </a:r>
            <a:r>
              <a:rPr lang="en-US" sz="2000" dirty="0"/>
              <a:t>from a business point of view and if it can be developed within existing budgetary constraints. </a:t>
            </a:r>
          </a:p>
          <a:p>
            <a:pPr marL="977900" lvl="0" indent="-406400" fontAlgn="base">
              <a:buFont typeface="Wingdings" panose="05000000000000000000" pitchFamily="2" charset="2"/>
              <a:buChar char="ü"/>
            </a:pPr>
            <a:r>
              <a:rPr lang="en-US" sz="2000" i="1" dirty="0" smtClean="0"/>
              <a:t>It should </a:t>
            </a:r>
            <a:r>
              <a:rPr lang="en-US" sz="2000" i="1" dirty="0"/>
              <a:t>be quick and </a:t>
            </a:r>
            <a:r>
              <a:rPr lang="en-US" sz="2000" i="1" dirty="0" smtClean="0"/>
              <a:t>cheap</a:t>
            </a:r>
            <a:endParaRPr lang="en-US" sz="2000" i="1" dirty="0"/>
          </a:p>
          <a:p>
            <a:pPr marL="514350" lvl="0" indent="-514350" fontAlgn="base">
              <a:buFont typeface="+mj-lt"/>
              <a:buAutoNum type="arabicPeriod" startAt="2"/>
            </a:pPr>
            <a:r>
              <a:rPr lang="en-US" sz="2000" b="1" i="1" dirty="0"/>
              <a:t>Requirements elicitation and analysis </a:t>
            </a:r>
          </a:p>
          <a:p>
            <a:pPr marL="914400" lvl="0" indent="-393700" fontAlgn="base">
              <a:buFont typeface="Wingdings" panose="05000000000000000000" pitchFamily="2" charset="2"/>
              <a:buChar char="ü"/>
            </a:pPr>
            <a:r>
              <a:rPr lang="en-US" sz="2000" dirty="0"/>
              <a:t>Deriving the system requirements through many ways.</a:t>
            </a:r>
          </a:p>
          <a:p>
            <a:pPr marL="914400" lvl="0" indent="-393700" fontAlgn="base">
              <a:buFont typeface="Wingdings" panose="05000000000000000000" pitchFamily="2" charset="2"/>
              <a:buChar char="ü"/>
            </a:pPr>
            <a:r>
              <a:rPr lang="en-US" sz="2000" dirty="0"/>
              <a:t>May involve the develop­ment of one or more system models and </a:t>
            </a:r>
            <a:r>
              <a:rPr lang="en-US" sz="2000" dirty="0" smtClean="0"/>
              <a:t>prototypes to help understand the </a:t>
            </a:r>
            <a:r>
              <a:rPr lang="en-US" sz="2000" dirty="0"/>
              <a:t>proposed system 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A9782B-C5C4-48DA-AA51-2AF88DEF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Advanced Software Engineering Lecture 2</a:t>
            </a:r>
            <a:endParaRPr lang="en-US" dirty="0"/>
          </a:p>
        </p:txBody>
      </p:sp>
      <p:pic>
        <p:nvPicPr>
          <p:cNvPr id="9" name="Picture Placeholder 8" descr="woman reading">
            <a:extLst>
              <a:ext uri="{FF2B5EF4-FFF2-40B4-BE49-F238E27FC236}">
                <a16:creationId xmlns:a16="http://schemas.microsoft.com/office/drawing/2014/main" id="{BADCDF53-1AD6-4ACB-AABB-AE333D04A93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6" b="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565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8" y="457200"/>
            <a:ext cx="6974959" cy="877824"/>
          </a:xfrm>
        </p:spPr>
        <p:txBody>
          <a:bodyPr/>
          <a:lstStyle/>
          <a:p>
            <a:r>
              <a:rPr lang="en-US" dirty="0" smtClean="0"/>
              <a:t>Requirements Engineering Activities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305" y="1934334"/>
            <a:ext cx="7900860" cy="3811588"/>
          </a:xfrm>
        </p:spPr>
        <p:txBody>
          <a:bodyPr>
            <a:normAutofit lnSpcReduction="10000"/>
          </a:bodyPr>
          <a:lstStyle/>
          <a:p>
            <a:pPr marL="514350" lvl="0" indent="-514350" fontAlgn="base">
              <a:buFont typeface="+mj-lt"/>
              <a:buAutoNum type="arabicPeriod" startAt="3"/>
            </a:pPr>
            <a:r>
              <a:rPr lang="en-US" sz="2000" b="1" i="1" dirty="0"/>
              <a:t>Requirements </a:t>
            </a:r>
            <a:r>
              <a:rPr lang="en-US" sz="2000" b="1" i="1" strike="sngStrike" dirty="0"/>
              <a:t>specification</a:t>
            </a:r>
            <a:r>
              <a:rPr lang="en-US" sz="2000" b="1" i="1" dirty="0"/>
              <a:t> Definition: </a:t>
            </a:r>
            <a:r>
              <a:rPr lang="en-US" sz="2000" b="1" dirty="0"/>
              <a:t>Trans­lating the information gathered during the analysis activity into a document that defines two types of requirements. </a:t>
            </a:r>
          </a:p>
          <a:p>
            <a:pPr marL="1028700" lvl="0" indent="-457200" fontAlgn="base">
              <a:buFont typeface="Wingdings" panose="05000000000000000000" pitchFamily="2" charset="2"/>
              <a:buChar char="ü"/>
            </a:pPr>
            <a:r>
              <a:rPr lang="en-US" sz="2000" dirty="0" smtClean="0"/>
              <a:t>High-level </a:t>
            </a:r>
            <a:r>
              <a:rPr lang="en-US" sz="2000" dirty="0"/>
              <a:t>User </a:t>
            </a:r>
            <a:r>
              <a:rPr lang="en-US" sz="2000" dirty="0" smtClean="0"/>
              <a:t>Requirements: </a:t>
            </a:r>
            <a:r>
              <a:rPr lang="en-US" sz="2000" dirty="0"/>
              <a:t>Abstract statements of the system require­ments for the customer and end-user of the system.</a:t>
            </a:r>
          </a:p>
          <a:p>
            <a:pPr marL="1028700" lvl="0" indent="-457200" fontAlgn="base">
              <a:buFont typeface="Wingdings" panose="05000000000000000000" pitchFamily="2" charset="2"/>
              <a:buChar char="ü"/>
            </a:pPr>
            <a:r>
              <a:rPr lang="en-US" sz="2000" dirty="0"/>
              <a:t>System requirements: A detailed description of the functionality to be provided.</a:t>
            </a:r>
          </a:p>
          <a:p>
            <a:pPr marL="514350" indent="-514350" fontAlgn="base">
              <a:buFont typeface="+mj-lt"/>
              <a:buAutoNum type="arabicPeriod" startAt="4"/>
            </a:pPr>
            <a:r>
              <a:rPr lang="en-US" sz="2000" b="1" i="1" dirty="0"/>
              <a:t>Requirements validation: </a:t>
            </a:r>
            <a:r>
              <a:rPr lang="en-US" sz="2000" b="1" dirty="0"/>
              <a:t>Checks the requirements for realism, consis­tency, and completeness. </a:t>
            </a:r>
          </a:p>
          <a:p>
            <a:pPr marL="1092200" indent="-406400" fontAlgn="base">
              <a:buFont typeface="Wingdings" panose="05000000000000000000" pitchFamily="2" charset="2"/>
              <a:buChar char="ü"/>
            </a:pPr>
            <a:r>
              <a:rPr lang="en-US" sz="2000" dirty="0"/>
              <a:t>errors in the requirements document are inevitably discovered. </a:t>
            </a:r>
          </a:p>
          <a:p>
            <a:pPr marL="1092200" indent="-406400" fontAlgn="base">
              <a:buFont typeface="Wingdings" panose="05000000000000000000" pitchFamily="2" charset="2"/>
              <a:buChar char="ü"/>
            </a:pPr>
            <a:r>
              <a:rPr lang="en-US" sz="2000" dirty="0"/>
              <a:t>It must then be modified to correct these problems.</a:t>
            </a:r>
          </a:p>
          <a:p>
            <a:pPr marL="514350" lvl="0" indent="-514350" fontAlgn="base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A9782B-C5C4-48DA-AA51-2AF88DEF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Advanced Software Engineering Lecture 2</a:t>
            </a:r>
            <a:endParaRPr lang="en-US" dirty="0"/>
          </a:p>
        </p:txBody>
      </p:sp>
      <p:pic>
        <p:nvPicPr>
          <p:cNvPr id="9" name="Picture Placeholder 8" descr="woman reading">
            <a:extLst>
              <a:ext uri="{FF2B5EF4-FFF2-40B4-BE49-F238E27FC236}">
                <a16:creationId xmlns:a16="http://schemas.microsoft.com/office/drawing/2014/main" id="{BADCDF53-1AD6-4ACB-AABB-AE333D04A93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6" b="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63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8" y="457200"/>
            <a:ext cx="6974959" cy="941832"/>
          </a:xfrm>
        </p:spPr>
        <p:txBody>
          <a:bodyPr/>
          <a:lstStyle/>
          <a:p>
            <a:r>
              <a:rPr lang="en-US" dirty="0" smtClean="0"/>
              <a:t>Types requirements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1934334"/>
            <a:ext cx="7249279" cy="3811588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2000" dirty="0">
                <a:solidFill>
                  <a:srgbClr val="C00000"/>
                </a:solidFill>
              </a:rPr>
              <a:t>Functional requirements</a:t>
            </a:r>
          </a:p>
          <a:p>
            <a:pPr marL="635000" indent="-342900">
              <a:buFont typeface="Wingdings" panose="05000000000000000000" pitchFamily="2" charset="2"/>
              <a:buChar char="ü"/>
            </a:pPr>
            <a:r>
              <a:rPr lang="en-US" b="1" dirty="0"/>
              <a:t>The statements of services the system should provide, how the system should react to particular inputs, and how the system should behave in particular situations.</a:t>
            </a:r>
          </a:p>
          <a:p>
            <a:pPr marL="635000" indent="-342900">
              <a:buFont typeface="Wingdings" panose="05000000000000000000" pitchFamily="2" charset="2"/>
              <a:buChar char="ü"/>
            </a:pPr>
            <a:r>
              <a:rPr lang="en-US" b="1" dirty="0"/>
              <a:t> In some cases, the functional require­ments may also explicitly state what the system should not do.</a:t>
            </a:r>
          </a:p>
          <a:p>
            <a:pPr marL="635000" indent="-635000"/>
            <a:r>
              <a:rPr lang="en-US" sz="2000" dirty="0">
                <a:solidFill>
                  <a:srgbClr val="C00000"/>
                </a:solidFill>
              </a:rPr>
              <a:t>Non-Functional Requirements</a:t>
            </a:r>
          </a:p>
          <a:p>
            <a:pPr marL="685800" indent="-342900">
              <a:buFont typeface="Wingdings" panose="05000000000000000000" pitchFamily="2" charset="2"/>
              <a:buChar char="ü"/>
            </a:pPr>
            <a:r>
              <a:rPr lang="en-US" b="1" dirty="0"/>
              <a:t>The constraints on the services or functions offered by the system. Such as: timing constraints, constraints on the devel­opment process, and constraints imposed by standards (e.g., reliability, usability, privacy, security, maintainability)</a:t>
            </a:r>
          </a:p>
          <a:p>
            <a:pPr marL="685800" indent="-342900">
              <a:buFont typeface="Wingdings" panose="05000000000000000000" pitchFamily="2" charset="2"/>
              <a:buChar char="ü"/>
            </a:pPr>
            <a:r>
              <a:rPr lang="en-US" b="1" dirty="0"/>
              <a:t>Apply to the system as a whole, rather than individual system features or services.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A9782B-C5C4-48DA-AA51-2AF88DEF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Advanced Software Engineering Lecture 2</a:t>
            </a:r>
            <a:endParaRPr lang="en-US" dirty="0"/>
          </a:p>
        </p:txBody>
      </p:sp>
      <p:pic>
        <p:nvPicPr>
          <p:cNvPr id="9" name="Picture Placeholder 8" descr="woman reading">
            <a:extLst>
              <a:ext uri="{FF2B5EF4-FFF2-40B4-BE49-F238E27FC236}">
                <a16:creationId xmlns:a16="http://schemas.microsoft.com/office/drawing/2014/main" id="{BADCDF53-1AD6-4ACB-AABB-AE333D04A93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6" b="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73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7" y="702156"/>
            <a:ext cx="5669281" cy="5915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Non-Functional Requirements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86FA-5C4C-4ED3-90C4-8DB38BD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060" y="6423914"/>
            <a:ext cx="3568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smtClean="0">
                <a:solidFill>
                  <a:schemeClr val="accent1">
                    <a:alpha val="75000"/>
                  </a:schemeClr>
                </a:solidFill>
                <a:latin typeface="+mn-lt"/>
                <a:ea typeface="+mn-ea"/>
                <a:cs typeface="+mn-cs"/>
              </a:rPr>
              <a:t>Advanced Software Engineering Lecture 2</a:t>
            </a:r>
            <a:endParaRPr lang="en-US" kern="1200" cap="all" dirty="0">
              <a:solidFill>
                <a:schemeClr val="accent1">
                  <a:alpha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 descr="women collaborating&#10;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/>
          <a:stretch/>
        </p:blipFill>
        <p:spPr>
          <a:xfrm>
            <a:off x="7940521" y="1675419"/>
            <a:ext cx="4249764" cy="433218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3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26284" t="27920" r="28022" b="25907"/>
          <a:stretch/>
        </p:blipFill>
        <p:spPr>
          <a:xfrm>
            <a:off x="201167" y="1459615"/>
            <a:ext cx="7260746" cy="41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68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AD4E0F-D5B9-4E85-A9F9-55FB534FCA93}">
  <ds:schemaRefs>
    <ds:schemaRef ds:uri="16c05727-aa75-4e4a-9b5f-8a80a1165891"/>
    <ds:schemaRef ds:uri="71af3243-3dd4-4a8d-8c0d-dd76da1f02a5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0</TotalTime>
  <Words>584</Words>
  <Application>Microsoft Office PowerPoint</Application>
  <PresentationFormat>Widescreen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Corbel</vt:lpstr>
      <vt:lpstr>Gill Sans MT</vt:lpstr>
      <vt:lpstr>Wingdings</vt:lpstr>
      <vt:lpstr>Wingdings 2</vt:lpstr>
      <vt:lpstr>DividendVTI</vt:lpstr>
      <vt:lpstr>Software Engineering</vt:lpstr>
      <vt:lpstr>Lesson Learning Outcomes</vt:lpstr>
      <vt:lpstr>From the previous lecture</vt:lpstr>
      <vt:lpstr>What is Requirements Engineering?</vt:lpstr>
      <vt:lpstr>Requirements Engineering Activitiess</vt:lpstr>
      <vt:lpstr>Requirements Engineering Activities</vt:lpstr>
      <vt:lpstr>Requirements Engineering Activities</vt:lpstr>
      <vt:lpstr>Types requirements</vt:lpstr>
      <vt:lpstr>Non-Functional Requirements</vt:lpstr>
      <vt:lpstr>RE Inputs and Output</vt:lpstr>
      <vt:lpstr>YouTube Link At the remaining time of the lecture, the students can watch this link to RE activities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2024-09-08T10:06:04Z</dcterms:created>
  <dcterms:modified xsi:type="dcterms:W3CDTF">2024-09-08T12:50:30Z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