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17" r:id="rId2"/>
    <p:sldId id="3303" r:id="rId3"/>
    <p:sldId id="3372" r:id="rId4"/>
    <p:sldId id="3373" r:id="rId5"/>
    <p:sldId id="3347" r:id="rId6"/>
    <p:sldId id="3374" r:id="rId7"/>
    <p:sldId id="3375" r:id="rId8"/>
    <p:sldId id="3376" r:id="rId9"/>
    <p:sldId id="3380" r:id="rId10"/>
    <p:sldId id="3377" r:id="rId11"/>
    <p:sldId id="3381" r:id="rId12"/>
    <p:sldId id="3378" r:id="rId13"/>
    <p:sldId id="3383" r:id="rId14"/>
    <p:sldId id="3382" r:id="rId15"/>
    <p:sldId id="3361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FD"/>
    <a:srgbClr val="2290FC"/>
    <a:srgbClr val="3D72C1"/>
    <a:srgbClr val="D62627"/>
    <a:srgbClr val="F9BC5A"/>
    <a:srgbClr val="21262A"/>
    <a:srgbClr val="73EBC8"/>
    <a:srgbClr val="34D6C2"/>
    <a:srgbClr val="F47D9B"/>
    <a:srgbClr val="43C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15" autoAdjust="0"/>
  </p:normalViewPr>
  <p:slideViewPr>
    <p:cSldViewPr snapToGrid="0" showGuides="1">
      <p:cViewPr varScale="1">
        <p:scale>
          <a:sx n="102" d="100"/>
          <a:sy n="102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4326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2024/12/16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B30C6B-F34A-4F02-BACE-D18C28E3B70A}" type="datetimeFigureOut">
              <a:rPr lang="zh-CN" altLang="en-US" smtClean="0"/>
              <a:pPr/>
              <a:t>2024/12/16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5DD2B1-1A58-4FDB-AD54-64407EF7A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1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C281A-242A-BBE8-B1DD-D7700AC9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D0A76F-3ECB-75EA-58B6-9092AF82B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322275-51CD-9FAA-5448-DFC43570E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4F910-3050-4B95-03AF-48E8F8A0A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4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8661-9411-0D55-92E3-CF0A7EF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E646E8-617B-4A89-5B90-4A33EA189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F3CBD4-26DD-D5C0-8A51-933801C3F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62C17-74AB-B6B2-EBC8-E07BFBCFD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DD03B5BA-DC72-7F06-DF20-1CECF989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2575" r="2294" b="9994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B0E2E3-EB95-6F89-348B-B71694F8B06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D516BAB-EFEB-4E98-D2D2-060B9ECDB5F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572AC4-73BE-0032-13E8-AF5B45149A2F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1494EF-9933-7B17-9478-6DC70158D7F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14D804-778A-4880-9580-B3BBA5F126D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63AD7-D690-C343-574E-6E032DA65FE8}"/>
              </a:ext>
            </a:extLst>
          </p:cNvPr>
          <p:cNvCxnSpPr>
            <a:cxnSpLocks/>
          </p:cNvCxnSpPr>
          <p:nvPr userDrawn="1"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B6701A-0821-45CB-11D3-2105A57F0838}"/>
              </a:ext>
            </a:extLst>
          </p:cNvPr>
          <p:cNvCxnSpPr>
            <a:cxnSpLocks/>
          </p:cNvCxnSpPr>
          <p:nvPr userDrawn="1"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D5BDC8-7268-B729-25EF-22523A6EA700}"/>
              </a:ext>
            </a:extLst>
          </p:cNvPr>
          <p:cNvCxnSpPr>
            <a:cxnSpLocks/>
          </p:cNvCxnSpPr>
          <p:nvPr userDrawn="1"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B0A31-EF93-CE70-3C12-E009565F1330}"/>
              </a:ext>
            </a:extLst>
          </p:cNvPr>
          <p:cNvCxnSpPr>
            <a:cxnSpLocks/>
          </p:cNvCxnSpPr>
          <p:nvPr userDrawn="1"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ECA027-3D5B-F583-17B7-BF9B03F005FB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570BE-8F6F-D205-5103-B5221FEE681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12AB20-F9B0-C554-AB39-75ADA23E8ECE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392C2F9-3FCC-999E-C3D1-BC474AE4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0AF9A5-8568-5750-C67C-5CD56F73B6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t="30129" r="-244" b="39138"/>
          <a:stretch/>
        </p:blipFill>
        <p:spPr>
          <a:xfrm>
            <a:off x="19050" y="0"/>
            <a:ext cx="12211828" cy="24962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84CE24-87E2-4D10-AEA6-64BABD7EDB46}"/>
              </a:ext>
            </a:extLst>
          </p:cNvPr>
          <p:cNvSpPr/>
          <p:nvPr userDrawn="1"/>
        </p:nvSpPr>
        <p:spPr>
          <a:xfrm>
            <a:off x="0" y="12729"/>
            <a:ext cx="12211828" cy="2483505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EC8E-DC1D-4592-9FB2-0A25B4FA3AD6}"/>
              </a:ext>
            </a:extLst>
          </p:cNvPr>
          <p:cNvSpPr txBox="1"/>
          <p:nvPr userDrawn="1"/>
        </p:nvSpPr>
        <p:spPr>
          <a:xfrm>
            <a:off x="2922368" y="626243"/>
            <a:ext cx="6469280" cy="111606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dist">
              <a:buNone/>
            </a:pPr>
            <a:r>
              <a:rPr lang="en-US" altLang="zh-CN" sz="6826" b="1" spc="600" dirty="0">
                <a:solidFill>
                  <a:schemeClr val="bg1"/>
                </a:solidFill>
                <a:latin typeface="MiSans Light" pitchFamily="2" charset="-122"/>
                <a:ea typeface="MiSans Light" pitchFamily="2" charset="-122"/>
                <a:cs typeface="MiSans Light" pitchFamily="2" charset="-122"/>
                <a:sym typeface="+mn-lt"/>
              </a:rPr>
              <a:t>CONTENTS</a:t>
            </a:r>
            <a:endParaRPr lang="zh-CN" altLang="en-US" sz="5119" b="1" spc="600" dirty="0">
              <a:solidFill>
                <a:schemeClr val="bg1"/>
              </a:solidFill>
              <a:latin typeface="MiSans Light" pitchFamily="2" charset="-122"/>
              <a:ea typeface="MiSans Light" pitchFamily="2" charset="-122"/>
              <a:cs typeface="MiSans Light" pitchFamily="2" charset="-122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8596C9-FD33-4565-B5E1-4E3C271C293A}"/>
              </a:ext>
            </a:extLst>
          </p:cNvPr>
          <p:cNvGrpSpPr/>
          <p:nvPr userDrawn="1"/>
        </p:nvGrpSpPr>
        <p:grpSpPr>
          <a:xfrm>
            <a:off x="2221554" y="827397"/>
            <a:ext cx="700814" cy="713757"/>
            <a:chOff x="4435591" y="1039401"/>
            <a:chExt cx="700814" cy="71375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724BB03-E1BC-43DD-9586-E4238986ED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435591" y="1039401"/>
              <a:ext cx="7008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35D0E7B-AA8A-44EC-922C-2D7F31103D4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435591" y="1748912"/>
              <a:ext cx="5631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843931-A626-4FBA-988C-43EF162CF5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36248" y="1039402"/>
              <a:ext cx="0" cy="4353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7F9A9E6-80B7-4EAD-B9B5-17DEBE6C7A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36248" y="1474735"/>
              <a:ext cx="0" cy="27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DD7701-D87F-2439-C836-1907DCF9202D}"/>
              </a:ext>
            </a:extLst>
          </p:cNvPr>
          <p:cNvGrpSpPr/>
          <p:nvPr userDrawn="1"/>
        </p:nvGrpSpPr>
        <p:grpSpPr>
          <a:xfrm>
            <a:off x="9410698" y="827397"/>
            <a:ext cx="700815" cy="713757"/>
            <a:chOff x="7144442" y="1039401"/>
            <a:chExt cx="700815" cy="71375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B9D617-E2C1-417E-85E6-D67AA8A603B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144442" y="1039401"/>
              <a:ext cx="7008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508D3D-3065-4BA4-B25A-A0CD7EB40A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82091" y="1748912"/>
              <a:ext cx="5631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A1260FF-F724-4DD2-83CA-4DCE4244E4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257" y="1039401"/>
              <a:ext cx="0" cy="4353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4FF67BC-B1C7-472C-B674-896EEFD3FE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257" y="1474735"/>
              <a:ext cx="0" cy="27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09463-2825-8153-8AA6-D7B6EFCCF8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DFB798-4D49-AA2D-8552-F195082FE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5" b="35439"/>
          <a:stretch/>
        </p:blipFill>
        <p:spPr>
          <a:xfrm>
            <a:off x="-1" y="1926967"/>
            <a:ext cx="12192001" cy="3004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BCFAD6-A924-48B7-BA7B-A1874FF57605}"/>
              </a:ext>
            </a:extLst>
          </p:cNvPr>
          <p:cNvSpPr/>
          <p:nvPr userDrawn="1"/>
        </p:nvSpPr>
        <p:spPr>
          <a:xfrm>
            <a:off x="-6498" y="1926967"/>
            <a:ext cx="12204995" cy="3004067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612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65169-8317-8506-EB06-3F57AF8CA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FB3CA18-72DA-4062-9B38-0732E0A63691}"/>
              </a:ext>
            </a:extLst>
          </p:cNvPr>
          <p:cNvCxnSpPr/>
          <p:nvPr userDrawn="1"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D56724-A261-4779-8A40-9ECA94FC8093}"/>
              </a:ext>
            </a:extLst>
          </p:cNvPr>
          <p:cNvSpPr/>
          <p:nvPr userDrawn="1"/>
        </p:nvSpPr>
        <p:spPr>
          <a:xfrm>
            <a:off x="9329804" y="798308"/>
            <a:ext cx="2861863" cy="108482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D1DF02-8AF8-4CB1-B61E-FFCC9B38F601}"/>
              </a:ext>
            </a:extLst>
          </p:cNvPr>
          <p:cNvSpPr/>
          <p:nvPr userDrawn="1"/>
        </p:nvSpPr>
        <p:spPr>
          <a:xfrm>
            <a:off x="-6498" y="6501083"/>
            <a:ext cx="12204995" cy="356728"/>
          </a:xfrm>
          <a:prstGeom prst="rect">
            <a:avLst/>
          </a:prstGeom>
          <a:solidFill>
            <a:schemeClr val="accent1">
              <a:lumMod val="10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297EDB-A84C-48F0-A0B5-7AB97A7812A7}"/>
              </a:ext>
            </a:extLst>
          </p:cNvPr>
          <p:cNvSpPr/>
          <p:nvPr userDrawn="1"/>
        </p:nvSpPr>
        <p:spPr>
          <a:xfrm>
            <a:off x="-6498" y="6582351"/>
            <a:ext cx="12204995" cy="2754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D2557E18-85FC-42B1-8601-A898101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493538" cy="487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2800" b="1" u="sng">
                <a:solidFill>
                  <a:schemeClr val="accent1"/>
                </a:solidFill>
                <a:latin typeface="Times New Roman" panose="02020603050405020304" pitchFamily="18" charset="0"/>
                <a:ea typeface="MiSans Light" pitchFamily="2" charset="-122"/>
                <a:cs typeface="Times New Roman" panose="02020603050405020304" pitchFamily="18" charset="0"/>
              </a:defRPr>
            </a:lvl1pPr>
          </a:lstStyle>
          <a:p>
            <a:pPr marL="0" lvl="0" defTabSz="914400"/>
            <a:r>
              <a:rPr lang="zh-CN" altLang="en-US" dirty="0"/>
              <a:t>单击此处编辑母版标题样式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F113732-72E5-467C-90CA-B8443111B46A}"/>
              </a:ext>
            </a:extLst>
          </p:cNvPr>
          <p:cNvGrpSpPr/>
          <p:nvPr userDrawn="1"/>
        </p:nvGrpSpPr>
        <p:grpSpPr>
          <a:xfrm>
            <a:off x="320040" y="247972"/>
            <a:ext cx="475827" cy="492691"/>
            <a:chOff x="320040" y="137160"/>
            <a:chExt cx="475827" cy="60350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A16D70F-50CF-493A-A805-8AD9547E6E52}"/>
                </a:ext>
              </a:extLst>
            </p:cNvPr>
            <p:cNvSpPr/>
            <p:nvPr/>
          </p:nvSpPr>
          <p:spPr>
            <a:xfrm>
              <a:off x="320040" y="137160"/>
              <a:ext cx="68731" cy="6035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E0D4FF2-9FEB-45E8-AB99-ED9D2E391DB8}"/>
                </a:ext>
              </a:extLst>
            </p:cNvPr>
            <p:cNvSpPr/>
            <p:nvPr/>
          </p:nvSpPr>
          <p:spPr>
            <a:xfrm>
              <a:off x="532982" y="319414"/>
              <a:ext cx="68731" cy="42124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75880D2-4154-461B-A1D4-A9CCD67E637D}"/>
                </a:ext>
              </a:extLst>
            </p:cNvPr>
            <p:cNvSpPr/>
            <p:nvPr/>
          </p:nvSpPr>
          <p:spPr>
            <a:xfrm>
              <a:off x="727136" y="234648"/>
              <a:ext cx="68731" cy="50601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19684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48093A-7C9D-D693-6D9F-E4EDAE9243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3E092-31F5-99B6-12DE-83F17746E789}"/>
              </a:ext>
            </a:extLst>
          </p:cNvPr>
          <p:cNvSpPr/>
          <p:nvPr userDrawn="1"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06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2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A6C5E7-DC44-4731-A484-7A800C1460C5}"/>
              </a:ext>
            </a:extLst>
          </p:cNvPr>
          <p:cNvSpPr txBox="1"/>
          <p:nvPr/>
        </p:nvSpPr>
        <p:spPr>
          <a:xfrm>
            <a:off x="1500687" y="2602142"/>
            <a:ext cx="9190641" cy="1081314"/>
          </a:xfrm>
          <a:prstGeom prst="rect">
            <a:avLst/>
          </a:prstGeom>
          <a:noFill/>
        </p:spPr>
        <p:txBody>
          <a:bodyPr wrap="none" lIns="65016" tIns="32508" rIns="65016" bIns="32508">
            <a:spAutoFit/>
          </a:bodyPr>
          <a:lstStyle/>
          <a:p>
            <a:pPr algn="ctr">
              <a:buNone/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About Boarding Process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583C6-A1AB-4845-B7D6-F921C01449B7}"/>
              </a:ext>
            </a:extLst>
          </p:cNvPr>
          <p:cNvSpPr/>
          <p:nvPr/>
        </p:nvSpPr>
        <p:spPr>
          <a:xfrm>
            <a:off x="1981200" y="2319559"/>
            <a:ext cx="8229600" cy="311872"/>
          </a:xfrm>
          <a:prstGeom prst="rect">
            <a:avLst/>
          </a:prstGeom>
          <a:noFill/>
        </p:spPr>
        <p:txBody>
          <a:bodyPr wrap="square" lIns="65016" tIns="32508" rIns="65016" bIns="32508" anchor="ctr" anchorCtr="0">
            <a:spAutoFit/>
          </a:bodyPr>
          <a:lstStyle/>
          <a:p>
            <a:pPr algn="dist"/>
            <a:r>
              <a:rPr lang="en-US" altLang="zh-CN" sz="1600" dirty="0">
                <a:ln w="6350">
                  <a:solidFill>
                    <a:schemeClr val="bg1">
                      <a:alpha val="50000"/>
                    </a:schemeClr>
                  </a:solidFill>
                </a:ln>
                <a:noFill/>
                <a:cs typeface="+mn-ea"/>
                <a:sym typeface="+mn-lt"/>
              </a:rPr>
              <a:t>THE FINAL PROJECT RESEARCH REPORT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108F76-28BF-4489-BCB2-AC9E955F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2" y="5391006"/>
            <a:ext cx="236219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Cheng Bao</a:t>
            </a:r>
          </a:p>
          <a:p>
            <a:pPr algn="ctr"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Dinggen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Zhang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EAEBF0-AF6A-4C6E-804B-06362130DB36}"/>
              </a:ext>
            </a:extLst>
          </p:cNvPr>
          <p:cNvCxnSpPr>
            <a:cxnSpLocks/>
          </p:cNvCxnSpPr>
          <p:nvPr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55FA5F-07BD-4EEB-9170-E41423E1E86A}"/>
              </a:ext>
            </a:extLst>
          </p:cNvPr>
          <p:cNvCxnSpPr>
            <a:cxnSpLocks/>
          </p:cNvCxnSpPr>
          <p:nvPr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50539D-D1D7-480C-9ACD-3152CA13ACE8}"/>
              </a:ext>
            </a:extLst>
          </p:cNvPr>
          <p:cNvCxnSpPr>
            <a:cxnSpLocks/>
          </p:cNvCxnSpPr>
          <p:nvPr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445019-0E6D-4458-AFB1-67A1AE22FB36}"/>
              </a:ext>
            </a:extLst>
          </p:cNvPr>
          <p:cNvCxnSpPr>
            <a:cxnSpLocks/>
          </p:cNvCxnSpPr>
          <p:nvPr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B15A210-D5DD-4D1D-AF7D-2CF24EA58A59}"/>
              </a:ext>
            </a:extLst>
          </p:cNvPr>
          <p:cNvCxnSpPr>
            <a:cxnSpLocks/>
          </p:cNvCxnSpPr>
          <p:nvPr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418A926-9793-4067-A44D-6926339AF622}"/>
              </a:ext>
            </a:extLst>
          </p:cNvPr>
          <p:cNvCxnSpPr>
            <a:cxnSpLocks/>
          </p:cNvCxnSpPr>
          <p:nvPr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D592989-607C-4580-A6E7-3933D04F7172}"/>
              </a:ext>
            </a:extLst>
          </p:cNvPr>
          <p:cNvCxnSpPr>
            <a:cxnSpLocks/>
          </p:cNvCxnSpPr>
          <p:nvPr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FCD752E-4E82-4D61-80BB-DF71BAED37EF}"/>
              </a:ext>
            </a:extLst>
          </p:cNvPr>
          <p:cNvCxnSpPr>
            <a:cxnSpLocks/>
          </p:cNvCxnSpPr>
          <p:nvPr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F10C39C-5D79-46E5-8C87-7C1A05DCEE0D}"/>
              </a:ext>
            </a:extLst>
          </p:cNvPr>
          <p:cNvCxnSpPr>
            <a:cxnSpLocks/>
          </p:cNvCxnSpPr>
          <p:nvPr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9B9E8297-8EB1-4923-BA10-A167C48C7C19}"/>
              </a:ext>
            </a:extLst>
          </p:cNvPr>
          <p:cNvCxnSpPr>
            <a:cxnSpLocks/>
          </p:cNvCxnSpPr>
          <p:nvPr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2D947B3-7E37-4593-8DB4-D23A23291980}"/>
              </a:ext>
            </a:extLst>
          </p:cNvPr>
          <p:cNvCxnSpPr>
            <a:cxnSpLocks/>
          </p:cNvCxnSpPr>
          <p:nvPr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0F17117-F01C-420D-A12A-45D6346A493C}"/>
              </a:ext>
            </a:extLst>
          </p:cNvPr>
          <p:cNvCxnSpPr>
            <a:cxnSpLocks/>
          </p:cNvCxnSpPr>
          <p:nvPr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FCC3C36-3D03-3926-2A67-1FD10781EC4D}"/>
              </a:ext>
            </a:extLst>
          </p:cNvPr>
          <p:cNvSpPr txBox="1"/>
          <p:nvPr/>
        </p:nvSpPr>
        <p:spPr>
          <a:xfrm>
            <a:off x="2388327" y="3601162"/>
            <a:ext cx="7415347" cy="619649"/>
          </a:xfrm>
          <a:prstGeom prst="rect">
            <a:avLst/>
          </a:prstGeom>
          <a:noFill/>
        </p:spPr>
        <p:txBody>
          <a:bodyPr wrap="none" lIns="65016" tIns="32508" rIns="65016" bIns="32508">
            <a:spAutoFit/>
          </a:bodyPr>
          <a:lstStyle/>
          <a:p>
            <a:pPr algn="ctr">
              <a:buNone/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Methods, Simulation and Conclusion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3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3E9A-218D-4DF4-8423-41660509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6500497" cy="480131"/>
          </a:xfrm>
        </p:spPr>
        <p:txBody>
          <a:bodyPr/>
          <a:lstStyle/>
          <a:p>
            <a:r>
              <a:rPr lang="en-US" altLang="zh-CN" dirty="0"/>
              <a:t>Dynamic Optimization Boarding Method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4206BE-A487-1E43-25BE-24B5F9528A25}"/>
              </a:ext>
            </a:extLst>
          </p:cNvPr>
          <p:cNvGrpSpPr/>
          <p:nvPr/>
        </p:nvGrpSpPr>
        <p:grpSpPr>
          <a:xfrm>
            <a:off x="6297890" y="1508289"/>
            <a:ext cx="5598737" cy="4256202"/>
            <a:chOff x="6354451" y="1583703"/>
            <a:chExt cx="5598737" cy="42562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F199E0-BE02-63D9-4494-0A022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9" t="-222" r="5158" b="222"/>
            <a:stretch/>
          </p:blipFill>
          <p:spPr>
            <a:xfrm>
              <a:off x="6354451" y="1583703"/>
              <a:ext cx="5598737" cy="42562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CD6E8C5-F0FF-BD18-8FC7-56205771FC38}"/>
                </a:ext>
              </a:extLst>
            </p:cNvPr>
            <p:cNvSpPr txBox="1"/>
            <p:nvPr/>
          </p:nvSpPr>
          <p:spPr>
            <a:xfrm>
              <a:off x="6480141" y="4256822"/>
              <a:ext cx="534735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</a:rPr>
                <a:t>Hassan 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Zeineddine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School of Business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Department of Decision Sciences and General Business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American University in Dubai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16A66D7-806D-DBC9-9B11-2841CE4D3343}"/>
              </a:ext>
            </a:extLst>
          </p:cNvPr>
          <p:cNvSpPr txBox="1"/>
          <p:nvPr/>
        </p:nvSpPr>
        <p:spPr>
          <a:xfrm>
            <a:off x="295373" y="1840841"/>
            <a:ext cx="5759776" cy="31763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Focus on grouping traveling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MORE PRIORITIES: seat distance, W/M/A and etc., priorities varies by weight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Have flaws in particular situation, where single-deep-window passenger will be wait for group-deep-middle/aisle passenger to board first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Also face real-world challenges like Stephen method </a:t>
            </a:r>
          </a:p>
        </p:txBody>
      </p:sp>
    </p:spTree>
    <p:extLst>
      <p:ext uri="{BB962C8B-B14F-4D97-AF65-F5344CB8AC3E}">
        <p14:creationId xmlns:p14="http://schemas.microsoft.com/office/powerpoint/2010/main" val="196380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CCBD-0D79-E679-94C9-C2F94D234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18DE3-6AEC-C5D7-3B6E-574F59D8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6500497" cy="480131"/>
          </a:xfrm>
        </p:spPr>
        <p:txBody>
          <a:bodyPr/>
          <a:lstStyle/>
          <a:p>
            <a:r>
              <a:rPr lang="en-US" altLang="zh-CN" dirty="0"/>
              <a:t>Dynamic Optimization Boarding Method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3BDC65-9549-3180-8CFB-F02486078FA1}"/>
              </a:ext>
            </a:extLst>
          </p:cNvPr>
          <p:cNvSpPr txBox="1"/>
          <p:nvPr/>
        </p:nvSpPr>
        <p:spPr>
          <a:xfrm>
            <a:off x="295373" y="1840841"/>
            <a:ext cx="5759776" cy="31763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Focus on grouping traveling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MORE PRIORITIES: seat distance, W/M/A and etc., priorities varies by weight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Have flaws in particular situation, where single-deep-window passenger will be wait for group-deep-middle/aisle passenger to board first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Also face real-world challenges like Stephen method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FD8F6-486D-52D2-5C84-DC07F107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22" y="2092132"/>
            <a:ext cx="5556905" cy="26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E4A7-5A17-EC19-83F1-29A04E07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3486852" cy="480131"/>
          </a:xfrm>
        </p:spPr>
        <p:txBody>
          <a:bodyPr/>
          <a:lstStyle/>
          <a:p>
            <a:r>
              <a:rPr lang="en-US" altLang="zh-CN" dirty="0"/>
              <a:t>Home-made Methods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E834BD-393A-CEBC-D2B1-FFC813DB36CB}"/>
              </a:ext>
            </a:extLst>
          </p:cNvPr>
          <p:cNvSpPr txBox="1">
            <a:spLocks/>
          </p:cNvSpPr>
          <p:nvPr/>
        </p:nvSpPr>
        <p:spPr>
          <a:xfrm>
            <a:off x="401478" y="1204468"/>
            <a:ext cx="5807645" cy="50229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Graphical Shortest Path Method</a:t>
            </a:r>
            <a:endParaRPr lang="en-US" altLang="zh-CN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Using Dijkstra to solve the problem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Node =&gt; Seats / Edge =&gt; Path to the seat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Time Complexity: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Graph Construction: </a:t>
            </a:r>
            <a:r>
              <a:rPr lang="en-US" altLang="zh-CN" sz="2000" i="1" dirty="0"/>
              <a:t>O(1)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Dijkstra Algorithm: </a:t>
            </a:r>
            <a:r>
              <a:rPr lang="en-US" altLang="zh-CN" sz="2000" i="1" dirty="0"/>
              <a:t>O(V</a:t>
            </a:r>
            <a:r>
              <a:rPr lang="en-US" altLang="zh-CN" sz="2000" i="1" baseline="30000" dirty="0"/>
              <a:t>2</a:t>
            </a:r>
            <a:r>
              <a:rPr lang="en-US" altLang="zh-CN" sz="2000" i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Sorting passenger: </a:t>
            </a:r>
            <a:r>
              <a:rPr lang="en-US" altLang="zh-CN" sz="2000" i="1" dirty="0"/>
              <a:t>O(</a:t>
            </a:r>
            <a:r>
              <a:rPr lang="en-US" altLang="zh-CN" sz="2000" i="1" dirty="0" err="1"/>
              <a:t>NlogN</a:t>
            </a:r>
            <a:r>
              <a:rPr lang="en-US" altLang="zh-CN" sz="2000" i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Space Complexity: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Graph Storage: </a:t>
            </a:r>
            <a:r>
              <a:rPr lang="en-US" altLang="zh-CN" sz="2000" i="1" dirty="0"/>
              <a:t>O(V)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Dijkstra Algorithm: </a:t>
            </a:r>
            <a:r>
              <a:rPr lang="en-US" altLang="zh-CN" sz="2000" i="1" dirty="0"/>
              <a:t>O(V)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Passenger List: </a:t>
            </a:r>
            <a:r>
              <a:rPr lang="en-US" altLang="zh-CN" sz="2000" i="1" dirty="0"/>
              <a:t>O(N)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26451-0336-87E2-DC81-8DAEF6D59331}"/>
              </a:ext>
            </a:extLst>
          </p:cNvPr>
          <p:cNvSpPr txBox="1"/>
          <p:nvPr/>
        </p:nvSpPr>
        <p:spPr>
          <a:xfrm>
            <a:off x="8474697" y="56562"/>
            <a:ext cx="3601040" cy="769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b="1" dirty="0">
                <a:solidFill>
                  <a:srgbClr val="2190FD"/>
                </a:solidFill>
              </a:rPr>
              <a:t>==========Warning==========</a:t>
            </a:r>
          </a:p>
          <a:p>
            <a:pPr algn="ctr"/>
            <a:r>
              <a:rPr lang="en-US" altLang="zh-CN" sz="1600" b="1" dirty="0">
                <a:solidFill>
                  <a:srgbClr val="2190FD"/>
                </a:solidFill>
              </a:rPr>
              <a:t>NO consideration of real-world situation</a:t>
            </a:r>
          </a:p>
          <a:p>
            <a:pPr algn="ctr"/>
            <a:r>
              <a:rPr lang="en-US" altLang="zh-CN" sz="1600" b="1" dirty="0">
                <a:solidFill>
                  <a:srgbClr val="2190FD"/>
                </a:solidFill>
              </a:rPr>
              <a:t>For IMPLEMENTATION only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C3C344-4C2D-F998-7EFC-8226AF1709AF}"/>
              </a:ext>
            </a:extLst>
          </p:cNvPr>
          <p:cNvSpPr txBox="1">
            <a:spLocks/>
          </p:cNvSpPr>
          <p:nvPr/>
        </p:nvSpPr>
        <p:spPr>
          <a:xfrm>
            <a:off x="6101551" y="1158302"/>
            <a:ext cx="6090449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Dynamic Programming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Only consider one gate situation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Greedy strategy, farthest passenger boarding first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Time Complexity: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List Creation: </a:t>
            </a:r>
            <a:r>
              <a:rPr lang="en-US" altLang="zh-CN" sz="2000" i="1" dirty="0"/>
              <a:t>O(N)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Distance Calculation: </a:t>
            </a:r>
            <a:r>
              <a:rPr lang="en-US" altLang="zh-CN" sz="2000" i="1" dirty="0"/>
              <a:t>O(N)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Sorting Seats: </a:t>
            </a:r>
            <a:r>
              <a:rPr lang="en-US" altLang="zh-CN" sz="2000" i="1" dirty="0"/>
              <a:t>O(N)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Filling DP table: </a:t>
            </a:r>
            <a:r>
              <a:rPr lang="en-US" altLang="zh-CN" sz="2000" i="1" dirty="0"/>
              <a:t>O(N)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Space Complexity: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Seat list/ Distance Dictionary/DP table/Optimal path : </a:t>
            </a:r>
            <a:r>
              <a:rPr lang="en-US" altLang="zh-CN" sz="2000" i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977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42EC-3E62-FE80-0F80-07C068F8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888355" cy="480131"/>
          </a:xfrm>
        </p:spPr>
        <p:txBody>
          <a:bodyPr/>
          <a:lstStyle/>
          <a:p>
            <a:r>
              <a:rPr lang="en-US" altLang="zh-CN" dirty="0"/>
              <a:t>Methods 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1427E-138D-4739-018C-FC96C03A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1" y="1487815"/>
            <a:ext cx="5508255" cy="43174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4B1458-0C19-E5D1-F33A-0B352B16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65" y="1989056"/>
            <a:ext cx="5643651" cy="33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9FF3-F26C-3D86-7436-557CD407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50266" cy="480131"/>
          </a:xfrm>
        </p:spPr>
        <p:txBody>
          <a:bodyPr/>
          <a:lstStyle/>
          <a:p>
            <a:r>
              <a:rPr lang="en-US" altLang="zh-CN" dirty="0"/>
              <a:t>Conclusion:</a:t>
            </a:r>
            <a:r>
              <a:rPr lang="zh-CN" altLang="en-US" dirty="0"/>
              <a:t> </a:t>
            </a:r>
            <a:r>
              <a:rPr lang="en-US" altLang="zh-CN" dirty="0"/>
              <a:t>Theory VS Reality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DF82E6-040C-29BD-7E94-D5211C6BF37C}"/>
              </a:ext>
            </a:extLst>
          </p:cNvPr>
          <p:cNvSpPr txBox="1"/>
          <p:nvPr/>
        </p:nvSpPr>
        <p:spPr>
          <a:xfrm>
            <a:off x="903237" y="2587313"/>
            <a:ext cx="10385526" cy="14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b="1" dirty="0"/>
              <a:t>While increased efficiency may boost revenue</a:t>
            </a:r>
          </a:p>
          <a:p>
            <a:pPr algn="ctr">
              <a:lnSpc>
                <a:spcPct val="200000"/>
              </a:lnSpc>
            </a:pPr>
            <a:r>
              <a:rPr lang="en-US" altLang="zh-CN" sz="2400" b="1" dirty="0"/>
              <a:t>There are instances where a slower boarding process can be more profitable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31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1749A-4DD7-AFA2-FBAE-0C5BA007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A6BDF8-93FA-BDEB-497B-72CD1DC7CDE8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Simulation Presentation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5CF94-B414-4424-CA53-CBD823DED8B9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03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59C42E-6482-F5E9-EBBC-8FE02D34C98E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F0106D-C2F6-5C04-6CB9-5EBF4D88B17D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33F5A31-C94A-7CF5-D2F8-E0A7C0B127EC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48E6201-4CCD-0401-E614-20282BB45053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F5149CE-3124-5A43-990C-FD57C1B8581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F77EC59-E466-D1A4-AD6C-F109B8BA2E09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4311697-5A79-F35F-9370-49E365F163FA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82688DF-F315-BE3D-F9DD-55337E1F42E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1896359" y="2921169"/>
            <a:ext cx="8399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Introduction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2CEA5-B584-41EC-969C-DD6E71439BF9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01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51E0A-AA3A-0C7D-C9BF-3E5B926C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1332352" cy="480131"/>
          </a:xfrm>
        </p:spPr>
        <p:txBody>
          <a:bodyPr/>
          <a:lstStyle/>
          <a:p>
            <a:r>
              <a:rPr lang="en-US" altLang="zh-CN" dirty="0"/>
              <a:t>Preface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B31B42-B526-201B-785A-C4800F470067}"/>
              </a:ext>
            </a:extLst>
          </p:cNvPr>
          <p:cNvSpPr txBox="1"/>
          <p:nvPr/>
        </p:nvSpPr>
        <p:spPr>
          <a:xfrm>
            <a:off x="604887" y="1478870"/>
            <a:ext cx="10982227" cy="2368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topic is inspired by a </a:t>
            </a:r>
            <a:r>
              <a:rPr lang="en-US" altLang="zh-CN" sz="2000" dirty="0" err="1"/>
              <a:t>Bilibili</a:t>
            </a:r>
            <a:r>
              <a:rPr lang="en-US" altLang="zh-CN" sz="2000" dirty="0"/>
              <a:t> uploader(X.PIN), from whom the video link is provided below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A real-life problem which is interesting enough, try to find the real problem inside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Exclude many objective factors &amp; random situations, only focus on the abstract boarding process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process of researching is fun, but the reality is thought-provoking.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555F2C-6116-B607-C914-DED139169D37}"/>
              </a:ext>
            </a:extLst>
          </p:cNvPr>
          <p:cNvGrpSpPr/>
          <p:nvPr/>
        </p:nvGrpSpPr>
        <p:grpSpPr>
          <a:xfrm>
            <a:off x="5187175" y="4147793"/>
            <a:ext cx="1817651" cy="2194528"/>
            <a:chOff x="4864231" y="4147793"/>
            <a:chExt cx="1817651" cy="21945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8129E9-A60B-1A98-0281-4047797C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1237"/>
            <a:stretch/>
          </p:blipFill>
          <p:spPr>
            <a:xfrm>
              <a:off x="4864231" y="4147793"/>
              <a:ext cx="1817651" cy="191752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8B3276-EC74-9CC2-D3C7-894C4E8ED39F}"/>
                </a:ext>
              </a:extLst>
            </p:cNvPr>
            <p:cNvSpPr txBox="1"/>
            <p:nvPr/>
          </p:nvSpPr>
          <p:spPr>
            <a:xfrm>
              <a:off x="5090177" y="6065322"/>
              <a:ext cx="136575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dirty="0"/>
                <a:t>X.PIN, </a:t>
              </a:r>
              <a:r>
                <a:rPr lang="en-US" altLang="zh-CN" dirty="0" err="1"/>
                <a:t>Bilibili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5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B2139-680B-59C0-B211-CC50E401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135456" cy="480131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3ED389-8065-0C28-751A-A95D104B3C6C}"/>
              </a:ext>
            </a:extLst>
          </p:cNvPr>
          <p:cNvSpPr txBox="1"/>
          <p:nvPr/>
        </p:nvSpPr>
        <p:spPr>
          <a:xfrm>
            <a:off x="416351" y="1284085"/>
            <a:ext cx="11359298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Two primary factors contribute to the prolonged boarding times: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u="sng" dirty="0"/>
              <a:t>Aisle Interference</a:t>
            </a:r>
            <a:r>
              <a:rPr lang="en-US" altLang="zh-CN" sz="2000" dirty="0"/>
              <a:t>: Passengers blocking the pathway while stowing luggage create delays for everyone.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u="sng" dirty="0"/>
              <a:t>Seat Interference</a:t>
            </a:r>
            <a:r>
              <a:rPr lang="en-US" altLang="zh-CN" sz="2000" dirty="0"/>
              <a:t>: Passengers seated in aisle positions must move to accommodate those in middle or window seats, further congesting the narrow space.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50A95-DBB3-4B2A-AAB6-40F4C205CADE}"/>
                  </a:ext>
                </a:extLst>
              </p:cNvPr>
              <p:cNvSpPr txBox="1"/>
              <p:nvPr/>
            </p:nvSpPr>
            <p:spPr>
              <a:xfrm>
                <a:off x="1278118" y="4221172"/>
                <a:ext cx="9635765" cy="538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𝑞𝑢𝑒𝑢𝑒𝑖𝑛𝑔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𝑤𝑎𝑙𝑘𝑖𝑛𝑔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𝑠𝑡𝑜𝑤𝑖𝑛𝑔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𝑠𝑒𝑎𝑡𝑖𝑛𝑔</m:t>
                          </m:r>
                        </m:sub>
                      </m:sSub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50A95-DBB3-4B2A-AAB6-40F4C205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8" y="4221172"/>
                <a:ext cx="9635765" cy="538994"/>
              </a:xfrm>
              <a:prstGeom prst="rect">
                <a:avLst/>
              </a:prstGeom>
              <a:blipFill>
                <a:blip r:embed="rId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09FB-B9AB-9925-537A-0EC046402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3F2FCD-C79C-60FB-62F6-78ACE63EFB34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Methods &amp; Conclusion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7C632-80EA-0E86-8D6C-A25EE5C6431C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C6A417-6E80-C8E7-D361-FA7B96DF78A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83D66-E7AE-B842-7FD7-DF5C1AF8CCF7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EBDEDEC-FC0A-66B2-EE92-BAA88249EFD1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B71C0D-93C2-437F-AF4A-38ABD745D03B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20BB3A7-F99F-D60C-567A-8A3A2FBDA517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99163F-CA7C-F25A-EEAE-CD367A06CFFE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4C3C323-917E-1416-A2E0-A6BFCDA0F760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50C5B6C-52D1-579F-A505-181511CD5541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7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1789-41EF-AA98-A2FC-FFCAFD8A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885726" cy="480131"/>
          </a:xfrm>
        </p:spPr>
        <p:txBody>
          <a:bodyPr/>
          <a:lstStyle/>
          <a:p>
            <a:r>
              <a:rPr lang="en-US" altLang="zh-CN" dirty="0"/>
              <a:t>Baseline Methods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773A46-C016-27FF-3037-C3F6F9273686}"/>
              </a:ext>
            </a:extLst>
          </p:cNvPr>
          <p:cNvSpPr txBox="1"/>
          <p:nvPr/>
        </p:nvSpPr>
        <p:spPr>
          <a:xfrm>
            <a:off x="1802891" y="1461153"/>
            <a:ext cx="2606483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Random Method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0498F-AD2A-6F3D-F769-9CECF3688B36}"/>
              </a:ext>
            </a:extLst>
          </p:cNvPr>
          <p:cNvSpPr txBox="1"/>
          <p:nvPr/>
        </p:nvSpPr>
        <p:spPr>
          <a:xfrm>
            <a:off x="7479420" y="1461153"/>
            <a:ext cx="3476849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Back-to-Front Method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09B18-EED5-AE79-F832-B49BB26F9626}"/>
              </a:ext>
            </a:extLst>
          </p:cNvPr>
          <p:cNvSpPr txBox="1"/>
          <p:nvPr/>
        </p:nvSpPr>
        <p:spPr>
          <a:xfrm>
            <a:off x="226244" y="2685745"/>
            <a:ext cx="5759776" cy="31763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Passengers lines up &amp; boarding randomly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Commonly used in many airlines, easy for ground service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NO ALGOs AT ALL, only Coin flipping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Only average time of approximation, from 15 mins (1970) to 45 mins+ (2022)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Considered as a baseline of all other methods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0BF6D4-45E1-38F4-2F93-B51D6AE4FC0A}"/>
              </a:ext>
            </a:extLst>
          </p:cNvPr>
          <p:cNvSpPr txBox="1"/>
          <p:nvPr/>
        </p:nvSpPr>
        <p:spPr>
          <a:xfrm>
            <a:off x="6337956" y="2893494"/>
            <a:ext cx="5759776" cy="2252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Advance for random method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Separate Back &amp; Front, passengers who sit in back of the plane board firstly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Nice try, but effect little, even some time slower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Also easy for ground service to maintain</a:t>
            </a:r>
          </a:p>
        </p:txBody>
      </p:sp>
    </p:spTree>
    <p:extLst>
      <p:ext uri="{BB962C8B-B14F-4D97-AF65-F5344CB8AC3E}">
        <p14:creationId xmlns:p14="http://schemas.microsoft.com/office/powerpoint/2010/main" val="2892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3B08-6DF2-3227-6649-45451AEE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6441187" cy="480131"/>
          </a:xfrm>
        </p:spPr>
        <p:txBody>
          <a:bodyPr/>
          <a:lstStyle/>
          <a:p>
            <a:r>
              <a:rPr lang="en-US" altLang="zh-CN" dirty="0"/>
              <a:t>Unassigned Seating Registration 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05055-DE6F-E5B1-6F95-E4A5424B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44" y="2938462"/>
            <a:ext cx="4667250" cy="981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9AB271-F84D-90A4-B8E9-EB8508B353B3}"/>
              </a:ext>
            </a:extLst>
          </p:cNvPr>
          <p:cNvSpPr txBox="1"/>
          <p:nvPr/>
        </p:nvSpPr>
        <p:spPr>
          <a:xfrm>
            <a:off x="480767" y="1840840"/>
            <a:ext cx="5759776" cy="3637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Used by Southwest airlines when founded, one of the unique features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Check-in online, assigned seats by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First-come, First-served, just like </a:t>
            </a:r>
            <a:r>
              <a:rPr lang="en-US" altLang="zh-CN" sz="2000" i="1" dirty="0"/>
              <a:t>queue </a:t>
            </a:r>
            <a:r>
              <a:rPr lang="en-US" altLang="zh-CN" sz="2000" dirty="0"/>
              <a:t>(ADT)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Need more than one boarding gate, 3 in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Turn </a:t>
            </a:r>
            <a:r>
              <a:rPr lang="en-US" altLang="zh-CN" sz="2000" i="1" dirty="0"/>
              <a:t>airplane</a:t>
            </a:r>
            <a:r>
              <a:rPr lang="en-US" altLang="zh-CN" sz="2000" dirty="0"/>
              <a:t> into </a:t>
            </a:r>
            <a:r>
              <a:rPr lang="en-US" altLang="zh-CN" sz="2000" i="1" dirty="0"/>
              <a:t>bus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Need more IT &amp; airport infrastructure, as long as the 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4409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A0CC-483E-47E2-43EA-93491DF2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26477" cy="480131"/>
          </a:xfrm>
        </p:spPr>
        <p:txBody>
          <a:bodyPr/>
          <a:lstStyle/>
          <a:p>
            <a:r>
              <a:rPr lang="en-US" altLang="zh-CN" dirty="0"/>
              <a:t>‘WILMA’ &amp; ‘Stephen’ Method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ADC548-6B0B-3B35-8B10-C0BCBA4AEB1D}"/>
              </a:ext>
            </a:extLst>
          </p:cNvPr>
          <p:cNvSpPr txBox="1"/>
          <p:nvPr/>
        </p:nvSpPr>
        <p:spPr>
          <a:xfrm>
            <a:off x="1802891" y="1461153"/>
            <a:ext cx="2602700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WILMA Method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8363B-BC5A-663F-F042-9DD31880D8AD}"/>
              </a:ext>
            </a:extLst>
          </p:cNvPr>
          <p:cNvSpPr txBox="1"/>
          <p:nvPr/>
        </p:nvSpPr>
        <p:spPr>
          <a:xfrm>
            <a:off x="169363" y="2346380"/>
            <a:ext cx="5869756" cy="3637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Introduced by United Airlines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AKA “Window-Middle-Aisle” Method, Window passenger first, then middle, finally aisle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More like priority queue, window-side seat with the highest priority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Reduce 2 mins boarding time per flight, save 200 $ per flight given 5000 flights per day (in total 1 million $ per day)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78351C-F597-85F3-FB96-EC151AB1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23" y="2346380"/>
            <a:ext cx="5624414" cy="20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4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76E6-67CB-945E-1C12-E019B960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F6076-5DDE-D099-ACA7-252C711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26477" cy="480131"/>
          </a:xfrm>
        </p:spPr>
        <p:txBody>
          <a:bodyPr/>
          <a:lstStyle/>
          <a:p>
            <a:r>
              <a:rPr lang="en-US" altLang="zh-CN" dirty="0"/>
              <a:t>‘WILMA’ &amp; ‘Stephen’ Method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48266-1DF5-9FE0-5E39-83A43FBA9C0B}"/>
              </a:ext>
            </a:extLst>
          </p:cNvPr>
          <p:cNvSpPr txBox="1"/>
          <p:nvPr/>
        </p:nvSpPr>
        <p:spPr>
          <a:xfrm>
            <a:off x="7954678" y="1319751"/>
            <a:ext cx="2526333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Stephen Method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A7BE67-22E3-DE41-AE80-93F25EB78B84}"/>
              </a:ext>
            </a:extLst>
          </p:cNvPr>
          <p:cNvSpPr txBox="1"/>
          <p:nvPr/>
        </p:nvSpPr>
        <p:spPr>
          <a:xfrm>
            <a:off x="6337957" y="2086073"/>
            <a:ext cx="5759776" cy="40996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Advance version of WILMA method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Funny Story: the method invented because Jason Stephen, an astrophysicist, freaked out by long boarding lines at Seattle Airport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Optimize WILMA method by categorized lining-up passengers in odd/even number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Fast in theory,  but not consider out-field factors (wrong announcements, grouping boarding) leads no-widespread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FF28B1-4CD3-180F-3FC5-AB9264D00241}"/>
              </a:ext>
            </a:extLst>
          </p:cNvPr>
          <p:cNvGrpSpPr/>
          <p:nvPr/>
        </p:nvGrpSpPr>
        <p:grpSpPr>
          <a:xfrm>
            <a:off x="458167" y="2086073"/>
            <a:ext cx="5395877" cy="2891104"/>
            <a:chOff x="341283" y="1992354"/>
            <a:chExt cx="5395877" cy="28911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1476AC8-B2BD-BEA1-18FA-491CC5DD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283" y="1992354"/>
              <a:ext cx="4909156" cy="16190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19EE1F0-2830-E69C-FC01-0FE15A5E4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004" y="3611400"/>
              <a:ext cx="4909156" cy="1272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432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abfe10b-df26-43d6-a70a-10ce03a908e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7108;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2290FC"/>
      </a:accent1>
      <a:accent2>
        <a:srgbClr val="2BC3E3"/>
      </a:accent2>
      <a:accent3>
        <a:srgbClr val="7BDF9B"/>
      </a:accent3>
      <a:accent4>
        <a:srgbClr val="25AE9E"/>
      </a:accent4>
      <a:accent5>
        <a:srgbClr val="FC9783"/>
      </a:accent5>
      <a:accent6>
        <a:srgbClr val="FB7598"/>
      </a:accent6>
      <a:hlink>
        <a:srgbClr val="F49100"/>
      </a:hlink>
      <a:folHlink>
        <a:srgbClr val="85DFD0"/>
      </a:folHlink>
    </a:clrScheme>
    <a:fontScheme name="fb948196-50e5-4446-8c37-fadad504fa15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D27951-AB6D-4B67-B17C-5C029B85B9F5}" vid="{9B770B75-4EAD-4B24-BE2A-1F1291F21C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02-标准模板空白文档</Template>
  <TotalTime>1162</TotalTime>
  <Words>744</Words>
  <Application>Microsoft Office PowerPoint</Application>
  <PresentationFormat>宽屏</PresentationFormat>
  <Paragraphs>100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MiSans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Preface</vt:lpstr>
      <vt:lpstr>Introduction</vt:lpstr>
      <vt:lpstr>PowerPoint 演示文稿</vt:lpstr>
      <vt:lpstr>Baseline Methods</vt:lpstr>
      <vt:lpstr>Unassigned Seating Registration Method</vt:lpstr>
      <vt:lpstr>‘WILMA’ &amp; ‘Stephen’ Method</vt:lpstr>
      <vt:lpstr>‘WILMA’ &amp; ‘Stephen’ Method</vt:lpstr>
      <vt:lpstr>Dynamic Optimization Boarding Method</vt:lpstr>
      <vt:lpstr>Dynamic Optimization Boarding Method</vt:lpstr>
      <vt:lpstr>Home-made Methods</vt:lpstr>
      <vt:lpstr>Methods Analysis</vt:lpstr>
      <vt:lpstr>Conclusion: Theory VS Reality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诚 包</cp:lastModifiedBy>
  <cp:revision>45</cp:revision>
  <dcterms:created xsi:type="dcterms:W3CDTF">2021-12-06T16:01:36Z</dcterms:created>
  <dcterms:modified xsi:type="dcterms:W3CDTF">2024-12-16T10:49:52Z</dcterms:modified>
</cp:coreProperties>
</file>