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71" r:id="rId10"/>
    <p:sldId id="264" r:id="rId11"/>
    <p:sldId id="272" r:id="rId12"/>
    <p:sldId id="273" r:id="rId13"/>
    <p:sldId id="265" r:id="rId14"/>
    <p:sldId id="274" r:id="rId15"/>
    <p:sldId id="275" r:id="rId16"/>
    <p:sldId id="267" r:id="rId17"/>
    <p:sldId id="276" r:id="rId18"/>
    <p:sldId id="268" r:id="rId19"/>
    <p:sldId id="277" r:id="rId20"/>
    <p:sldId id="269" r:id="rId21"/>
    <p:sldId id="278" r:id="rId22"/>
    <p:sldId id="27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7" d="100"/>
          <a:sy n="77" d="100"/>
        </p:scale>
        <p:origin x="202"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8BA00-E786-417A-AB52-947D0996C26C}" type="doc">
      <dgm:prSet loTypeId="urn:microsoft.com/office/officeart/2009/layout/CircleArrowProcess" loCatId="cycle" qsTypeId="urn:microsoft.com/office/officeart/2005/8/quickstyle/simple1" qsCatId="simple" csTypeId="urn:microsoft.com/office/officeart/2005/8/colors/colorful1" csCatId="colorful" phldr="1"/>
      <dgm:spPr/>
      <dgm:t>
        <a:bodyPr/>
        <a:lstStyle/>
        <a:p>
          <a:endParaRPr lang="zh-CN" altLang="en-US"/>
        </a:p>
      </dgm:t>
    </dgm:pt>
    <dgm:pt modelId="{41660CD5-7F6F-4A09-8F1F-D92588626F9B}">
      <dgm:prSet phldrT="[文本]"/>
      <dgm:spPr/>
      <dgm:t>
        <a:bodyPr/>
        <a:lstStyle/>
        <a:p>
          <a:r>
            <a:rPr lang="en-US" altLang="zh-CN" b="1" dirty="0"/>
            <a:t>Current</a:t>
          </a:r>
        </a:p>
        <a:p>
          <a:r>
            <a:rPr lang="en-US" altLang="zh-CN" b="1" dirty="0"/>
            <a:t>Situation</a:t>
          </a:r>
          <a:endParaRPr lang="zh-CN" altLang="en-US" b="1" dirty="0"/>
        </a:p>
      </dgm:t>
    </dgm:pt>
    <dgm:pt modelId="{C801EA7F-214F-4DE1-ABFC-5E195C154F2C}" type="parTrans" cxnId="{6BD93B94-6F16-4F29-9E15-AFDF3BCA12CA}">
      <dgm:prSet/>
      <dgm:spPr/>
      <dgm:t>
        <a:bodyPr/>
        <a:lstStyle/>
        <a:p>
          <a:endParaRPr lang="zh-CN" altLang="en-US"/>
        </a:p>
      </dgm:t>
    </dgm:pt>
    <dgm:pt modelId="{B2AB5434-0EA4-4D12-9D9F-03FD154142D4}" type="sibTrans" cxnId="{6BD93B94-6F16-4F29-9E15-AFDF3BCA12CA}">
      <dgm:prSet/>
      <dgm:spPr/>
      <dgm:t>
        <a:bodyPr/>
        <a:lstStyle/>
        <a:p>
          <a:endParaRPr lang="zh-CN" altLang="en-US"/>
        </a:p>
      </dgm:t>
    </dgm:pt>
    <dgm:pt modelId="{06DB3866-FEB1-40B3-A7A2-0C01FFB1983F}">
      <dgm:prSet phldrT="[文本]"/>
      <dgm:spPr/>
      <dgm:t>
        <a:bodyPr/>
        <a:lstStyle/>
        <a:p>
          <a:r>
            <a:rPr lang="en-US" altLang="zh-CN" b="1" dirty="0"/>
            <a:t>Faced</a:t>
          </a:r>
        </a:p>
        <a:p>
          <a:r>
            <a:rPr lang="en-US" altLang="zh-CN" b="1" dirty="0"/>
            <a:t>Challenges</a:t>
          </a:r>
          <a:endParaRPr lang="zh-CN" altLang="en-US" b="1" dirty="0"/>
        </a:p>
      </dgm:t>
    </dgm:pt>
    <dgm:pt modelId="{4CFAC7F1-D56B-47B3-9666-17E668175731}" type="parTrans" cxnId="{088B027E-F05A-4D6B-8370-4A9E9B405ACA}">
      <dgm:prSet/>
      <dgm:spPr/>
      <dgm:t>
        <a:bodyPr/>
        <a:lstStyle/>
        <a:p>
          <a:endParaRPr lang="zh-CN" altLang="en-US"/>
        </a:p>
      </dgm:t>
    </dgm:pt>
    <dgm:pt modelId="{8BEDB951-C578-4FAA-B857-6030BF59EC6E}" type="sibTrans" cxnId="{088B027E-F05A-4D6B-8370-4A9E9B405ACA}">
      <dgm:prSet/>
      <dgm:spPr/>
      <dgm:t>
        <a:bodyPr/>
        <a:lstStyle/>
        <a:p>
          <a:endParaRPr lang="zh-CN" altLang="en-US"/>
        </a:p>
      </dgm:t>
    </dgm:pt>
    <dgm:pt modelId="{A9196BA5-4BC0-4719-97FD-901B2F34DB08}">
      <dgm:prSet phldrT="[文本]"/>
      <dgm:spPr/>
      <dgm:t>
        <a:bodyPr/>
        <a:lstStyle/>
        <a:p>
          <a:r>
            <a:rPr lang="en-US" altLang="zh-CN" b="1" dirty="0"/>
            <a:t>Future</a:t>
          </a:r>
        </a:p>
        <a:p>
          <a:r>
            <a:rPr lang="en-US" altLang="zh-CN" b="1" dirty="0"/>
            <a:t>Trends</a:t>
          </a:r>
          <a:endParaRPr lang="zh-CN" altLang="en-US" b="1" dirty="0"/>
        </a:p>
      </dgm:t>
    </dgm:pt>
    <dgm:pt modelId="{B25CA9B4-0F8A-43D2-9D13-1BD6EA665949}" type="parTrans" cxnId="{44838234-CD4B-42B2-803C-DBDDEBFF63F8}">
      <dgm:prSet/>
      <dgm:spPr/>
      <dgm:t>
        <a:bodyPr/>
        <a:lstStyle/>
        <a:p>
          <a:endParaRPr lang="zh-CN" altLang="en-US"/>
        </a:p>
      </dgm:t>
    </dgm:pt>
    <dgm:pt modelId="{9F0CF9F0-3898-4FBC-ABEB-AB16997331CD}" type="sibTrans" cxnId="{44838234-CD4B-42B2-803C-DBDDEBFF63F8}">
      <dgm:prSet/>
      <dgm:spPr/>
      <dgm:t>
        <a:bodyPr/>
        <a:lstStyle/>
        <a:p>
          <a:endParaRPr lang="zh-CN" altLang="en-US"/>
        </a:p>
      </dgm:t>
    </dgm:pt>
    <dgm:pt modelId="{4E0F3CC3-826C-49B0-88F8-02AA81F81CEE}">
      <dgm:prSet phldrT="[文本]"/>
      <dgm:spPr/>
      <dgm:t>
        <a:bodyPr/>
        <a:lstStyle/>
        <a:p>
          <a:r>
            <a:rPr lang="en-US" altLang="zh-CN" b="1" dirty="0"/>
            <a:t>Used</a:t>
          </a:r>
        </a:p>
        <a:p>
          <a:r>
            <a:rPr lang="en-US" altLang="zh-CN" b="1" dirty="0"/>
            <a:t>Tools</a:t>
          </a:r>
          <a:endParaRPr lang="zh-CN" altLang="en-US" b="1" dirty="0"/>
        </a:p>
      </dgm:t>
    </dgm:pt>
    <dgm:pt modelId="{6A8FF44A-F580-4EC4-8EFB-0FECB8634A06}" type="parTrans" cxnId="{FB9C94CB-EC39-4A57-AF9C-EA9854507729}">
      <dgm:prSet/>
      <dgm:spPr/>
      <dgm:t>
        <a:bodyPr/>
        <a:lstStyle/>
        <a:p>
          <a:endParaRPr lang="zh-CN" altLang="en-US"/>
        </a:p>
      </dgm:t>
    </dgm:pt>
    <dgm:pt modelId="{6E329210-A99B-49CB-A6D1-FA8BC11F7EFE}" type="sibTrans" cxnId="{FB9C94CB-EC39-4A57-AF9C-EA9854507729}">
      <dgm:prSet/>
      <dgm:spPr/>
      <dgm:t>
        <a:bodyPr/>
        <a:lstStyle/>
        <a:p>
          <a:endParaRPr lang="zh-CN" altLang="en-US"/>
        </a:p>
      </dgm:t>
    </dgm:pt>
    <dgm:pt modelId="{58221D53-9FC4-4AFF-BED5-C4AAD782258D}" type="pres">
      <dgm:prSet presAssocID="{5C58BA00-E786-417A-AB52-947D0996C26C}" presName="Name0" presStyleCnt="0">
        <dgm:presLayoutVars>
          <dgm:chMax val="7"/>
          <dgm:chPref val="7"/>
          <dgm:dir/>
          <dgm:animLvl val="lvl"/>
        </dgm:presLayoutVars>
      </dgm:prSet>
      <dgm:spPr/>
    </dgm:pt>
    <dgm:pt modelId="{8987264F-33F9-4AA6-BD8B-E65B0497A969}" type="pres">
      <dgm:prSet presAssocID="{41660CD5-7F6F-4A09-8F1F-D92588626F9B}" presName="Accent1" presStyleCnt="0"/>
      <dgm:spPr/>
    </dgm:pt>
    <dgm:pt modelId="{742C9126-9BB6-4E0C-B29A-A39140023260}" type="pres">
      <dgm:prSet presAssocID="{41660CD5-7F6F-4A09-8F1F-D92588626F9B}" presName="Accent" presStyleLbl="node1" presStyleIdx="0" presStyleCnt="4"/>
      <dgm:spPr/>
    </dgm:pt>
    <dgm:pt modelId="{7C454CBA-5378-4119-98E3-24987575220D}" type="pres">
      <dgm:prSet presAssocID="{41660CD5-7F6F-4A09-8F1F-D92588626F9B}" presName="Parent1" presStyleLbl="revTx" presStyleIdx="0" presStyleCnt="4">
        <dgm:presLayoutVars>
          <dgm:chMax val="1"/>
          <dgm:chPref val="1"/>
          <dgm:bulletEnabled val="1"/>
        </dgm:presLayoutVars>
      </dgm:prSet>
      <dgm:spPr/>
    </dgm:pt>
    <dgm:pt modelId="{5E7971B2-D620-479C-828D-F9DC9E766CBA}" type="pres">
      <dgm:prSet presAssocID="{4E0F3CC3-826C-49B0-88F8-02AA81F81CEE}" presName="Accent2" presStyleCnt="0"/>
      <dgm:spPr/>
    </dgm:pt>
    <dgm:pt modelId="{E91D4248-BB7F-4901-B0C8-E37F68D801A1}" type="pres">
      <dgm:prSet presAssocID="{4E0F3CC3-826C-49B0-88F8-02AA81F81CEE}" presName="Accent" presStyleLbl="node1" presStyleIdx="1" presStyleCnt="4"/>
      <dgm:spPr/>
    </dgm:pt>
    <dgm:pt modelId="{E09311DD-A30B-42C9-A355-16E48DDBBCB4}" type="pres">
      <dgm:prSet presAssocID="{4E0F3CC3-826C-49B0-88F8-02AA81F81CEE}" presName="Parent2" presStyleLbl="revTx" presStyleIdx="1" presStyleCnt="4">
        <dgm:presLayoutVars>
          <dgm:chMax val="1"/>
          <dgm:chPref val="1"/>
          <dgm:bulletEnabled val="1"/>
        </dgm:presLayoutVars>
      </dgm:prSet>
      <dgm:spPr/>
    </dgm:pt>
    <dgm:pt modelId="{127C6A19-414B-41F0-935B-9765888A21BD}" type="pres">
      <dgm:prSet presAssocID="{06DB3866-FEB1-40B3-A7A2-0C01FFB1983F}" presName="Accent3" presStyleCnt="0"/>
      <dgm:spPr/>
    </dgm:pt>
    <dgm:pt modelId="{9D393149-B6DA-4432-B4FC-9D6ADE7A6E39}" type="pres">
      <dgm:prSet presAssocID="{06DB3866-FEB1-40B3-A7A2-0C01FFB1983F}" presName="Accent" presStyleLbl="node1" presStyleIdx="2" presStyleCnt="4"/>
      <dgm:spPr/>
    </dgm:pt>
    <dgm:pt modelId="{77272FEB-EF2F-4DF7-9E51-E3705C80BDA5}" type="pres">
      <dgm:prSet presAssocID="{06DB3866-FEB1-40B3-A7A2-0C01FFB1983F}" presName="Parent3" presStyleLbl="revTx" presStyleIdx="2" presStyleCnt="4">
        <dgm:presLayoutVars>
          <dgm:chMax val="1"/>
          <dgm:chPref val="1"/>
          <dgm:bulletEnabled val="1"/>
        </dgm:presLayoutVars>
      </dgm:prSet>
      <dgm:spPr/>
    </dgm:pt>
    <dgm:pt modelId="{EC74833A-D4C3-48D3-87D9-39FA7FD40B7E}" type="pres">
      <dgm:prSet presAssocID="{A9196BA5-4BC0-4719-97FD-901B2F34DB08}" presName="Accent4" presStyleCnt="0"/>
      <dgm:spPr/>
    </dgm:pt>
    <dgm:pt modelId="{8912A556-4CEA-42AF-9B26-998C05E454FA}" type="pres">
      <dgm:prSet presAssocID="{A9196BA5-4BC0-4719-97FD-901B2F34DB08}" presName="Accent" presStyleLbl="node1" presStyleIdx="3" presStyleCnt="4"/>
      <dgm:spPr/>
    </dgm:pt>
    <dgm:pt modelId="{F3AC4443-4F43-4297-B7F3-7047F351DB99}" type="pres">
      <dgm:prSet presAssocID="{A9196BA5-4BC0-4719-97FD-901B2F34DB08}" presName="Parent4" presStyleLbl="revTx" presStyleIdx="3" presStyleCnt="4">
        <dgm:presLayoutVars>
          <dgm:chMax val="1"/>
          <dgm:chPref val="1"/>
          <dgm:bulletEnabled val="1"/>
        </dgm:presLayoutVars>
      </dgm:prSet>
      <dgm:spPr/>
    </dgm:pt>
  </dgm:ptLst>
  <dgm:cxnLst>
    <dgm:cxn modelId="{25BA211E-E17A-41A8-A554-9C5C76F385CB}" type="presOf" srcId="{06DB3866-FEB1-40B3-A7A2-0C01FFB1983F}" destId="{77272FEB-EF2F-4DF7-9E51-E3705C80BDA5}" srcOrd="0" destOrd="0" presId="urn:microsoft.com/office/officeart/2009/layout/CircleArrowProcess"/>
    <dgm:cxn modelId="{44838234-CD4B-42B2-803C-DBDDEBFF63F8}" srcId="{5C58BA00-E786-417A-AB52-947D0996C26C}" destId="{A9196BA5-4BC0-4719-97FD-901B2F34DB08}" srcOrd="3" destOrd="0" parTransId="{B25CA9B4-0F8A-43D2-9D13-1BD6EA665949}" sibTransId="{9F0CF9F0-3898-4FBC-ABEB-AB16997331CD}"/>
    <dgm:cxn modelId="{8106BB67-E4CF-49EB-849E-1941D0AEC4CB}" type="presOf" srcId="{4E0F3CC3-826C-49B0-88F8-02AA81F81CEE}" destId="{E09311DD-A30B-42C9-A355-16E48DDBBCB4}" srcOrd="0" destOrd="0" presId="urn:microsoft.com/office/officeart/2009/layout/CircleArrowProcess"/>
    <dgm:cxn modelId="{088B027E-F05A-4D6B-8370-4A9E9B405ACA}" srcId="{5C58BA00-E786-417A-AB52-947D0996C26C}" destId="{06DB3866-FEB1-40B3-A7A2-0C01FFB1983F}" srcOrd="2" destOrd="0" parTransId="{4CFAC7F1-D56B-47B3-9666-17E668175731}" sibTransId="{8BEDB951-C578-4FAA-B857-6030BF59EC6E}"/>
    <dgm:cxn modelId="{DAAB5084-7817-40AD-BCE2-A514C1FC1384}" type="presOf" srcId="{A9196BA5-4BC0-4719-97FD-901B2F34DB08}" destId="{F3AC4443-4F43-4297-B7F3-7047F351DB99}" srcOrd="0" destOrd="0" presId="urn:microsoft.com/office/officeart/2009/layout/CircleArrowProcess"/>
    <dgm:cxn modelId="{6BD93B94-6F16-4F29-9E15-AFDF3BCA12CA}" srcId="{5C58BA00-E786-417A-AB52-947D0996C26C}" destId="{41660CD5-7F6F-4A09-8F1F-D92588626F9B}" srcOrd="0" destOrd="0" parTransId="{C801EA7F-214F-4DE1-ABFC-5E195C154F2C}" sibTransId="{B2AB5434-0EA4-4D12-9D9F-03FD154142D4}"/>
    <dgm:cxn modelId="{9EA57BA9-7ECB-4655-B21D-3F9A13BE22DE}" type="presOf" srcId="{41660CD5-7F6F-4A09-8F1F-D92588626F9B}" destId="{7C454CBA-5378-4119-98E3-24987575220D}" srcOrd="0" destOrd="0" presId="urn:microsoft.com/office/officeart/2009/layout/CircleArrowProcess"/>
    <dgm:cxn modelId="{2C7887C3-6C85-4348-8DAE-212D7B2850EE}" type="presOf" srcId="{5C58BA00-E786-417A-AB52-947D0996C26C}" destId="{58221D53-9FC4-4AFF-BED5-C4AAD782258D}" srcOrd="0" destOrd="0" presId="urn:microsoft.com/office/officeart/2009/layout/CircleArrowProcess"/>
    <dgm:cxn modelId="{FB9C94CB-EC39-4A57-AF9C-EA9854507729}" srcId="{5C58BA00-E786-417A-AB52-947D0996C26C}" destId="{4E0F3CC3-826C-49B0-88F8-02AA81F81CEE}" srcOrd="1" destOrd="0" parTransId="{6A8FF44A-F580-4EC4-8EFB-0FECB8634A06}" sibTransId="{6E329210-A99B-49CB-A6D1-FA8BC11F7EFE}"/>
    <dgm:cxn modelId="{2F5502D6-4A6B-4295-8F77-3B3EB2F7F1EC}" type="presParOf" srcId="{58221D53-9FC4-4AFF-BED5-C4AAD782258D}" destId="{8987264F-33F9-4AA6-BD8B-E65B0497A969}" srcOrd="0" destOrd="0" presId="urn:microsoft.com/office/officeart/2009/layout/CircleArrowProcess"/>
    <dgm:cxn modelId="{06C44F63-2EB6-40EC-95E6-63D18C876138}" type="presParOf" srcId="{8987264F-33F9-4AA6-BD8B-E65B0497A969}" destId="{742C9126-9BB6-4E0C-B29A-A39140023260}" srcOrd="0" destOrd="0" presId="urn:microsoft.com/office/officeart/2009/layout/CircleArrowProcess"/>
    <dgm:cxn modelId="{C14D5547-FC70-4007-98FB-931D8A059E7F}" type="presParOf" srcId="{58221D53-9FC4-4AFF-BED5-C4AAD782258D}" destId="{7C454CBA-5378-4119-98E3-24987575220D}" srcOrd="1" destOrd="0" presId="urn:microsoft.com/office/officeart/2009/layout/CircleArrowProcess"/>
    <dgm:cxn modelId="{66C84F2A-C223-4D69-8F07-29AB727E0197}" type="presParOf" srcId="{58221D53-9FC4-4AFF-BED5-C4AAD782258D}" destId="{5E7971B2-D620-479C-828D-F9DC9E766CBA}" srcOrd="2" destOrd="0" presId="urn:microsoft.com/office/officeart/2009/layout/CircleArrowProcess"/>
    <dgm:cxn modelId="{F0229396-33BB-4005-8993-BC19AD9C6B9E}" type="presParOf" srcId="{5E7971B2-D620-479C-828D-F9DC9E766CBA}" destId="{E91D4248-BB7F-4901-B0C8-E37F68D801A1}" srcOrd="0" destOrd="0" presId="urn:microsoft.com/office/officeart/2009/layout/CircleArrowProcess"/>
    <dgm:cxn modelId="{E43DBF15-15E9-473B-94E4-8464EF76A486}" type="presParOf" srcId="{58221D53-9FC4-4AFF-BED5-C4AAD782258D}" destId="{E09311DD-A30B-42C9-A355-16E48DDBBCB4}" srcOrd="3" destOrd="0" presId="urn:microsoft.com/office/officeart/2009/layout/CircleArrowProcess"/>
    <dgm:cxn modelId="{30F322BA-64A9-4B06-A857-39FA7DD56C23}" type="presParOf" srcId="{58221D53-9FC4-4AFF-BED5-C4AAD782258D}" destId="{127C6A19-414B-41F0-935B-9765888A21BD}" srcOrd="4" destOrd="0" presId="urn:microsoft.com/office/officeart/2009/layout/CircleArrowProcess"/>
    <dgm:cxn modelId="{EC039F63-F312-4D1A-BCEF-6BB3FC8436C8}" type="presParOf" srcId="{127C6A19-414B-41F0-935B-9765888A21BD}" destId="{9D393149-B6DA-4432-B4FC-9D6ADE7A6E39}" srcOrd="0" destOrd="0" presId="urn:microsoft.com/office/officeart/2009/layout/CircleArrowProcess"/>
    <dgm:cxn modelId="{987E908B-2D2C-453D-8F3E-3CC58F6C0FBA}" type="presParOf" srcId="{58221D53-9FC4-4AFF-BED5-C4AAD782258D}" destId="{77272FEB-EF2F-4DF7-9E51-E3705C80BDA5}" srcOrd="5" destOrd="0" presId="urn:microsoft.com/office/officeart/2009/layout/CircleArrowProcess"/>
    <dgm:cxn modelId="{47C88A11-2483-415F-A93F-BB66F8361D85}" type="presParOf" srcId="{58221D53-9FC4-4AFF-BED5-C4AAD782258D}" destId="{EC74833A-D4C3-48D3-87D9-39FA7FD40B7E}" srcOrd="6" destOrd="0" presId="urn:microsoft.com/office/officeart/2009/layout/CircleArrowProcess"/>
    <dgm:cxn modelId="{CE20FCC2-0E07-4987-88A6-98C5E86F9EE6}" type="presParOf" srcId="{EC74833A-D4C3-48D3-87D9-39FA7FD40B7E}" destId="{8912A556-4CEA-42AF-9B26-998C05E454FA}" srcOrd="0" destOrd="0" presId="urn:microsoft.com/office/officeart/2009/layout/CircleArrowProcess"/>
    <dgm:cxn modelId="{BFE377D1-5FFE-4889-86D1-E9252B2C79DA}" type="presParOf" srcId="{58221D53-9FC4-4AFF-BED5-C4AAD782258D}" destId="{F3AC4443-4F43-4297-B7F3-7047F351DB99}" srcOrd="7"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9126-9BB6-4E0C-B29A-A39140023260}">
      <dsp:nvSpPr>
        <dsp:cNvPr id="0" name=""/>
        <dsp:cNvSpPr/>
      </dsp:nvSpPr>
      <dsp:spPr>
        <a:xfrm>
          <a:off x="1383672" y="0"/>
          <a:ext cx="2043171" cy="204337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54CBA-5378-4119-98E3-24987575220D}">
      <dsp:nvSpPr>
        <dsp:cNvPr id="0" name=""/>
        <dsp:cNvSpPr/>
      </dsp:nvSpPr>
      <dsp:spPr>
        <a:xfrm>
          <a:off x="1834771"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Current</a:t>
          </a:r>
        </a:p>
        <a:p>
          <a:pPr marL="0" lvl="0" indent="0" algn="ctr" defTabSz="755650">
            <a:lnSpc>
              <a:spcPct val="90000"/>
            </a:lnSpc>
            <a:spcBef>
              <a:spcPct val="0"/>
            </a:spcBef>
            <a:spcAft>
              <a:spcPct val="35000"/>
            </a:spcAft>
            <a:buNone/>
          </a:pPr>
          <a:r>
            <a:rPr lang="en-US" altLang="zh-CN" sz="1700" b="1" kern="1200" dirty="0"/>
            <a:t>Situation</a:t>
          </a:r>
          <a:endParaRPr lang="zh-CN" altLang="en-US" sz="1700" b="1" kern="1200" dirty="0"/>
        </a:p>
      </dsp:txBody>
      <dsp:txXfrm>
        <a:off x="1834771" y="739648"/>
        <a:ext cx="1140205" cy="570043"/>
      </dsp:txXfrm>
    </dsp:sp>
    <dsp:sp modelId="{E91D4248-BB7F-4901-B0C8-E37F68D801A1}">
      <dsp:nvSpPr>
        <dsp:cNvPr id="0" name=""/>
        <dsp:cNvSpPr/>
      </dsp:nvSpPr>
      <dsp:spPr>
        <a:xfrm>
          <a:off x="816060" y="1174225"/>
          <a:ext cx="2043171" cy="204337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11DD-A30B-42C9-A355-16E48DDBBCB4}">
      <dsp:nvSpPr>
        <dsp:cNvPr id="0" name=""/>
        <dsp:cNvSpPr/>
      </dsp:nvSpPr>
      <dsp:spPr>
        <a:xfrm>
          <a:off x="1264860"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Used</a:t>
          </a:r>
        </a:p>
        <a:p>
          <a:pPr marL="0" lvl="0" indent="0" algn="ctr" defTabSz="755650">
            <a:lnSpc>
              <a:spcPct val="90000"/>
            </a:lnSpc>
            <a:spcBef>
              <a:spcPct val="0"/>
            </a:spcBef>
            <a:spcAft>
              <a:spcPct val="35000"/>
            </a:spcAft>
            <a:buNone/>
          </a:pPr>
          <a:r>
            <a:rPr lang="en-US" altLang="zh-CN" sz="1700" b="1" kern="1200" dirty="0"/>
            <a:t>Tools</a:t>
          </a:r>
          <a:endParaRPr lang="zh-CN" altLang="en-US" sz="1700" b="1" kern="1200" dirty="0"/>
        </a:p>
      </dsp:txBody>
      <dsp:txXfrm>
        <a:off x="1264860" y="1916040"/>
        <a:ext cx="1140205" cy="570043"/>
      </dsp:txXfrm>
    </dsp:sp>
    <dsp:sp modelId="{9D393149-B6DA-4432-B4FC-9D6ADE7A6E39}">
      <dsp:nvSpPr>
        <dsp:cNvPr id="0" name=""/>
        <dsp:cNvSpPr/>
      </dsp:nvSpPr>
      <dsp:spPr>
        <a:xfrm>
          <a:off x="1383672" y="2352785"/>
          <a:ext cx="2043171" cy="204337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2FEB-EF2F-4DF7-9E51-E3705C80BDA5}">
      <dsp:nvSpPr>
        <dsp:cNvPr id="0" name=""/>
        <dsp:cNvSpPr/>
      </dsp:nvSpPr>
      <dsp:spPr>
        <a:xfrm>
          <a:off x="1834771"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Faced</a:t>
          </a:r>
        </a:p>
        <a:p>
          <a:pPr marL="0" lvl="0" indent="0" algn="ctr" defTabSz="755650">
            <a:lnSpc>
              <a:spcPct val="90000"/>
            </a:lnSpc>
            <a:spcBef>
              <a:spcPct val="0"/>
            </a:spcBef>
            <a:spcAft>
              <a:spcPct val="35000"/>
            </a:spcAft>
            <a:buNone/>
          </a:pPr>
          <a:r>
            <a:rPr lang="en-US" altLang="zh-CN" sz="1700" b="1" kern="1200" dirty="0"/>
            <a:t>Challenges</a:t>
          </a:r>
          <a:endParaRPr lang="zh-CN" altLang="en-US" sz="1700" b="1" kern="1200" dirty="0"/>
        </a:p>
      </dsp:txBody>
      <dsp:txXfrm>
        <a:off x="1834771" y="3092433"/>
        <a:ext cx="1140205" cy="570043"/>
      </dsp:txXfrm>
    </dsp:sp>
    <dsp:sp modelId="{8912A556-4CEA-42AF-9B26-998C05E454FA}">
      <dsp:nvSpPr>
        <dsp:cNvPr id="0" name=""/>
        <dsp:cNvSpPr/>
      </dsp:nvSpPr>
      <dsp:spPr>
        <a:xfrm>
          <a:off x="961700" y="3662477"/>
          <a:ext cx="1755341" cy="1756189"/>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C4443-4F43-4297-B7F3-7047F351DB99}">
      <dsp:nvSpPr>
        <dsp:cNvPr id="0" name=""/>
        <dsp:cNvSpPr/>
      </dsp:nvSpPr>
      <dsp:spPr>
        <a:xfrm>
          <a:off x="1264860"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Future</a:t>
          </a:r>
        </a:p>
        <a:p>
          <a:pPr marL="0" lvl="0" indent="0" algn="ctr" defTabSz="755650">
            <a:lnSpc>
              <a:spcPct val="90000"/>
            </a:lnSpc>
            <a:spcBef>
              <a:spcPct val="0"/>
            </a:spcBef>
            <a:spcAft>
              <a:spcPct val="35000"/>
            </a:spcAft>
            <a:buNone/>
          </a:pPr>
          <a:r>
            <a:rPr lang="en-US" altLang="zh-CN" sz="1700" b="1" kern="1200" dirty="0"/>
            <a:t>Trends</a:t>
          </a:r>
          <a:endParaRPr lang="zh-CN" altLang="en-US" sz="1700" b="1" kern="1200" dirty="0"/>
        </a:p>
      </dsp:txBody>
      <dsp:txXfrm>
        <a:off x="1264860" y="4268825"/>
        <a:ext cx="1140205" cy="5700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22FA-AF66-4FEC-AA41-1351F4F55EA7}" type="datetimeFigureOut">
              <a:rPr lang="zh-CN" altLang="en-US" smtClean="0"/>
              <a:t>5/20 Tuesday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7A4B-EF5F-4993-9EB8-FD7E07A2FB3A}" type="slidenum">
              <a:rPr lang="zh-CN" altLang="en-US" smtClean="0"/>
              <a:t>‹#›</a:t>
            </a:fld>
            <a:endParaRPr lang="zh-CN" altLang="en-US"/>
          </a:p>
        </p:txBody>
      </p:sp>
    </p:spTree>
    <p:extLst>
      <p:ext uri="{BB962C8B-B14F-4D97-AF65-F5344CB8AC3E}">
        <p14:creationId xmlns:p14="http://schemas.microsoft.com/office/powerpoint/2010/main" val="332192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5E918AF-9C25-BA9A-A2E6-69B3DFBBFDE8}"/>
              </a:ext>
            </a:extLst>
          </p:cNvPr>
          <p:cNvSpPr>
            <a:spLocks noGrp="1"/>
          </p:cNvSpPr>
          <p:nvPr>
            <p:ph type="ftr" sz="quarter" idx="11"/>
          </p:nvPr>
        </p:nvSpPr>
        <p:spPr/>
        <p:txBody>
          <a:bodyPr/>
          <a:lstStyle/>
          <a:p>
            <a:r>
              <a:rPr lang="en-US" altLang="zh-CN" dirty="0"/>
              <a:t>Wenzhou – Kean University</a:t>
            </a:r>
          </a:p>
          <a:p>
            <a:r>
              <a:rPr lang="en-US" altLang="zh-CN" dirty="0"/>
              <a:t>College of Science, Mathematics and Technology</a:t>
            </a:r>
          </a:p>
        </p:txBody>
      </p:sp>
      <p:pic>
        <p:nvPicPr>
          <p:cNvPr id="8" name="图片 7">
            <a:extLst>
              <a:ext uri="{FF2B5EF4-FFF2-40B4-BE49-F238E27FC236}">
                <a16:creationId xmlns:a16="http://schemas.microsoft.com/office/drawing/2014/main" id="{0672A838-2904-DE38-1A0B-27DA9384D9D4}"/>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39756"/>
            <a:ext cx="2681080" cy="527284"/>
          </a:xfrm>
          <a:prstGeom prst="rect">
            <a:avLst/>
          </a:prstGeom>
        </p:spPr>
      </p:pic>
      <p:sp>
        <p:nvSpPr>
          <p:cNvPr id="11" name="标题 10">
            <a:extLst>
              <a:ext uri="{FF2B5EF4-FFF2-40B4-BE49-F238E27FC236}">
                <a16:creationId xmlns:a16="http://schemas.microsoft.com/office/drawing/2014/main" id="{635D38F2-A8DE-C98C-12D3-CA197AF7B3E3}"/>
              </a:ext>
            </a:extLst>
          </p:cNvPr>
          <p:cNvSpPr>
            <a:spLocks noGrp="1"/>
          </p:cNvSpPr>
          <p:nvPr>
            <p:ph type="title" hasCustomPrompt="1"/>
          </p:nvPr>
        </p:nvSpPr>
        <p:spPr>
          <a:xfrm>
            <a:off x="838200" y="2555167"/>
            <a:ext cx="10515600" cy="669545"/>
          </a:xfrm>
          <a:prstGeom prst="rect">
            <a:avLst/>
          </a:prstGeom>
        </p:spPr>
        <p:txBody>
          <a:bodyPr/>
          <a:lstStyle>
            <a:lvl1pPr algn="ctr">
              <a:defRPr b="1"/>
            </a:lvl1pPr>
          </a:lstStyle>
          <a:p>
            <a:r>
              <a:rPr lang="en-US" altLang="zh-CN" dirty="0"/>
              <a:t>INPUT TITLE HERE</a:t>
            </a:r>
            <a:endParaRPr lang="zh-CN" altLang="en-US" dirty="0"/>
          </a:p>
        </p:txBody>
      </p:sp>
      <p:sp>
        <p:nvSpPr>
          <p:cNvPr id="13" name="文本占位符 12">
            <a:extLst>
              <a:ext uri="{FF2B5EF4-FFF2-40B4-BE49-F238E27FC236}">
                <a16:creationId xmlns:a16="http://schemas.microsoft.com/office/drawing/2014/main" id="{BE07410B-605F-4D8B-CFCC-024D6DDC5F41}"/>
              </a:ext>
            </a:extLst>
          </p:cNvPr>
          <p:cNvSpPr>
            <a:spLocks noGrp="1"/>
          </p:cNvSpPr>
          <p:nvPr>
            <p:ph type="body" sz="quarter" idx="13" hasCustomPrompt="1"/>
          </p:nvPr>
        </p:nvSpPr>
        <p:spPr>
          <a:xfrm>
            <a:off x="2272747" y="3541228"/>
            <a:ext cx="7646505" cy="430143"/>
          </a:xfrm>
          <a:prstGeom prst="rect">
            <a:avLst/>
          </a:prstGeom>
        </p:spPr>
        <p:txBody>
          <a:bodyPr/>
          <a:lstStyle>
            <a:lvl1pPr marL="0" indent="0" algn="ctr">
              <a:buNone/>
              <a:defRPr/>
            </a:lvl1pPr>
          </a:lstStyle>
          <a:p>
            <a:pPr lvl="0"/>
            <a:r>
              <a:rPr lang="en-US" altLang="zh-CN" dirty="0"/>
              <a:t>THE SUBTITLE</a:t>
            </a:r>
            <a:endParaRPr lang="zh-CN" altLang="en-US" dirty="0"/>
          </a:p>
        </p:txBody>
      </p:sp>
      <p:sp>
        <p:nvSpPr>
          <p:cNvPr id="14" name="文本占位符 12">
            <a:extLst>
              <a:ext uri="{FF2B5EF4-FFF2-40B4-BE49-F238E27FC236}">
                <a16:creationId xmlns:a16="http://schemas.microsoft.com/office/drawing/2014/main" id="{AAC2FA81-E48C-5D26-6D69-772F3B76F59D}"/>
              </a:ext>
            </a:extLst>
          </p:cNvPr>
          <p:cNvSpPr>
            <a:spLocks noGrp="1"/>
          </p:cNvSpPr>
          <p:nvPr>
            <p:ph type="body" sz="quarter" idx="14" hasCustomPrompt="1"/>
          </p:nvPr>
        </p:nvSpPr>
        <p:spPr>
          <a:xfrm>
            <a:off x="2272747" y="4177902"/>
            <a:ext cx="7646505" cy="430143"/>
          </a:xfrm>
          <a:prstGeom prst="rect">
            <a:avLst/>
          </a:prstGeom>
        </p:spPr>
        <p:txBody>
          <a:bodyPr/>
          <a:lstStyle>
            <a:lvl1pPr marL="0" indent="0" algn="ctr">
              <a:buNone/>
              <a:defRPr sz="1800"/>
            </a:lvl1pPr>
          </a:lstStyle>
          <a:p>
            <a:pPr lvl="0"/>
            <a:r>
              <a:rPr lang="en-US" altLang="zh-CN" dirty="0"/>
              <a:t>Authors &amp; Date</a:t>
            </a:r>
            <a:endParaRPr lang="zh-CN" altLang="en-US" dirty="0"/>
          </a:p>
        </p:txBody>
      </p:sp>
      <p:sp>
        <p:nvSpPr>
          <p:cNvPr id="17" name="文本占位符 12">
            <a:extLst>
              <a:ext uri="{FF2B5EF4-FFF2-40B4-BE49-F238E27FC236}">
                <a16:creationId xmlns:a16="http://schemas.microsoft.com/office/drawing/2014/main" id="{4B89C453-F72F-3884-605F-94457838E3E9}"/>
              </a:ext>
            </a:extLst>
          </p:cNvPr>
          <p:cNvSpPr>
            <a:spLocks noGrp="1"/>
          </p:cNvSpPr>
          <p:nvPr>
            <p:ph type="body" sz="quarter" idx="15" hasCustomPrompt="1"/>
          </p:nvPr>
        </p:nvSpPr>
        <p:spPr>
          <a:xfrm>
            <a:off x="2272747" y="4814576"/>
            <a:ext cx="7646505" cy="430143"/>
          </a:xfrm>
          <a:prstGeom prst="rect">
            <a:avLst/>
          </a:prstGeom>
        </p:spPr>
        <p:txBody>
          <a:bodyPr/>
          <a:lstStyle>
            <a:lvl1pPr marL="0" indent="0" algn="ctr">
              <a:buNone/>
              <a:defRPr sz="1200" i="1"/>
            </a:lvl1pPr>
          </a:lstStyle>
          <a:p>
            <a:pPr lvl="0"/>
            <a:r>
              <a:rPr lang="en-US" altLang="zh-CN" dirty="0"/>
              <a:t>Course Name</a:t>
            </a:r>
            <a:endParaRPr lang="zh-CN" altLang="en-US" dirty="0"/>
          </a:p>
        </p:txBody>
      </p:sp>
    </p:spTree>
    <p:extLst>
      <p:ext uri="{BB962C8B-B14F-4D97-AF65-F5344CB8AC3E}">
        <p14:creationId xmlns:p14="http://schemas.microsoft.com/office/powerpoint/2010/main" val="18550345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28EFD-4595-2BA4-7FC4-F606338912E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AAF515-73AD-09C3-3F51-7553D5024B0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E553344-7472-9E1B-0154-A2D9EF106B05}"/>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6E4B4119-073F-2785-165A-BBA85CF914E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C167A891-8D3A-C11D-D80E-E72DB2F9346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0911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0DE99-91B6-C032-8B74-58216E696456}"/>
              </a:ext>
            </a:extLst>
          </p:cNvPr>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751C067-9536-4C31-7863-471E1696A1EA}"/>
              </a:ext>
            </a:extLst>
          </p:cNvPr>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7BE3C-9710-C63F-5D03-03C56A635867}"/>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F2A78447-121E-1C0E-A370-295CC87C33BB}"/>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EA738BA3-DE89-0FD8-A011-2A35E54F7246}"/>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71738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E936D-5E76-9ED2-886B-D75AF9C4295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0CA780-06B2-C59F-B122-6B3477F000C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1F0A421E-6E46-61AB-3BE3-FA50CD1D1C3E}"/>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6193EA81-E12A-BB0E-A2B1-757907418DA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6724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8EA2E-4560-6AA7-A1B6-9EEF59D7A408}"/>
              </a:ext>
            </a:extLst>
          </p:cNvPr>
          <p:cNvSpPr>
            <a:spLocks noGrp="1"/>
          </p:cNvSpPr>
          <p:nvPr>
            <p:ph type="title" hasCustomPrompt="1"/>
          </p:nvPr>
        </p:nvSpPr>
        <p:spPr>
          <a:xfrm>
            <a:off x="152400" y="180216"/>
            <a:ext cx="7653130" cy="425752"/>
          </a:xfrm>
          <a:prstGeom prst="rect">
            <a:avLst/>
          </a:prstGeom>
        </p:spPr>
        <p:txBody>
          <a:bodyPr/>
          <a:lstStyle>
            <a:lvl1pPr>
              <a:defRPr sz="3200" b="1" u="sng"/>
            </a:lvl1pPr>
          </a:lstStyle>
          <a:p>
            <a:r>
              <a:rPr lang="en-US" altLang="zh-CN" dirty="0"/>
              <a:t>Title Goes Here</a:t>
            </a:r>
            <a:endParaRPr lang="zh-CN" altLang="en-US" dirty="0"/>
          </a:p>
        </p:txBody>
      </p:sp>
      <p:pic>
        <p:nvPicPr>
          <p:cNvPr id="7" name="图片 6">
            <a:extLst>
              <a:ext uri="{FF2B5EF4-FFF2-40B4-BE49-F238E27FC236}">
                <a16:creationId xmlns:a16="http://schemas.microsoft.com/office/drawing/2014/main" id="{1A354BFB-2E53-BE8D-C6C6-A4B10D96B59A}"/>
              </a:ext>
            </a:extLst>
          </p:cNvPr>
          <p:cNvPicPr>
            <a:picLocks noChangeAspect="1"/>
          </p:cNvPicPr>
          <p:nvPr userDrawn="1"/>
        </p:nvPicPr>
        <p:blipFill>
          <a:blip r:embed="rId2">
            <a:extLst>
              <a:ext uri="{28A0092B-C50C-407E-A947-70E740481C1C}">
                <a14:useLocalDpi xmlns:a14="http://schemas.microsoft.com/office/drawing/2010/main" val="0"/>
              </a:ext>
            </a:extLst>
          </a:blip>
          <a:srcRect r="37854"/>
          <a:stretch/>
        </p:blipFill>
        <p:spPr>
          <a:xfrm>
            <a:off x="9471164" y="129450"/>
            <a:ext cx="2681080" cy="527284"/>
          </a:xfrm>
          <a:prstGeom prst="rect">
            <a:avLst/>
          </a:prstGeom>
        </p:spPr>
      </p:pic>
      <p:sp>
        <p:nvSpPr>
          <p:cNvPr id="8" name="页脚占位符 4">
            <a:extLst>
              <a:ext uri="{FF2B5EF4-FFF2-40B4-BE49-F238E27FC236}">
                <a16:creationId xmlns:a16="http://schemas.microsoft.com/office/drawing/2014/main" id="{8D10129A-EA54-AAEA-C48C-4A44E316A7BC}"/>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9" name="灯片编号占位符 5">
            <a:extLst>
              <a:ext uri="{FF2B5EF4-FFF2-40B4-BE49-F238E27FC236}">
                <a16:creationId xmlns:a16="http://schemas.microsoft.com/office/drawing/2014/main" id="{5252D8F6-9CB0-B533-E601-AEBAABDA987C}"/>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9063208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33BE2-365F-6AF2-1DBE-0ABBFE3D857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BF3287E-E315-794D-016E-A1865CF70974}"/>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9584AE-1F87-F211-77B6-84C677E782BF}"/>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a:extLst>
              <a:ext uri="{FF2B5EF4-FFF2-40B4-BE49-F238E27FC236}">
                <a16:creationId xmlns:a16="http://schemas.microsoft.com/office/drawing/2014/main" id="{8BAFDA7B-0B26-EDB6-EFAC-29932A8FEC10}"/>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a:extLst>
              <a:ext uri="{FF2B5EF4-FFF2-40B4-BE49-F238E27FC236}">
                <a16:creationId xmlns:a16="http://schemas.microsoft.com/office/drawing/2014/main" id="{1696CC26-C6EE-B4FE-BB2C-BE34A88FBDDB}"/>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8597787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C47E-473F-8149-0C2E-AD2D7058C23E}"/>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3A5D87-FFDF-FAC5-D037-0C99289989EC}"/>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9E562C-1982-5D62-9C6C-7DD522B6FAAB}"/>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6BF3CE3-49A1-D7F5-C660-156847175CE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62B4C52D-BFD0-F576-CCC7-5A6BEF54174D}"/>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B3F33356-5399-18EC-911C-F2A637AA868A}"/>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22006835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62248-77CF-2FE7-BDAA-154D75FC6717}"/>
              </a:ext>
            </a:extLst>
          </p:cNvPr>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94AE253-D2F1-8744-31BE-656F8697B008}"/>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3C89934-2811-C8EC-FA76-9B3AE8A1BBC0}"/>
              </a:ext>
            </a:extLst>
          </p:cNvPr>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D2B45B-117C-362D-ECAE-B7F42419127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E82B47E-A75D-D323-A3F6-52EA8E370A71}"/>
              </a:ext>
            </a:extLst>
          </p:cNvPr>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607DE94-6637-C629-DB23-6021E62018D3}"/>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a:extLst>
              <a:ext uri="{FF2B5EF4-FFF2-40B4-BE49-F238E27FC236}">
                <a16:creationId xmlns:a16="http://schemas.microsoft.com/office/drawing/2014/main" id="{9D07DD2C-84F4-7E58-12CA-B7C3EED825DE}"/>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9" name="灯片编号占位符 8">
            <a:extLst>
              <a:ext uri="{FF2B5EF4-FFF2-40B4-BE49-F238E27FC236}">
                <a16:creationId xmlns:a16="http://schemas.microsoft.com/office/drawing/2014/main" id="{4136FBAA-C402-D88A-F949-E1E5655CB1FF}"/>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994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989EE-0E9A-78FD-5FCA-615FE98A739B}"/>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93016E-0890-DF9C-B696-7905FB3DD2FE}"/>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a:extLst>
              <a:ext uri="{FF2B5EF4-FFF2-40B4-BE49-F238E27FC236}">
                <a16:creationId xmlns:a16="http://schemas.microsoft.com/office/drawing/2014/main" id="{678A02AC-2F2F-73AF-39A1-491A516C63E7}"/>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5" name="灯片编号占位符 4">
            <a:extLst>
              <a:ext uri="{FF2B5EF4-FFF2-40B4-BE49-F238E27FC236}">
                <a16:creationId xmlns:a16="http://schemas.microsoft.com/office/drawing/2014/main" id="{B8085A2D-C225-C943-3920-11781CE9AFE4}"/>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99147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F1CF06-89F5-3D8D-51A6-3A5D9485F091}"/>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a:extLst>
              <a:ext uri="{FF2B5EF4-FFF2-40B4-BE49-F238E27FC236}">
                <a16:creationId xmlns:a16="http://schemas.microsoft.com/office/drawing/2014/main" id="{3E61B400-B5D2-5D88-CE2E-3E6F953167D8}"/>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4" name="灯片编号占位符 3">
            <a:extLst>
              <a:ext uri="{FF2B5EF4-FFF2-40B4-BE49-F238E27FC236}">
                <a16:creationId xmlns:a16="http://schemas.microsoft.com/office/drawing/2014/main" id="{40ECCB9C-BEEB-EE7C-4811-6C292385B13E}"/>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07085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04CE3E-EAA5-BB85-3F2B-C41D8C8DD99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4BC654-734F-9954-DE1A-38963A2A042B}"/>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AD835A-F411-BFFD-3EC7-77E31EB08A9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F776F5-9025-F480-8051-A40CAA2AAE88}"/>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D41DAA53-9EAB-0D84-F203-20CD0604DC96}"/>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385600A6-18A9-F841-A11C-15372A1458AD}"/>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757020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9B4AB2-9BF1-2993-F30D-7A84A8018F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E5C86-C827-5BA7-0B66-D38C04D5F0A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A611C9-EBC9-A953-654F-F1D7C938CB16}"/>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920C165-3C4D-09B3-54D7-6FFD90797BC9}"/>
              </a:ext>
            </a:extLst>
          </p:cNvPr>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a:extLst>
              <a:ext uri="{FF2B5EF4-FFF2-40B4-BE49-F238E27FC236}">
                <a16:creationId xmlns:a16="http://schemas.microsoft.com/office/drawing/2014/main" id="{F40C08A3-0575-E46D-04B6-6A562DDC3C8A}"/>
              </a:ext>
            </a:extLst>
          </p:cNvPr>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a:extLst>
              <a:ext uri="{FF2B5EF4-FFF2-40B4-BE49-F238E27FC236}">
                <a16:creationId xmlns:a16="http://schemas.microsoft.com/office/drawing/2014/main" id="{C825EE98-A0B2-BD78-34E6-D10A32C075F1}"/>
              </a:ext>
            </a:extLst>
          </p:cNvPr>
          <p:cNvSpPr>
            <a:spLocks noGrp="1"/>
          </p:cNvSpPr>
          <p:nvPr>
            <p:ph type="sldNum" sz="quarter" idx="12"/>
          </p:nvPr>
        </p:nvSpPr>
        <p:spPr/>
        <p:txBody>
          <a:body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1766813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F7341AAC-F008-4701-CCF2-DA9A890188BD}"/>
              </a:ext>
            </a:extLst>
          </p:cNvPr>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6" name="灯片编号占位符 5">
            <a:extLst>
              <a:ext uri="{FF2B5EF4-FFF2-40B4-BE49-F238E27FC236}">
                <a16:creationId xmlns:a16="http://schemas.microsoft.com/office/drawing/2014/main" id="{C23BC588-0AF6-1C32-67DF-ED39DAB880D4}"/>
              </a:ext>
            </a:extLst>
          </p:cNvPr>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extLst>
      <p:ext uri="{BB962C8B-B14F-4D97-AF65-F5344CB8AC3E}">
        <p14:creationId xmlns:p14="http://schemas.microsoft.com/office/powerpoint/2010/main" val="33473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4E3B2F0-27D3-FEF4-F747-6ACB32527705}"/>
              </a:ext>
            </a:extLst>
          </p:cNvPr>
          <p:cNvSpPr>
            <a:spLocks noGrp="1"/>
          </p:cNvSpPr>
          <p:nvPr>
            <p:ph type="title"/>
          </p:nvPr>
        </p:nvSpPr>
        <p:spPr/>
        <p:txBody>
          <a:bodyPr/>
          <a:lstStyle/>
          <a:p>
            <a:r>
              <a:rPr lang="en-US" altLang="zh-CN" b="1" dirty="0"/>
              <a:t>A Glance at Mobile Testing Automation</a:t>
            </a:r>
            <a:endParaRPr lang="zh-CN" altLang="en-US" b="1" dirty="0"/>
          </a:p>
        </p:txBody>
      </p:sp>
      <p:sp>
        <p:nvSpPr>
          <p:cNvPr id="7" name="文本占位符 6">
            <a:extLst>
              <a:ext uri="{FF2B5EF4-FFF2-40B4-BE49-F238E27FC236}">
                <a16:creationId xmlns:a16="http://schemas.microsoft.com/office/drawing/2014/main" id="{FB4EF17F-753F-2B19-16DA-B2E6852AC782}"/>
              </a:ext>
            </a:extLst>
          </p:cNvPr>
          <p:cNvSpPr>
            <a:spLocks noGrp="1"/>
          </p:cNvSpPr>
          <p:nvPr>
            <p:ph type="body" sz="quarter" idx="13"/>
          </p:nvPr>
        </p:nvSpPr>
        <p:spPr/>
        <p:txBody>
          <a:bodyPr/>
          <a:lstStyle/>
          <a:p>
            <a:r>
              <a:rPr lang="en-US" altLang="zh-CN" dirty="0"/>
              <a:t>Overview, Challenges, and the Future</a:t>
            </a:r>
            <a:endParaRPr lang="zh-CN" altLang="en-US" dirty="0"/>
          </a:p>
        </p:txBody>
      </p:sp>
      <p:sp>
        <p:nvSpPr>
          <p:cNvPr id="8" name="文本占位符 7">
            <a:extLst>
              <a:ext uri="{FF2B5EF4-FFF2-40B4-BE49-F238E27FC236}">
                <a16:creationId xmlns:a16="http://schemas.microsoft.com/office/drawing/2014/main" id="{E43229A4-020D-E538-9375-279820F29AE8}"/>
              </a:ext>
            </a:extLst>
          </p:cNvPr>
          <p:cNvSpPr>
            <a:spLocks noGrp="1"/>
          </p:cNvSpPr>
          <p:nvPr>
            <p:ph type="body" sz="quarter" idx="14"/>
          </p:nvPr>
        </p:nvSpPr>
        <p:spPr>
          <a:xfrm>
            <a:off x="2272747" y="4177902"/>
            <a:ext cx="7646505" cy="725402"/>
          </a:xfrm>
        </p:spPr>
        <p:txBody>
          <a:bodyPr/>
          <a:lstStyle/>
          <a:p>
            <a:r>
              <a:rPr lang="en-US" altLang="zh-CN" dirty="0"/>
              <a:t>Bao Cheng, 1335784</a:t>
            </a:r>
          </a:p>
          <a:p>
            <a:r>
              <a:rPr lang="en-US" altLang="zh-CN" dirty="0"/>
              <a:t>Qiu Xinxin, 1335785</a:t>
            </a:r>
            <a:endParaRPr lang="zh-CN" altLang="en-US" dirty="0"/>
          </a:p>
        </p:txBody>
      </p:sp>
      <p:sp>
        <p:nvSpPr>
          <p:cNvPr id="9" name="文本占位符 8">
            <a:extLst>
              <a:ext uri="{FF2B5EF4-FFF2-40B4-BE49-F238E27FC236}">
                <a16:creationId xmlns:a16="http://schemas.microsoft.com/office/drawing/2014/main" id="{9BF8B275-AD69-1EB9-50E8-B84E6C0810F5}"/>
              </a:ext>
            </a:extLst>
          </p:cNvPr>
          <p:cNvSpPr>
            <a:spLocks noGrp="1"/>
          </p:cNvSpPr>
          <p:nvPr>
            <p:ph type="body" sz="quarter" idx="15"/>
          </p:nvPr>
        </p:nvSpPr>
        <p:spPr>
          <a:xfrm>
            <a:off x="2272746" y="6626640"/>
            <a:ext cx="7646505" cy="231360"/>
          </a:xfrm>
        </p:spPr>
        <p:txBody>
          <a:bodyPr/>
          <a:lstStyle/>
          <a:p>
            <a:r>
              <a:rPr lang="en-US" altLang="zh-CN" dirty="0"/>
              <a:t>Software Assurance Final Project Presentation </a:t>
            </a:r>
            <a:endParaRPr lang="zh-CN" altLang="en-US" dirty="0"/>
          </a:p>
        </p:txBody>
      </p:sp>
      <p:sp>
        <p:nvSpPr>
          <p:cNvPr id="10" name="页脚占位符 9">
            <a:extLst>
              <a:ext uri="{FF2B5EF4-FFF2-40B4-BE49-F238E27FC236}">
                <a16:creationId xmlns:a16="http://schemas.microsoft.com/office/drawing/2014/main" id="{6E6059EB-25A2-1626-72FF-C37BF38955E0}"/>
              </a:ext>
            </a:extLst>
          </p:cNvPr>
          <p:cNvSpPr>
            <a:spLocks noGrp="1"/>
          </p:cNvSpPr>
          <p:nvPr>
            <p:ph type="ftr" sz="quarter" idx="11"/>
          </p:nvPr>
        </p:nvSpPr>
        <p:spPr>
          <a:xfrm>
            <a:off x="4038600" y="6261515"/>
            <a:ext cx="4114800" cy="365125"/>
          </a:xfrm>
        </p:spPr>
        <p:txBody>
          <a:bodyPr/>
          <a:lstStyle/>
          <a:p>
            <a:r>
              <a:rPr lang="en-US" altLang="zh-CN" dirty="0"/>
              <a:t>Wenzhou – Kean University</a:t>
            </a:r>
          </a:p>
          <a:p>
            <a:r>
              <a:rPr lang="en-US" altLang="zh-CN" dirty="0"/>
              <a:t>College of Science, Mathematics and Technology</a:t>
            </a:r>
          </a:p>
        </p:txBody>
      </p:sp>
    </p:spTree>
    <p:extLst>
      <p:ext uri="{BB962C8B-B14F-4D97-AF65-F5344CB8AC3E}">
        <p14:creationId xmlns:p14="http://schemas.microsoft.com/office/powerpoint/2010/main" val="1239799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4A8B4-121F-E057-091A-9B31698CB7AE}"/>
              </a:ext>
            </a:extLst>
          </p:cNvPr>
          <p:cNvSpPr>
            <a:spLocks noGrp="1"/>
          </p:cNvSpPr>
          <p:nvPr>
            <p:ph type="title"/>
          </p:nvPr>
        </p:nvSpPr>
        <p:spPr/>
        <p:txBody>
          <a:bodyPr/>
          <a:lstStyle/>
          <a:p>
            <a:r>
              <a:rPr lang="en-US" altLang="zh-CN" dirty="0"/>
              <a:t>III. Appium</a:t>
            </a:r>
            <a:endParaRPr lang="zh-CN" altLang="en-US" dirty="0"/>
          </a:p>
        </p:txBody>
      </p:sp>
      <p:sp>
        <p:nvSpPr>
          <p:cNvPr id="3" name="页脚占位符 2">
            <a:extLst>
              <a:ext uri="{FF2B5EF4-FFF2-40B4-BE49-F238E27FC236}">
                <a16:creationId xmlns:a16="http://schemas.microsoft.com/office/drawing/2014/main" id="{58E59368-79B4-199A-4120-AF401C47676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ADC2A72-A24B-B98E-FF1F-659D846AE762}"/>
              </a:ext>
            </a:extLst>
          </p:cNvPr>
          <p:cNvSpPr>
            <a:spLocks noGrp="1"/>
          </p:cNvSpPr>
          <p:nvPr>
            <p:ph type="sldNum" sz="quarter" idx="4"/>
          </p:nvPr>
        </p:nvSpPr>
        <p:spPr/>
        <p:txBody>
          <a:bodyPr/>
          <a:lstStyle/>
          <a:p>
            <a:fld id="{D5496141-EF9F-48D7-BC1D-782D37831BAB}" type="slidenum">
              <a:rPr lang="zh-CN" altLang="en-US" smtClean="0"/>
              <a:t>10</a:t>
            </a:fld>
            <a:endParaRPr lang="zh-CN" altLang="en-US"/>
          </a:p>
        </p:txBody>
      </p:sp>
      <p:sp>
        <p:nvSpPr>
          <p:cNvPr id="6" name="文本框 5">
            <a:extLst>
              <a:ext uri="{FF2B5EF4-FFF2-40B4-BE49-F238E27FC236}">
                <a16:creationId xmlns:a16="http://schemas.microsoft.com/office/drawing/2014/main" id="{71E2FEEC-6574-93CF-42D9-3EEF498B4A4F}"/>
              </a:ext>
            </a:extLst>
          </p:cNvPr>
          <p:cNvSpPr txBox="1"/>
          <p:nvPr/>
        </p:nvSpPr>
        <p:spPr>
          <a:xfrm>
            <a:off x="1299542" y="1515908"/>
            <a:ext cx="6097656" cy="1182375"/>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Appium is a popular open-source framework used for automated mobile app testing. It allows developers to automate the testing of native or hybrid iOS and Android applications. Appium doesn't work alone. It runs the test cases using the WebDriver interface. </a:t>
            </a:r>
          </a:p>
        </p:txBody>
      </p:sp>
      <p:pic>
        <p:nvPicPr>
          <p:cNvPr id="8" name="图片 7">
            <a:extLst>
              <a:ext uri="{FF2B5EF4-FFF2-40B4-BE49-F238E27FC236}">
                <a16:creationId xmlns:a16="http://schemas.microsoft.com/office/drawing/2014/main" id="{16609B88-CE09-A011-A496-063705727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8773" y="2698283"/>
            <a:ext cx="6645965" cy="3455902"/>
          </a:xfrm>
          <a:prstGeom prst="rect">
            <a:avLst/>
          </a:prstGeom>
        </p:spPr>
      </p:pic>
    </p:spTree>
    <p:extLst>
      <p:ext uri="{BB962C8B-B14F-4D97-AF65-F5344CB8AC3E}">
        <p14:creationId xmlns:p14="http://schemas.microsoft.com/office/powerpoint/2010/main" val="341684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4175BD-92F9-CE54-314F-93CE41E8E57F}"/>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51F12332-9007-AB36-332B-F13543DB8FDC}"/>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97911D51-EA55-9D19-74A8-6955EADE8AFD}"/>
              </a:ext>
            </a:extLst>
          </p:cNvPr>
          <p:cNvSpPr>
            <a:spLocks noGrp="1"/>
          </p:cNvSpPr>
          <p:nvPr>
            <p:ph type="sldNum" sz="quarter" idx="4"/>
          </p:nvPr>
        </p:nvSpPr>
        <p:spPr/>
        <p:txBody>
          <a:bodyPr/>
          <a:lstStyle/>
          <a:p>
            <a:fld id="{D5496141-EF9F-48D7-BC1D-782D37831BAB}" type="slidenum">
              <a:rPr lang="zh-CN" altLang="en-US" smtClean="0"/>
              <a:t>11</a:t>
            </a:fld>
            <a:endParaRPr lang="zh-CN" altLang="en-US"/>
          </a:p>
        </p:txBody>
      </p:sp>
      <p:sp>
        <p:nvSpPr>
          <p:cNvPr id="6" name="文本框 5">
            <a:extLst>
              <a:ext uri="{FF2B5EF4-FFF2-40B4-BE49-F238E27FC236}">
                <a16:creationId xmlns:a16="http://schemas.microsoft.com/office/drawing/2014/main" id="{E94CD41B-7D34-D591-AF5B-0C3D9494674E}"/>
              </a:ext>
            </a:extLst>
          </p:cNvPr>
          <p:cNvSpPr txBox="1"/>
          <p:nvPr/>
        </p:nvSpPr>
        <p:spPr>
          <a:xfrm>
            <a:off x="3048828" y="1222628"/>
            <a:ext cx="6097656" cy="4452501"/>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Similar to Selenium, Appium is a versatile testing framework that supports multiple programming languages including Java, JavaScript, PHP, Ruby, Python, and C</a:t>
            </a:r>
            <a:r>
              <a:rPr lang="en-US" altLang="zh-CN" b="0" dirty="0">
                <a:solidFill>
                  <a:srgbClr val="D7BA7D"/>
                </a:solidFill>
                <a:effectLst/>
                <a:latin typeface="Cascadia Next SC" panose="020B0609020000020004" pitchFamily="49" charset="-120"/>
                <a:ea typeface="Cascadia Next SC" panose="020B0609020000020004" pitchFamily="49" charset="-120"/>
              </a:rPr>
              <a:t>\#</a:t>
            </a:r>
            <a:r>
              <a:rPr lang="en-US" altLang="zh-CN" b="0" dirty="0">
                <a:solidFill>
                  <a:srgbClr val="CCCCCC"/>
                </a:solidFill>
                <a:effectLst/>
                <a:latin typeface="Cascadia Next SC" panose="020B0609020000020004" pitchFamily="49" charset="-120"/>
                <a:ea typeface="Cascadia Next SC" panose="020B0609020000020004" pitchFamily="49" charset="-120"/>
              </a:rPr>
              <a:t>. As a flexible cross-platform solution, it enables testers to create scripts that work across Windows, iOS, and Android platforms using a unified API. One of its key advantages is the ability to reuse source code between Android and iOS, significantly reducing development time and effort. Notably, Appium doesn't require modifications to the app's source code for automation purposes. The framework supports testing of native, hybrid, and mobile web applications, while also integrating seamlessly with popular cross-platform development frameworks like React Native, Xamarin, and Flutter. To enhance the testing experience, Appium provides useful built-in tools such as Appium Desktop and Appium Inspector, which help in inspecting app elements and generating test scripts.</a:t>
            </a:r>
          </a:p>
        </p:txBody>
      </p:sp>
    </p:spTree>
    <p:extLst>
      <p:ext uri="{BB962C8B-B14F-4D97-AF65-F5344CB8AC3E}">
        <p14:creationId xmlns:p14="http://schemas.microsoft.com/office/powerpoint/2010/main" val="371570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6924E-0A67-8634-9836-0BCA2C62D569}"/>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6804E117-2E43-E963-D1EC-C33E6BEA560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502B79E-68B1-CE77-9C94-338CFF2D0F52}"/>
              </a:ext>
            </a:extLst>
          </p:cNvPr>
          <p:cNvSpPr>
            <a:spLocks noGrp="1"/>
          </p:cNvSpPr>
          <p:nvPr>
            <p:ph type="sldNum" sz="quarter" idx="4"/>
          </p:nvPr>
        </p:nvSpPr>
        <p:spPr/>
        <p:txBody>
          <a:bodyPr/>
          <a:lstStyle/>
          <a:p>
            <a:fld id="{D5496141-EF9F-48D7-BC1D-782D37831BAB}" type="slidenum">
              <a:rPr lang="zh-CN" altLang="en-US" smtClean="0"/>
              <a:t>12</a:t>
            </a:fld>
            <a:endParaRPr lang="zh-CN" altLang="en-US"/>
          </a:p>
        </p:txBody>
      </p:sp>
      <p:sp>
        <p:nvSpPr>
          <p:cNvPr id="6" name="文本框 5">
            <a:extLst>
              <a:ext uri="{FF2B5EF4-FFF2-40B4-BE49-F238E27FC236}">
                <a16:creationId xmlns:a16="http://schemas.microsoft.com/office/drawing/2014/main" id="{118B8F12-AF8D-B27C-3512-F6ADF56013B2}"/>
              </a:ext>
            </a:extLst>
          </p:cNvPr>
          <p:cNvSpPr txBox="1"/>
          <p:nvPr/>
        </p:nvSpPr>
        <p:spPr>
          <a:xfrm>
            <a:off x="3048828" y="1004619"/>
            <a:ext cx="6097656" cy="4888518"/>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The following are the pros of using Appium:</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Supports multiple programming languages (Java, JavaScript, Python, C</a:t>
            </a:r>
            <a:r>
              <a:rPr lang="en-US" altLang="zh-CN" b="0" dirty="0">
                <a:solidFill>
                  <a:srgbClr val="D7BA7D"/>
                </a:solidFill>
                <a:effectLst/>
                <a:latin typeface="Cascadia Next SC" panose="020B0609020000020004" pitchFamily="49" charset="-120"/>
                <a:ea typeface="Cascadia Next SC" panose="020B0609020000020004" pitchFamily="49" charset="-120"/>
              </a:rPr>
              <a:t>\#</a:t>
            </a:r>
            <a:r>
              <a:rPr lang="en-US" altLang="zh-CN" b="0" dirty="0">
                <a:solidFill>
                  <a:srgbClr val="CCCCCC"/>
                </a:solidFill>
                <a:effectLst/>
                <a:latin typeface="Cascadia Next SC" panose="020B0609020000020004" pitchFamily="49" charset="-120"/>
                <a:ea typeface="Cascadia Next SC" panose="020B0609020000020004" pitchFamily="49" charset="-120"/>
              </a:rPr>
              <a:t>, etc.).</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Enables cross-platform testing for iOS and Android with a single API.</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Doesn't require modification of the app's source code.</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Supports native, hybrid, and mobile web applications.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Works with frameworks like React Native, Xamarin, and Flutter.</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Offers built-in tools (Appium Desktop, Appium Inspector).</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Along with the pros, there are also some cons of using Appium:</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 Slower test execution compared to native frameworks.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Requires a learning curve for beginners.</a:t>
            </a:r>
          </a:p>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 Limited support for advanced gestures and animations.</a:t>
            </a:r>
          </a:p>
        </p:txBody>
      </p:sp>
    </p:spTree>
    <p:extLst>
      <p:ext uri="{BB962C8B-B14F-4D97-AF65-F5344CB8AC3E}">
        <p14:creationId xmlns:p14="http://schemas.microsoft.com/office/powerpoint/2010/main" val="222343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60F6B-42E9-9F3D-3E5C-6492931320FE}"/>
              </a:ext>
            </a:extLst>
          </p:cNvPr>
          <p:cNvSpPr>
            <a:spLocks noGrp="1"/>
          </p:cNvSpPr>
          <p:nvPr>
            <p:ph type="title"/>
          </p:nvPr>
        </p:nvSpPr>
        <p:spPr/>
        <p:txBody>
          <a:bodyPr/>
          <a:lstStyle/>
          <a:p>
            <a:r>
              <a:rPr lang="en-US" altLang="zh-CN" dirty="0"/>
              <a:t>III. </a:t>
            </a:r>
            <a:r>
              <a:rPr lang="en-US" altLang="zh-CN" dirty="0" err="1"/>
              <a:t>NightwatchJS</a:t>
            </a:r>
            <a:endParaRPr lang="zh-CN" altLang="en-US" dirty="0"/>
          </a:p>
        </p:txBody>
      </p:sp>
      <p:sp>
        <p:nvSpPr>
          <p:cNvPr id="3" name="页脚占位符 2">
            <a:extLst>
              <a:ext uri="{FF2B5EF4-FFF2-40B4-BE49-F238E27FC236}">
                <a16:creationId xmlns:a16="http://schemas.microsoft.com/office/drawing/2014/main" id="{63C59E16-8580-4C62-315A-4438885277E9}"/>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E0A4410-54B8-51BC-D0F6-48AE9728E0B7}"/>
              </a:ext>
            </a:extLst>
          </p:cNvPr>
          <p:cNvSpPr>
            <a:spLocks noGrp="1"/>
          </p:cNvSpPr>
          <p:nvPr>
            <p:ph type="sldNum" sz="quarter" idx="4"/>
          </p:nvPr>
        </p:nvSpPr>
        <p:spPr/>
        <p:txBody>
          <a:bodyPr/>
          <a:lstStyle/>
          <a:p>
            <a:fld id="{D5496141-EF9F-48D7-BC1D-782D37831BAB}" type="slidenum">
              <a:rPr lang="zh-CN" altLang="en-US" smtClean="0"/>
              <a:t>13</a:t>
            </a:fld>
            <a:endParaRPr lang="zh-CN" altLang="en-US"/>
          </a:p>
        </p:txBody>
      </p:sp>
      <p:sp>
        <p:nvSpPr>
          <p:cNvPr id="6" name="文本框 5">
            <a:extLst>
              <a:ext uri="{FF2B5EF4-FFF2-40B4-BE49-F238E27FC236}">
                <a16:creationId xmlns:a16="http://schemas.microsoft.com/office/drawing/2014/main" id="{A11CAFCC-C6FB-7B67-4EF0-93692DEAE30B}"/>
              </a:ext>
            </a:extLst>
          </p:cNvPr>
          <p:cNvSpPr txBox="1"/>
          <p:nvPr/>
        </p:nvSpPr>
        <p:spPr>
          <a:xfrm>
            <a:off x="812524" y="1343852"/>
            <a:ext cx="6097656" cy="1400383"/>
          </a:xfrm>
          <a:prstGeom prst="rect">
            <a:avLst/>
          </a:prstGeom>
          <a:noFill/>
        </p:spPr>
        <p:txBody>
          <a:bodyPr wrap="square">
            <a:spAutoFit/>
          </a:bodyPr>
          <a:lstStyle/>
          <a:p>
            <a:pPr>
              <a:lnSpc>
                <a:spcPts val="1650"/>
              </a:lnSpc>
            </a:pPr>
            <a:r>
              <a:rPr lang="en-US" altLang="zh-CN" b="0" dirty="0" err="1">
                <a:solidFill>
                  <a:srgbClr val="CCCCCC"/>
                </a:solidFill>
                <a:effectLst/>
                <a:latin typeface="Cascadia Next SC" panose="020B0609020000020004" pitchFamily="49" charset="-120"/>
                <a:ea typeface="Cascadia Next SC" panose="020B0609020000020004" pitchFamily="49" charset="-120"/>
              </a:rPr>
              <a:t>NightwatchJS</a:t>
            </a:r>
            <a:r>
              <a:rPr lang="en-US" altLang="zh-CN" b="0" dirty="0">
                <a:solidFill>
                  <a:srgbClr val="CCCCCC"/>
                </a:solidFill>
                <a:effectLst/>
                <a:latin typeface="Cascadia Next SC" panose="020B0609020000020004" pitchFamily="49" charset="-120"/>
                <a:ea typeface="Cascadia Next SC" panose="020B0609020000020004" pitchFamily="49" charset="-120"/>
              </a:rPr>
              <a:t> is a Node.js based framework that is developed and maintained by </a:t>
            </a:r>
            <a:r>
              <a:rPr lang="en-US" altLang="zh-CN" b="0" dirty="0" err="1">
                <a:solidFill>
                  <a:srgbClr val="CCCCCC"/>
                </a:solidFill>
                <a:effectLst/>
                <a:latin typeface="Cascadia Next SC" panose="020B0609020000020004" pitchFamily="49" charset="-120"/>
                <a:ea typeface="Cascadia Next SC" panose="020B0609020000020004" pitchFamily="49" charset="-120"/>
              </a:rPr>
              <a:t>BrowserStack</a:t>
            </a:r>
            <a:r>
              <a:rPr lang="en-US" altLang="zh-CN" b="0" dirty="0">
                <a:solidFill>
                  <a:srgbClr val="CCCCCC"/>
                </a:solidFill>
                <a:effectLst/>
                <a:latin typeface="Cascadia Next SC" panose="020B0609020000020004" pitchFamily="49" charset="-120"/>
                <a:ea typeface="Cascadia Next SC" panose="020B0609020000020004" pitchFamily="49" charset="-120"/>
              </a:rPr>
              <a:t>. Nightwatch uses Appium under the hood to achieve mobile application automation on virtual simulators &amp; real devices. Nightwatch also takes care of the entire installation with just a single command.</a:t>
            </a:r>
          </a:p>
        </p:txBody>
      </p:sp>
      <p:pic>
        <p:nvPicPr>
          <p:cNvPr id="8" name="图片 7">
            <a:extLst>
              <a:ext uri="{FF2B5EF4-FFF2-40B4-BE49-F238E27FC236}">
                <a16:creationId xmlns:a16="http://schemas.microsoft.com/office/drawing/2014/main" id="{3DE6F2F6-F701-ECD4-F329-CF28CDBBE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148" y="2748687"/>
            <a:ext cx="7397852" cy="3865920"/>
          </a:xfrm>
          <a:prstGeom prst="rect">
            <a:avLst/>
          </a:prstGeom>
        </p:spPr>
      </p:pic>
    </p:spTree>
    <p:extLst>
      <p:ext uri="{BB962C8B-B14F-4D97-AF65-F5344CB8AC3E}">
        <p14:creationId xmlns:p14="http://schemas.microsoft.com/office/powerpoint/2010/main" val="1368081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0071A-7B7D-84DD-EBA3-445B668A0309}"/>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71CC9BC8-66B7-9888-3A96-A024766DDEF2}"/>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50088854-0287-2596-C76D-55A15B25BAEF}"/>
              </a:ext>
            </a:extLst>
          </p:cNvPr>
          <p:cNvSpPr>
            <a:spLocks noGrp="1"/>
          </p:cNvSpPr>
          <p:nvPr>
            <p:ph type="sldNum" sz="quarter" idx="4"/>
          </p:nvPr>
        </p:nvSpPr>
        <p:spPr/>
        <p:txBody>
          <a:bodyPr/>
          <a:lstStyle/>
          <a:p>
            <a:fld id="{D5496141-EF9F-48D7-BC1D-782D37831BAB}" type="slidenum">
              <a:rPr lang="zh-CN" altLang="en-US" smtClean="0"/>
              <a:t>14</a:t>
            </a:fld>
            <a:endParaRPr lang="zh-CN" altLang="en-US"/>
          </a:p>
        </p:txBody>
      </p:sp>
      <p:sp>
        <p:nvSpPr>
          <p:cNvPr id="6" name="文本框 5">
            <a:extLst>
              <a:ext uri="{FF2B5EF4-FFF2-40B4-BE49-F238E27FC236}">
                <a16:creationId xmlns:a16="http://schemas.microsoft.com/office/drawing/2014/main" id="{04D27EFD-D604-6132-E364-D982B9F1DE55}"/>
              </a:ext>
            </a:extLst>
          </p:cNvPr>
          <p:cNvSpPr txBox="1"/>
          <p:nvPr/>
        </p:nvSpPr>
        <p:spPr>
          <a:xfrm>
            <a:off x="3048828" y="1876653"/>
            <a:ext cx="6097656" cy="3144451"/>
          </a:xfrm>
          <a:prstGeom prst="rect">
            <a:avLst/>
          </a:prstGeom>
          <a:noFill/>
        </p:spPr>
        <p:txBody>
          <a:bodyPr wrap="square">
            <a:spAutoFit/>
          </a:bodyPr>
          <a:lstStyle/>
          <a:p>
            <a:pPr>
              <a:lnSpc>
                <a:spcPts val="1650"/>
              </a:lnSpc>
            </a:pPr>
            <a:r>
              <a:rPr lang="en-US" altLang="zh-CN" b="0" dirty="0" err="1">
                <a:solidFill>
                  <a:srgbClr val="CCCCCC"/>
                </a:solidFill>
                <a:effectLst/>
                <a:latin typeface="Cascadia Next SC" panose="020B0609020000020004" pitchFamily="49" charset="-120"/>
                <a:ea typeface="Cascadia Next SC" panose="020B0609020000020004" pitchFamily="49" charset="-120"/>
              </a:rPr>
              <a:t>NightwatchJS</a:t>
            </a:r>
            <a:r>
              <a:rPr lang="en-US" altLang="zh-CN" b="0" dirty="0">
                <a:solidFill>
                  <a:srgbClr val="CCCCCC"/>
                </a:solidFill>
                <a:effectLst/>
                <a:latin typeface="Cascadia Next SC" panose="020B0609020000020004" pitchFamily="49" charset="-120"/>
                <a:ea typeface="Cascadia Next SC" panose="020B0609020000020004" pitchFamily="49" charset="-120"/>
              </a:rPr>
              <a:t> offers several key features that make it a powerful tool for mobile testing automation. It provides a streamlined setup process with one-command installation of all necessary SDKs and libraries. The framework comes with native Nightwatch commands and integrates seamlessly with Appium Inspector. One of its standout features is support for parallel test execution, enabling tests to run simultaneously across multiple browsers and devices to significantly reduce testing time. Additionally, Nightwatch.js is versatile in its testing capabilities, supporting both real devices and emulators/simulators for web-based mobile application testing.</a:t>
            </a:r>
          </a:p>
        </p:txBody>
      </p:sp>
    </p:spTree>
    <p:extLst>
      <p:ext uri="{BB962C8B-B14F-4D97-AF65-F5344CB8AC3E}">
        <p14:creationId xmlns:p14="http://schemas.microsoft.com/office/powerpoint/2010/main" val="2892277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295A1E-F749-A2A8-6A4F-A43852E492DC}"/>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ED744776-BF7E-A850-DC02-83FC262853A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68212D5-B095-EF51-CC8C-79F92717847D}"/>
              </a:ext>
            </a:extLst>
          </p:cNvPr>
          <p:cNvSpPr>
            <a:spLocks noGrp="1"/>
          </p:cNvSpPr>
          <p:nvPr>
            <p:ph type="sldNum" sz="quarter" idx="4"/>
          </p:nvPr>
        </p:nvSpPr>
        <p:spPr/>
        <p:txBody>
          <a:bodyPr/>
          <a:lstStyle/>
          <a:p>
            <a:fld id="{D5496141-EF9F-48D7-BC1D-782D37831BAB}" type="slidenum">
              <a:rPr lang="zh-CN" altLang="en-US" smtClean="0"/>
              <a:t>15</a:t>
            </a:fld>
            <a:endParaRPr lang="zh-CN" altLang="en-US"/>
          </a:p>
        </p:txBody>
      </p:sp>
      <p:sp>
        <p:nvSpPr>
          <p:cNvPr id="6" name="文本框 5">
            <a:extLst>
              <a:ext uri="{FF2B5EF4-FFF2-40B4-BE49-F238E27FC236}">
                <a16:creationId xmlns:a16="http://schemas.microsoft.com/office/drawing/2014/main" id="{800E556E-600A-2434-4176-D7A86BDF38C8}"/>
              </a:ext>
            </a:extLst>
          </p:cNvPr>
          <p:cNvSpPr txBox="1"/>
          <p:nvPr/>
        </p:nvSpPr>
        <p:spPr>
          <a:xfrm>
            <a:off x="3048828" y="1331632"/>
            <a:ext cx="6097656" cy="4234493"/>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The following are the pros of using </a:t>
            </a:r>
            <a:r>
              <a:rPr lang="en-US" altLang="zh-CN" b="0" dirty="0" err="1">
                <a:solidFill>
                  <a:srgbClr val="CCCCCC"/>
                </a:solidFill>
                <a:effectLst/>
                <a:latin typeface="Cascadia Next SC" panose="020B0609020000020004" pitchFamily="49" charset="-120"/>
                <a:ea typeface="Cascadia Next SC" panose="020B0609020000020004" pitchFamily="49" charset="-120"/>
              </a:rPr>
              <a:t>NightwatchJS</a:t>
            </a:r>
            <a:r>
              <a:rPr lang="en-US" altLang="zh-CN" b="0" dirty="0">
                <a:solidFill>
                  <a:srgbClr val="CCCCCC"/>
                </a:solidFill>
                <a:effectLst/>
                <a:latin typeface="Cascadia Next SC" panose="020B0609020000020004" pitchFamily="49" charset="-120"/>
                <a:ea typeface="Cascadia Next SC" panose="020B0609020000020004" pitchFamily="49" charset="-120"/>
              </a:rPr>
              <a:t>:</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 Easy setup with one-command installation.</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Supports parallel test execution for faster test runs.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Works with real devices and emulators/simulators.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Integrates seamlessly with Appium and Appium Inspector.</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Uses JavaScript, making it developer-friendly.</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With the pros, there are also some cons of using </a:t>
            </a:r>
            <a:r>
              <a:rPr lang="en-US" altLang="zh-CN" b="0" dirty="0" err="1">
                <a:solidFill>
                  <a:srgbClr val="CCCCCC"/>
                </a:solidFill>
                <a:effectLst/>
                <a:latin typeface="Cascadia Next SC" panose="020B0609020000020004" pitchFamily="49" charset="-120"/>
                <a:ea typeface="Cascadia Next SC" panose="020B0609020000020004" pitchFamily="49" charset="-120"/>
              </a:rPr>
              <a:t>NightwatchJS</a:t>
            </a:r>
            <a:r>
              <a:rPr lang="en-US" altLang="zh-CN" b="0" dirty="0">
                <a:solidFill>
                  <a:srgbClr val="CCCCCC"/>
                </a:solidFill>
                <a:effectLst/>
                <a:latin typeface="Cascadia Next SC" panose="020B0609020000020004" pitchFamily="49" charset="-120"/>
                <a:ea typeface="Cascadia Next SC" panose="020B0609020000020004" pitchFamily="49" charset="-120"/>
              </a:rPr>
              <a:t>:</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 Limited community support compared to Appium and Espresso.</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Requires Node.js, which may not suit all development teams.</a:t>
            </a:r>
          </a:p>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 Best suited for web-based mobile apps rather than native apps.</a:t>
            </a:r>
          </a:p>
        </p:txBody>
      </p:sp>
    </p:spTree>
    <p:extLst>
      <p:ext uri="{BB962C8B-B14F-4D97-AF65-F5344CB8AC3E}">
        <p14:creationId xmlns:p14="http://schemas.microsoft.com/office/powerpoint/2010/main" val="1754965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75CD1-C89D-7AA2-504F-2EAF852A21DD}"/>
              </a:ext>
            </a:extLst>
          </p:cNvPr>
          <p:cNvSpPr>
            <a:spLocks noGrp="1"/>
          </p:cNvSpPr>
          <p:nvPr>
            <p:ph type="title"/>
          </p:nvPr>
        </p:nvSpPr>
        <p:spPr>
          <a:xfrm>
            <a:off x="152400" y="180216"/>
            <a:ext cx="8362122" cy="425752"/>
          </a:xfrm>
        </p:spPr>
        <p:txBody>
          <a:bodyPr/>
          <a:lstStyle/>
          <a:p>
            <a:r>
              <a:rPr lang="en-US" altLang="zh-CN" dirty="0"/>
              <a:t>IV. </a:t>
            </a:r>
            <a:r>
              <a:rPr lang="en-US" altLang="zh-CN" sz="3200" b="1" dirty="0"/>
              <a:t>Challenge of Mobile Testing Automation</a:t>
            </a:r>
            <a:endParaRPr lang="zh-CN" altLang="en-US" dirty="0"/>
          </a:p>
        </p:txBody>
      </p:sp>
      <p:sp>
        <p:nvSpPr>
          <p:cNvPr id="3" name="页脚占位符 2">
            <a:extLst>
              <a:ext uri="{FF2B5EF4-FFF2-40B4-BE49-F238E27FC236}">
                <a16:creationId xmlns:a16="http://schemas.microsoft.com/office/drawing/2014/main" id="{3D5F3CAC-E0AF-9E80-B3C9-544E0A92ECC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E97D17B-5F46-B752-DEC0-6F4DEE8D84AC}"/>
              </a:ext>
            </a:extLst>
          </p:cNvPr>
          <p:cNvSpPr>
            <a:spLocks noGrp="1"/>
          </p:cNvSpPr>
          <p:nvPr>
            <p:ph type="sldNum" sz="quarter" idx="4"/>
          </p:nvPr>
        </p:nvSpPr>
        <p:spPr/>
        <p:txBody>
          <a:bodyPr/>
          <a:lstStyle/>
          <a:p>
            <a:fld id="{D5496141-EF9F-48D7-BC1D-782D37831BAB}" type="slidenum">
              <a:rPr lang="zh-CN" altLang="en-US" smtClean="0"/>
              <a:t>16</a:t>
            </a:fld>
            <a:endParaRPr lang="zh-CN" altLang="en-US"/>
          </a:p>
        </p:txBody>
      </p:sp>
      <p:sp>
        <p:nvSpPr>
          <p:cNvPr id="6" name="文本框 5">
            <a:extLst>
              <a:ext uri="{FF2B5EF4-FFF2-40B4-BE49-F238E27FC236}">
                <a16:creationId xmlns:a16="http://schemas.microsoft.com/office/drawing/2014/main" id="{3441364B-986A-9AD5-B71C-E0BE19125244}"/>
              </a:ext>
            </a:extLst>
          </p:cNvPr>
          <p:cNvSpPr txBox="1"/>
          <p:nvPr/>
        </p:nvSpPr>
        <p:spPr>
          <a:xfrm>
            <a:off x="152400" y="1768301"/>
            <a:ext cx="6097656" cy="3798476"/>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As the techniques are developing rapidly in the field of mobile testing automation, the situation of testing remains challenging. Several significant issues, due to the fragmented nature of devices, operating systems, and testing environments, needed to be solved desperately. One major issue is the diversity of devices and platforms, such as iOS, Android, and others, each with varying hardware specifications, screen sizes, and OS versions. This fragmentation necessitates testing across numerous combinations to ensure compatibility, which is both time-consuming and resource-intensive. Additionally, automation scripts must be maintained and updated frequently to accommodate app updates and new features, requiring robust frameworks that can handle regression testing without introducing errors.</a:t>
            </a:r>
          </a:p>
        </p:txBody>
      </p:sp>
      <p:sp>
        <p:nvSpPr>
          <p:cNvPr id="8" name="文本框 7">
            <a:extLst>
              <a:ext uri="{FF2B5EF4-FFF2-40B4-BE49-F238E27FC236}">
                <a16:creationId xmlns:a16="http://schemas.microsoft.com/office/drawing/2014/main" id="{1C754768-54B3-8145-865C-F06AA6C7DDAE}"/>
              </a:ext>
            </a:extLst>
          </p:cNvPr>
          <p:cNvSpPr txBox="1"/>
          <p:nvPr/>
        </p:nvSpPr>
        <p:spPr>
          <a:xfrm>
            <a:off x="6096000" y="1986309"/>
            <a:ext cx="6097656" cy="3362459"/>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Another critical challenge is the reliance on both emulators and real devices. While emulators are cost-effective, they often fail to replicate real-world conditions, such as processor limitations, network variability, and user interactions, leading to gaps in test coverage. Furthermore, distributed testing across different geographical locations introduces complexities, including time zone differences, network latency, and local carrier-specific issues, which can affect app performance and user experience. The tools mentioned above help mitigate some of these issues, but challenges like script maintenance, cross-platform compatibility, and accurate crash reporting persist, requiring continuous innovation in testing methodologies.</a:t>
            </a:r>
          </a:p>
        </p:txBody>
      </p:sp>
    </p:spTree>
    <p:extLst>
      <p:ext uri="{BB962C8B-B14F-4D97-AF65-F5344CB8AC3E}">
        <p14:creationId xmlns:p14="http://schemas.microsoft.com/office/powerpoint/2010/main" val="4143516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91FBF-B056-8A7D-A203-FAA707844F7A}"/>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2CABCEC1-B38D-2FDE-A7DC-C5D8B6D3A059}"/>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45E82540-CF93-AFDD-1BB2-FD0E96E12436}"/>
              </a:ext>
            </a:extLst>
          </p:cNvPr>
          <p:cNvSpPr>
            <a:spLocks noGrp="1"/>
          </p:cNvSpPr>
          <p:nvPr>
            <p:ph type="sldNum" sz="quarter" idx="4"/>
          </p:nvPr>
        </p:nvSpPr>
        <p:spPr/>
        <p:txBody>
          <a:bodyPr/>
          <a:lstStyle/>
          <a:p>
            <a:fld id="{D5496141-EF9F-48D7-BC1D-782D37831BAB}" type="slidenum">
              <a:rPr lang="zh-CN" altLang="en-US" smtClean="0"/>
              <a:t>17</a:t>
            </a:fld>
            <a:endParaRPr lang="zh-CN" altLang="en-US"/>
          </a:p>
        </p:txBody>
      </p:sp>
      <p:sp>
        <p:nvSpPr>
          <p:cNvPr id="6" name="文本框 5">
            <a:extLst>
              <a:ext uri="{FF2B5EF4-FFF2-40B4-BE49-F238E27FC236}">
                <a16:creationId xmlns:a16="http://schemas.microsoft.com/office/drawing/2014/main" id="{1EFA0CA0-5E7D-058F-C70C-CC7E2734A4A3}"/>
              </a:ext>
            </a:extLst>
          </p:cNvPr>
          <p:cNvSpPr txBox="1"/>
          <p:nvPr/>
        </p:nvSpPr>
        <p:spPr>
          <a:xfrm>
            <a:off x="659296" y="881493"/>
            <a:ext cx="10873408" cy="5324535"/>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Application downloadable: The application must be available for the specific platform, typically through an app store.</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Diversity in mobile platforms/OSes: The market includes several mobile operating systems, primarily Android, iOS, and Windows Phone. Each operating system has distinct limitations.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Device availability: With an ever-growing variety of devices and operating system versions, accessing the right test devices is a persistent mobile application testing challenge. This becomes more complex when testing teams are geographically distributed.</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Mobile network operators: Over 400 mobile network operators worldwide use different standards, including CDMA, GSM, FOMA, and TD-SCDMA.</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Scripting: Device diversity complicates test script execution. Since devices vary in keystrokes, input methods, menu structures, and display properties, a single script rarely works across all devices.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Test method: Mobile applications can be tested on either real devices or emulators. While emulators are convenient, they may miss issues that only real devices can detect. However, testing on real devices is costly and time-consuming due to the wide variety of devices available.</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Compatibility: Applications must maintain compatibility across various device properties, including different screen sizes and resolutions.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Phone functionality: Applications must handle incoming calls appropriately during execution.</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Device diversity: Mobile devices feature various input methods (QWERTY, touch, standard) and different hardware capabilities.</a:t>
            </a:r>
          </a:p>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 Load testing limitations: Engineers often lack sufficient hardware resources to create comprehensive user scenarios for performance testing of mobile applications.</a:t>
            </a:r>
          </a:p>
        </p:txBody>
      </p:sp>
    </p:spTree>
    <p:extLst>
      <p:ext uri="{BB962C8B-B14F-4D97-AF65-F5344CB8AC3E}">
        <p14:creationId xmlns:p14="http://schemas.microsoft.com/office/powerpoint/2010/main" val="228768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636F5C-83E1-605D-AE81-C414CEDE2E33}"/>
              </a:ext>
            </a:extLst>
          </p:cNvPr>
          <p:cNvSpPr>
            <a:spLocks noGrp="1"/>
          </p:cNvSpPr>
          <p:nvPr>
            <p:ph type="title"/>
          </p:nvPr>
        </p:nvSpPr>
        <p:spPr/>
        <p:txBody>
          <a:bodyPr/>
          <a:lstStyle/>
          <a:p>
            <a:r>
              <a:rPr lang="en-US" altLang="zh-CN" dirty="0"/>
              <a:t>V. About the Future</a:t>
            </a:r>
            <a:endParaRPr lang="zh-CN" altLang="en-US" dirty="0"/>
          </a:p>
        </p:txBody>
      </p:sp>
      <p:sp>
        <p:nvSpPr>
          <p:cNvPr id="3" name="页脚占位符 2">
            <a:extLst>
              <a:ext uri="{FF2B5EF4-FFF2-40B4-BE49-F238E27FC236}">
                <a16:creationId xmlns:a16="http://schemas.microsoft.com/office/drawing/2014/main" id="{DE86E4EA-54C4-3037-8D96-B1F3BF84510A}"/>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6F1E6C58-3F62-8178-B646-09A9BF43415B}"/>
              </a:ext>
            </a:extLst>
          </p:cNvPr>
          <p:cNvSpPr>
            <a:spLocks noGrp="1"/>
          </p:cNvSpPr>
          <p:nvPr>
            <p:ph type="sldNum" sz="quarter" idx="4"/>
          </p:nvPr>
        </p:nvSpPr>
        <p:spPr/>
        <p:txBody>
          <a:bodyPr/>
          <a:lstStyle/>
          <a:p>
            <a:fld id="{D5496141-EF9F-48D7-BC1D-782D37831BAB}" type="slidenum">
              <a:rPr lang="zh-CN" altLang="en-US" smtClean="0"/>
              <a:t>18</a:t>
            </a:fld>
            <a:endParaRPr lang="zh-CN" altLang="en-US"/>
          </a:p>
        </p:txBody>
      </p:sp>
      <p:sp>
        <p:nvSpPr>
          <p:cNvPr id="6" name="文本框 5">
            <a:extLst>
              <a:ext uri="{FF2B5EF4-FFF2-40B4-BE49-F238E27FC236}">
                <a16:creationId xmlns:a16="http://schemas.microsoft.com/office/drawing/2014/main" id="{30136117-28C7-11A2-D18B-44147DB15100}"/>
              </a:ext>
            </a:extLst>
          </p:cNvPr>
          <p:cNvSpPr txBox="1"/>
          <p:nvPr/>
        </p:nvSpPr>
        <p:spPr>
          <a:xfrm>
            <a:off x="255933" y="1101727"/>
            <a:ext cx="6097656" cy="3362459"/>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Starting from 2023, the advancements in AI and machine learning are enhancing almost every aspect of computer science. The shift towards AI-powered automated testing is not just a trend, but a fact. With the help of AI, the pioneers in mobile testing automation are trying a new efficient way to change the very cornerstone of automated testing, which is element identification. By introducing hybrid strategies that include context-aware locators, heuristic-based identification, and early implementations of adaptive and self-healing locators, to reduce the usage of traditional element identification methods, such as XPath, CSS selectors, and static attributes, to solve the key challenges above.</a:t>
            </a:r>
          </a:p>
        </p:txBody>
      </p:sp>
      <p:sp>
        <p:nvSpPr>
          <p:cNvPr id="8" name="文本框 7">
            <a:extLst>
              <a:ext uri="{FF2B5EF4-FFF2-40B4-BE49-F238E27FC236}">
                <a16:creationId xmlns:a16="http://schemas.microsoft.com/office/drawing/2014/main" id="{D2DB188A-F30D-A39B-E2EC-B009ECDCB1EA}"/>
              </a:ext>
            </a:extLst>
          </p:cNvPr>
          <p:cNvSpPr txBox="1"/>
          <p:nvPr/>
        </p:nvSpPr>
        <p:spPr>
          <a:xfrm>
            <a:off x="5768837" y="2453555"/>
            <a:ext cx="6097656" cy="3798476"/>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Another breakthrough of the mobile testing automation will be the change of the testing device or environment. The definition of Test-as-a-Service (TaaS) was introduced back in 2015, but because of the limitations of cloud resources and other technical barriers, there have been no significant breakthroughs recently. Nowadays, with the concept of cloud-native becoming more and more acceptable for developers,  many applications, as well as mobile applications, are “born” with cloud-native. With cloud-based platforms like AWS Device Farm and Firebase Test Lab, tester can quickly and efficiently test their mobile application across multiple devices and operating systems without any local preparation. Using cloud-based platforms also makes it easier for testers to keep track of their results and analyze their performance.</a:t>
            </a:r>
          </a:p>
        </p:txBody>
      </p:sp>
    </p:spTree>
    <p:extLst>
      <p:ext uri="{BB962C8B-B14F-4D97-AF65-F5344CB8AC3E}">
        <p14:creationId xmlns:p14="http://schemas.microsoft.com/office/powerpoint/2010/main" val="365674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2D47E-6A3B-DEE4-11C8-A55D98490F5B}"/>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24CC8BF8-EE2E-EF94-ED92-5FDFCF93D89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34CB3EEC-2853-CD97-47E1-F598A99BCCDD}"/>
              </a:ext>
            </a:extLst>
          </p:cNvPr>
          <p:cNvSpPr>
            <a:spLocks noGrp="1"/>
          </p:cNvSpPr>
          <p:nvPr>
            <p:ph type="sldNum" sz="quarter" idx="4"/>
          </p:nvPr>
        </p:nvSpPr>
        <p:spPr/>
        <p:txBody>
          <a:bodyPr/>
          <a:lstStyle/>
          <a:p>
            <a:fld id="{D5496141-EF9F-48D7-BC1D-782D37831BAB}" type="slidenum">
              <a:rPr lang="zh-CN" altLang="en-US" smtClean="0"/>
              <a:t>19</a:t>
            </a:fld>
            <a:endParaRPr lang="zh-CN" altLang="en-US"/>
          </a:p>
        </p:txBody>
      </p:sp>
      <p:sp>
        <p:nvSpPr>
          <p:cNvPr id="6" name="文本框 5">
            <a:extLst>
              <a:ext uri="{FF2B5EF4-FFF2-40B4-BE49-F238E27FC236}">
                <a16:creationId xmlns:a16="http://schemas.microsoft.com/office/drawing/2014/main" id="{1DEB8206-89BA-A6B6-12A4-1EB1C786ABF0}"/>
              </a:ext>
            </a:extLst>
          </p:cNvPr>
          <p:cNvSpPr txBox="1"/>
          <p:nvPr/>
        </p:nvSpPr>
        <p:spPr>
          <a:xfrm>
            <a:off x="3048828" y="2421674"/>
            <a:ext cx="6097656" cy="2054409"/>
          </a:xfrm>
          <a:prstGeom prst="rect">
            <a:avLst/>
          </a:prstGeom>
          <a:noFill/>
        </p:spPr>
        <p:txBody>
          <a:bodyPr wrap="square">
            <a:spAutoFit/>
          </a:bodyPr>
          <a:lstStyle/>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Finally, in the foreseeable future, mobile app testing will continue to become more accessible and affordable. The cost of testing mobile applications has been steadily decreasing over the years, and this trend is likely to continue in the coming years. This will make it easier for developers and testers to access the tools and resources they need to ensure that their apps are of the highest quality.</a:t>
            </a:r>
          </a:p>
        </p:txBody>
      </p:sp>
    </p:spTree>
    <p:extLst>
      <p:ext uri="{BB962C8B-B14F-4D97-AF65-F5344CB8AC3E}">
        <p14:creationId xmlns:p14="http://schemas.microsoft.com/office/powerpoint/2010/main" val="278107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CD75F-0525-6A62-9E08-5A4BED8A3761}"/>
              </a:ext>
            </a:extLst>
          </p:cNvPr>
          <p:cNvSpPr>
            <a:spLocks noGrp="1"/>
          </p:cNvSpPr>
          <p:nvPr>
            <p:ph type="title"/>
          </p:nvPr>
        </p:nvSpPr>
        <p:spPr/>
        <p:txBody>
          <a:bodyPr/>
          <a:lstStyle/>
          <a:p>
            <a:r>
              <a:rPr lang="en-US" altLang="zh-CN" b="1" dirty="0"/>
              <a:t>Content</a:t>
            </a:r>
            <a:endParaRPr lang="zh-CN" altLang="en-US" b="1" dirty="0"/>
          </a:p>
        </p:txBody>
      </p:sp>
      <p:sp>
        <p:nvSpPr>
          <p:cNvPr id="4" name="页脚占位符 3">
            <a:extLst>
              <a:ext uri="{FF2B5EF4-FFF2-40B4-BE49-F238E27FC236}">
                <a16:creationId xmlns:a16="http://schemas.microsoft.com/office/drawing/2014/main" id="{7FCAA51B-8FE5-D206-256B-3250E42F4AB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a:extLst>
              <a:ext uri="{FF2B5EF4-FFF2-40B4-BE49-F238E27FC236}">
                <a16:creationId xmlns:a16="http://schemas.microsoft.com/office/drawing/2014/main" id="{0FA7C9C5-73A6-6246-4157-6A6C0BCA0E74}"/>
              </a:ext>
            </a:extLst>
          </p:cNvPr>
          <p:cNvSpPr>
            <a:spLocks noGrp="1"/>
          </p:cNvSpPr>
          <p:nvPr>
            <p:ph type="sldNum" sz="quarter" idx="4"/>
          </p:nvPr>
        </p:nvSpPr>
        <p:spPr/>
        <p:txBody>
          <a:bodyPr/>
          <a:lstStyle/>
          <a:p>
            <a:fld id="{D5496141-EF9F-48D7-BC1D-782D37831BAB}" type="slidenum">
              <a:rPr lang="zh-CN" altLang="en-US" smtClean="0"/>
              <a:t>2</a:t>
            </a:fld>
            <a:endParaRPr lang="zh-CN" altLang="en-US"/>
          </a:p>
        </p:txBody>
      </p:sp>
      <p:sp>
        <p:nvSpPr>
          <p:cNvPr id="11" name="文本框 10">
            <a:extLst>
              <a:ext uri="{FF2B5EF4-FFF2-40B4-BE49-F238E27FC236}">
                <a16:creationId xmlns:a16="http://schemas.microsoft.com/office/drawing/2014/main" id="{94747AF5-AD63-714D-696B-882406C499EB}"/>
              </a:ext>
            </a:extLst>
          </p:cNvPr>
          <p:cNvSpPr txBox="1"/>
          <p:nvPr/>
        </p:nvSpPr>
        <p:spPr>
          <a:xfrm>
            <a:off x="3770243" y="1555613"/>
            <a:ext cx="7904093" cy="3362459"/>
          </a:xfrm>
          <a:prstGeom prst="rect">
            <a:avLst/>
          </a:prstGeom>
          <a:noFill/>
        </p:spPr>
        <p:txBody>
          <a:bodyPr wrap="square">
            <a:spAutoFit/>
          </a:bodyPr>
          <a:lstStyle/>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__Abstract__</a:t>
            </a:r>
          </a:p>
          <a:p>
            <a:pPr algn="just">
              <a:lnSpc>
                <a:spcPts val="1650"/>
              </a:lnSpc>
            </a:pPr>
            <a:endPar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endParaRPr>
          </a:p>
          <a:p>
            <a:pPr algn="just">
              <a:lnSpc>
                <a:spcPts val="1650"/>
              </a:lnSpc>
            </a:pPr>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Automated mobile application testing is a crucial aspect of software development lifecycle (SDLC), ensuring the quality and reliability of mobile applications. This paper provides an overview of the current state of automated mobile application testing, highlighting its significance in the software development lifecycle, as long as the challenges faced in this domain, including device fragmentation, varying operating systems, and the need for efficient test automation frameworks. Furthermore, we explore the future trends and advancements in automated mobile application testing, such as AI-driven testing solutions and cloud-based testing platforms. By addressing these challenges and embracing emerging technologies, we can enhance the efficiency and effectiveness of automated mobile application testing.</a:t>
            </a:r>
          </a:p>
        </p:txBody>
      </p:sp>
      <p:sp>
        <p:nvSpPr>
          <p:cNvPr id="3" name="文本框 2">
            <a:extLst>
              <a:ext uri="{FF2B5EF4-FFF2-40B4-BE49-F238E27FC236}">
                <a16:creationId xmlns:a16="http://schemas.microsoft.com/office/drawing/2014/main" id="{E4081F02-6B9A-7010-BAD7-6BD14989512E}"/>
              </a:ext>
            </a:extLst>
          </p:cNvPr>
          <p:cNvSpPr txBox="1"/>
          <p:nvPr/>
        </p:nvSpPr>
        <p:spPr>
          <a:xfrm>
            <a:off x="344834" y="1832067"/>
            <a:ext cx="5958298" cy="3349956"/>
          </a:xfrm>
          <a:prstGeom prst="rect">
            <a:avLst/>
          </a:prstGeom>
          <a:noFill/>
        </p:spPr>
        <p:txBody>
          <a:bodyPr wrap="none" rtlCol="0">
            <a:spAutoFit/>
          </a:bodyPr>
          <a:lstStyle/>
          <a:p>
            <a:pPr marL="400050" indent="-400050">
              <a:lnSpc>
                <a:spcPct val="150000"/>
              </a:lnSpc>
              <a:buFont typeface="+mj-lt"/>
              <a:buAutoNum type="romanUcPeriod"/>
            </a:pPr>
            <a:r>
              <a:rPr lang="en-US" altLang="zh-CN" sz="2400" b="1" dirty="0"/>
              <a:t>Introduction</a:t>
            </a:r>
          </a:p>
          <a:p>
            <a:pPr marL="400050" indent="-400050">
              <a:lnSpc>
                <a:spcPct val="150000"/>
              </a:lnSpc>
              <a:buFont typeface="+mj-lt"/>
              <a:buAutoNum type="romanUcPeriod"/>
            </a:pPr>
            <a:r>
              <a:rPr lang="en-US" altLang="zh-CN" sz="2400" b="1" dirty="0"/>
              <a:t>Background Knowledge</a:t>
            </a:r>
          </a:p>
          <a:p>
            <a:pPr marL="400050" indent="-400050">
              <a:lnSpc>
                <a:spcPct val="150000"/>
              </a:lnSpc>
              <a:buFont typeface="+mj-lt"/>
              <a:buAutoNum type="romanUcPeriod"/>
            </a:pPr>
            <a:r>
              <a:rPr lang="en-US" altLang="zh-CN" sz="2400" b="1" dirty="0"/>
              <a:t>Automated Testing Frameworks &amp; Tools</a:t>
            </a:r>
          </a:p>
          <a:p>
            <a:pPr marL="400050" indent="-400050">
              <a:lnSpc>
                <a:spcPct val="150000"/>
              </a:lnSpc>
              <a:buFont typeface="+mj-lt"/>
              <a:buAutoNum type="romanUcPeriod"/>
            </a:pPr>
            <a:r>
              <a:rPr lang="en-US" altLang="zh-CN" sz="2400" b="1" dirty="0"/>
              <a:t>Challenge of Mobile Testing Automation</a:t>
            </a:r>
          </a:p>
          <a:p>
            <a:pPr marL="400050" indent="-400050">
              <a:lnSpc>
                <a:spcPct val="150000"/>
              </a:lnSpc>
              <a:buFont typeface="+mj-lt"/>
              <a:buAutoNum type="romanUcPeriod"/>
            </a:pPr>
            <a:r>
              <a:rPr lang="en-US" altLang="zh-CN" sz="2400" b="1" dirty="0"/>
              <a:t>About the Future</a:t>
            </a:r>
          </a:p>
          <a:p>
            <a:pPr marL="400050" indent="-400050">
              <a:lnSpc>
                <a:spcPct val="150000"/>
              </a:lnSpc>
              <a:buFont typeface="+mj-lt"/>
              <a:buAutoNum type="romanUcPeriod"/>
            </a:pPr>
            <a:r>
              <a:rPr lang="en-US" altLang="zh-CN" sz="2400" b="1" dirty="0"/>
              <a:t>Conclusion</a:t>
            </a:r>
            <a:endParaRPr lang="zh-CN" altLang="en-US" sz="2400" b="1" dirty="0"/>
          </a:p>
        </p:txBody>
      </p:sp>
    </p:spTree>
    <p:extLst>
      <p:ext uri="{BB962C8B-B14F-4D97-AF65-F5344CB8AC3E}">
        <p14:creationId xmlns:p14="http://schemas.microsoft.com/office/powerpoint/2010/main" val="4056354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0CD05A-49EA-4131-578F-61A0B2B4086E}"/>
              </a:ext>
            </a:extLst>
          </p:cNvPr>
          <p:cNvSpPr>
            <a:spLocks noGrp="1"/>
          </p:cNvSpPr>
          <p:nvPr>
            <p:ph type="title"/>
          </p:nvPr>
        </p:nvSpPr>
        <p:spPr/>
        <p:txBody>
          <a:bodyPr/>
          <a:lstStyle/>
          <a:p>
            <a:r>
              <a:rPr lang="en-US" altLang="zh-CN" dirty="0"/>
              <a:t>VI. Conclusion</a:t>
            </a:r>
            <a:endParaRPr lang="zh-CN" altLang="en-US" dirty="0"/>
          </a:p>
        </p:txBody>
      </p:sp>
      <p:sp>
        <p:nvSpPr>
          <p:cNvPr id="3" name="页脚占位符 2">
            <a:extLst>
              <a:ext uri="{FF2B5EF4-FFF2-40B4-BE49-F238E27FC236}">
                <a16:creationId xmlns:a16="http://schemas.microsoft.com/office/drawing/2014/main" id="{E680E45B-773E-5E62-4431-6788BF049F0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063A5AF8-72CE-6090-1DFC-25C6A1A7B023}"/>
              </a:ext>
            </a:extLst>
          </p:cNvPr>
          <p:cNvSpPr>
            <a:spLocks noGrp="1"/>
          </p:cNvSpPr>
          <p:nvPr>
            <p:ph type="sldNum" sz="quarter" idx="4"/>
          </p:nvPr>
        </p:nvSpPr>
        <p:spPr/>
        <p:txBody>
          <a:bodyPr/>
          <a:lstStyle/>
          <a:p>
            <a:fld id="{D5496141-EF9F-48D7-BC1D-782D37831BAB}" type="slidenum">
              <a:rPr lang="zh-CN" altLang="en-US" smtClean="0"/>
              <a:t>20</a:t>
            </a:fld>
            <a:endParaRPr lang="zh-CN" altLang="en-US"/>
          </a:p>
        </p:txBody>
      </p:sp>
      <p:sp>
        <p:nvSpPr>
          <p:cNvPr id="8" name="文本框 7">
            <a:extLst>
              <a:ext uri="{FF2B5EF4-FFF2-40B4-BE49-F238E27FC236}">
                <a16:creationId xmlns:a16="http://schemas.microsoft.com/office/drawing/2014/main" id="{F0FD394A-20A1-1451-55AA-4541FFCD3617}"/>
              </a:ext>
            </a:extLst>
          </p:cNvPr>
          <p:cNvSpPr txBox="1"/>
          <p:nvPr/>
        </p:nvSpPr>
        <p:spPr>
          <a:xfrm>
            <a:off x="3048828" y="677607"/>
            <a:ext cx="6097656" cy="5542543"/>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In summary, automated mobile application testing has become an indispensable part of the software development lifecycle, with various tools and frameworks available to address different testing needs. While established tools like Appium, Calabash, and </a:t>
            </a:r>
            <a:r>
              <a:rPr lang="en-US" altLang="zh-CN" b="0" dirty="0" err="1">
                <a:solidFill>
                  <a:srgbClr val="CCCCCC"/>
                </a:solidFill>
                <a:effectLst/>
                <a:latin typeface="Cascadia Next SC" panose="020B0609020000020004" pitchFamily="49" charset="-120"/>
                <a:ea typeface="Cascadia Next SC" panose="020B0609020000020004" pitchFamily="49" charset="-120"/>
              </a:rPr>
              <a:t>XCUITest</a:t>
            </a:r>
            <a:r>
              <a:rPr lang="en-US" altLang="zh-CN" b="0" dirty="0">
                <a:solidFill>
                  <a:srgbClr val="CCCCCC"/>
                </a:solidFill>
                <a:effectLst/>
                <a:latin typeface="Cascadia Next SC" panose="020B0609020000020004" pitchFamily="49" charset="-120"/>
                <a:ea typeface="Cascadia Next SC" panose="020B0609020000020004" pitchFamily="49" charset="-120"/>
              </a:rPr>
              <a:t> provide robust solutions for current testing requirements, significant challenges persist in the form of device fragmentation, platform diversity, and resource constraints. However, the future of mobile testing automation appears promising with the emergence of AI-powered testing solutions, cloud-based testing platforms, and more accessible testing tools.</a:t>
            </a:r>
          </a:p>
          <a:p>
            <a:pPr>
              <a:lnSpc>
                <a:spcPts val="1650"/>
              </a:lnSpc>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The integration of artificial intelligence in element identification and the growing adoption of cloud-native testing approaches are set to revolutionize how mobile applications are tested. The shift towards AI-powered automated testing is particularly significant, as it addresses one of the fundamental challenges in mobile testing - element identification. With advanced techniques like context-aware locators and self-healing mechanisms, testing frameworks are becoming more resilient and adaptable.</a:t>
            </a:r>
          </a:p>
        </p:txBody>
      </p:sp>
    </p:spTree>
    <p:extLst>
      <p:ext uri="{BB962C8B-B14F-4D97-AF65-F5344CB8AC3E}">
        <p14:creationId xmlns:p14="http://schemas.microsoft.com/office/powerpoint/2010/main" val="426487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DF8D1A-3B1F-1430-6840-44F76660F65E}"/>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33994C14-AAFD-936B-EE90-0B8A8B414BA5}"/>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8AA09965-ABAD-8BA0-288A-0B43A03D1171}"/>
              </a:ext>
            </a:extLst>
          </p:cNvPr>
          <p:cNvSpPr>
            <a:spLocks noGrp="1"/>
          </p:cNvSpPr>
          <p:nvPr>
            <p:ph type="sldNum" sz="quarter" idx="4"/>
          </p:nvPr>
        </p:nvSpPr>
        <p:spPr/>
        <p:txBody>
          <a:bodyPr/>
          <a:lstStyle/>
          <a:p>
            <a:fld id="{D5496141-EF9F-48D7-BC1D-782D37831BAB}" type="slidenum">
              <a:rPr lang="zh-CN" altLang="en-US" smtClean="0"/>
              <a:t>21</a:t>
            </a:fld>
            <a:endParaRPr lang="zh-CN" altLang="en-US"/>
          </a:p>
        </p:txBody>
      </p:sp>
      <p:sp>
        <p:nvSpPr>
          <p:cNvPr id="6" name="文本框 5">
            <a:extLst>
              <a:ext uri="{FF2B5EF4-FFF2-40B4-BE49-F238E27FC236}">
                <a16:creationId xmlns:a16="http://schemas.microsoft.com/office/drawing/2014/main" id="{B8CC781A-E195-8BAE-5045-9AA01C5A1F10}"/>
              </a:ext>
            </a:extLst>
          </p:cNvPr>
          <p:cNvSpPr txBox="1"/>
          <p:nvPr/>
        </p:nvSpPr>
        <p:spPr>
          <a:xfrm>
            <a:off x="3048828" y="786611"/>
            <a:ext cx="6097656" cy="5324535"/>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Furthermore, the evolution of cloud-based testing platforms has opened new possibilities for scalable and efficient testing environments. The concept of Test-as-a-Service (TaaS) is gaining momentum, allowing organizations to leverage cloud resources for comprehensive testing across multiple devices and operating systems without significant infrastructure investments. This democratization of testing resources, combined with decreasing costs, is making quality assurance more accessible to developers and organizations of all sizes.</a:t>
            </a:r>
          </a:p>
          <a:p>
            <a:pPr>
              <a:lnSpc>
                <a:spcPts val="1650"/>
              </a:lnSpc>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As the mobile application landscape continues to evolve, the testing methodologies and tools will need to adapt accordingly. The challenges of today are driving innovation in testing approaches, and the solutions being developed are not just addressing current limitations but are also paving the way for more sophisticated, efficient, and accessible testing practices in the future. This ongoing evolution in mobile application testing will ultimately contribute to higher-quality applications and better user experiences across the mobile ecosystem.</a:t>
            </a:r>
          </a:p>
        </p:txBody>
      </p:sp>
    </p:spTree>
    <p:extLst>
      <p:ext uri="{BB962C8B-B14F-4D97-AF65-F5344CB8AC3E}">
        <p14:creationId xmlns:p14="http://schemas.microsoft.com/office/powerpoint/2010/main" val="52179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492EB84D-F457-766D-9DEB-1FECF0AAF8D2}"/>
              </a:ext>
            </a:extLst>
          </p:cNvPr>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标题 4">
            <a:extLst>
              <a:ext uri="{FF2B5EF4-FFF2-40B4-BE49-F238E27FC236}">
                <a16:creationId xmlns:a16="http://schemas.microsoft.com/office/drawing/2014/main" id="{09B24510-9BF4-F08D-84E5-E407F99B5763}"/>
              </a:ext>
            </a:extLst>
          </p:cNvPr>
          <p:cNvSpPr>
            <a:spLocks noGrp="1"/>
          </p:cNvSpPr>
          <p:nvPr>
            <p:ph type="title"/>
          </p:nvPr>
        </p:nvSpPr>
        <p:spPr>
          <a:xfrm>
            <a:off x="838200" y="3094228"/>
            <a:ext cx="10515600" cy="669545"/>
          </a:xfrm>
        </p:spPr>
        <p:txBody>
          <a:bodyPr/>
          <a:lstStyle/>
          <a:p>
            <a:r>
              <a:rPr lang="en-US" altLang="zh-CN" dirty="0"/>
              <a:t>Thanks</a:t>
            </a:r>
            <a:endParaRPr lang="zh-CN" altLang="en-US" dirty="0"/>
          </a:p>
        </p:txBody>
      </p:sp>
      <p:sp>
        <p:nvSpPr>
          <p:cNvPr id="4" name="灯片编号占位符 3">
            <a:extLst>
              <a:ext uri="{FF2B5EF4-FFF2-40B4-BE49-F238E27FC236}">
                <a16:creationId xmlns:a16="http://schemas.microsoft.com/office/drawing/2014/main" id="{68BDFE62-FE91-CC04-0799-207CADC3EFFE}"/>
              </a:ext>
            </a:extLst>
          </p:cNvPr>
          <p:cNvSpPr>
            <a:spLocks noGrp="1"/>
          </p:cNvSpPr>
          <p:nvPr>
            <p:ph type="sldNum" sz="quarter" idx="4294967295"/>
          </p:nvPr>
        </p:nvSpPr>
        <p:spPr>
          <a:xfrm>
            <a:off x="9448800" y="6481763"/>
            <a:ext cx="2743200" cy="365125"/>
          </a:xfrm>
        </p:spPr>
        <p:txBody>
          <a:bodyPr/>
          <a:lstStyle/>
          <a:p>
            <a:fld id="{D5496141-EF9F-48D7-BC1D-782D37831BAB}" type="slidenum">
              <a:rPr lang="zh-CN" altLang="en-US" smtClean="0"/>
              <a:t>22</a:t>
            </a:fld>
            <a:endParaRPr lang="zh-CN" altLang="en-US"/>
          </a:p>
        </p:txBody>
      </p:sp>
    </p:spTree>
    <p:extLst>
      <p:ext uri="{BB962C8B-B14F-4D97-AF65-F5344CB8AC3E}">
        <p14:creationId xmlns:p14="http://schemas.microsoft.com/office/powerpoint/2010/main" val="224668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80283-4337-8DDC-2DBD-041544995606}"/>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37B739A9-51DF-06C7-7181-1B55CB972C58}"/>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10C5CA1F-B5D0-83CF-73FA-1C97DA7534D6}"/>
              </a:ext>
            </a:extLst>
          </p:cNvPr>
          <p:cNvSpPr>
            <a:spLocks noGrp="1"/>
          </p:cNvSpPr>
          <p:nvPr>
            <p:ph type="sldNum" sz="quarter" idx="4"/>
          </p:nvPr>
        </p:nvSpPr>
        <p:spPr/>
        <p:txBody>
          <a:bodyPr/>
          <a:lstStyle/>
          <a:p>
            <a:fld id="{D5496141-EF9F-48D7-BC1D-782D37831BAB}" type="slidenum">
              <a:rPr lang="zh-CN" altLang="en-US" smtClean="0"/>
              <a:t>3</a:t>
            </a:fld>
            <a:endParaRPr lang="zh-CN" altLang="en-US"/>
          </a:p>
        </p:txBody>
      </p:sp>
      <p:pic>
        <p:nvPicPr>
          <p:cNvPr id="6" name="图片 5">
            <a:extLst>
              <a:ext uri="{FF2B5EF4-FFF2-40B4-BE49-F238E27FC236}">
                <a16:creationId xmlns:a16="http://schemas.microsoft.com/office/drawing/2014/main" id="{E56B3EF7-FF96-E4D7-6FDC-3235F9315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304" y="1995057"/>
            <a:ext cx="5498147" cy="2867886"/>
          </a:xfrm>
          <a:prstGeom prst="rect">
            <a:avLst/>
          </a:prstGeom>
        </p:spPr>
      </p:pic>
      <p:sp>
        <p:nvSpPr>
          <p:cNvPr id="9" name="文本框 8">
            <a:extLst>
              <a:ext uri="{FF2B5EF4-FFF2-40B4-BE49-F238E27FC236}">
                <a16:creationId xmlns:a16="http://schemas.microsoft.com/office/drawing/2014/main" id="{3A6B44EF-CDDF-7349-0180-81443C67AB79}"/>
              </a:ext>
            </a:extLst>
          </p:cNvPr>
          <p:cNvSpPr txBox="1"/>
          <p:nvPr/>
        </p:nvSpPr>
        <p:spPr>
          <a:xfrm>
            <a:off x="314740" y="1496857"/>
            <a:ext cx="5582478" cy="2722477"/>
          </a:xfrm>
          <a:prstGeom prst="rect">
            <a:avLst/>
          </a:prstGeom>
          <a:noFill/>
        </p:spPr>
        <p:txBody>
          <a:bodyPr wrap="square">
            <a:spAutoFit/>
          </a:bodyPr>
          <a:lstStyle/>
          <a:p>
            <a:pPr algn="just">
              <a:lnSpc>
                <a:spcPct val="120000"/>
              </a:lnSpc>
            </a:pPr>
            <a:r>
              <a:rPr lang="en-US" altLang="zh-CN" dirty="0">
                <a:effectLst/>
                <a:ea typeface="Cascadia Next SC" panose="020B0609020000020004" pitchFamily="49" charset="-120"/>
              </a:rPr>
              <a:t>Over the past decades,</a:t>
            </a:r>
            <a:r>
              <a:rPr lang="en-US" altLang="zh-CN" dirty="0">
                <a:ea typeface="Cascadia Next SC" panose="020B0609020000020004" pitchFamily="49" charset="-120"/>
              </a:rPr>
              <a:t> with</a:t>
            </a:r>
            <a:r>
              <a:rPr lang="en-US" altLang="zh-CN" dirty="0">
                <a:effectLst/>
                <a:ea typeface="Cascadia Next SC" panose="020B0609020000020004" pitchFamily="49" charset="-120"/>
              </a:rPr>
              <a:t> the development of Information &amp; Communication Technologies (ICT)</a:t>
            </a:r>
            <a:r>
              <a:rPr lang="en-US" altLang="zh-CN" dirty="0">
                <a:ea typeface="Cascadia Next SC" panose="020B0609020000020004" pitchFamily="49" charset="-120"/>
              </a:rPr>
              <a:t>, both the number and market of mobile devices growth rapidly:</a:t>
            </a:r>
            <a:r>
              <a:rPr lang="en-US" altLang="zh-CN" dirty="0">
                <a:effectLst/>
                <a:ea typeface="Cascadia Next SC" panose="020B0609020000020004" pitchFamily="49" charset="-120"/>
              </a:rPr>
              <a:t> </a:t>
            </a:r>
          </a:p>
          <a:p>
            <a:pPr marL="285750" indent="-285750" algn="just" latinLnBrk="1">
              <a:lnSpc>
                <a:spcPct val="120000"/>
              </a:lnSpc>
              <a:buFont typeface="Arial" panose="020B0604020202020204" pitchFamily="34" charset="0"/>
              <a:buChar char="•"/>
            </a:pPr>
            <a:endParaRPr lang="en-US" altLang="zh-CN" dirty="0">
              <a:effectLst/>
              <a:ea typeface="Cascadia Next SC" panose="020B0609020000020004" pitchFamily="49" charset="-120"/>
            </a:endParaRP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devices:</a:t>
            </a:r>
            <a:endParaRPr lang="en-US" altLang="zh-CN" dirty="0">
              <a:ea typeface="Cascadia Next SC" panose="020B0609020000020004" pitchFamily="49" charset="-120"/>
            </a:endParaRP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1.2B (2014) =&gt; 18.22B (2025)</a:t>
            </a:r>
          </a:p>
          <a:p>
            <a:pPr marL="285750"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 of mobile ap</a:t>
            </a:r>
            <a:r>
              <a:rPr lang="en-US" altLang="zh-CN" dirty="0">
                <a:ea typeface="Cascadia Next SC" panose="020B0609020000020004" pitchFamily="49" charset="-120"/>
              </a:rPr>
              <a:t>plication market:</a:t>
            </a:r>
          </a:p>
          <a:p>
            <a:pPr marL="742950" lvl="1" indent="-285750" algn="just" latinLnBrk="1">
              <a:lnSpc>
                <a:spcPct val="120000"/>
              </a:lnSpc>
              <a:buFont typeface="Arial" panose="020B0604020202020204" pitchFamily="34" charset="0"/>
              <a:buChar char="•"/>
            </a:pPr>
            <a:r>
              <a:rPr lang="en-US" altLang="zh-CN" dirty="0">
                <a:effectLst/>
                <a:ea typeface="Cascadia Next SC" panose="020B0609020000020004" pitchFamily="49" charset="-120"/>
              </a:rPr>
              <a:t>252.89</a:t>
            </a:r>
            <a:r>
              <a:rPr lang="en-US" altLang="zh-CN" dirty="0">
                <a:ea typeface="Cascadia Next SC" panose="020B0609020000020004" pitchFamily="49" charset="-120"/>
              </a:rPr>
              <a:t>B </a:t>
            </a:r>
            <a:r>
              <a:rPr lang="en-US" altLang="zh-CN" dirty="0">
                <a:effectLst/>
                <a:ea typeface="Cascadia Next SC" panose="020B0609020000020004" pitchFamily="49" charset="-120"/>
              </a:rPr>
              <a:t>(2023) =&gt; 626.39</a:t>
            </a:r>
            <a:r>
              <a:rPr lang="en-US" altLang="zh-CN" dirty="0">
                <a:ea typeface="Cascadia Next SC" panose="020B0609020000020004" pitchFamily="49" charset="-120"/>
              </a:rPr>
              <a:t>B (2030)</a:t>
            </a:r>
            <a:endParaRPr lang="en-US" altLang="zh-CN" dirty="0">
              <a:effectLst/>
              <a:ea typeface="Cascadia Next SC" panose="020B0609020000020004" pitchFamily="49" charset="-120"/>
            </a:endParaRPr>
          </a:p>
        </p:txBody>
      </p:sp>
      <p:sp>
        <p:nvSpPr>
          <p:cNvPr id="10" name="文本框 9">
            <a:extLst>
              <a:ext uri="{FF2B5EF4-FFF2-40B4-BE49-F238E27FC236}">
                <a16:creationId xmlns:a16="http://schemas.microsoft.com/office/drawing/2014/main" id="{B448268F-D195-A779-4E2F-BD92856BB284}"/>
              </a:ext>
            </a:extLst>
          </p:cNvPr>
          <p:cNvSpPr txBox="1"/>
          <p:nvPr/>
        </p:nvSpPr>
        <p:spPr>
          <a:xfrm>
            <a:off x="314740" y="4667335"/>
            <a:ext cx="5781260" cy="923330"/>
          </a:xfrm>
          <a:prstGeom prst="rect">
            <a:avLst/>
          </a:prstGeom>
          <a:noFill/>
        </p:spPr>
        <p:txBody>
          <a:bodyPr wrap="square">
            <a:spAutoFit/>
          </a:bodyPr>
          <a:lstStyle/>
          <a:p>
            <a:pPr algn="just"/>
            <a:r>
              <a:rPr lang="en-US" altLang="zh-CN" dirty="0"/>
              <a:t>With the rapid growth of mobile devices and applications, the demand for high-quality mobile applications has increased significantly</a:t>
            </a:r>
            <a:endParaRPr lang="zh-CN" altLang="en-US" dirty="0"/>
          </a:p>
        </p:txBody>
      </p:sp>
    </p:spTree>
    <p:extLst>
      <p:ext uri="{BB962C8B-B14F-4D97-AF65-F5344CB8AC3E}">
        <p14:creationId xmlns:p14="http://schemas.microsoft.com/office/powerpoint/2010/main" val="574587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DADD3-A11C-D177-3E0B-402F436605C2}"/>
              </a:ext>
            </a:extLst>
          </p:cNvPr>
          <p:cNvSpPr>
            <a:spLocks noGrp="1"/>
          </p:cNvSpPr>
          <p:nvPr>
            <p:ph type="title"/>
          </p:nvPr>
        </p:nvSpPr>
        <p:spPr/>
        <p:txBody>
          <a:bodyPr/>
          <a:lstStyle/>
          <a:p>
            <a:r>
              <a:rPr lang="en-US" altLang="zh-CN" dirty="0"/>
              <a:t>I. Introduction</a:t>
            </a:r>
            <a:endParaRPr lang="zh-CN" altLang="en-US" dirty="0"/>
          </a:p>
        </p:txBody>
      </p:sp>
      <p:sp>
        <p:nvSpPr>
          <p:cNvPr id="3" name="页脚占位符 2">
            <a:extLst>
              <a:ext uri="{FF2B5EF4-FFF2-40B4-BE49-F238E27FC236}">
                <a16:creationId xmlns:a16="http://schemas.microsoft.com/office/drawing/2014/main" id="{1A7BE85C-C70C-1FCF-6936-4FCA2FD42E8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3FD7093D-CFE3-1CAD-915B-3BF103978F73}"/>
              </a:ext>
            </a:extLst>
          </p:cNvPr>
          <p:cNvSpPr>
            <a:spLocks noGrp="1"/>
          </p:cNvSpPr>
          <p:nvPr>
            <p:ph type="sldNum" sz="quarter" idx="4"/>
          </p:nvPr>
        </p:nvSpPr>
        <p:spPr/>
        <p:txBody>
          <a:bodyPr/>
          <a:lstStyle/>
          <a:p>
            <a:fld id="{D5496141-EF9F-48D7-BC1D-782D37831BAB}" type="slidenum">
              <a:rPr lang="zh-CN" altLang="en-US" smtClean="0"/>
              <a:t>4</a:t>
            </a:fld>
            <a:endParaRPr lang="zh-CN" altLang="en-US"/>
          </a:p>
        </p:txBody>
      </p:sp>
      <p:sp>
        <p:nvSpPr>
          <p:cNvPr id="8" name="文本框 7">
            <a:extLst>
              <a:ext uri="{FF2B5EF4-FFF2-40B4-BE49-F238E27FC236}">
                <a16:creationId xmlns:a16="http://schemas.microsoft.com/office/drawing/2014/main" id="{2C3B7B51-1AD4-0833-522E-2454E574526D}"/>
              </a:ext>
            </a:extLst>
          </p:cNvPr>
          <p:cNvSpPr txBox="1"/>
          <p:nvPr/>
        </p:nvSpPr>
        <p:spPr>
          <a:xfrm>
            <a:off x="483705" y="1860479"/>
            <a:ext cx="6533322" cy="3366563"/>
          </a:xfrm>
          <a:prstGeom prst="rect">
            <a:avLst/>
          </a:prstGeom>
          <a:noFill/>
        </p:spPr>
        <p:txBody>
          <a:bodyPr wrap="square">
            <a:spAutoFit/>
          </a:bodyPr>
          <a:lstStyle/>
          <a:p>
            <a:pPr algn="just">
              <a:lnSpc>
                <a:spcPct val="150000"/>
              </a:lnSpc>
            </a:pPr>
            <a:r>
              <a:rPr lang="en-US" altLang="zh-CN" dirty="0"/>
              <a:t>Our project examines the comprehensive </a:t>
            </a:r>
            <a:r>
              <a:rPr lang="en-US" altLang="zh-CN" u="sng" dirty="0"/>
              <a:t>landscape</a:t>
            </a:r>
            <a:r>
              <a:rPr lang="en-US" altLang="zh-CN" dirty="0"/>
              <a:t> of automated mobile application testing, addressing both its significance and </a:t>
            </a:r>
            <a:r>
              <a:rPr lang="en-US" altLang="zh-CN" u="sng" dirty="0"/>
              <a:t>challenges</a:t>
            </a:r>
            <a:r>
              <a:rPr lang="en-US" altLang="zh-CN" dirty="0"/>
              <a:t>. Drawing from previous research, we explore </a:t>
            </a:r>
            <a:r>
              <a:rPr lang="en-US" altLang="zh-CN" u="sng" dirty="0"/>
              <a:t>future trends</a:t>
            </a:r>
            <a:r>
              <a:rPr lang="en-US" altLang="zh-CN" dirty="0"/>
              <a:t> in automated mobile testing, particularly the integration of cutting-edge technologies such as AI and cloud computing, to outline the field's trajectory. Through this analysis, we aim to identify ways to enhance the efficiency and effectiveness of automated mobile application testing.</a:t>
            </a:r>
            <a:endParaRPr lang="zh-CN" altLang="en-US" dirty="0"/>
          </a:p>
        </p:txBody>
      </p:sp>
      <p:graphicFrame>
        <p:nvGraphicFramePr>
          <p:cNvPr id="12" name="图示 11">
            <a:extLst>
              <a:ext uri="{FF2B5EF4-FFF2-40B4-BE49-F238E27FC236}">
                <a16:creationId xmlns:a16="http://schemas.microsoft.com/office/drawing/2014/main" id="{21F75130-00B7-3AC7-564E-E7BC60CC2218}"/>
              </a:ext>
            </a:extLst>
          </p:cNvPr>
          <p:cNvGraphicFramePr/>
          <p:nvPr>
            <p:extLst>
              <p:ext uri="{D42A27DB-BD31-4B8C-83A1-F6EECF244321}">
                <p14:modId xmlns:p14="http://schemas.microsoft.com/office/powerpoint/2010/main" val="1825091833"/>
              </p:ext>
            </p:extLst>
          </p:nvPr>
        </p:nvGraphicFramePr>
        <p:xfrm>
          <a:off x="7564783" y="983374"/>
          <a:ext cx="4242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33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25A6C-DCFA-9C8D-7FF8-68F218139BE8}"/>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FFC63654-28E6-B09F-514B-C24CB1B3A547}"/>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B367692E-AF60-2D77-6712-FF94C8A9838F}"/>
              </a:ext>
            </a:extLst>
          </p:cNvPr>
          <p:cNvSpPr>
            <a:spLocks noGrp="1"/>
          </p:cNvSpPr>
          <p:nvPr>
            <p:ph type="sldNum" sz="quarter" idx="4"/>
          </p:nvPr>
        </p:nvSpPr>
        <p:spPr/>
        <p:txBody>
          <a:bodyPr/>
          <a:lstStyle/>
          <a:p>
            <a:fld id="{D5496141-EF9F-48D7-BC1D-782D37831BAB}" type="slidenum">
              <a:rPr lang="zh-CN" altLang="en-US" smtClean="0"/>
              <a:t>5</a:t>
            </a:fld>
            <a:endParaRPr lang="zh-CN" altLang="en-US"/>
          </a:p>
        </p:txBody>
      </p:sp>
      <p:sp>
        <p:nvSpPr>
          <p:cNvPr id="8" name="文本框 7">
            <a:extLst>
              <a:ext uri="{FF2B5EF4-FFF2-40B4-BE49-F238E27FC236}">
                <a16:creationId xmlns:a16="http://schemas.microsoft.com/office/drawing/2014/main" id="{63DBB01F-8D93-18A4-2004-97174390C8AF}"/>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Mobile Testing Automation ? </a:t>
            </a:r>
            <a:endParaRPr lang="zh-CN" altLang="en-US" b="1" dirty="0"/>
          </a:p>
        </p:txBody>
      </p:sp>
      <p:sp>
        <p:nvSpPr>
          <p:cNvPr id="9" name="文本框 8">
            <a:extLst>
              <a:ext uri="{FF2B5EF4-FFF2-40B4-BE49-F238E27FC236}">
                <a16:creationId xmlns:a16="http://schemas.microsoft.com/office/drawing/2014/main" id="{E5F97EC4-79E5-4157-D33B-2C2CF453000E}"/>
              </a:ext>
            </a:extLst>
          </p:cNvPr>
          <p:cNvSpPr txBox="1"/>
          <p:nvPr/>
        </p:nvSpPr>
        <p:spPr>
          <a:xfrm>
            <a:off x="679176" y="2296862"/>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CI/CD ? </a:t>
            </a:r>
            <a:endParaRPr lang="zh-CN" altLang="en-US" b="1" dirty="0"/>
          </a:p>
        </p:txBody>
      </p:sp>
      <p:sp>
        <p:nvSpPr>
          <p:cNvPr id="14" name="文本框 13">
            <a:extLst>
              <a:ext uri="{FF2B5EF4-FFF2-40B4-BE49-F238E27FC236}">
                <a16:creationId xmlns:a16="http://schemas.microsoft.com/office/drawing/2014/main" id="{9F9AB64A-83EB-8DA6-3F0B-A1901DFC6C84}"/>
              </a:ext>
            </a:extLst>
          </p:cNvPr>
          <p:cNvSpPr txBox="1"/>
          <p:nvPr/>
        </p:nvSpPr>
        <p:spPr>
          <a:xfrm>
            <a:off x="679174" y="1317929"/>
            <a:ext cx="11194774" cy="584775"/>
          </a:xfrm>
          <a:prstGeom prst="rect">
            <a:avLst/>
          </a:prstGeom>
          <a:noFill/>
        </p:spPr>
        <p:txBody>
          <a:bodyPr wrap="square">
            <a:spAutoFit/>
          </a:bodyPr>
          <a:lstStyle/>
          <a:p>
            <a:pPr algn="just"/>
            <a:r>
              <a:rPr lang="en-US" altLang="zh-CN" sz="1600" dirty="0"/>
              <a:t>Mobile Application Testing is a process by which application software developed for handheld mobile devices is tested for its functionality, usability and consistency. It divide into 2 kinds: </a:t>
            </a:r>
            <a:r>
              <a:rPr lang="en-US" altLang="zh-CN" sz="1600" i="1" dirty="0"/>
              <a:t>manual testing</a:t>
            </a:r>
            <a:r>
              <a:rPr lang="en-US" altLang="zh-CN" sz="1600" dirty="0"/>
              <a:t> and </a:t>
            </a:r>
            <a:r>
              <a:rPr lang="en-US" altLang="zh-CN" sz="1600" i="1" dirty="0"/>
              <a:t>automated testing </a:t>
            </a:r>
            <a:r>
              <a:rPr lang="en-US" altLang="zh-CN" sz="1600" dirty="0"/>
              <a:t>(mobile testing automation). </a:t>
            </a:r>
            <a:endParaRPr lang="zh-CN" altLang="en-US" sz="1600" dirty="0"/>
          </a:p>
        </p:txBody>
      </p:sp>
      <p:sp>
        <p:nvSpPr>
          <p:cNvPr id="18" name="文本框 17">
            <a:extLst>
              <a:ext uri="{FF2B5EF4-FFF2-40B4-BE49-F238E27FC236}">
                <a16:creationId xmlns:a16="http://schemas.microsoft.com/office/drawing/2014/main" id="{6967A21D-99BF-FC31-858A-31120D96C3F6}"/>
              </a:ext>
            </a:extLst>
          </p:cNvPr>
          <p:cNvSpPr txBox="1"/>
          <p:nvPr/>
        </p:nvSpPr>
        <p:spPr>
          <a:xfrm>
            <a:off x="679174" y="2662928"/>
            <a:ext cx="11241159" cy="830997"/>
          </a:xfrm>
          <a:prstGeom prst="rect">
            <a:avLst/>
          </a:prstGeom>
          <a:noFill/>
        </p:spPr>
        <p:txBody>
          <a:bodyPr wrap="square">
            <a:spAutoFit/>
          </a:bodyPr>
          <a:lstStyle>
            <a:defPPr>
              <a:defRPr lang="zh-CN"/>
            </a:defPPr>
            <a:lvl1pPr>
              <a:defRPr sz="1600"/>
            </a:lvl1pPr>
          </a:lstStyle>
          <a:p>
            <a:pPr algn="just"/>
            <a:r>
              <a:rPr lang="en-US" altLang="zh-CN" dirty="0"/>
              <a:t>CI/CD stands for </a:t>
            </a:r>
            <a:r>
              <a:rPr lang="en-US" altLang="zh-CN" i="1" dirty="0"/>
              <a:t>Continuous Integration &amp; Continuous Delivery (or Continuous Deployment) </a:t>
            </a:r>
            <a:r>
              <a:rPr lang="en-US" altLang="zh-CN" dirty="0"/>
              <a:t>that automates the building, testing, and deployment of software. As the result of rapid growth application requirement, CI/CD becomes the key framework of workflow of software development. </a:t>
            </a:r>
            <a:endParaRPr lang="zh-CN" altLang="en-US" dirty="0"/>
          </a:p>
        </p:txBody>
      </p:sp>
      <p:pic>
        <p:nvPicPr>
          <p:cNvPr id="20" name="图片 19">
            <a:extLst>
              <a:ext uri="{FF2B5EF4-FFF2-40B4-BE49-F238E27FC236}">
                <a16:creationId xmlns:a16="http://schemas.microsoft.com/office/drawing/2014/main" id="{D4639459-B01B-6EB2-86B3-A826D32C60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22" y="3859991"/>
            <a:ext cx="4543955" cy="2555306"/>
          </a:xfrm>
          <a:prstGeom prst="rect">
            <a:avLst/>
          </a:prstGeom>
        </p:spPr>
      </p:pic>
    </p:spTree>
    <p:extLst>
      <p:ext uri="{BB962C8B-B14F-4D97-AF65-F5344CB8AC3E}">
        <p14:creationId xmlns:p14="http://schemas.microsoft.com/office/powerpoint/2010/main" val="11847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E31EA-33E6-19D7-00DA-2DEE399B5B77}"/>
              </a:ext>
            </a:extLst>
          </p:cNvPr>
          <p:cNvSpPr>
            <a:spLocks noGrp="1"/>
          </p:cNvSpPr>
          <p:nvPr>
            <p:ph type="title"/>
          </p:nvPr>
        </p:nvSpPr>
        <p:spPr/>
        <p:txBody>
          <a:bodyPr/>
          <a:lstStyle/>
          <a:p>
            <a:r>
              <a:rPr lang="en-US" altLang="zh-CN" dirty="0"/>
              <a:t>II. Background Knowledge</a:t>
            </a:r>
            <a:endParaRPr lang="zh-CN" altLang="en-US" dirty="0"/>
          </a:p>
        </p:txBody>
      </p:sp>
      <p:sp>
        <p:nvSpPr>
          <p:cNvPr id="3" name="页脚占位符 2">
            <a:extLst>
              <a:ext uri="{FF2B5EF4-FFF2-40B4-BE49-F238E27FC236}">
                <a16:creationId xmlns:a16="http://schemas.microsoft.com/office/drawing/2014/main" id="{5D8AD665-6569-8777-0508-7044B4120B90}"/>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FDF1BEE3-B31C-C99D-C605-DC1BDF53AFD7}"/>
              </a:ext>
            </a:extLst>
          </p:cNvPr>
          <p:cNvSpPr>
            <a:spLocks noGrp="1"/>
          </p:cNvSpPr>
          <p:nvPr>
            <p:ph type="sldNum" sz="quarter" idx="4"/>
          </p:nvPr>
        </p:nvSpPr>
        <p:spPr/>
        <p:txBody>
          <a:bodyPr/>
          <a:lstStyle/>
          <a:p>
            <a:fld id="{D5496141-EF9F-48D7-BC1D-782D37831BAB}" type="slidenum">
              <a:rPr lang="zh-CN" altLang="en-US" smtClean="0"/>
              <a:t>6</a:t>
            </a:fld>
            <a:endParaRPr lang="zh-CN" altLang="en-US"/>
          </a:p>
        </p:txBody>
      </p:sp>
      <p:graphicFrame>
        <p:nvGraphicFramePr>
          <p:cNvPr id="21" name="表格 20">
            <a:extLst>
              <a:ext uri="{FF2B5EF4-FFF2-40B4-BE49-F238E27FC236}">
                <a16:creationId xmlns:a16="http://schemas.microsoft.com/office/drawing/2014/main" id="{654AF26C-2EEC-A70C-9EE4-A3C7E148C020}"/>
              </a:ext>
            </a:extLst>
          </p:cNvPr>
          <p:cNvGraphicFramePr>
            <a:graphicFrameLocks noGrp="1"/>
          </p:cNvGraphicFramePr>
          <p:nvPr>
            <p:extLst>
              <p:ext uri="{D42A27DB-BD31-4B8C-83A1-F6EECF244321}">
                <p14:modId xmlns:p14="http://schemas.microsoft.com/office/powerpoint/2010/main" val="859700513"/>
              </p:ext>
            </p:extLst>
          </p:nvPr>
        </p:nvGraphicFramePr>
        <p:xfrm>
          <a:off x="2032000" y="1806713"/>
          <a:ext cx="8127999" cy="3708400"/>
        </p:xfrm>
        <a:graphic>
          <a:graphicData uri="http://schemas.openxmlformats.org/drawingml/2006/table">
            <a:tbl>
              <a:tblPr firstRow="1">
                <a:tableStyleId>{9D7B26C5-4107-4FEC-AEDC-1716B250A1EF}</a:tableStyleId>
              </a:tblPr>
              <a:tblGrid>
                <a:gridCol w="2709333">
                  <a:extLst>
                    <a:ext uri="{9D8B030D-6E8A-4147-A177-3AD203B41FA5}">
                      <a16:colId xmlns:a16="http://schemas.microsoft.com/office/drawing/2014/main" val="1975070637"/>
                    </a:ext>
                  </a:extLst>
                </a:gridCol>
                <a:gridCol w="2709333">
                  <a:extLst>
                    <a:ext uri="{9D8B030D-6E8A-4147-A177-3AD203B41FA5}">
                      <a16:colId xmlns:a16="http://schemas.microsoft.com/office/drawing/2014/main" val="2152039212"/>
                    </a:ext>
                  </a:extLst>
                </a:gridCol>
                <a:gridCol w="2709333">
                  <a:extLst>
                    <a:ext uri="{9D8B030D-6E8A-4147-A177-3AD203B41FA5}">
                      <a16:colId xmlns:a16="http://schemas.microsoft.com/office/drawing/2014/main" val="4203191228"/>
                    </a:ext>
                  </a:extLst>
                </a:gridCol>
              </a:tblGrid>
              <a:tr h="370840">
                <a:tc>
                  <a:txBody>
                    <a:bodyPr/>
                    <a:lstStyle/>
                    <a:p>
                      <a:pPr algn="ctr"/>
                      <a:r>
                        <a:rPr lang="en-US" altLang="zh-CN" dirty="0"/>
                        <a:t>Categories</a:t>
                      </a:r>
                      <a:endParaRPr lang="zh-CN" altLang="en-US" dirty="0"/>
                    </a:p>
                  </a:txBody>
                  <a:tcPr/>
                </a:tc>
                <a:tc>
                  <a:txBody>
                    <a:bodyPr/>
                    <a:lstStyle/>
                    <a:p>
                      <a:pPr algn="ctr"/>
                      <a:r>
                        <a:rPr lang="en-US" altLang="zh-CN" dirty="0"/>
                        <a:t>Sub-categories</a:t>
                      </a:r>
                      <a:endParaRPr lang="zh-CN" altLang="en-US" dirty="0"/>
                    </a:p>
                  </a:txBody>
                  <a:tcPr/>
                </a:tc>
                <a:tc>
                  <a:txBody>
                    <a:bodyPr/>
                    <a:lstStyle/>
                    <a:p>
                      <a:pPr algn="ctr"/>
                      <a:r>
                        <a:rPr lang="en-US" altLang="zh-CN" dirty="0"/>
                        <a:t>Way of testing</a:t>
                      </a:r>
                      <a:endParaRPr lang="zh-CN" altLang="en-US" dirty="0"/>
                    </a:p>
                  </a:txBody>
                  <a:tcPr/>
                </a:tc>
                <a:extLst>
                  <a:ext uri="{0D108BD9-81ED-4DB2-BD59-A6C34878D82A}">
                    <a16:rowId xmlns:a16="http://schemas.microsoft.com/office/drawing/2014/main" val="3843185096"/>
                  </a:ext>
                </a:extLst>
              </a:tr>
              <a:tr h="370840">
                <a:tc rowSpan="4">
                  <a:txBody>
                    <a:bodyPr/>
                    <a:lstStyle/>
                    <a:p>
                      <a:pPr algn="ctr"/>
                      <a:r>
                        <a:rPr lang="en-US" altLang="zh-CN" dirty="0"/>
                        <a:t>Functional</a:t>
                      </a:r>
                    </a:p>
                    <a:p>
                      <a:pPr algn="ctr"/>
                      <a:r>
                        <a:rPr lang="en-US" altLang="zh-CN" dirty="0"/>
                        <a:t>Testing</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t>Unit Testing</a:t>
                      </a:r>
                      <a:endParaRPr lang="zh-CN" altLang="en-US" dirty="0"/>
                    </a:p>
                  </a:txBody>
                  <a:tcPr/>
                </a:tc>
                <a:tc rowSpan="4">
                  <a:txBody>
                    <a:bodyPr/>
                    <a:lstStyle/>
                    <a:p>
                      <a:pPr algn="ctr"/>
                      <a:r>
                        <a:rPr lang="en-US" altLang="zh-CN" dirty="0"/>
                        <a:t>Automated tools </a:t>
                      </a:r>
                    </a:p>
                    <a:p>
                      <a:pPr algn="ctr"/>
                      <a:r>
                        <a:rPr lang="en-US" altLang="zh-CN" dirty="0"/>
                        <a:t>&amp; </a:t>
                      </a:r>
                    </a:p>
                    <a:p>
                      <a:pPr algn="ctr"/>
                      <a:r>
                        <a:rPr lang="en-US" altLang="zh-CN" dirty="0"/>
                        <a:t>frameworks</a:t>
                      </a:r>
                      <a:endParaRPr lang="zh-CN"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007034"/>
                  </a:ext>
                </a:extLst>
              </a:tr>
              <a:tr h="370840">
                <a:tc vMerge="1">
                  <a:txBody>
                    <a:bodyPr/>
                    <a:lstStyle/>
                    <a:p>
                      <a:endParaRPr lang="zh-CN" altLang="en-US" dirty="0"/>
                    </a:p>
                  </a:txBody>
                  <a:tcPr/>
                </a:tc>
                <a:tc>
                  <a:txBody>
                    <a:bodyPr/>
                    <a:lstStyle/>
                    <a:p>
                      <a:pPr algn="ctr"/>
                      <a:r>
                        <a:rPr lang="en-US" altLang="zh-CN" dirty="0" err="1"/>
                        <a:t>Intergration</a:t>
                      </a:r>
                      <a:r>
                        <a:rPr lang="en-US" altLang="zh-CN" dirty="0"/>
                        <a:t>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1098150574"/>
                  </a:ext>
                </a:extLst>
              </a:tr>
              <a:tr h="370840">
                <a:tc vMerge="1">
                  <a:txBody>
                    <a:bodyPr/>
                    <a:lstStyle/>
                    <a:p>
                      <a:endParaRPr lang="zh-CN" altLang="en-US" dirty="0"/>
                    </a:p>
                  </a:txBody>
                  <a:tcPr/>
                </a:tc>
                <a:tc>
                  <a:txBody>
                    <a:bodyPr/>
                    <a:lstStyle/>
                    <a:p>
                      <a:pPr algn="ctr"/>
                      <a:r>
                        <a:rPr lang="en-US" altLang="zh-CN" dirty="0"/>
                        <a:t>System Testing</a:t>
                      </a:r>
                      <a:endParaRPr lang="zh-CN" altLang="en-US" dirty="0"/>
                    </a:p>
                  </a:txBody>
                  <a:tcPr/>
                </a:tc>
                <a:tc vMerge="1">
                  <a:txBody>
                    <a:bodyPr/>
                    <a:lstStyle/>
                    <a:p>
                      <a:endParaRPr lang="zh-CN" altLang="en-US" dirty="0"/>
                    </a:p>
                  </a:txBody>
                  <a:tcPr/>
                </a:tc>
                <a:extLst>
                  <a:ext uri="{0D108BD9-81ED-4DB2-BD59-A6C34878D82A}">
                    <a16:rowId xmlns:a16="http://schemas.microsoft.com/office/drawing/2014/main" val="2997057780"/>
                  </a:ext>
                </a:extLst>
              </a:tr>
              <a:tr h="370840">
                <a:tc vMerge="1">
                  <a:txBody>
                    <a:bodyPr/>
                    <a:lstStyle/>
                    <a:p>
                      <a:endParaRPr lang="zh-CN" altLang="en-US" dirty="0"/>
                    </a:p>
                  </a:txBody>
                  <a:tcPr/>
                </a:tc>
                <a:tc>
                  <a:txBody>
                    <a:bodyPr/>
                    <a:lstStyle/>
                    <a:p>
                      <a:pPr algn="ctr"/>
                      <a:r>
                        <a:rPr lang="en-US" altLang="zh-CN" dirty="0"/>
                        <a:t>Acceptance Testing</a:t>
                      </a:r>
                      <a:endParaRPr lang="zh-CN" altLang="en-US" dirty="0"/>
                    </a:p>
                  </a:txBody>
                  <a:tcPr>
                    <a:lnB w="12700" cap="flat" cmpd="sng" algn="ctr">
                      <a:solidFill>
                        <a:schemeClr val="tx1"/>
                      </a:solidFill>
                      <a:prstDash val="solid"/>
                      <a:round/>
                      <a:headEnd type="none" w="med" len="med"/>
                      <a:tailEnd type="none" w="med" len="med"/>
                    </a:lnB>
                  </a:tcPr>
                </a:tc>
                <a:tc vMerge="1">
                  <a:txBody>
                    <a:bodyPr/>
                    <a:lstStyle/>
                    <a:p>
                      <a:endParaRPr lang="zh-CN" altLang="en-US" dirty="0"/>
                    </a:p>
                  </a:txBody>
                  <a:tcPr/>
                </a:tc>
                <a:extLst>
                  <a:ext uri="{0D108BD9-81ED-4DB2-BD59-A6C34878D82A}">
                    <a16:rowId xmlns:a16="http://schemas.microsoft.com/office/drawing/2014/main" val="1899182332"/>
                  </a:ext>
                </a:extLst>
              </a:tr>
              <a:tr h="370840">
                <a:tc rowSpan="5">
                  <a:txBody>
                    <a:bodyPr/>
                    <a:lstStyle/>
                    <a:p>
                      <a:pPr algn="ctr"/>
                      <a:r>
                        <a:rPr lang="en-US" altLang="zh-CN" dirty="0"/>
                        <a:t>Non-Functional</a:t>
                      </a:r>
                    </a:p>
                    <a:p>
                      <a:pPr algn="ctr"/>
                      <a:r>
                        <a:rPr lang="en-US" altLang="zh-CN" dirty="0"/>
                        <a:t>Testing</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Performance Testing</a:t>
                      </a:r>
                    </a:p>
                  </a:txBody>
                  <a:tcPr>
                    <a:lnT w="12700" cap="flat" cmpd="sng" algn="ctr">
                      <a:solidFill>
                        <a:schemeClr val="tx1"/>
                      </a:solidFill>
                      <a:prstDash val="solid"/>
                      <a:round/>
                      <a:headEnd type="none" w="med" len="med"/>
                      <a:tailEnd type="none" w="med" len="med"/>
                    </a:lnT>
                  </a:tcPr>
                </a:tc>
                <a:tc rowSpan="5">
                  <a:txBody>
                    <a:bodyPr/>
                    <a:lstStyle/>
                    <a:p>
                      <a:pPr algn="ctr"/>
                      <a:r>
                        <a:rPr lang="en-US" altLang="zh-CN" dirty="0"/>
                        <a:t>Combined automated </a:t>
                      </a:r>
                    </a:p>
                    <a:p>
                      <a:pPr algn="ctr"/>
                      <a:r>
                        <a:rPr lang="en-US" altLang="zh-CN" dirty="0"/>
                        <a:t>&amp; </a:t>
                      </a:r>
                    </a:p>
                    <a:p>
                      <a:pPr algn="ctr"/>
                      <a:r>
                        <a:rPr lang="en-US" altLang="zh-CN" dirty="0"/>
                        <a:t>manual testing</a:t>
                      </a: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1214160"/>
                  </a:ext>
                </a:extLst>
              </a:tr>
              <a:tr h="370840">
                <a:tc vMerge="1">
                  <a:txBody>
                    <a:bodyPr/>
                    <a:lstStyle/>
                    <a:p>
                      <a:endParaRPr lang="zh-CN" altLang="en-US" dirty="0"/>
                    </a:p>
                  </a:txBody>
                  <a:tcPr/>
                </a:tc>
                <a:tc>
                  <a:txBody>
                    <a:bodyPr/>
                    <a:lstStyle/>
                    <a:p>
                      <a:pPr algn="ctr"/>
                      <a:r>
                        <a:rPr lang="en-US" altLang="zh-CN" dirty="0"/>
                        <a:t>Security Testing</a:t>
                      </a:r>
                    </a:p>
                  </a:txBody>
                  <a:tcPr/>
                </a:tc>
                <a:tc vMerge="1">
                  <a:txBody>
                    <a:bodyPr/>
                    <a:lstStyle/>
                    <a:p>
                      <a:endParaRPr lang="zh-CN" altLang="en-US" dirty="0"/>
                    </a:p>
                  </a:txBody>
                  <a:tcPr/>
                </a:tc>
                <a:extLst>
                  <a:ext uri="{0D108BD9-81ED-4DB2-BD59-A6C34878D82A}">
                    <a16:rowId xmlns:a16="http://schemas.microsoft.com/office/drawing/2014/main" val="3933818106"/>
                  </a:ext>
                </a:extLst>
              </a:tr>
              <a:tr h="370840">
                <a:tc vMerge="1">
                  <a:txBody>
                    <a:bodyPr/>
                    <a:lstStyle/>
                    <a:p>
                      <a:endParaRPr lang="zh-CN" altLang="en-US" dirty="0"/>
                    </a:p>
                  </a:txBody>
                  <a:tcPr/>
                </a:tc>
                <a:tc>
                  <a:txBody>
                    <a:bodyPr/>
                    <a:lstStyle/>
                    <a:p>
                      <a:pPr algn="ctr"/>
                      <a:r>
                        <a:rPr lang="en-US" altLang="zh-CN" dirty="0"/>
                        <a:t>Usability Testing</a:t>
                      </a:r>
                    </a:p>
                  </a:txBody>
                  <a:tcPr/>
                </a:tc>
                <a:tc vMerge="1">
                  <a:txBody>
                    <a:bodyPr/>
                    <a:lstStyle/>
                    <a:p>
                      <a:endParaRPr lang="zh-CN" altLang="en-US" dirty="0"/>
                    </a:p>
                  </a:txBody>
                  <a:tcPr/>
                </a:tc>
                <a:extLst>
                  <a:ext uri="{0D108BD9-81ED-4DB2-BD59-A6C34878D82A}">
                    <a16:rowId xmlns:a16="http://schemas.microsoft.com/office/drawing/2014/main" val="2637293213"/>
                  </a:ext>
                </a:extLst>
              </a:tr>
              <a:tr h="370840">
                <a:tc vMerge="1">
                  <a:txBody>
                    <a:bodyPr/>
                    <a:lstStyle/>
                    <a:p>
                      <a:endParaRPr lang="zh-CN" altLang="en-US" dirty="0"/>
                    </a:p>
                  </a:txBody>
                  <a:tcPr/>
                </a:tc>
                <a:tc>
                  <a:txBody>
                    <a:bodyPr/>
                    <a:lstStyle/>
                    <a:p>
                      <a:pPr algn="ctr"/>
                      <a:r>
                        <a:rPr lang="en-US" altLang="zh-CN" dirty="0"/>
                        <a:t>Compatibility Testing</a:t>
                      </a:r>
                    </a:p>
                  </a:txBody>
                  <a:tcPr/>
                </a:tc>
                <a:tc vMerge="1">
                  <a:txBody>
                    <a:bodyPr/>
                    <a:lstStyle/>
                    <a:p>
                      <a:endParaRPr lang="zh-CN" altLang="en-US" dirty="0"/>
                    </a:p>
                  </a:txBody>
                  <a:tcPr/>
                </a:tc>
                <a:extLst>
                  <a:ext uri="{0D108BD9-81ED-4DB2-BD59-A6C34878D82A}">
                    <a16:rowId xmlns:a16="http://schemas.microsoft.com/office/drawing/2014/main" val="1073574156"/>
                  </a:ext>
                </a:extLst>
              </a:tr>
              <a:tr h="370840">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Regression Testing</a:t>
                      </a:r>
                    </a:p>
                  </a:txBody>
                  <a:tcPr/>
                </a:tc>
                <a:tc vMerge="1">
                  <a:txBody>
                    <a:bodyPr/>
                    <a:lstStyle/>
                    <a:p>
                      <a:pPr algn="ct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05426995"/>
                  </a:ext>
                </a:extLst>
              </a:tr>
            </a:tbl>
          </a:graphicData>
        </a:graphic>
      </p:graphicFrame>
      <p:sp>
        <p:nvSpPr>
          <p:cNvPr id="6" name="文本框 5">
            <a:extLst>
              <a:ext uri="{FF2B5EF4-FFF2-40B4-BE49-F238E27FC236}">
                <a16:creationId xmlns:a16="http://schemas.microsoft.com/office/drawing/2014/main" id="{64C11FB2-5209-9C97-5647-16611E92C4A0}"/>
              </a:ext>
            </a:extLst>
          </p:cNvPr>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Application testing types &amp; their way of testing ? </a:t>
            </a:r>
            <a:endParaRPr lang="zh-CN" altLang="en-US" b="1" dirty="0"/>
          </a:p>
        </p:txBody>
      </p:sp>
    </p:spTree>
    <p:extLst>
      <p:ext uri="{BB962C8B-B14F-4D97-AF65-F5344CB8AC3E}">
        <p14:creationId xmlns:p14="http://schemas.microsoft.com/office/powerpoint/2010/main" val="9852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1E304-35FB-2E41-B6D9-F5002E77310C}"/>
              </a:ext>
            </a:extLst>
          </p:cNvPr>
          <p:cNvSpPr>
            <a:spLocks noGrp="1"/>
          </p:cNvSpPr>
          <p:nvPr>
            <p:ph type="title"/>
          </p:nvPr>
        </p:nvSpPr>
        <p:spPr>
          <a:xfrm>
            <a:off x="152400" y="180216"/>
            <a:ext cx="8666922" cy="425752"/>
          </a:xfrm>
        </p:spPr>
        <p:txBody>
          <a:bodyPr/>
          <a:lstStyle/>
          <a:p>
            <a:r>
              <a:rPr lang="en-US" altLang="zh-CN" dirty="0"/>
              <a:t>III. Automated Testing Frameworks &amp; Tools</a:t>
            </a:r>
            <a:endParaRPr lang="zh-CN" altLang="en-US" dirty="0"/>
          </a:p>
        </p:txBody>
      </p:sp>
      <p:sp>
        <p:nvSpPr>
          <p:cNvPr id="3" name="页脚占位符 2">
            <a:extLst>
              <a:ext uri="{FF2B5EF4-FFF2-40B4-BE49-F238E27FC236}">
                <a16:creationId xmlns:a16="http://schemas.microsoft.com/office/drawing/2014/main" id="{BEE86A3C-F0C8-0755-4773-00D74FE6AF24}"/>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D74EA7D5-628E-94B6-331C-4AD3D92A0CC6}"/>
              </a:ext>
            </a:extLst>
          </p:cNvPr>
          <p:cNvSpPr>
            <a:spLocks noGrp="1"/>
          </p:cNvSpPr>
          <p:nvPr>
            <p:ph type="sldNum" sz="quarter" idx="4"/>
          </p:nvPr>
        </p:nvSpPr>
        <p:spPr/>
        <p:txBody>
          <a:bodyPr/>
          <a:lstStyle/>
          <a:p>
            <a:fld id="{D5496141-EF9F-48D7-BC1D-782D37831BAB}" type="slidenum">
              <a:rPr lang="zh-CN" altLang="en-US" smtClean="0"/>
              <a:t>7</a:t>
            </a:fld>
            <a:endParaRPr lang="zh-CN" altLang="en-US"/>
          </a:p>
        </p:txBody>
      </p:sp>
      <p:sp>
        <p:nvSpPr>
          <p:cNvPr id="9" name="文本框 8">
            <a:extLst>
              <a:ext uri="{FF2B5EF4-FFF2-40B4-BE49-F238E27FC236}">
                <a16:creationId xmlns:a16="http://schemas.microsoft.com/office/drawing/2014/main" id="{912EE75D-4D65-0B11-E059-A9875E8CB56C}"/>
              </a:ext>
            </a:extLst>
          </p:cNvPr>
          <p:cNvSpPr txBox="1"/>
          <p:nvPr/>
        </p:nvSpPr>
        <p:spPr>
          <a:xfrm>
            <a:off x="569843" y="986907"/>
            <a:ext cx="10807148" cy="1704569"/>
          </a:xfrm>
          <a:prstGeom prst="rect">
            <a:avLst/>
          </a:prstGeom>
          <a:noFill/>
        </p:spPr>
        <p:txBody>
          <a:bodyPr wrap="square">
            <a:spAutoFit/>
          </a:bodyPr>
          <a:lstStyle/>
          <a:p>
            <a:pPr algn="just">
              <a:lnSpc>
                <a:spcPct val="150000"/>
              </a:lnSpc>
            </a:pPr>
            <a:r>
              <a:rPr lang="en-US" altLang="zh-CN" dirty="0"/>
              <a:t>The “framework” here refers to a combination of tools or software that provide the foundation for establishing automation testing by the users' own desire. Using the framework can accelerate the process of performing automation testing and prevent "</a:t>
            </a:r>
            <a:r>
              <a:rPr lang="en-US" altLang="zh-CN" u="sng" dirty="0"/>
              <a:t>re-inventing the wheel</a:t>
            </a:r>
            <a:r>
              <a:rPr lang="en-US" altLang="zh-CN" dirty="0"/>
              <a:t>", which is considered a modern way of mobile testing automation in real-world practice.</a:t>
            </a:r>
            <a:endParaRPr lang="zh-CN" altLang="en-US" dirty="0"/>
          </a:p>
        </p:txBody>
      </p:sp>
      <p:pic>
        <p:nvPicPr>
          <p:cNvPr id="1026" name="Picture 2" descr="Selenium (software) - Wikiversity">
            <a:extLst>
              <a:ext uri="{FF2B5EF4-FFF2-40B4-BE49-F238E27FC236}">
                <a16:creationId xmlns:a16="http://schemas.microsoft.com/office/drawing/2014/main" id="{B6D80DE6-0D9F-4A5B-9CD4-8A10FCA426B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657"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088AFC3-ECCF-CB5A-492C-2DADF54C62C4}"/>
              </a:ext>
            </a:extLst>
          </p:cNvPr>
          <p:cNvSpPr txBox="1"/>
          <p:nvPr/>
        </p:nvSpPr>
        <p:spPr>
          <a:xfrm>
            <a:off x="2297636" y="4307679"/>
            <a:ext cx="1056700" cy="369332"/>
          </a:xfrm>
          <a:prstGeom prst="rect">
            <a:avLst/>
          </a:prstGeom>
          <a:noFill/>
        </p:spPr>
        <p:txBody>
          <a:bodyPr wrap="none" rtlCol="0">
            <a:spAutoFit/>
          </a:bodyPr>
          <a:lstStyle/>
          <a:p>
            <a:r>
              <a:rPr lang="en-US" altLang="zh-CN" dirty="0"/>
              <a:t>Selenium</a:t>
            </a:r>
            <a:endParaRPr lang="zh-CN" altLang="en-US" dirty="0"/>
          </a:p>
        </p:txBody>
      </p:sp>
      <p:pic>
        <p:nvPicPr>
          <p:cNvPr id="1030" name="Picture 6" descr="Mastering Appium Setup: Unveiling the Secrets | by Lucas Trabuchi | Medium">
            <a:extLst>
              <a:ext uri="{FF2B5EF4-FFF2-40B4-BE49-F238E27FC236}">
                <a16:creationId xmlns:a16="http://schemas.microsoft.com/office/drawing/2014/main" id="{46FD33F7-5B37-BCEC-F685-FD81B59DD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789" y="2823680"/>
            <a:ext cx="2300421" cy="14205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FCD3CD38-250C-48E3-AA28-195358974BDE}"/>
              </a:ext>
            </a:extLst>
          </p:cNvPr>
          <p:cNvSpPr txBox="1"/>
          <p:nvPr/>
        </p:nvSpPr>
        <p:spPr>
          <a:xfrm>
            <a:off x="5625358" y="4307679"/>
            <a:ext cx="941283" cy="369332"/>
          </a:xfrm>
          <a:prstGeom prst="rect">
            <a:avLst/>
          </a:prstGeom>
          <a:noFill/>
        </p:spPr>
        <p:txBody>
          <a:bodyPr wrap="none" rtlCol="0">
            <a:spAutoFit/>
          </a:bodyPr>
          <a:lstStyle/>
          <a:p>
            <a:r>
              <a:rPr lang="en-US" altLang="zh-CN" dirty="0"/>
              <a:t>Appium</a:t>
            </a:r>
            <a:endParaRPr lang="zh-CN" altLang="en-US" dirty="0"/>
          </a:p>
        </p:txBody>
      </p:sp>
      <p:pic>
        <p:nvPicPr>
          <p:cNvPr id="1032" name="Picture 8" descr="Nightwatch.js · GitHub">
            <a:extLst>
              <a:ext uri="{FF2B5EF4-FFF2-40B4-BE49-F238E27FC236}">
                <a16:creationId xmlns:a16="http://schemas.microsoft.com/office/drawing/2014/main" id="{1CD25ADE-F5ED-F731-E12B-1887103DA16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7301"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0531A79D-16AE-E4FA-E613-3FCB7CE7D439}"/>
              </a:ext>
            </a:extLst>
          </p:cNvPr>
          <p:cNvSpPr txBox="1"/>
          <p:nvPr/>
        </p:nvSpPr>
        <p:spPr>
          <a:xfrm>
            <a:off x="8766684" y="4307679"/>
            <a:ext cx="1479892" cy="369332"/>
          </a:xfrm>
          <a:prstGeom prst="rect">
            <a:avLst/>
          </a:prstGeom>
          <a:noFill/>
        </p:spPr>
        <p:txBody>
          <a:bodyPr wrap="none" rtlCol="0">
            <a:spAutoFit/>
          </a:bodyPr>
          <a:lstStyle/>
          <a:p>
            <a:r>
              <a:rPr lang="en-US" altLang="zh-CN" dirty="0" err="1"/>
              <a:t>NightwatchJS</a:t>
            </a:r>
            <a:endParaRPr lang="zh-CN" altLang="en-US" dirty="0"/>
          </a:p>
        </p:txBody>
      </p:sp>
      <p:pic>
        <p:nvPicPr>
          <p:cNvPr id="1034" name="Picture 10" descr="Best Test Automation Frameworks for Mobile App">
            <a:extLst>
              <a:ext uri="{FF2B5EF4-FFF2-40B4-BE49-F238E27FC236}">
                <a16:creationId xmlns:a16="http://schemas.microsoft.com/office/drawing/2014/main" id="{9CA86930-DF38-B7A4-E6B2-D5E8C9150E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5315" y="4795367"/>
            <a:ext cx="2068995" cy="1086223"/>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3E3212F6-5D66-8EC7-F0A7-F05F1D9FA4EE}"/>
              </a:ext>
            </a:extLst>
          </p:cNvPr>
          <p:cNvSpPr txBox="1"/>
          <p:nvPr/>
        </p:nvSpPr>
        <p:spPr>
          <a:xfrm>
            <a:off x="3944287" y="6112222"/>
            <a:ext cx="1031051" cy="369332"/>
          </a:xfrm>
          <a:prstGeom prst="rect">
            <a:avLst/>
          </a:prstGeom>
          <a:noFill/>
        </p:spPr>
        <p:txBody>
          <a:bodyPr wrap="none" rtlCol="0">
            <a:spAutoFit/>
          </a:bodyPr>
          <a:lstStyle/>
          <a:p>
            <a:r>
              <a:rPr lang="en-US" altLang="zh-CN" dirty="0"/>
              <a:t>Calabash</a:t>
            </a:r>
            <a:endParaRPr lang="zh-CN" altLang="en-US" dirty="0"/>
          </a:p>
        </p:txBody>
      </p:sp>
      <p:pic>
        <p:nvPicPr>
          <p:cNvPr id="1036" name="Picture 12" descr="GitHub - browserstack/xcuitest-sample-browserstack">
            <a:extLst>
              <a:ext uri="{FF2B5EF4-FFF2-40B4-BE49-F238E27FC236}">
                <a16:creationId xmlns:a16="http://schemas.microsoft.com/office/drawing/2014/main" id="{7EF0BDDB-7E7A-8023-DFA2-5828E192D4BB}"/>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210" y="4761230"/>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BF732D4-B0D0-AC7A-3813-A7D192EF47ED}"/>
              </a:ext>
            </a:extLst>
          </p:cNvPr>
          <p:cNvSpPr txBox="1"/>
          <p:nvPr/>
        </p:nvSpPr>
        <p:spPr>
          <a:xfrm>
            <a:off x="7280352" y="6161268"/>
            <a:ext cx="1130374" cy="369332"/>
          </a:xfrm>
          <a:prstGeom prst="rect">
            <a:avLst/>
          </a:prstGeom>
          <a:noFill/>
        </p:spPr>
        <p:txBody>
          <a:bodyPr wrap="none" rtlCol="0">
            <a:spAutoFit/>
          </a:bodyPr>
          <a:lstStyle/>
          <a:p>
            <a:r>
              <a:rPr lang="en-US" altLang="zh-CN" dirty="0" err="1"/>
              <a:t>XCUITest</a:t>
            </a:r>
            <a:endParaRPr lang="zh-CN" altLang="en-US" dirty="0"/>
          </a:p>
        </p:txBody>
      </p:sp>
    </p:spTree>
    <p:extLst>
      <p:ext uri="{BB962C8B-B14F-4D97-AF65-F5344CB8AC3E}">
        <p14:creationId xmlns:p14="http://schemas.microsoft.com/office/powerpoint/2010/main" val="339581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4C1FF2-A18A-A62E-D5DE-2B60D751757E}"/>
              </a:ext>
            </a:extLst>
          </p:cNvPr>
          <p:cNvSpPr>
            <a:spLocks noGrp="1"/>
          </p:cNvSpPr>
          <p:nvPr>
            <p:ph type="title"/>
          </p:nvPr>
        </p:nvSpPr>
        <p:spPr/>
        <p:txBody>
          <a:bodyPr/>
          <a:lstStyle/>
          <a:p>
            <a:r>
              <a:rPr lang="en-US" altLang="zh-CN" dirty="0"/>
              <a:t>III. Selenium</a:t>
            </a:r>
            <a:endParaRPr lang="zh-CN" altLang="en-US" dirty="0"/>
          </a:p>
        </p:txBody>
      </p:sp>
      <p:sp>
        <p:nvSpPr>
          <p:cNvPr id="3" name="页脚占位符 2">
            <a:extLst>
              <a:ext uri="{FF2B5EF4-FFF2-40B4-BE49-F238E27FC236}">
                <a16:creationId xmlns:a16="http://schemas.microsoft.com/office/drawing/2014/main" id="{0AA680AB-12A2-9FBF-E242-85967C267913}"/>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8840D8CE-64A3-9A28-BCD6-D454F4648027}"/>
              </a:ext>
            </a:extLst>
          </p:cNvPr>
          <p:cNvSpPr>
            <a:spLocks noGrp="1"/>
          </p:cNvSpPr>
          <p:nvPr>
            <p:ph type="sldNum" sz="quarter" idx="4"/>
          </p:nvPr>
        </p:nvSpPr>
        <p:spPr/>
        <p:txBody>
          <a:bodyPr/>
          <a:lstStyle/>
          <a:p>
            <a:fld id="{D5496141-EF9F-48D7-BC1D-782D37831BAB}" type="slidenum">
              <a:rPr lang="zh-CN" altLang="en-US" smtClean="0"/>
              <a:t>8</a:t>
            </a:fld>
            <a:endParaRPr lang="zh-CN" altLang="en-US"/>
          </a:p>
        </p:txBody>
      </p:sp>
      <p:sp>
        <p:nvSpPr>
          <p:cNvPr id="8" name="文本框 7">
            <a:extLst>
              <a:ext uri="{FF2B5EF4-FFF2-40B4-BE49-F238E27FC236}">
                <a16:creationId xmlns:a16="http://schemas.microsoft.com/office/drawing/2014/main" id="{34D97390-3B59-8730-1D0E-788F3D0DED32}"/>
              </a:ext>
            </a:extLst>
          </p:cNvPr>
          <p:cNvSpPr txBox="1"/>
          <p:nvPr/>
        </p:nvSpPr>
        <p:spPr>
          <a:xfrm>
            <a:off x="434835" y="1208758"/>
            <a:ext cx="10995163" cy="646331"/>
          </a:xfrm>
          <a:prstGeom prst="rect">
            <a:avLst/>
          </a:prstGeom>
          <a:noFill/>
        </p:spPr>
        <p:txBody>
          <a:bodyPr wrap="square">
            <a:spAutoFit/>
          </a:bodyPr>
          <a:lstStyle/>
          <a:p>
            <a:pPr algn="just"/>
            <a:r>
              <a:rPr lang="en-US" altLang="zh-CN" dirty="0"/>
              <a:t>Selenium is a widely adopted open-source framework primarily designed for web application testing but extended for mobile web testing through integration with tools like Appium or </a:t>
            </a:r>
            <a:r>
              <a:rPr lang="en-US" altLang="zh-CN" dirty="0" err="1"/>
              <a:t>Selendroid</a:t>
            </a:r>
            <a:r>
              <a:rPr lang="en-US" altLang="zh-CN" dirty="0"/>
              <a:t>. </a:t>
            </a:r>
            <a:endParaRPr lang="zh-CN" altLang="en-US" dirty="0"/>
          </a:p>
        </p:txBody>
      </p:sp>
      <p:sp>
        <p:nvSpPr>
          <p:cNvPr id="20" name="文本框 19">
            <a:extLst>
              <a:ext uri="{FF2B5EF4-FFF2-40B4-BE49-F238E27FC236}">
                <a16:creationId xmlns:a16="http://schemas.microsoft.com/office/drawing/2014/main" id="{25DC9D1D-E0FC-31DE-0FD8-1193137C535A}"/>
              </a:ext>
            </a:extLst>
          </p:cNvPr>
          <p:cNvSpPr txBox="1"/>
          <p:nvPr/>
        </p:nvSpPr>
        <p:spPr>
          <a:xfrm>
            <a:off x="434834" y="2014115"/>
            <a:ext cx="10995163" cy="4016484"/>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A key strength of Selenium for mobile web testing is its support for cross-browser testing, allowing testers to verify application behavior across various mobile browsers (such as Chrome, Firefox, and Safari) on both Android and iOS devices. It leverages the WebDriver protocol—W3C-compliant in Selenium 4—to interact with mobile browsers, enabling simulation of user actions like clicks, swipes, and text input. Additionally, Selenium offers language flexibility, supporting multiple programming languages (Java, Python, C</a:t>
            </a:r>
            <a:r>
              <a:rPr lang="en-US" altLang="zh-CN" b="0" dirty="0">
                <a:solidFill>
                  <a:srgbClr val="D7BA7D"/>
                </a:solidFill>
                <a:effectLst/>
                <a:latin typeface="Cascadia Next SC" panose="020B0609020000020004" pitchFamily="49" charset="-120"/>
                <a:ea typeface="Cascadia Next SC" panose="020B0609020000020004" pitchFamily="49" charset="-120"/>
              </a:rPr>
              <a:t>\#</a:t>
            </a:r>
            <a:r>
              <a:rPr lang="en-US" altLang="zh-CN" b="0" dirty="0">
                <a:solidFill>
                  <a:srgbClr val="CCCCCC"/>
                </a:solidFill>
                <a:effectLst/>
                <a:latin typeface="Cascadia Next SC" panose="020B0609020000020004" pitchFamily="49" charset="-120"/>
                <a:ea typeface="Cascadia Next SC" panose="020B0609020000020004" pitchFamily="49" charset="-120"/>
              </a:rPr>
              <a:t>, Ruby, JavaScript), so testers can write scripts in their preferred language.</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To enhance mobile testing, Selenium integrates with Appium (for Android and iOS) or </a:t>
            </a:r>
            <a:r>
              <a:rPr lang="en-US" altLang="zh-CN" b="0" dirty="0" err="1">
                <a:solidFill>
                  <a:srgbClr val="CCCCCC"/>
                </a:solidFill>
                <a:effectLst/>
                <a:latin typeface="Cascadia Next SC" panose="020B0609020000020004" pitchFamily="49" charset="-120"/>
                <a:ea typeface="Cascadia Next SC" panose="020B0609020000020004" pitchFamily="49" charset="-120"/>
              </a:rPr>
              <a:t>Selendroid</a:t>
            </a:r>
            <a:r>
              <a:rPr lang="en-US" altLang="zh-CN" b="0" dirty="0">
                <a:solidFill>
                  <a:srgbClr val="CCCCCC"/>
                </a:solidFill>
                <a:effectLst/>
                <a:latin typeface="Cascadia Next SC" panose="020B0609020000020004" pitchFamily="49" charset="-120"/>
                <a:ea typeface="Cascadia Next SC" panose="020B0609020000020004" pitchFamily="49" charset="-120"/>
              </a:rPr>
              <a:t> (Android-only), utilizing its WebDriver API for mobile browser automation. It also provides the flexibility to run tests on real devices, emulators, or simulators, accommodating different testing environments. For scalability, Selenium Grid enables parallel test execution across multiple devices and browsers, reducing execution time. Test scripts can be made reusable and maintainable using frameworks like TestNG or JUnit, often following the Page Object Model (POM) for better organization. Furthermore, Selenium supports cloud-based testing through platforms like </a:t>
            </a:r>
            <a:r>
              <a:rPr lang="en-US" altLang="zh-CN" b="0" dirty="0" err="1">
                <a:solidFill>
                  <a:srgbClr val="CCCCCC"/>
                </a:solidFill>
                <a:effectLst/>
                <a:latin typeface="Cascadia Next SC" panose="020B0609020000020004" pitchFamily="49" charset="-120"/>
                <a:ea typeface="Cascadia Next SC" panose="020B0609020000020004" pitchFamily="49" charset="-120"/>
              </a:rPr>
              <a:t>BrowserStack</a:t>
            </a:r>
            <a:r>
              <a:rPr lang="en-US" altLang="zh-CN" b="0" dirty="0">
                <a:solidFill>
                  <a:srgbClr val="CCCCCC"/>
                </a:solidFill>
                <a:effectLst/>
                <a:latin typeface="Cascadia Next SC" panose="020B0609020000020004" pitchFamily="49" charset="-120"/>
                <a:ea typeface="Cascadia Next SC" panose="020B0609020000020004" pitchFamily="49" charset="-120"/>
              </a:rPr>
              <a:t> and Sauce Labs, allowing testers to evaluate mobile web applications across a wide range of devices and browser versions without requiring a local setup. These features make Selenium a robust choice for mobile web automation.</a:t>
            </a:r>
          </a:p>
        </p:txBody>
      </p:sp>
      <p:pic>
        <p:nvPicPr>
          <p:cNvPr id="22" name="图片 21">
            <a:extLst>
              <a:ext uri="{FF2B5EF4-FFF2-40B4-BE49-F238E27FC236}">
                <a16:creationId xmlns:a16="http://schemas.microsoft.com/office/drawing/2014/main" id="{25F8E261-5D93-8D18-6043-45C7DF3F4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1025" y="2796783"/>
            <a:ext cx="6452483" cy="2988603"/>
          </a:xfrm>
          <a:prstGeom prst="rect">
            <a:avLst/>
          </a:prstGeom>
        </p:spPr>
      </p:pic>
    </p:spTree>
    <p:extLst>
      <p:ext uri="{BB962C8B-B14F-4D97-AF65-F5344CB8AC3E}">
        <p14:creationId xmlns:p14="http://schemas.microsoft.com/office/powerpoint/2010/main" val="3370973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01FC31-E9E3-EE86-D4D5-CA36ED841954}"/>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B573DB55-E607-8B7F-C6C6-E24DBA9A7789}"/>
              </a:ext>
            </a:extLst>
          </p:cNvPr>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a:extLst>
              <a:ext uri="{FF2B5EF4-FFF2-40B4-BE49-F238E27FC236}">
                <a16:creationId xmlns:a16="http://schemas.microsoft.com/office/drawing/2014/main" id="{1129C438-183A-4E4E-E7F5-A5BE649556D5}"/>
              </a:ext>
            </a:extLst>
          </p:cNvPr>
          <p:cNvSpPr>
            <a:spLocks noGrp="1"/>
          </p:cNvSpPr>
          <p:nvPr>
            <p:ph type="sldNum" sz="quarter" idx="4"/>
          </p:nvPr>
        </p:nvSpPr>
        <p:spPr/>
        <p:txBody>
          <a:bodyPr/>
          <a:lstStyle/>
          <a:p>
            <a:fld id="{D5496141-EF9F-48D7-BC1D-782D37831BAB}" type="slidenum">
              <a:rPr lang="zh-CN" altLang="en-US" smtClean="0"/>
              <a:t>9</a:t>
            </a:fld>
            <a:endParaRPr lang="zh-CN" altLang="en-US"/>
          </a:p>
        </p:txBody>
      </p:sp>
      <p:sp>
        <p:nvSpPr>
          <p:cNvPr id="6" name="文本框 5">
            <a:extLst>
              <a:ext uri="{FF2B5EF4-FFF2-40B4-BE49-F238E27FC236}">
                <a16:creationId xmlns:a16="http://schemas.microsoft.com/office/drawing/2014/main" id="{35022838-857D-04B8-2CD1-F9E8E6B54CEC}"/>
              </a:ext>
            </a:extLst>
          </p:cNvPr>
          <p:cNvSpPr txBox="1"/>
          <p:nvPr/>
        </p:nvSpPr>
        <p:spPr>
          <a:xfrm>
            <a:off x="675861" y="66977"/>
            <a:ext cx="10654747" cy="6414577"/>
          </a:xfrm>
          <a:prstGeom prst="rect">
            <a:avLst/>
          </a:prstGeom>
          <a:noFill/>
        </p:spPr>
        <p:txBody>
          <a:bodyPr wrap="square">
            <a:spAutoFit/>
          </a:bodyPr>
          <a:lstStyle/>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To breakdown the pros and cons of using Selenium, the following are the pros of using Selenium:</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 Open-Source &amp; Free: No licensing costs, with strong community support.</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Broad Browser Support: Works on Chrome, Firefox, Safari, and more.</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Language &amp; Framework Flexibility: Supports Java, Python, C</a:t>
            </a:r>
            <a:r>
              <a:rPr lang="en-US" altLang="zh-CN" b="0" dirty="0">
                <a:solidFill>
                  <a:srgbClr val="D7BA7D"/>
                </a:solidFill>
                <a:effectLst/>
                <a:latin typeface="Cascadia Next SC" panose="020B0609020000020004" pitchFamily="49" charset="-120"/>
                <a:ea typeface="Cascadia Next SC" panose="020B0609020000020004" pitchFamily="49" charset="-120"/>
              </a:rPr>
              <a:t>\#</a:t>
            </a:r>
            <a:r>
              <a:rPr lang="en-US" altLang="zh-CN" b="0" dirty="0">
                <a:solidFill>
                  <a:srgbClr val="CCCCCC"/>
                </a:solidFill>
                <a:effectLst/>
                <a:latin typeface="Cascadia Next SC" panose="020B0609020000020004" pitchFamily="49" charset="-120"/>
                <a:ea typeface="Cascadia Next SC" panose="020B0609020000020004" pitchFamily="49" charset="-120"/>
              </a:rPr>
              <a:t>, etc., and integrates with TestNG/JUnit.</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Scalability with Selenium Grid: Enables parallel testing across devices for faster execution.</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Strong Community &amp; Ecosystem: Extensive documentation and third-party tool integrations (e.g., Allure, Extent Reports).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Easy Transition for Web Testers: Familiar Selenium WebDriver API works with Appium/</a:t>
            </a:r>
            <a:r>
              <a:rPr lang="en-US" altLang="zh-CN" b="0" dirty="0" err="1">
                <a:solidFill>
                  <a:srgbClr val="CCCCCC"/>
                </a:solidFill>
                <a:effectLst/>
                <a:latin typeface="Cascadia Next SC" panose="020B0609020000020004" pitchFamily="49" charset="-120"/>
                <a:ea typeface="Cascadia Next SC" panose="020B0609020000020004" pitchFamily="49" charset="-120"/>
              </a:rPr>
              <a:t>Selendroid</a:t>
            </a:r>
            <a:r>
              <a:rPr lang="en-US" altLang="zh-CN" b="0" dirty="0">
                <a:solidFill>
                  <a:srgbClr val="CCCCCC"/>
                </a:solidFill>
                <a:effectLst/>
                <a:latin typeface="Cascadia Next SC" panose="020B0609020000020004" pitchFamily="49" charset="-120"/>
                <a:ea typeface="Cascadia Next SC" panose="020B0609020000020004" pitchFamily="49" charset="-120"/>
              </a:rPr>
              <a:t> for mobile.</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Cloud Integration: Works with </a:t>
            </a:r>
            <a:r>
              <a:rPr lang="en-US" altLang="zh-CN" b="0" dirty="0" err="1">
                <a:solidFill>
                  <a:srgbClr val="CCCCCC"/>
                </a:solidFill>
                <a:effectLst/>
                <a:latin typeface="Cascadia Next SC" panose="020B0609020000020004" pitchFamily="49" charset="-120"/>
                <a:ea typeface="Cascadia Next SC" panose="020B0609020000020004" pitchFamily="49" charset="-120"/>
              </a:rPr>
              <a:t>BrowserStack</a:t>
            </a:r>
            <a:r>
              <a:rPr lang="en-US" altLang="zh-CN" b="0" dirty="0">
                <a:solidFill>
                  <a:srgbClr val="CCCCCC"/>
                </a:solidFill>
                <a:effectLst/>
                <a:latin typeface="Cascadia Next SC" panose="020B0609020000020004" pitchFamily="49" charset="-120"/>
                <a:ea typeface="Cascadia Next SC" panose="020B0609020000020004" pitchFamily="49" charset="-120"/>
              </a:rPr>
              <a:t>, Sauce Labs for testing on multiple devices without local setup.</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And the cons of using Selenium are:</a:t>
            </a:r>
          </a:p>
          <a:p>
            <a:pPr>
              <a:lnSpc>
                <a:spcPts val="1650"/>
              </a:lnSpc>
              <a:buNone/>
            </a:pPr>
            <a:br>
              <a:rPr lang="en-US" altLang="zh-CN" b="0" dirty="0">
                <a:solidFill>
                  <a:srgbClr val="CCCCCC"/>
                </a:solidFill>
                <a:effectLst/>
                <a:latin typeface="Cascadia Next SC" panose="020B0609020000020004" pitchFamily="49" charset="-120"/>
                <a:ea typeface="Cascadia Next SC" panose="020B0609020000020004" pitchFamily="49" charset="-120"/>
              </a:rPr>
            </a:br>
            <a:r>
              <a:rPr lang="en-US" altLang="zh-CN" b="0" dirty="0">
                <a:solidFill>
                  <a:srgbClr val="CCCCCC"/>
                </a:solidFill>
                <a:effectLst/>
                <a:latin typeface="Cascadia Next SC" panose="020B0609020000020004" pitchFamily="49" charset="-120"/>
                <a:ea typeface="Cascadia Next SC" panose="020B0609020000020004" pitchFamily="49" charset="-120"/>
              </a:rPr>
              <a:t>- No Native Mobile App Support: Requires Appium/</a:t>
            </a:r>
            <a:r>
              <a:rPr lang="en-US" altLang="zh-CN" b="0" dirty="0" err="1">
                <a:solidFill>
                  <a:srgbClr val="CCCCCC"/>
                </a:solidFill>
                <a:effectLst/>
                <a:latin typeface="Cascadia Next SC" panose="020B0609020000020004" pitchFamily="49" charset="-120"/>
                <a:ea typeface="Cascadia Next SC" panose="020B0609020000020004" pitchFamily="49" charset="-120"/>
              </a:rPr>
              <a:t>Selendroid</a:t>
            </a:r>
            <a:r>
              <a:rPr lang="en-US" altLang="zh-CN" b="0" dirty="0">
                <a:solidFill>
                  <a:srgbClr val="CCCCCC"/>
                </a:solidFill>
                <a:effectLst/>
                <a:latin typeface="Cascadia Next SC" panose="020B0609020000020004" pitchFamily="49" charset="-120"/>
                <a:ea typeface="Cascadia Next SC" panose="020B0609020000020004" pitchFamily="49" charset="-120"/>
              </a:rPr>
              <a:t> for mobile apps, adding complexity.</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Setup Complexity: Configuring Appium, Android SDK, or Node.js can be difficult for beginners.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Dynamic Content Challenges: Struggles with AJAX-heavy pages, needing manual waits.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Device Fragmentation Issues: Testing across different devices/OS versions can lead to inconsistencies.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No Built-in Reporting: Requires third-party tools (e.g., Allure) for detailed reports.</a:t>
            </a:r>
          </a:p>
          <a:p>
            <a:pPr>
              <a:lnSpc>
                <a:spcPts val="1650"/>
              </a:lnSpc>
              <a:buNone/>
            </a:pPr>
            <a:r>
              <a:rPr lang="en-US" altLang="zh-CN" b="0" dirty="0">
                <a:solidFill>
                  <a:srgbClr val="CCCCCC"/>
                </a:solidFill>
                <a:effectLst/>
                <a:latin typeface="Cascadia Next SC" panose="020B0609020000020004" pitchFamily="49" charset="-120"/>
                <a:ea typeface="Cascadia Next SC" panose="020B0609020000020004" pitchFamily="49" charset="-120"/>
              </a:rPr>
              <a:t>- Limited Gesture Support: Mobile gestures (swipes, pinches) depend on Appium's </a:t>
            </a:r>
            <a:r>
              <a:rPr lang="en-US" altLang="zh-CN" b="0" dirty="0" err="1">
                <a:solidFill>
                  <a:srgbClr val="CCCCCC"/>
                </a:solidFill>
                <a:effectLst/>
                <a:latin typeface="Cascadia Next SC" panose="020B0609020000020004" pitchFamily="49" charset="-120"/>
                <a:ea typeface="Cascadia Next SC" panose="020B0609020000020004" pitchFamily="49" charset="-120"/>
              </a:rPr>
              <a:t>TouchAction</a:t>
            </a:r>
            <a:r>
              <a:rPr lang="en-US" altLang="zh-CN" b="0" dirty="0">
                <a:solidFill>
                  <a:srgbClr val="CCCCCC"/>
                </a:solidFill>
                <a:effectLst/>
                <a:latin typeface="Cascadia Next SC" panose="020B0609020000020004" pitchFamily="49" charset="-120"/>
                <a:ea typeface="Cascadia Next SC" panose="020B0609020000020004" pitchFamily="49" charset="-120"/>
              </a:rPr>
              <a:t> API.</a:t>
            </a:r>
          </a:p>
          <a:p>
            <a:pPr>
              <a:lnSpc>
                <a:spcPts val="1650"/>
              </a:lnSpc>
            </a:pPr>
            <a:r>
              <a:rPr lang="en-US" altLang="zh-CN" b="0" dirty="0">
                <a:solidFill>
                  <a:srgbClr val="CCCCCC"/>
                </a:solidFill>
                <a:effectLst/>
                <a:latin typeface="Cascadia Next SC" panose="020B0609020000020004" pitchFamily="49" charset="-120"/>
                <a:ea typeface="Cascadia Next SC" panose="020B0609020000020004" pitchFamily="49" charset="-120"/>
              </a:rPr>
              <a:t>- Maintenance Overhead: Scripts may need frequent updates due to browser/UI changes.</a:t>
            </a:r>
          </a:p>
        </p:txBody>
      </p:sp>
    </p:spTree>
    <p:extLst>
      <p:ext uri="{BB962C8B-B14F-4D97-AF65-F5344CB8AC3E}">
        <p14:creationId xmlns:p14="http://schemas.microsoft.com/office/powerpoint/2010/main" val="24685003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an">
      <a:majorFont>
        <a:latin typeface="Times New Roman"/>
        <a:ea typeface="方正小标宋简体"/>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3147</Words>
  <Application>Microsoft Office PowerPoint</Application>
  <PresentationFormat>宽屏</PresentationFormat>
  <Paragraphs>204</Paragraphs>
  <Slides>22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Cascadia Next SC</vt:lpstr>
      <vt:lpstr>等线</vt:lpstr>
      <vt:lpstr>Arial</vt:lpstr>
      <vt:lpstr>Times New Roman</vt:lpstr>
      <vt:lpstr>Wingdings</vt:lpstr>
      <vt:lpstr>Office 主题​​</vt:lpstr>
      <vt:lpstr>A Glance at Mobile Testing Automation</vt:lpstr>
      <vt:lpstr>Content</vt:lpstr>
      <vt:lpstr>I. Introduction</vt:lpstr>
      <vt:lpstr>I. Introduction</vt:lpstr>
      <vt:lpstr>II. Background Knowledge</vt:lpstr>
      <vt:lpstr>II. Background Knowledge</vt:lpstr>
      <vt:lpstr>III. Automated Testing Frameworks &amp; Tools</vt:lpstr>
      <vt:lpstr>III. Selenium</vt:lpstr>
      <vt:lpstr>PowerPoint 演示文稿</vt:lpstr>
      <vt:lpstr>III. Appium</vt:lpstr>
      <vt:lpstr>PowerPoint 演示文稿</vt:lpstr>
      <vt:lpstr>PowerPoint 演示文稿</vt:lpstr>
      <vt:lpstr>III. NightwatchJS</vt:lpstr>
      <vt:lpstr>PowerPoint 演示文稿</vt:lpstr>
      <vt:lpstr>PowerPoint 演示文稿</vt:lpstr>
      <vt:lpstr>IV. Challenge of Mobile Testing Automation</vt:lpstr>
      <vt:lpstr>PowerPoint 演示文稿</vt:lpstr>
      <vt:lpstr>V. About the Future</vt:lpstr>
      <vt:lpstr>PowerPoint 演示文稿</vt:lpstr>
      <vt:lpstr>VI. Conclusion</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诚 包</dc:creator>
  <cp:lastModifiedBy>包诚</cp:lastModifiedBy>
  <cp:revision>3</cp:revision>
  <dcterms:created xsi:type="dcterms:W3CDTF">2025-05-19T15:03:04Z</dcterms:created>
  <dcterms:modified xsi:type="dcterms:W3CDTF">2025-05-20T05:27:29Z</dcterms:modified>
</cp:coreProperties>
</file>