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1"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114"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8BA00-E786-417A-AB52-947D0996C26C}" type="doc">
      <dgm:prSet loTypeId="urn:microsoft.com/office/officeart/2009/layout/CircleArrowProcess" loCatId="cycle" qsTypeId="urn:microsoft.com/office/officeart/2005/8/quickstyle/simple1" qsCatId="simple" csTypeId="urn:microsoft.com/office/officeart/2005/8/colors/colorful1" csCatId="colorful" phldr="1"/>
      <dgm:spPr/>
      <dgm:t>
        <a:bodyPr/>
        <a:lstStyle/>
        <a:p>
          <a:endParaRPr lang="zh-CN" altLang="en-US"/>
        </a:p>
      </dgm:t>
    </dgm:pt>
    <dgm:pt modelId="{41660CD5-7F6F-4A09-8F1F-D92588626F9B}">
      <dgm:prSet phldrT="[文本]"/>
      <dgm:spPr/>
      <dgm:t>
        <a:bodyPr/>
        <a:lstStyle/>
        <a:p>
          <a:r>
            <a:rPr lang="en-US" altLang="zh-CN" b="1" dirty="0"/>
            <a:t>Current</a:t>
          </a:r>
        </a:p>
        <a:p>
          <a:r>
            <a:rPr lang="en-US" altLang="zh-CN" b="1" dirty="0"/>
            <a:t>Situation</a:t>
          </a:r>
          <a:endParaRPr lang="zh-CN" altLang="en-US" b="1" dirty="0"/>
        </a:p>
      </dgm:t>
    </dgm:pt>
    <dgm:pt modelId="{C801EA7F-214F-4DE1-ABFC-5E195C154F2C}" type="parTrans" cxnId="{6BD93B94-6F16-4F29-9E15-AFDF3BCA12CA}">
      <dgm:prSet/>
      <dgm:spPr/>
      <dgm:t>
        <a:bodyPr/>
        <a:lstStyle/>
        <a:p>
          <a:endParaRPr lang="zh-CN" altLang="en-US"/>
        </a:p>
      </dgm:t>
    </dgm:pt>
    <dgm:pt modelId="{B2AB5434-0EA4-4D12-9D9F-03FD154142D4}" type="sibTrans" cxnId="{6BD93B94-6F16-4F29-9E15-AFDF3BCA12CA}">
      <dgm:prSet/>
      <dgm:spPr/>
      <dgm:t>
        <a:bodyPr/>
        <a:lstStyle/>
        <a:p>
          <a:endParaRPr lang="zh-CN" altLang="en-US"/>
        </a:p>
      </dgm:t>
    </dgm:pt>
    <dgm:pt modelId="{06DB3866-FEB1-40B3-A7A2-0C01FFB1983F}">
      <dgm:prSet phldrT="[文本]"/>
      <dgm:spPr/>
      <dgm:t>
        <a:bodyPr/>
        <a:lstStyle/>
        <a:p>
          <a:r>
            <a:rPr lang="en-US" altLang="zh-CN" b="1" dirty="0"/>
            <a:t>Faced</a:t>
          </a:r>
        </a:p>
        <a:p>
          <a:r>
            <a:rPr lang="en-US" altLang="zh-CN" b="1" dirty="0"/>
            <a:t>Challenges</a:t>
          </a:r>
          <a:endParaRPr lang="zh-CN" altLang="en-US" b="1" dirty="0"/>
        </a:p>
      </dgm:t>
    </dgm:pt>
    <dgm:pt modelId="{4CFAC7F1-D56B-47B3-9666-17E668175731}" type="parTrans" cxnId="{088B027E-F05A-4D6B-8370-4A9E9B405ACA}">
      <dgm:prSet/>
      <dgm:spPr/>
      <dgm:t>
        <a:bodyPr/>
        <a:lstStyle/>
        <a:p>
          <a:endParaRPr lang="zh-CN" altLang="en-US"/>
        </a:p>
      </dgm:t>
    </dgm:pt>
    <dgm:pt modelId="{8BEDB951-C578-4FAA-B857-6030BF59EC6E}" type="sibTrans" cxnId="{088B027E-F05A-4D6B-8370-4A9E9B405ACA}">
      <dgm:prSet/>
      <dgm:spPr/>
      <dgm:t>
        <a:bodyPr/>
        <a:lstStyle/>
        <a:p>
          <a:endParaRPr lang="zh-CN" altLang="en-US"/>
        </a:p>
      </dgm:t>
    </dgm:pt>
    <dgm:pt modelId="{A9196BA5-4BC0-4719-97FD-901B2F34DB08}">
      <dgm:prSet phldrT="[文本]"/>
      <dgm:spPr/>
      <dgm:t>
        <a:bodyPr/>
        <a:lstStyle/>
        <a:p>
          <a:r>
            <a:rPr lang="en-US" altLang="zh-CN" b="1" dirty="0"/>
            <a:t>Future</a:t>
          </a:r>
        </a:p>
        <a:p>
          <a:r>
            <a:rPr lang="en-US" altLang="zh-CN" b="1" dirty="0"/>
            <a:t>Trends</a:t>
          </a:r>
          <a:endParaRPr lang="zh-CN" altLang="en-US" b="1" dirty="0"/>
        </a:p>
      </dgm:t>
    </dgm:pt>
    <dgm:pt modelId="{B25CA9B4-0F8A-43D2-9D13-1BD6EA665949}" type="parTrans" cxnId="{44838234-CD4B-42B2-803C-DBDDEBFF63F8}">
      <dgm:prSet/>
      <dgm:spPr/>
      <dgm:t>
        <a:bodyPr/>
        <a:lstStyle/>
        <a:p>
          <a:endParaRPr lang="zh-CN" altLang="en-US"/>
        </a:p>
      </dgm:t>
    </dgm:pt>
    <dgm:pt modelId="{9F0CF9F0-3898-4FBC-ABEB-AB16997331CD}" type="sibTrans" cxnId="{44838234-CD4B-42B2-803C-DBDDEBFF63F8}">
      <dgm:prSet/>
      <dgm:spPr/>
      <dgm:t>
        <a:bodyPr/>
        <a:lstStyle/>
        <a:p>
          <a:endParaRPr lang="zh-CN" altLang="en-US"/>
        </a:p>
      </dgm:t>
    </dgm:pt>
    <dgm:pt modelId="{4E0F3CC3-826C-49B0-88F8-02AA81F81CEE}">
      <dgm:prSet phldrT="[文本]"/>
      <dgm:spPr/>
      <dgm:t>
        <a:bodyPr/>
        <a:lstStyle/>
        <a:p>
          <a:r>
            <a:rPr lang="en-US" altLang="zh-CN" b="1" dirty="0"/>
            <a:t>Used</a:t>
          </a:r>
        </a:p>
        <a:p>
          <a:r>
            <a:rPr lang="en-US" altLang="zh-CN" b="1" dirty="0"/>
            <a:t>Tools</a:t>
          </a:r>
          <a:endParaRPr lang="zh-CN" altLang="en-US" b="1" dirty="0"/>
        </a:p>
      </dgm:t>
    </dgm:pt>
    <dgm:pt modelId="{6A8FF44A-F580-4EC4-8EFB-0FECB8634A06}" type="parTrans" cxnId="{FB9C94CB-EC39-4A57-AF9C-EA9854507729}">
      <dgm:prSet/>
      <dgm:spPr/>
      <dgm:t>
        <a:bodyPr/>
        <a:lstStyle/>
        <a:p>
          <a:endParaRPr lang="zh-CN" altLang="en-US"/>
        </a:p>
      </dgm:t>
    </dgm:pt>
    <dgm:pt modelId="{6E329210-A99B-49CB-A6D1-FA8BC11F7EFE}" type="sibTrans" cxnId="{FB9C94CB-EC39-4A57-AF9C-EA9854507729}">
      <dgm:prSet/>
      <dgm:spPr/>
      <dgm:t>
        <a:bodyPr/>
        <a:lstStyle/>
        <a:p>
          <a:endParaRPr lang="zh-CN" altLang="en-US"/>
        </a:p>
      </dgm:t>
    </dgm:pt>
    <dgm:pt modelId="{58221D53-9FC4-4AFF-BED5-C4AAD782258D}" type="pres">
      <dgm:prSet presAssocID="{5C58BA00-E786-417A-AB52-947D0996C26C}" presName="Name0" presStyleCnt="0">
        <dgm:presLayoutVars>
          <dgm:chMax val="7"/>
          <dgm:chPref val="7"/>
          <dgm:dir/>
          <dgm:animLvl val="lvl"/>
        </dgm:presLayoutVars>
      </dgm:prSet>
      <dgm:spPr/>
    </dgm:pt>
    <dgm:pt modelId="{8987264F-33F9-4AA6-BD8B-E65B0497A969}" type="pres">
      <dgm:prSet presAssocID="{41660CD5-7F6F-4A09-8F1F-D92588626F9B}" presName="Accent1" presStyleCnt="0"/>
      <dgm:spPr/>
    </dgm:pt>
    <dgm:pt modelId="{742C9126-9BB6-4E0C-B29A-A39140023260}" type="pres">
      <dgm:prSet presAssocID="{41660CD5-7F6F-4A09-8F1F-D92588626F9B}" presName="Accent" presStyleLbl="node1" presStyleIdx="0" presStyleCnt="4"/>
      <dgm:spPr/>
    </dgm:pt>
    <dgm:pt modelId="{7C454CBA-5378-4119-98E3-24987575220D}" type="pres">
      <dgm:prSet presAssocID="{41660CD5-7F6F-4A09-8F1F-D92588626F9B}" presName="Parent1" presStyleLbl="revTx" presStyleIdx="0" presStyleCnt="4">
        <dgm:presLayoutVars>
          <dgm:chMax val="1"/>
          <dgm:chPref val="1"/>
          <dgm:bulletEnabled val="1"/>
        </dgm:presLayoutVars>
      </dgm:prSet>
      <dgm:spPr/>
    </dgm:pt>
    <dgm:pt modelId="{5E7971B2-D620-479C-828D-F9DC9E766CBA}" type="pres">
      <dgm:prSet presAssocID="{4E0F3CC3-826C-49B0-88F8-02AA81F81CEE}" presName="Accent2" presStyleCnt="0"/>
      <dgm:spPr/>
    </dgm:pt>
    <dgm:pt modelId="{E91D4248-BB7F-4901-B0C8-E37F68D801A1}" type="pres">
      <dgm:prSet presAssocID="{4E0F3CC3-826C-49B0-88F8-02AA81F81CEE}" presName="Accent" presStyleLbl="node1" presStyleIdx="1" presStyleCnt="4"/>
      <dgm:spPr/>
    </dgm:pt>
    <dgm:pt modelId="{E09311DD-A30B-42C9-A355-16E48DDBBCB4}" type="pres">
      <dgm:prSet presAssocID="{4E0F3CC3-826C-49B0-88F8-02AA81F81CEE}" presName="Parent2" presStyleLbl="revTx" presStyleIdx="1" presStyleCnt="4">
        <dgm:presLayoutVars>
          <dgm:chMax val="1"/>
          <dgm:chPref val="1"/>
          <dgm:bulletEnabled val="1"/>
        </dgm:presLayoutVars>
      </dgm:prSet>
      <dgm:spPr/>
    </dgm:pt>
    <dgm:pt modelId="{127C6A19-414B-41F0-935B-9765888A21BD}" type="pres">
      <dgm:prSet presAssocID="{06DB3866-FEB1-40B3-A7A2-0C01FFB1983F}" presName="Accent3" presStyleCnt="0"/>
      <dgm:spPr/>
    </dgm:pt>
    <dgm:pt modelId="{9D393149-B6DA-4432-B4FC-9D6ADE7A6E39}" type="pres">
      <dgm:prSet presAssocID="{06DB3866-FEB1-40B3-A7A2-0C01FFB1983F}" presName="Accent" presStyleLbl="node1" presStyleIdx="2" presStyleCnt="4"/>
      <dgm:spPr/>
    </dgm:pt>
    <dgm:pt modelId="{77272FEB-EF2F-4DF7-9E51-E3705C80BDA5}" type="pres">
      <dgm:prSet presAssocID="{06DB3866-FEB1-40B3-A7A2-0C01FFB1983F}" presName="Parent3" presStyleLbl="revTx" presStyleIdx="2" presStyleCnt="4">
        <dgm:presLayoutVars>
          <dgm:chMax val="1"/>
          <dgm:chPref val="1"/>
          <dgm:bulletEnabled val="1"/>
        </dgm:presLayoutVars>
      </dgm:prSet>
      <dgm:spPr/>
    </dgm:pt>
    <dgm:pt modelId="{EC74833A-D4C3-48D3-87D9-39FA7FD40B7E}" type="pres">
      <dgm:prSet presAssocID="{A9196BA5-4BC0-4719-97FD-901B2F34DB08}" presName="Accent4" presStyleCnt="0"/>
      <dgm:spPr/>
    </dgm:pt>
    <dgm:pt modelId="{8912A556-4CEA-42AF-9B26-998C05E454FA}" type="pres">
      <dgm:prSet presAssocID="{A9196BA5-4BC0-4719-97FD-901B2F34DB08}" presName="Accent" presStyleLbl="node1" presStyleIdx="3" presStyleCnt="4"/>
      <dgm:spPr/>
    </dgm:pt>
    <dgm:pt modelId="{F3AC4443-4F43-4297-B7F3-7047F351DB99}" type="pres">
      <dgm:prSet presAssocID="{A9196BA5-4BC0-4719-97FD-901B2F34DB08}" presName="Parent4" presStyleLbl="revTx" presStyleIdx="3" presStyleCnt="4">
        <dgm:presLayoutVars>
          <dgm:chMax val="1"/>
          <dgm:chPref val="1"/>
          <dgm:bulletEnabled val="1"/>
        </dgm:presLayoutVars>
      </dgm:prSet>
      <dgm:spPr/>
    </dgm:pt>
  </dgm:ptLst>
  <dgm:cxnLst>
    <dgm:cxn modelId="{25BA211E-E17A-41A8-A554-9C5C76F385CB}" type="presOf" srcId="{06DB3866-FEB1-40B3-A7A2-0C01FFB1983F}" destId="{77272FEB-EF2F-4DF7-9E51-E3705C80BDA5}" srcOrd="0" destOrd="0" presId="urn:microsoft.com/office/officeart/2009/layout/CircleArrowProcess"/>
    <dgm:cxn modelId="{44838234-CD4B-42B2-803C-DBDDEBFF63F8}" srcId="{5C58BA00-E786-417A-AB52-947D0996C26C}" destId="{A9196BA5-4BC0-4719-97FD-901B2F34DB08}" srcOrd="3" destOrd="0" parTransId="{B25CA9B4-0F8A-43D2-9D13-1BD6EA665949}" sibTransId="{9F0CF9F0-3898-4FBC-ABEB-AB16997331CD}"/>
    <dgm:cxn modelId="{8106BB67-E4CF-49EB-849E-1941D0AEC4CB}" type="presOf" srcId="{4E0F3CC3-826C-49B0-88F8-02AA81F81CEE}" destId="{E09311DD-A30B-42C9-A355-16E48DDBBCB4}" srcOrd="0" destOrd="0" presId="urn:microsoft.com/office/officeart/2009/layout/CircleArrowProcess"/>
    <dgm:cxn modelId="{088B027E-F05A-4D6B-8370-4A9E9B405ACA}" srcId="{5C58BA00-E786-417A-AB52-947D0996C26C}" destId="{06DB3866-FEB1-40B3-A7A2-0C01FFB1983F}" srcOrd="2" destOrd="0" parTransId="{4CFAC7F1-D56B-47B3-9666-17E668175731}" sibTransId="{8BEDB951-C578-4FAA-B857-6030BF59EC6E}"/>
    <dgm:cxn modelId="{DAAB5084-7817-40AD-BCE2-A514C1FC1384}" type="presOf" srcId="{A9196BA5-4BC0-4719-97FD-901B2F34DB08}" destId="{F3AC4443-4F43-4297-B7F3-7047F351DB99}" srcOrd="0" destOrd="0" presId="urn:microsoft.com/office/officeart/2009/layout/CircleArrowProcess"/>
    <dgm:cxn modelId="{6BD93B94-6F16-4F29-9E15-AFDF3BCA12CA}" srcId="{5C58BA00-E786-417A-AB52-947D0996C26C}" destId="{41660CD5-7F6F-4A09-8F1F-D92588626F9B}" srcOrd="0" destOrd="0" parTransId="{C801EA7F-214F-4DE1-ABFC-5E195C154F2C}" sibTransId="{B2AB5434-0EA4-4D12-9D9F-03FD154142D4}"/>
    <dgm:cxn modelId="{9EA57BA9-7ECB-4655-B21D-3F9A13BE22DE}" type="presOf" srcId="{41660CD5-7F6F-4A09-8F1F-D92588626F9B}" destId="{7C454CBA-5378-4119-98E3-24987575220D}" srcOrd="0" destOrd="0" presId="urn:microsoft.com/office/officeart/2009/layout/CircleArrowProcess"/>
    <dgm:cxn modelId="{2C7887C3-6C85-4348-8DAE-212D7B2850EE}" type="presOf" srcId="{5C58BA00-E786-417A-AB52-947D0996C26C}" destId="{58221D53-9FC4-4AFF-BED5-C4AAD782258D}" srcOrd="0" destOrd="0" presId="urn:microsoft.com/office/officeart/2009/layout/CircleArrowProcess"/>
    <dgm:cxn modelId="{FB9C94CB-EC39-4A57-AF9C-EA9854507729}" srcId="{5C58BA00-E786-417A-AB52-947D0996C26C}" destId="{4E0F3CC3-826C-49B0-88F8-02AA81F81CEE}" srcOrd="1" destOrd="0" parTransId="{6A8FF44A-F580-4EC4-8EFB-0FECB8634A06}" sibTransId="{6E329210-A99B-49CB-A6D1-FA8BC11F7EFE}"/>
    <dgm:cxn modelId="{2F5502D6-4A6B-4295-8F77-3B3EB2F7F1EC}" type="presParOf" srcId="{58221D53-9FC4-4AFF-BED5-C4AAD782258D}" destId="{8987264F-33F9-4AA6-BD8B-E65B0497A969}" srcOrd="0" destOrd="0" presId="urn:microsoft.com/office/officeart/2009/layout/CircleArrowProcess"/>
    <dgm:cxn modelId="{06C44F63-2EB6-40EC-95E6-63D18C876138}" type="presParOf" srcId="{8987264F-33F9-4AA6-BD8B-E65B0497A969}" destId="{742C9126-9BB6-4E0C-B29A-A39140023260}" srcOrd="0" destOrd="0" presId="urn:microsoft.com/office/officeart/2009/layout/CircleArrowProcess"/>
    <dgm:cxn modelId="{C14D5547-FC70-4007-98FB-931D8A059E7F}" type="presParOf" srcId="{58221D53-9FC4-4AFF-BED5-C4AAD782258D}" destId="{7C454CBA-5378-4119-98E3-24987575220D}" srcOrd="1" destOrd="0" presId="urn:microsoft.com/office/officeart/2009/layout/CircleArrowProcess"/>
    <dgm:cxn modelId="{66C84F2A-C223-4D69-8F07-29AB727E0197}" type="presParOf" srcId="{58221D53-9FC4-4AFF-BED5-C4AAD782258D}" destId="{5E7971B2-D620-479C-828D-F9DC9E766CBA}" srcOrd="2" destOrd="0" presId="urn:microsoft.com/office/officeart/2009/layout/CircleArrowProcess"/>
    <dgm:cxn modelId="{F0229396-33BB-4005-8993-BC19AD9C6B9E}" type="presParOf" srcId="{5E7971B2-D620-479C-828D-F9DC9E766CBA}" destId="{E91D4248-BB7F-4901-B0C8-E37F68D801A1}" srcOrd="0" destOrd="0" presId="urn:microsoft.com/office/officeart/2009/layout/CircleArrowProcess"/>
    <dgm:cxn modelId="{E43DBF15-15E9-473B-94E4-8464EF76A486}" type="presParOf" srcId="{58221D53-9FC4-4AFF-BED5-C4AAD782258D}" destId="{E09311DD-A30B-42C9-A355-16E48DDBBCB4}" srcOrd="3" destOrd="0" presId="urn:microsoft.com/office/officeart/2009/layout/CircleArrowProcess"/>
    <dgm:cxn modelId="{30F322BA-64A9-4B06-A857-39FA7DD56C23}" type="presParOf" srcId="{58221D53-9FC4-4AFF-BED5-C4AAD782258D}" destId="{127C6A19-414B-41F0-935B-9765888A21BD}" srcOrd="4" destOrd="0" presId="urn:microsoft.com/office/officeart/2009/layout/CircleArrowProcess"/>
    <dgm:cxn modelId="{EC039F63-F312-4D1A-BCEF-6BB3FC8436C8}" type="presParOf" srcId="{127C6A19-414B-41F0-935B-9765888A21BD}" destId="{9D393149-B6DA-4432-B4FC-9D6ADE7A6E39}" srcOrd="0" destOrd="0" presId="urn:microsoft.com/office/officeart/2009/layout/CircleArrowProcess"/>
    <dgm:cxn modelId="{987E908B-2D2C-453D-8F3E-3CC58F6C0FBA}" type="presParOf" srcId="{58221D53-9FC4-4AFF-BED5-C4AAD782258D}" destId="{77272FEB-EF2F-4DF7-9E51-E3705C80BDA5}" srcOrd="5" destOrd="0" presId="urn:microsoft.com/office/officeart/2009/layout/CircleArrowProcess"/>
    <dgm:cxn modelId="{47C88A11-2483-415F-A93F-BB66F8361D85}" type="presParOf" srcId="{58221D53-9FC4-4AFF-BED5-C4AAD782258D}" destId="{EC74833A-D4C3-48D3-87D9-39FA7FD40B7E}" srcOrd="6" destOrd="0" presId="urn:microsoft.com/office/officeart/2009/layout/CircleArrowProcess"/>
    <dgm:cxn modelId="{CE20FCC2-0E07-4987-88A6-98C5E86F9EE6}" type="presParOf" srcId="{EC74833A-D4C3-48D3-87D9-39FA7FD40B7E}" destId="{8912A556-4CEA-42AF-9B26-998C05E454FA}" srcOrd="0" destOrd="0" presId="urn:microsoft.com/office/officeart/2009/layout/CircleArrowProcess"/>
    <dgm:cxn modelId="{BFE377D1-5FFE-4889-86D1-E9252B2C79DA}" type="presParOf" srcId="{58221D53-9FC4-4AFF-BED5-C4AAD782258D}" destId="{F3AC4443-4F43-4297-B7F3-7047F351DB99}"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C9126-9BB6-4E0C-B29A-A39140023260}">
      <dsp:nvSpPr>
        <dsp:cNvPr id="0" name=""/>
        <dsp:cNvSpPr/>
      </dsp:nvSpPr>
      <dsp:spPr>
        <a:xfrm>
          <a:off x="1383672" y="0"/>
          <a:ext cx="2043171" cy="2043379"/>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54CBA-5378-4119-98E3-24987575220D}">
      <dsp:nvSpPr>
        <dsp:cNvPr id="0" name=""/>
        <dsp:cNvSpPr/>
      </dsp:nvSpPr>
      <dsp:spPr>
        <a:xfrm>
          <a:off x="1834771" y="739648"/>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Current</a:t>
          </a:r>
        </a:p>
        <a:p>
          <a:pPr marL="0" lvl="0" indent="0" algn="ctr" defTabSz="755650">
            <a:lnSpc>
              <a:spcPct val="90000"/>
            </a:lnSpc>
            <a:spcBef>
              <a:spcPct val="0"/>
            </a:spcBef>
            <a:spcAft>
              <a:spcPct val="35000"/>
            </a:spcAft>
            <a:buNone/>
          </a:pPr>
          <a:r>
            <a:rPr lang="en-US" altLang="zh-CN" sz="1700" b="1" kern="1200" dirty="0"/>
            <a:t>Situation</a:t>
          </a:r>
          <a:endParaRPr lang="zh-CN" altLang="en-US" sz="1700" b="1" kern="1200" dirty="0"/>
        </a:p>
      </dsp:txBody>
      <dsp:txXfrm>
        <a:off x="1834771" y="739648"/>
        <a:ext cx="1140205" cy="570043"/>
      </dsp:txXfrm>
    </dsp:sp>
    <dsp:sp modelId="{E91D4248-BB7F-4901-B0C8-E37F68D801A1}">
      <dsp:nvSpPr>
        <dsp:cNvPr id="0" name=""/>
        <dsp:cNvSpPr/>
      </dsp:nvSpPr>
      <dsp:spPr>
        <a:xfrm>
          <a:off x="816060" y="1174225"/>
          <a:ext cx="2043171" cy="2043379"/>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311DD-A30B-42C9-A355-16E48DDBBCB4}">
      <dsp:nvSpPr>
        <dsp:cNvPr id="0" name=""/>
        <dsp:cNvSpPr/>
      </dsp:nvSpPr>
      <dsp:spPr>
        <a:xfrm>
          <a:off x="1264860" y="1916040"/>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Used</a:t>
          </a:r>
        </a:p>
        <a:p>
          <a:pPr marL="0" lvl="0" indent="0" algn="ctr" defTabSz="755650">
            <a:lnSpc>
              <a:spcPct val="90000"/>
            </a:lnSpc>
            <a:spcBef>
              <a:spcPct val="0"/>
            </a:spcBef>
            <a:spcAft>
              <a:spcPct val="35000"/>
            </a:spcAft>
            <a:buNone/>
          </a:pPr>
          <a:r>
            <a:rPr lang="en-US" altLang="zh-CN" sz="1700" b="1" kern="1200" dirty="0"/>
            <a:t>Tools</a:t>
          </a:r>
          <a:endParaRPr lang="zh-CN" altLang="en-US" sz="1700" b="1" kern="1200" dirty="0"/>
        </a:p>
      </dsp:txBody>
      <dsp:txXfrm>
        <a:off x="1264860" y="1916040"/>
        <a:ext cx="1140205" cy="570043"/>
      </dsp:txXfrm>
    </dsp:sp>
    <dsp:sp modelId="{9D393149-B6DA-4432-B4FC-9D6ADE7A6E39}">
      <dsp:nvSpPr>
        <dsp:cNvPr id="0" name=""/>
        <dsp:cNvSpPr/>
      </dsp:nvSpPr>
      <dsp:spPr>
        <a:xfrm>
          <a:off x="1383672" y="2352785"/>
          <a:ext cx="2043171" cy="2043379"/>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72FEB-EF2F-4DF7-9E51-E3705C80BDA5}">
      <dsp:nvSpPr>
        <dsp:cNvPr id="0" name=""/>
        <dsp:cNvSpPr/>
      </dsp:nvSpPr>
      <dsp:spPr>
        <a:xfrm>
          <a:off x="1834771" y="3092433"/>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Faced</a:t>
          </a:r>
        </a:p>
        <a:p>
          <a:pPr marL="0" lvl="0" indent="0" algn="ctr" defTabSz="755650">
            <a:lnSpc>
              <a:spcPct val="90000"/>
            </a:lnSpc>
            <a:spcBef>
              <a:spcPct val="0"/>
            </a:spcBef>
            <a:spcAft>
              <a:spcPct val="35000"/>
            </a:spcAft>
            <a:buNone/>
          </a:pPr>
          <a:r>
            <a:rPr lang="en-US" altLang="zh-CN" sz="1700" b="1" kern="1200" dirty="0"/>
            <a:t>Challenges</a:t>
          </a:r>
          <a:endParaRPr lang="zh-CN" altLang="en-US" sz="1700" b="1" kern="1200" dirty="0"/>
        </a:p>
      </dsp:txBody>
      <dsp:txXfrm>
        <a:off x="1834771" y="3092433"/>
        <a:ext cx="1140205" cy="570043"/>
      </dsp:txXfrm>
    </dsp:sp>
    <dsp:sp modelId="{8912A556-4CEA-42AF-9B26-998C05E454FA}">
      <dsp:nvSpPr>
        <dsp:cNvPr id="0" name=""/>
        <dsp:cNvSpPr/>
      </dsp:nvSpPr>
      <dsp:spPr>
        <a:xfrm>
          <a:off x="961700" y="3662477"/>
          <a:ext cx="1755341" cy="1756189"/>
        </a:xfrm>
        <a:prstGeom prst="blockArc">
          <a:avLst>
            <a:gd name="adj1" fmla="val 0"/>
            <a:gd name="adj2" fmla="val 18900000"/>
            <a:gd name="adj3" fmla="val 1274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C4443-4F43-4297-B7F3-7047F351DB99}">
      <dsp:nvSpPr>
        <dsp:cNvPr id="0" name=""/>
        <dsp:cNvSpPr/>
      </dsp:nvSpPr>
      <dsp:spPr>
        <a:xfrm>
          <a:off x="1264860" y="4268825"/>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Future</a:t>
          </a:r>
        </a:p>
        <a:p>
          <a:pPr marL="0" lvl="0" indent="0" algn="ctr" defTabSz="755650">
            <a:lnSpc>
              <a:spcPct val="90000"/>
            </a:lnSpc>
            <a:spcBef>
              <a:spcPct val="0"/>
            </a:spcBef>
            <a:spcAft>
              <a:spcPct val="35000"/>
            </a:spcAft>
            <a:buNone/>
          </a:pPr>
          <a:r>
            <a:rPr lang="en-US" altLang="zh-CN" sz="1700" b="1" kern="1200" dirty="0"/>
            <a:t>Trends</a:t>
          </a:r>
          <a:endParaRPr lang="zh-CN" altLang="en-US" sz="1700" b="1" kern="1200" dirty="0"/>
        </a:p>
      </dsp:txBody>
      <dsp:txXfrm>
        <a:off x="1264860" y="4268825"/>
        <a:ext cx="1140205" cy="5700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B22FA-AF66-4FEC-AA41-1351F4F55EA7}" type="datetimeFigureOut">
              <a:rPr lang="zh-CN" altLang="en-US" smtClean="0"/>
              <a:t>2025/5/20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77A4B-EF5F-4993-9EB8-FD7E07A2FB3A}" type="slidenum">
              <a:rPr lang="zh-CN" altLang="en-US" smtClean="0"/>
              <a:t>‹#›</a:t>
            </a:fld>
            <a:endParaRPr lang="zh-CN" altLang="en-US"/>
          </a:p>
        </p:txBody>
      </p:sp>
    </p:spTree>
    <p:extLst>
      <p:ext uri="{BB962C8B-B14F-4D97-AF65-F5344CB8AC3E}">
        <p14:creationId xmlns:p14="http://schemas.microsoft.com/office/powerpoint/2010/main" val="332192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5E918AF-9C25-BA9A-A2E6-69B3DFBBFDE8}"/>
              </a:ext>
            </a:extLst>
          </p:cNvPr>
          <p:cNvSpPr>
            <a:spLocks noGrp="1"/>
          </p:cNvSpPr>
          <p:nvPr>
            <p:ph type="ftr" sz="quarter" idx="11"/>
          </p:nvPr>
        </p:nvSpPr>
        <p:spPr/>
        <p:txBody>
          <a:bodyPr/>
          <a:lstStyle/>
          <a:p>
            <a:r>
              <a:rPr lang="en-US" altLang="zh-CN" dirty="0"/>
              <a:t>Wenzhou – Kean University</a:t>
            </a:r>
          </a:p>
          <a:p>
            <a:r>
              <a:rPr lang="en-US" altLang="zh-CN" dirty="0"/>
              <a:t>College of Science, Mathematics and Technology</a:t>
            </a:r>
          </a:p>
        </p:txBody>
      </p:sp>
      <p:pic>
        <p:nvPicPr>
          <p:cNvPr id="8" name="图片 7">
            <a:extLst>
              <a:ext uri="{FF2B5EF4-FFF2-40B4-BE49-F238E27FC236}">
                <a16:creationId xmlns:a16="http://schemas.microsoft.com/office/drawing/2014/main" id="{0672A838-2904-DE38-1A0B-27DA9384D9D4}"/>
              </a:ext>
            </a:extLst>
          </p:cNvPr>
          <p:cNvPicPr>
            <a:picLocks noChangeAspect="1"/>
          </p:cNvPicPr>
          <p:nvPr userDrawn="1"/>
        </p:nvPicPr>
        <p:blipFill>
          <a:blip r:embed="rId2">
            <a:extLst>
              <a:ext uri="{28A0092B-C50C-407E-A947-70E740481C1C}">
                <a14:useLocalDpi xmlns:a14="http://schemas.microsoft.com/office/drawing/2010/main" val="0"/>
              </a:ext>
            </a:extLst>
          </a:blip>
          <a:srcRect r="37854"/>
          <a:stretch/>
        </p:blipFill>
        <p:spPr>
          <a:xfrm>
            <a:off x="9471164" y="39756"/>
            <a:ext cx="2681080" cy="527284"/>
          </a:xfrm>
          <a:prstGeom prst="rect">
            <a:avLst/>
          </a:prstGeom>
        </p:spPr>
      </p:pic>
      <p:sp>
        <p:nvSpPr>
          <p:cNvPr id="11" name="标题 10">
            <a:extLst>
              <a:ext uri="{FF2B5EF4-FFF2-40B4-BE49-F238E27FC236}">
                <a16:creationId xmlns:a16="http://schemas.microsoft.com/office/drawing/2014/main" id="{635D38F2-A8DE-C98C-12D3-CA197AF7B3E3}"/>
              </a:ext>
            </a:extLst>
          </p:cNvPr>
          <p:cNvSpPr>
            <a:spLocks noGrp="1"/>
          </p:cNvSpPr>
          <p:nvPr>
            <p:ph type="title" hasCustomPrompt="1"/>
          </p:nvPr>
        </p:nvSpPr>
        <p:spPr>
          <a:xfrm>
            <a:off x="838200" y="2555167"/>
            <a:ext cx="10515600" cy="669545"/>
          </a:xfrm>
          <a:prstGeom prst="rect">
            <a:avLst/>
          </a:prstGeom>
        </p:spPr>
        <p:txBody>
          <a:bodyPr/>
          <a:lstStyle>
            <a:lvl1pPr algn="ctr">
              <a:defRPr b="1"/>
            </a:lvl1pPr>
          </a:lstStyle>
          <a:p>
            <a:r>
              <a:rPr lang="en-US" altLang="zh-CN" dirty="0"/>
              <a:t>INPUT TITLE HERE</a:t>
            </a:r>
            <a:endParaRPr lang="zh-CN" altLang="en-US" dirty="0"/>
          </a:p>
        </p:txBody>
      </p:sp>
      <p:sp>
        <p:nvSpPr>
          <p:cNvPr id="13" name="文本占位符 12">
            <a:extLst>
              <a:ext uri="{FF2B5EF4-FFF2-40B4-BE49-F238E27FC236}">
                <a16:creationId xmlns:a16="http://schemas.microsoft.com/office/drawing/2014/main" id="{BE07410B-605F-4D8B-CFCC-024D6DDC5F41}"/>
              </a:ext>
            </a:extLst>
          </p:cNvPr>
          <p:cNvSpPr>
            <a:spLocks noGrp="1"/>
          </p:cNvSpPr>
          <p:nvPr>
            <p:ph type="body" sz="quarter" idx="13" hasCustomPrompt="1"/>
          </p:nvPr>
        </p:nvSpPr>
        <p:spPr>
          <a:xfrm>
            <a:off x="2272747" y="3541228"/>
            <a:ext cx="7646505" cy="430143"/>
          </a:xfrm>
          <a:prstGeom prst="rect">
            <a:avLst/>
          </a:prstGeom>
        </p:spPr>
        <p:txBody>
          <a:bodyPr/>
          <a:lstStyle>
            <a:lvl1pPr marL="0" indent="0" algn="ctr">
              <a:buNone/>
              <a:defRPr/>
            </a:lvl1pPr>
          </a:lstStyle>
          <a:p>
            <a:pPr lvl="0"/>
            <a:r>
              <a:rPr lang="en-US" altLang="zh-CN" dirty="0"/>
              <a:t>THE SUBTITLE</a:t>
            </a:r>
            <a:endParaRPr lang="zh-CN" altLang="en-US" dirty="0"/>
          </a:p>
        </p:txBody>
      </p:sp>
      <p:sp>
        <p:nvSpPr>
          <p:cNvPr id="14" name="文本占位符 12">
            <a:extLst>
              <a:ext uri="{FF2B5EF4-FFF2-40B4-BE49-F238E27FC236}">
                <a16:creationId xmlns:a16="http://schemas.microsoft.com/office/drawing/2014/main" id="{AAC2FA81-E48C-5D26-6D69-772F3B76F59D}"/>
              </a:ext>
            </a:extLst>
          </p:cNvPr>
          <p:cNvSpPr>
            <a:spLocks noGrp="1"/>
          </p:cNvSpPr>
          <p:nvPr>
            <p:ph type="body" sz="quarter" idx="14" hasCustomPrompt="1"/>
          </p:nvPr>
        </p:nvSpPr>
        <p:spPr>
          <a:xfrm>
            <a:off x="2272747" y="4177902"/>
            <a:ext cx="7646505" cy="430143"/>
          </a:xfrm>
          <a:prstGeom prst="rect">
            <a:avLst/>
          </a:prstGeom>
        </p:spPr>
        <p:txBody>
          <a:bodyPr/>
          <a:lstStyle>
            <a:lvl1pPr marL="0" indent="0" algn="ctr">
              <a:buNone/>
              <a:defRPr sz="1800"/>
            </a:lvl1pPr>
          </a:lstStyle>
          <a:p>
            <a:pPr lvl="0"/>
            <a:r>
              <a:rPr lang="en-US" altLang="zh-CN" dirty="0"/>
              <a:t>Authors &amp; Date</a:t>
            </a:r>
            <a:endParaRPr lang="zh-CN" altLang="en-US" dirty="0"/>
          </a:p>
        </p:txBody>
      </p:sp>
      <p:sp>
        <p:nvSpPr>
          <p:cNvPr id="17" name="文本占位符 12">
            <a:extLst>
              <a:ext uri="{FF2B5EF4-FFF2-40B4-BE49-F238E27FC236}">
                <a16:creationId xmlns:a16="http://schemas.microsoft.com/office/drawing/2014/main" id="{4B89C453-F72F-3884-605F-94457838E3E9}"/>
              </a:ext>
            </a:extLst>
          </p:cNvPr>
          <p:cNvSpPr>
            <a:spLocks noGrp="1"/>
          </p:cNvSpPr>
          <p:nvPr>
            <p:ph type="body" sz="quarter" idx="15" hasCustomPrompt="1"/>
          </p:nvPr>
        </p:nvSpPr>
        <p:spPr>
          <a:xfrm>
            <a:off x="2272747" y="4814576"/>
            <a:ext cx="7646505" cy="430143"/>
          </a:xfrm>
          <a:prstGeom prst="rect">
            <a:avLst/>
          </a:prstGeom>
        </p:spPr>
        <p:txBody>
          <a:bodyPr/>
          <a:lstStyle>
            <a:lvl1pPr marL="0" indent="0" algn="ctr">
              <a:buNone/>
              <a:defRPr sz="1200" i="1"/>
            </a:lvl1pPr>
          </a:lstStyle>
          <a:p>
            <a:pPr lvl="0"/>
            <a:r>
              <a:rPr lang="en-US" altLang="zh-CN" dirty="0"/>
              <a:t>Course Name</a:t>
            </a:r>
            <a:endParaRPr lang="zh-CN" altLang="en-US" dirty="0"/>
          </a:p>
        </p:txBody>
      </p:sp>
    </p:spTree>
    <p:extLst>
      <p:ext uri="{BB962C8B-B14F-4D97-AF65-F5344CB8AC3E}">
        <p14:creationId xmlns:p14="http://schemas.microsoft.com/office/powerpoint/2010/main" val="18550345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28EFD-4595-2BA4-7FC4-F606338912E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AAF515-73AD-09C3-3F51-7553D5024B0A}"/>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553344-7472-9E1B-0154-A2D9EF106B05}"/>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6E4B4119-073F-2785-165A-BBA85CF914E8}"/>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a:extLst>
              <a:ext uri="{FF2B5EF4-FFF2-40B4-BE49-F238E27FC236}">
                <a16:creationId xmlns:a16="http://schemas.microsoft.com/office/drawing/2014/main" id="{C167A891-8D3A-C11D-D80E-E72DB2F9346B}"/>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60911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20DE99-91B6-C032-8B74-58216E696456}"/>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51C067-9536-4C31-7863-471E1696A1EA}"/>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D7BE3C-9710-C63F-5D03-03C56A635867}"/>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F2A78447-121E-1C0E-A370-295CC87C33BB}"/>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a:extLst>
              <a:ext uri="{FF2B5EF4-FFF2-40B4-BE49-F238E27FC236}">
                <a16:creationId xmlns:a16="http://schemas.microsoft.com/office/drawing/2014/main" id="{EA738BA3-DE89-0FD8-A011-2A35E54F7246}"/>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77173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E936D-5E76-9ED2-886B-D75AF9C4295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0CA780-06B2-C59F-B122-6B3477F000C8}"/>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1F0A421E-6E46-61AB-3BE3-FA50CD1D1C3E}"/>
              </a:ext>
            </a:extLst>
          </p:cNvPr>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a:extLst>
              <a:ext uri="{FF2B5EF4-FFF2-40B4-BE49-F238E27FC236}">
                <a16:creationId xmlns:a16="http://schemas.microsoft.com/office/drawing/2014/main" id="{6193EA81-E12A-BB0E-A2B1-757907418DAB}"/>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6724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EA2E-4560-6AA7-A1B6-9EEF59D7A408}"/>
              </a:ext>
            </a:extLst>
          </p:cNvPr>
          <p:cNvSpPr>
            <a:spLocks noGrp="1"/>
          </p:cNvSpPr>
          <p:nvPr>
            <p:ph type="title" hasCustomPrompt="1"/>
          </p:nvPr>
        </p:nvSpPr>
        <p:spPr>
          <a:xfrm>
            <a:off x="152400" y="180216"/>
            <a:ext cx="7653130" cy="425752"/>
          </a:xfrm>
          <a:prstGeom prst="rect">
            <a:avLst/>
          </a:prstGeom>
        </p:spPr>
        <p:txBody>
          <a:bodyPr/>
          <a:lstStyle>
            <a:lvl1pPr>
              <a:defRPr sz="3200" b="1" u="sng"/>
            </a:lvl1pPr>
          </a:lstStyle>
          <a:p>
            <a:r>
              <a:rPr lang="en-US" altLang="zh-CN" dirty="0"/>
              <a:t>Title Goes Here</a:t>
            </a:r>
            <a:endParaRPr lang="zh-CN" altLang="en-US" dirty="0"/>
          </a:p>
        </p:txBody>
      </p:sp>
      <p:pic>
        <p:nvPicPr>
          <p:cNvPr id="7" name="图片 6">
            <a:extLst>
              <a:ext uri="{FF2B5EF4-FFF2-40B4-BE49-F238E27FC236}">
                <a16:creationId xmlns:a16="http://schemas.microsoft.com/office/drawing/2014/main" id="{1A354BFB-2E53-BE8D-C6C6-A4B10D96B59A}"/>
              </a:ext>
            </a:extLst>
          </p:cNvPr>
          <p:cNvPicPr>
            <a:picLocks noChangeAspect="1"/>
          </p:cNvPicPr>
          <p:nvPr userDrawn="1"/>
        </p:nvPicPr>
        <p:blipFill>
          <a:blip r:embed="rId2">
            <a:extLst>
              <a:ext uri="{28A0092B-C50C-407E-A947-70E740481C1C}">
                <a14:useLocalDpi xmlns:a14="http://schemas.microsoft.com/office/drawing/2010/main" val="0"/>
              </a:ext>
            </a:extLst>
          </a:blip>
          <a:srcRect r="37854"/>
          <a:stretch/>
        </p:blipFill>
        <p:spPr>
          <a:xfrm>
            <a:off x="9471164" y="129450"/>
            <a:ext cx="2681080" cy="527284"/>
          </a:xfrm>
          <a:prstGeom prst="rect">
            <a:avLst/>
          </a:prstGeom>
        </p:spPr>
      </p:pic>
      <p:sp>
        <p:nvSpPr>
          <p:cNvPr id="8" name="页脚占位符 4">
            <a:extLst>
              <a:ext uri="{FF2B5EF4-FFF2-40B4-BE49-F238E27FC236}">
                <a16:creationId xmlns:a16="http://schemas.microsoft.com/office/drawing/2014/main" id="{8D10129A-EA54-AAEA-C48C-4A44E316A7BC}"/>
              </a:ext>
            </a:extLst>
          </p:cNvPr>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9" name="灯片编号占位符 5">
            <a:extLst>
              <a:ext uri="{FF2B5EF4-FFF2-40B4-BE49-F238E27FC236}">
                <a16:creationId xmlns:a16="http://schemas.microsoft.com/office/drawing/2014/main" id="{5252D8F6-9CB0-B533-E601-AEBAABDA987C}"/>
              </a:ext>
            </a:extLst>
          </p:cNvPr>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906320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133BE2-365F-6AF2-1DBE-0ABBFE3D857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F3287E-E315-794D-016E-A1865CF7097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9584AE-1F87-F211-77B6-84C677E782BF}"/>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8BAFDA7B-0B26-EDB6-EFAC-29932A8FEC10}"/>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a:extLst>
              <a:ext uri="{FF2B5EF4-FFF2-40B4-BE49-F238E27FC236}">
                <a16:creationId xmlns:a16="http://schemas.microsoft.com/office/drawing/2014/main" id="{1696CC26-C6EE-B4FE-BB2C-BE34A88FBDDB}"/>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8597787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2C47E-473F-8149-0C2E-AD2D7058C23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3A5D87-FFDF-FAC5-D037-0C99289989EC}"/>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9E562C-1982-5D62-9C6C-7DD522B6FAAB}"/>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BF3CE3-49A1-D7F5-C660-156847175CE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62B4C52D-BFD0-F576-CCC7-5A6BEF54174D}"/>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a:extLst>
              <a:ext uri="{FF2B5EF4-FFF2-40B4-BE49-F238E27FC236}">
                <a16:creationId xmlns:a16="http://schemas.microsoft.com/office/drawing/2014/main" id="{B3F33356-5399-18EC-911C-F2A637AA868A}"/>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2006835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62248-77CF-2FE7-BDAA-154D75FC671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94AE253-D2F1-8744-31BE-656F8697B00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C89934-2811-C8EC-FA76-9B3AE8A1BBC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D2B45B-117C-362D-ECAE-B7F42419127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82B47E-A75D-D323-A3F6-52EA8E370A71}"/>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07DE94-6637-C629-DB23-6021E62018D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页脚占位符 7">
            <a:extLst>
              <a:ext uri="{FF2B5EF4-FFF2-40B4-BE49-F238E27FC236}">
                <a16:creationId xmlns:a16="http://schemas.microsoft.com/office/drawing/2014/main" id="{9D07DD2C-84F4-7E58-12CA-B7C3EED825DE}"/>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9" name="灯片编号占位符 8">
            <a:extLst>
              <a:ext uri="{FF2B5EF4-FFF2-40B4-BE49-F238E27FC236}">
                <a16:creationId xmlns:a16="http://schemas.microsoft.com/office/drawing/2014/main" id="{4136FBAA-C402-D88A-F949-E1E5655CB1FF}"/>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0994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989EE-0E9A-78FD-5FCA-615FE98A739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93016E-0890-DF9C-B696-7905FB3DD2FE}"/>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678A02AC-2F2F-73AF-39A1-491A516C63E7}"/>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5" name="灯片编号占位符 4">
            <a:extLst>
              <a:ext uri="{FF2B5EF4-FFF2-40B4-BE49-F238E27FC236}">
                <a16:creationId xmlns:a16="http://schemas.microsoft.com/office/drawing/2014/main" id="{B8085A2D-C225-C943-3920-11781CE9AFE4}"/>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99147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F1CF06-89F5-3D8D-51A6-3A5D9485F091}"/>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a:extLst>
              <a:ext uri="{FF2B5EF4-FFF2-40B4-BE49-F238E27FC236}">
                <a16:creationId xmlns:a16="http://schemas.microsoft.com/office/drawing/2014/main" id="{3E61B400-B5D2-5D88-CE2E-3E6F953167D8}"/>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4" name="灯片编号占位符 3">
            <a:extLst>
              <a:ext uri="{FF2B5EF4-FFF2-40B4-BE49-F238E27FC236}">
                <a16:creationId xmlns:a16="http://schemas.microsoft.com/office/drawing/2014/main" id="{40ECCB9C-BEEB-EE7C-4811-6C292385B13E}"/>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07085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4CE3E-EAA5-BB85-3F2B-C41D8C8DD99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4BC654-734F-9954-DE1A-38963A2A04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AD835A-F411-BFFD-3EC7-77E31EB08A9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F776F5-9025-F480-8051-A40CAA2AAE88}"/>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D41DAA53-9EAB-0D84-F203-20CD0604DC96}"/>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a:extLst>
              <a:ext uri="{FF2B5EF4-FFF2-40B4-BE49-F238E27FC236}">
                <a16:creationId xmlns:a16="http://schemas.microsoft.com/office/drawing/2014/main" id="{385600A6-18A9-F841-A11C-15372A1458AD}"/>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75702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B4AB2-9BF1-2993-F30D-7A84A8018F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FE5C86-C827-5BA7-0B66-D38C04D5F0A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A611C9-EBC9-A953-654F-F1D7C938CB1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20C165-3C4D-09B3-54D7-6FFD90797BC9}"/>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F40C08A3-0575-E46D-04B6-6A562DDC3C8A}"/>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a:extLst>
              <a:ext uri="{FF2B5EF4-FFF2-40B4-BE49-F238E27FC236}">
                <a16:creationId xmlns:a16="http://schemas.microsoft.com/office/drawing/2014/main" id="{C825EE98-A0B2-BD78-34E6-D10A32C075F1}"/>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76681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7341AAC-F008-4701-CCF2-DA9A890188BD}"/>
              </a:ext>
            </a:extLst>
          </p:cNvPr>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6" name="灯片编号占位符 5">
            <a:extLst>
              <a:ext uri="{FF2B5EF4-FFF2-40B4-BE49-F238E27FC236}">
                <a16:creationId xmlns:a16="http://schemas.microsoft.com/office/drawing/2014/main" id="{C23BC588-0AF6-1C32-67DF-ED39DAB880D4}"/>
              </a:ext>
            </a:extLst>
          </p:cNvPr>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3473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4E3B2F0-27D3-FEF4-F747-6ACB32527705}"/>
              </a:ext>
            </a:extLst>
          </p:cNvPr>
          <p:cNvSpPr>
            <a:spLocks noGrp="1"/>
          </p:cNvSpPr>
          <p:nvPr>
            <p:ph type="title"/>
          </p:nvPr>
        </p:nvSpPr>
        <p:spPr/>
        <p:txBody>
          <a:bodyPr/>
          <a:lstStyle/>
          <a:p>
            <a:r>
              <a:rPr lang="en-US" altLang="zh-CN" b="1" dirty="0"/>
              <a:t>A Glance at Mobile Testing Automation</a:t>
            </a:r>
            <a:endParaRPr lang="zh-CN" altLang="en-US" b="1" dirty="0"/>
          </a:p>
        </p:txBody>
      </p:sp>
      <p:sp>
        <p:nvSpPr>
          <p:cNvPr id="7" name="文本占位符 6">
            <a:extLst>
              <a:ext uri="{FF2B5EF4-FFF2-40B4-BE49-F238E27FC236}">
                <a16:creationId xmlns:a16="http://schemas.microsoft.com/office/drawing/2014/main" id="{FB4EF17F-753F-2B19-16DA-B2E6852AC782}"/>
              </a:ext>
            </a:extLst>
          </p:cNvPr>
          <p:cNvSpPr>
            <a:spLocks noGrp="1"/>
          </p:cNvSpPr>
          <p:nvPr>
            <p:ph type="body" sz="quarter" idx="13"/>
          </p:nvPr>
        </p:nvSpPr>
        <p:spPr/>
        <p:txBody>
          <a:bodyPr/>
          <a:lstStyle/>
          <a:p>
            <a:r>
              <a:rPr lang="en-US" altLang="zh-CN" dirty="0"/>
              <a:t>Overview, Challenges, and the Future</a:t>
            </a:r>
            <a:endParaRPr lang="zh-CN" altLang="en-US" dirty="0"/>
          </a:p>
        </p:txBody>
      </p:sp>
      <p:sp>
        <p:nvSpPr>
          <p:cNvPr id="8" name="文本占位符 7">
            <a:extLst>
              <a:ext uri="{FF2B5EF4-FFF2-40B4-BE49-F238E27FC236}">
                <a16:creationId xmlns:a16="http://schemas.microsoft.com/office/drawing/2014/main" id="{E43229A4-020D-E538-9375-279820F29AE8}"/>
              </a:ext>
            </a:extLst>
          </p:cNvPr>
          <p:cNvSpPr>
            <a:spLocks noGrp="1"/>
          </p:cNvSpPr>
          <p:nvPr>
            <p:ph type="body" sz="quarter" idx="14"/>
          </p:nvPr>
        </p:nvSpPr>
        <p:spPr>
          <a:xfrm>
            <a:off x="2272747" y="4177902"/>
            <a:ext cx="7646505" cy="725402"/>
          </a:xfrm>
        </p:spPr>
        <p:txBody>
          <a:bodyPr/>
          <a:lstStyle/>
          <a:p>
            <a:r>
              <a:rPr lang="en-US" altLang="zh-CN" dirty="0"/>
              <a:t>Bao Cheng, 1335784</a:t>
            </a:r>
          </a:p>
          <a:p>
            <a:r>
              <a:rPr lang="en-US" altLang="zh-CN" dirty="0"/>
              <a:t>Qiu Xinxin, 1335785</a:t>
            </a:r>
            <a:endParaRPr lang="zh-CN" altLang="en-US" dirty="0"/>
          </a:p>
        </p:txBody>
      </p:sp>
      <p:sp>
        <p:nvSpPr>
          <p:cNvPr id="9" name="文本占位符 8">
            <a:extLst>
              <a:ext uri="{FF2B5EF4-FFF2-40B4-BE49-F238E27FC236}">
                <a16:creationId xmlns:a16="http://schemas.microsoft.com/office/drawing/2014/main" id="{9BF8B275-AD69-1EB9-50E8-B84E6C0810F5}"/>
              </a:ext>
            </a:extLst>
          </p:cNvPr>
          <p:cNvSpPr>
            <a:spLocks noGrp="1"/>
          </p:cNvSpPr>
          <p:nvPr>
            <p:ph type="body" sz="quarter" idx="15"/>
          </p:nvPr>
        </p:nvSpPr>
        <p:spPr>
          <a:xfrm>
            <a:off x="2272746" y="6626640"/>
            <a:ext cx="7646505" cy="231360"/>
          </a:xfrm>
        </p:spPr>
        <p:txBody>
          <a:bodyPr/>
          <a:lstStyle/>
          <a:p>
            <a:r>
              <a:rPr lang="en-US" altLang="zh-CN" dirty="0"/>
              <a:t>Software Assurance Final Project Presentation </a:t>
            </a:r>
            <a:endParaRPr lang="zh-CN" altLang="en-US" dirty="0"/>
          </a:p>
        </p:txBody>
      </p:sp>
      <p:sp>
        <p:nvSpPr>
          <p:cNvPr id="10" name="页脚占位符 9">
            <a:extLst>
              <a:ext uri="{FF2B5EF4-FFF2-40B4-BE49-F238E27FC236}">
                <a16:creationId xmlns:a16="http://schemas.microsoft.com/office/drawing/2014/main" id="{6E6059EB-25A2-1626-72FF-C37BF38955E0}"/>
              </a:ext>
            </a:extLst>
          </p:cNvPr>
          <p:cNvSpPr>
            <a:spLocks noGrp="1"/>
          </p:cNvSpPr>
          <p:nvPr>
            <p:ph type="ftr" sz="quarter" idx="11"/>
          </p:nvPr>
        </p:nvSpPr>
        <p:spPr>
          <a:xfrm>
            <a:off x="4038600" y="6261515"/>
            <a:ext cx="4114800" cy="365125"/>
          </a:xfrm>
        </p:spPr>
        <p:txBody>
          <a:bodyPr/>
          <a:lstStyle/>
          <a:p>
            <a:r>
              <a:rPr lang="en-US" altLang="zh-CN" dirty="0"/>
              <a:t>Wenzhou – Kean University</a:t>
            </a:r>
          </a:p>
          <a:p>
            <a:r>
              <a:rPr lang="en-US" altLang="zh-CN" dirty="0"/>
              <a:t>College of Science, Mathematics and Technology</a:t>
            </a:r>
          </a:p>
        </p:txBody>
      </p:sp>
    </p:spTree>
    <p:extLst>
      <p:ext uri="{BB962C8B-B14F-4D97-AF65-F5344CB8AC3E}">
        <p14:creationId xmlns:p14="http://schemas.microsoft.com/office/powerpoint/2010/main" val="123979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60F6B-42E9-9F3D-3E5C-6492931320FE}"/>
              </a:ext>
            </a:extLst>
          </p:cNvPr>
          <p:cNvSpPr>
            <a:spLocks noGrp="1"/>
          </p:cNvSpPr>
          <p:nvPr>
            <p:ph type="title"/>
          </p:nvPr>
        </p:nvSpPr>
        <p:spPr/>
        <p:txBody>
          <a:bodyPr/>
          <a:lstStyle/>
          <a:p>
            <a:r>
              <a:rPr lang="en-US" altLang="zh-CN" dirty="0"/>
              <a:t>III. </a:t>
            </a:r>
            <a:r>
              <a:rPr lang="en-US" altLang="zh-CN" dirty="0" err="1"/>
              <a:t>NightwatchJS</a:t>
            </a:r>
            <a:endParaRPr lang="zh-CN" altLang="en-US" dirty="0"/>
          </a:p>
        </p:txBody>
      </p:sp>
      <p:sp>
        <p:nvSpPr>
          <p:cNvPr id="3" name="页脚占位符 2">
            <a:extLst>
              <a:ext uri="{FF2B5EF4-FFF2-40B4-BE49-F238E27FC236}">
                <a16:creationId xmlns:a16="http://schemas.microsoft.com/office/drawing/2014/main" id="{63C59E16-8580-4C62-315A-4438885277E9}"/>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BE0A4410-54B8-51BC-D0F6-48AE9728E0B7}"/>
              </a:ext>
            </a:extLst>
          </p:cNvPr>
          <p:cNvSpPr>
            <a:spLocks noGrp="1"/>
          </p:cNvSpPr>
          <p:nvPr>
            <p:ph type="sldNum" sz="quarter" idx="4"/>
          </p:nvPr>
        </p:nvSpPr>
        <p:spPr/>
        <p:txBody>
          <a:bodyPr/>
          <a:lstStyle/>
          <a:p>
            <a:fld id="{D5496141-EF9F-48D7-BC1D-782D37831BAB}" type="slidenum">
              <a:rPr lang="zh-CN" altLang="en-US" smtClean="0"/>
              <a:t>10</a:t>
            </a:fld>
            <a:endParaRPr lang="zh-CN" altLang="en-US"/>
          </a:p>
        </p:txBody>
      </p:sp>
    </p:spTree>
    <p:extLst>
      <p:ext uri="{BB962C8B-B14F-4D97-AF65-F5344CB8AC3E}">
        <p14:creationId xmlns:p14="http://schemas.microsoft.com/office/powerpoint/2010/main" val="1368081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75CD1-C89D-7AA2-504F-2EAF852A21DD}"/>
              </a:ext>
            </a:extLst>
          </p:cNvPr>
          <p:cNvSpPr>
            <a:spLocks noGrp="1"/>
          </p:cNvSpPr>
          <p:nvPr>
            <p:ph type="title"/>
          </p:nvPr>
        </p:nvSpPr>
        <p:spPr>
          <a:xfrm>
            <a:off x="152400" y="180216"/>
            <a:ext cx="8362122" cy="425752"/>
          </a:xfrm>
        </p:spPr>
        <p:txBody>
          <a:bodyPr/>
          <a:lstStyle/>
          <a:p>
            <a:r>
              <a:rPr lang="en-US" altLang="zh-CN" dirty="0"/>
              <a:t>IV. </a:t>
            </a:r>
            <a:r>
              <a:rPr lang="en-US" altLang="zh-CN" sz="3200" b="1" dirty="0"/>
              <a:t>Challenge of Mobile Testing Automation</a:t>
            </a:r>
            <a:endParaRPr lang="zh-CN" altLang="en-US" dirty="0"/>
          </a:p>
        </p:txBody>
      </p:sp>
      <p:sp>
        <p:nvSpPr>
          <p:cNvPr id="3" name="页脚占位符 2">
            <a:extLst>
              <a:ext uri="{FF2B5EF4-FFF2-40B4-BE49-F238E27FC236}">
                <a16:creationId xmlns:a16="http://schemas.microsoft.com/office/drawing/2014/main" id="{3D5F3CAC-E0AF-9E80-B3C9-544E0A92ECC3}"/>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6E97D17B-5F46-B752-DEC0-6F4DEE8D84AC}"/>
              </a:ext>
            </a:extLst>
          </p:cNvPr>
          <p:cNvSpPr>
            <a:spLocks noGrp="1"/>
          </p:cNvSpPr>
          <p:nvPr>
            <p:ph type="sldNum" sz="quarter" idx="4"/>
          </p:nvPr>
        </p:nvSpPr>
        <p:spPr/>
        <p:txBody>
          <a:bodyPr/>
          <a:lstStyle/>
          <a:p>
            <a:fld id="{D5496141-EF9F-48D7-BC1D-782D37831BAB}" type="slidenum">
              <a:rPr lang="zh-CN" altLang="en-US" smtClean="0"/>
              <a:t>11</a:t>
            </a:fld>
            <a:endParaRPr lang="zh-CN" altLang="en-US"/>
          </a:p>
        </p:txBody>
      </p:sp>
    </p:spTree>
    <p:extLst>
      <p:ext uri="{BB962C8B-B14F-4D97-AF65-F5344CB8AC3E}">
        <p14:creationId xmlns:p14="http://schemas.microsoft.com/office/powerpoint/2010/main" val="414351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36F5C-83E1-605D-AE81-C414CEDE2E33}"/>
              </a:ext>
            </a:extLst>
          </p:cNvPr>
          <p:cNvSpPr>
            <a:spLocks noGrp="1"/>
          </p:cNvSpPr>
          <p:nvPr>
            <p:ph type="title"/>
          </p:nvPr>
        </p:nvSpPr>
        <p:spPr/>
        <p:txBody>
          <a:bodyPr/>
          <a:lstStyle/>
          <a:p>
            <a:r>
              <a:rPr lang="en-US" altLang="zh-CN" dirty="0"/>
              <a:t>V. About the Future</a:t>
            </a:r>
            <a:endParaRPr lang="zh-CN" altLang="en-US" dirty="0"/>
          </a:p>
        </p:txBody>
      </p:sp>
      <p:sp>
        <p:nvSpPr>
          <p:cNvPr id="3" name="页脚占位符 2">
            <a:extLst>
              <a:ext uri="{FF2B5EF4-FFF2-40B4-BE49-F238E27FC236}">
                <a16:creationId xmlns:a16="http://schemas.microsoft.com/office/drawing/2014/main" id="{DE86E4EA-54C4-3037-8D96-B1F3BF84510A}"/>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6F1E6C58-3F62-8178-B646-09A9BF43415B}"/>
              </a:ext>
            </a:extLst>
          </p:cNvPr>
          <p:cNvSpPr>
            <a:spLocks noGrp="1"/>
          </p:cNvSpPr>
          <p:nvPr>
            <p:ph type="sldNum" sz="quarter" idx="4"/>
          </p:nvPr>
        </p:nvSpPr>
        <p:spPr/>
        <p:txBody>
          <a:bodyPr/>
          <a:lstStyle/>
          <a:p>
            <a:fld id="{D5496141-EF9F-48D7-BC1D-782D37831BAB}" type="slidenum">
              <a:rPr lang="zh-CN" altLang="en-US" smtClean="0"/>
              <a:t>12</a:t>
            </a:fld>
            <a:endParaRPr lang="zh-CN" altLang="en-US"/>
          </a:p>
        </p:txBody>
      </p:sp>
    </p:spTree>
    <p:extLst>
      <p:ext uri="{BB962C8B-B14F-4D97-AF65-F5344CB8AC3E}">
        <p14:creationId xmlns:p14="http://schemas.microsoft.com/office/powerpoint/2010/main" val="365674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CD05A-49EA-4131-578F-61A0B2B4086E}"/>
              </a:ext>
            </a:extLst>
          </p:cNvPr>
          <p:cNvSpPr>
            <a:spLocks noGrp="1"/>
          </p:cNvSpPr>
          <p:nvPr>
            <p:ph type="title"/>
          </p:nvPr>
        </p:nvSpPr>
        <p:spPr/>
        <p:txBody>
          <a:bodyPr/>
          <a:lstStyle/>
          <a:p>
            <a:r>
              <a:rPr lang="en-US" altLang="zh-CN" dirty="0"/>
              <a:t>VI. Conclusion</a:t>
            </a:r>
            <a:endParaRPr lang="zh-CN" altLang="en-US" dirty="0"/>
          </a:p>
        </p:txBody>
      </p:sp>
      <p:sp>
        <p:nvSpPr>
          <p:cNvPr id="3" name="页脚占位符 2">
            <a:extLst>
              <a:ext uri="{FF2B5EF4-FFF2-40B4-BE49-F238E27FC236}">
                <a16:creationId xmlns:a16="http://schemas.microsoft.com/office/drawing/2014/main" id="{E680E45B-773E-5E62-4431-6788BF049F08}"/>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063A5AF8-72CE-6090-1DFC-25C6A1A7B023}"/>
              </a:ext>
            </a:extLst>
          </p:cNvPr>
          <p:cNvSpPr>
            <a:spLocks noGrp="1"/>
          </p:cNvSpPr>
          <p:nvPr>
            <p:ph type="sldNum" sz="quarter" idx="4"/>
          </p:nvPr>
        </p:nvSpPr>
        <p:spPr/>
        <p:txBody>
          <a:bodyPr/>
          <a:lstStyle/>
          <a:p>
            <a:fld id="{D5496141-EF9F-48D7-BC1D-782D37831BAB}" type="slidenum">
              <a:rPr lang="zh-CN" altLang="en-US" smtClean="0"/>
              <a:t>13</a:t>
            </a:fld>
            <a:endParaRPr lang="zh-CN" altLang="en-US"/>
          </a:p>
        </p:txBody>
      </p:sp>
    </p:spTree>
    <p:extLst>
      <p:ext uri="{BB962C8B-B14F-4D97-AF65-F5344CB8AC3E}">
        <p14:creationId xmlns:p14="http://schemas.microsoft.com/office/powerpoint/2010/main" val="426487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5C739F-AB27-EDEB-0602-9246719526AA}"/>
              </a:ext>
            </a:extLst>
          </p:cNvPr>
          <p:cNvSpPr>
            <a:spLocks noGrp="1"/>
          </p:cNvSpPr>
          <p:nvPr>
            <p:ph type="title"/>
          </p:nvPr>
        </p:nvSpPr>
        <p:spPr/>
        <p:txBody>
          <a:bodyPr/>
          <a:lstStyle/>
          <a:p>
            <a:r>
              <a:rPr lang="en-US" altLang="zh-CN" dirty="0"/>
              <a:t>Reference</a:t>
            </a:r>
            <a:endParaRPr lang="zh-CN" altLang="en-US" dirty="0"/>
          </a:p>
        </p:txBody>
      </p:sp>
      <p:sp>
        <p:nvSpPr>
          <p:cNvPr id="3" name="页脚占位符 2">
            <a:extLst>
              <a:ext uri="{FF2B5EF4-FFF2-40B4-BE49-F238E27FC236}">
                <a16:creationId xmlns:a16="http://schemas.microsoft.com/office/drawing/2014/main" id="{B0713EE0-D47F-35B5-059E-D81DE586DE4D}"/>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2E65BA92-AC92-F697-446D-061B71580C66}"/>
              </a:ext>
            </a:extLst>
          </p:cNvPr>
          <p:cNvSpPr>
            <a:spLocks noGrp="1"/>
          </p:cNvSpPr>
          <p:nvPr>
            <p:ph type="sldNum" sz="quarter" idx="4"/>
          </p:nvPr>
        </p:nvSpPr>
        <p:spPr/>
        <p:txBody>
          <a:bodyPr/>
          <a:lstStyle/>
          <a:p>
            <a:fld id="{D5496141-EF9F-48D7-BC1D-782D37831BAB}" type="slidenum">
              <a:rPr lang="zh-CN" altLang="en-US" smtClean="0"/>
              <a:t>14</a:t>
            </a:fld>
            <a:endParaRPr lang="zh-CN" altLang="en-US"/>
          </a:p>
        </p:txBody>
      </p:sp>
    </p:spTree>
    <p:extLst>
      <p:ext uri="{BB962C8B-B14F-4D97-AF65-F5344CB8AC3E}">
        <p14:creationId xmlns:p14="http://schemas.microsoft.com/office/powerpoint/2010/main" val="315737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492EB84D-F457-766D-9DEB-1FECF0AAF8D2}"/>
              </a:ext>
            </a:extLst>
          </p:cNvPr>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标题 4">
            <a:extLst>
              <a:ext uri="{FF2B5EF4-FFF2-40B4-BE49-F238E27FC236}">
                <a16:creationId xmlns:a16="http://schemas.microsoft.com/office/drawing/2014/main" id="{09B24510-9BF4-F08D-84E5-E407F99B5763}"/>
              </a:ext>
            </a:extLst>
          </p:cNvPr>
          <p:cNvSpPr>
            <a:spLocks noGrp="1"/>
          </p:cNvSpPr>
          <p:nvPr>
            <p:ph type="title"/>
          </p:nvPr>
        </p:nvSpPr>
        <p:spPr>
          <a:xfrm>
            <a:off x="838200" y="3094228"/>
            <a:ext cx="10515600" cy="669545"/>
          </a:xfrm>
        </p:spPr>
        <p:txBody>
          <a:bodyPr/>
          <a:lstStyle/>
          <a:p>
            <a:r>
              <a:rPr lang="en-US" altLang="zh-CN" dirty="0"/>
              <a:t>Thanks</a:t>
            </a:r>
            <a:endParaRPr lang="zh-CN" altLang="en-US" dirty="0"/>
          </a:p>
        </p:txBody>
      </p:sp>
      <p:sp>
        <p:nvSpPr>
          <p:cNvPr id="4" name="灯片编号占位符 3">
            <a:extLst>
              <a:ext uri="{FF2B5EF4-FFF2-40B4-BE49-F238E27FC236}">
                <a16:creationId xmlns:a16="http://schemas.microsoft.com/office/drawing/2014/main" id="{68BDFE62-FE91-CC04-0799-207CADC3EFFE}"/>
              </a:ext>
            </a:extLst>
          </p:cNvPr>
          <p:cNvSpPr>
            <a:spLocks noGrp="1"/>
          </p:cNvSpPr>
          <p:nvPr>
            <p:ph type="sldNum" sz="quarter" idx="4294967295"/>
          </p:nvPr>
        </p:nvSpPr>
        <p:spPr>
          <a:xfrm>
            <a:off x="9448800" y="6481763"/>
            <a:ext cx="2743200" cy="365125"/>
          </a:xfrm>
        </p:spPr>
        <p:txBody>
          <a:bodyPr/>
          <a:lstStyle/>
          <a:p>
            <a:fld id="{D5496141-EF9F-48D7-BC1D-782D37831BAB}" type="slidenum">
              <a:rPr lang="zh-CN" altLang="en-US" smtClean="0"/>
              <a:t>15</a:t>
            </a:fld>
            <a:endParaRPr lang="zh-CN" altLang="en-US"/>
          </a:p>
        </p:txBody>
      </p:sp>
    </p:spTree>
    <p:extLst>
      <p:ext uri="{BB962C8B-B14F-4D97-AF65-F5344CB8AC3E}">
        <p14:creationId xmlns:p14="http://schemas.microsoft.com/office/powerpoint/2010/main" val="224668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CD75F-0525-6A62-9E08-5A4BED8A3761}"/>
              </a:ext>
            </a:extLst>
          </p:cNvPr>
          <p:cNvSpPr>
            <a:spLocks noGrp="1"/>
          </p:cNvSpPr>
          <p:nvPr>
            <p:ph type="title"/>
          </p:nvPr>
        </p:nvSpPr>
        <p:spPr/>
        <p:txBody>
          <a:bodyPr/>
          <a:lstStyle/>
          <a:p>
            <a:r>
              <a:rPr lang="en-US" altLang="zh-CN" b="1" dirty="0"/>
              <a:t>Content</a:t>
            </a:r>
            <a:endParaRPr lang="zh-CN" altLang="en-US" b="1" dirty="0"/>
          </a:p>
        </p:txBody>
      </p:sp>
      <p:sp>
        <p:nvSpPr>
          <p:cNvPr id="4" name="页脚占位符 3">
            <a:extLst>
              <a:ext uri="{FF2B5EF4-FFF2-40B4-BE49-F238E27FC236}">
                <a16:creationId xmlns:a16="http://schemas.microsoft.com/office/drawing/2014/main" id="{7FCAA51B-8FE5-D206-256B-3250E42F4AB4}"/>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a:extLst>
              <a:ext uri="{FF2B5EF4-FFF2-40B4-BE49-F238E27FC236}">
                <a16:creationId xmlns:a16="http://schemas.microsoft.com/office/drawing/2014/main" id="{0FA7C9C5-73A6-6246-4157-6A6C0BCA0E74}"/>
              </a:ext>
            </a:extLst>
          </p:cNvPr>
          <p:cNvSpPr>
            <a:spLocks noGrp="1"/>
          </p:cNvSpPr>
          <p:nvPr>
            <p:ph type="sldNum" sz="quarter" idx="4"/>
          </p:nvPr>
        </p:nvSpPr>
        <p:spPr/>
        <p:txBody>
          <a:bodyPr/>
          <a:lstStyle/>
          <a:p>
            <a:fld id="{D5496141-EF9F-48D7-BC1D-782D37831BAB}" type="slidenum">
              <a:rPr lang="zh-CN" altLang="en-US" smtClean="0"/>
              <a:t>2</a:t>
            </a:fld>
            <a:endParaRPr lang="zh-CN" altLang="en-US"/>
          </a:p>
        </p:txBody>
      </p:sp>
      <p:sp>
        <p:nvSpPr>
          <p:cNvPr id="11" name="文本框 10">
            <a:extLst>
              <a:ext uri="{FF2B5EF4-FFF2-40B4-BE49-F238E27FC236}">
                <a16:creationId xmlns:a16="http://schemas.microsoft.com/office/drawing/2014/main" id="{94747AF5-AD63-714D-696B-882406C499EB}"/>
              </a:ext>
            </a:extLst>
          </p:cNvPr>
          <p:cNvSpPr txBox="1"/>
          <p:nvPr/>
        </p:nvSpPr>
        <p:spPr>
          <a:xfrm>
            <a:off x="3770243" y="1555613"/>
            <a:ext cx="7904093" cy="3362459"/>
          </a:xfrm>
          <a:prstGeom prst="rect">
            <a:avLst/>
          </a:prstGeom>
          <a:noFill/>
        </p:spPr>
        <p:txBody>
          <a:bodyPr wrap="square">
            <a:spAutoFit/>
          </a:bodyPr>
          <a:lstStyle/>
          <a:p>
            <a:pPr algn="just">
              <a:lnSpc>
                <a:spcPts val="1650"/>
              </a:lnSpc>
            </a:pPr>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__Abstract__</a:t>
            </a:r>
          </a:p>
          <a:p>
            <a:pPr algn="just">
              <a:lnSpc>
                <a:spcPts val="1650"/>
              </a:lnSpc>
            </a:pPr>
            <a:endPar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endParaRPr>
          </a:p>
          <a:p>
            <a:pPr algn="just">
              <a:lnSpc>
                <a:spcPts val="1650"/>
              </a:lnSpc>
            </a:pPr>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Automated mobile application testing is a crucial aspect of software development lifecycle (SDLC), ensuring the quality and reliability of mobile applications. This paper provides an overview of the current state of automated mobile application testing, highlighting its significance in the software development lifecycle, as long as the challenges faced in this domain, including device fragmentation, varying operating systems, and the need for efficient test automation frameworks. Furthermore, we explore the future trends and advancements in automated mobile application testing, such as AI-driven testing solutions and cloud-based testing platforms. By addressing these challenges and embracing emerging technologies, we can enhance the efficiency and effectiveness of automated mobile application testing.</a:t>
            </a:r>
          </a:p>
        </p:txBody>
      </p:sp>
      <p:sp>
        <p:nvSpPr>
          <p:cNvPr id="3" name="文本框 2">
            <a:extLst>
              <a:ext uri="{FF2B5EF4-FFF2-40B4-BE49-F238E27FC236}">
                <a16:creationId xmlns:a16="http://schemas.microsoft.com/office/drawing/2014/main" id="{E4081F02-6B9A-7010-BAD7-6BD14989512E}"/>
              </a:ext>
            </a:extLst>
          </p:cNvPr>
          <p:cNvSpPr txBox="1"/>
          <p:nvPr/>
        </p:nvSpPr>
        <p:spPr>
          <a:xfrm>
            <a:off x="344834" y="1832067"/>
            <a:ext cx="5958298" cy="3349956"/>
          </a:xfrm>
          <a:prstGeom prst="rect">
            <a:avLst/>
          </a:prstGeom>
          <a:noFill/>
        </p:spPr>
        <p:txBody>
          <a:bodyPr wrap="none" rtlCol="0">
            <a:spAutoFit/>
          </a:bodyPr>
          <a:lstStyle/>
          <a:p>
            <a:pPr marL="400050" indent="-400050">
              <a:lnSpc>
                <a:spcPct val="150000"/>
              </a:lnSpc>
              <a:buFont typeface="+mj-lt"/>
              <a:buAutoNum type="romanUcPeriod"/>
            </a:pPr>
            <a:r>
              <a:rPr lang="en-US" altLang="zh-CN" sz="2400" b="1" dirty="0"/>
              <a:t>Introduction</a:t>
            </a:r>
          </a:p>
          <a:p>
            <a:pPr marL="400050" indent="-400050">
              <a:lnSpc>
                <a:spcPct val="150000"/>
              </a:lnSpc>
              <a:buFont typeface="+mj-lt"/>
              <a:buAutoNum type="romanUcPeriod"/>
            </a:pPr>
            <a:r>
              <a:rPr lang="en-US" altLang="zh-CN" sz="2400" b="1" dirty="0"/>
              <a:t>Background Knowledge</a:t>
            </a:r>
          </a:p>
          <a:p>
            <a:pPr marL="400050" indent="-400050">
              <a:lnSpc>
                <a:spcPct val="150000"/>
              </a:lnSpc>
              <a:buFont typeface="+mj-lt"/>
              <a:buAutoNum type="romanUcPeriod"/>
            </a:pPr>
            <a:r>
              <a:rPr lang="en-US" altLang="zh-CN" sz="2400" b="1" dirty="0"/>
              <a:t>Automated Testing Frameworks &amp; Tools</a:t>
            </a:r>
          </a:p>
          <a:p>
            <a:pPr marL="400050" indent="-400050">
              <a:lnSpc>
                <a:spcPct val="150000"/>
              </a:lnSpc>
              <a:buFont typeface="+mj-lt"/>
              <a:buAutoNum type="romanUcPeriod"/>
            </a:pPr>
            <a:r>
              <a:rPr lang="en-US" altLang="zh-CN" sz="2400" b="1" dirty="0"/>
              <a:t>Challenge of Mobile Testing Automation</a:t>
            </a:r>
          </a:p>
          <a:p>
            <a:pPr marL="400050" indent="-400050">
              <a:lnSpc>
                <a:spcPct val="150000"/>
              </a:lnSpc>
              <a:buFont typeface="+mj-lt"/>
              <a:buAutoNum type="romanUcPeriod"/>
            </a:pPr>
            <a:r>
              <a:rPr lang="en-US" altLang="zh-CN" sz="2400" b="1" dirty="0"/>
              <a:t>About the Future</a:t>
            </a:r>
          </a:p>
          <a:p>
            <a:pPr marL="400050" indent="-400050">
              <a:lnSpc>
                <a:spcPct val="150000"/>
              </a:lnSpc>
              <a:buFont typeface="+mj-lt"/>
              <a:buAutoNum type="romanUcPeriod"/>
            </a:pPr>
            <a:r>
              <a:rPr lang="en-US" altLang="zh-CN" sz="2400" b="1" dirty="0"/>
              <a:t>Conclusion</a:t>
            </a:r>
            <a:endParaRPr lang="zh-CN" altLang="en-US" sz="2400" b="1" dirty="0"/>
          </a:p>
        </p:txBody>
      </p:sp>
    </p:spTree>
    <p:extLst>
      <p:ext uri="{BB962C8B-B14F-4D97-AF65-F5344CB8AC3E}">
        <p14:creationId xmlns:p14="http://schemas.microsoft.com/office/powerpoint/2010/main" val="405635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80283-4337-8DDC-2DBD-041544995606}"/>
              </a:ext>
            </a:extLst>
          </p:cNvPr>
          <p:cNvSpPr>
            <a:spLocks noGrp="1"/>
          </p:cNvSpPr>
          <p:nvPr>
            <p:ph type="title"/>
          </p:nvPr>
        </p:nvSpPr>
        <p:spPr/>
        <p:txBody>
          <a:bodyPr/>
          <a:lstStyle/>
          <a:p>
            <a:r>
              <a:rPr lang="en-US" altLang="zh-CN" dirty="0"/>
              <a:t>I. Introduction</a:t>
            </a:r>
            <a:endParaRPr lang="zh-CN" altLang="en-US" dirty="0"/>
          </a:p>
        </p:txBody>
      </p:sp>
      <p:sp>
        <p:nvSpPr>
          <p:cNvPr id="3" name="页脚占位符 2">
            <a:extLst>
              <a:ext uri="{FF2B5EF4-FFF2-40B4-BE49-F238E27FC236}">
                <a16:creationId xmlns:a16="http://schemas.microsoft.com/office/drawing/2014/main" id="{37B739A9-51DF-06C7-7181-1B55CB972C58}"/>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10C5CA1F-B5D0-83CF-73FA-1C97DA7534D6}"/>
              </a:ext>
            </a:extLst>
          </p:cNvPr>
          <p:cNvSpPr>
            <a:spLocks noGrp="1"/>
          </p:cNvSpPr>
          <p:nvPr>
            <p:ph type="sldNum" sz="quarter" idx="4"/>
          </p:nvPr>
        </p:nvSpPr>
        <p:spPr/>
        <p:txBody>
          <a:bodyPr/>
          <a:lstStyle/>
          <a:p>
            <a:fld id="{D5496141-EF9F-48D7-BC1D-782D37831BAB}" type="slidenum">
              <a:rPr lang="zh-CN" altLang="en-US" smtClean="0"/>
              <a:t>3</a:t>
            </a:fld>
            <a:endParaRPr lang="zh-CN" altLang="en-US"/>
          </a:p>
        </p:txBody>
      </p:sp>
      <p:pic>
        <p:nvPicPr>
          <p:cNvPr id="6" name="图片 5">
            <a:extLst>
              <a:ext uri="{FF2B5EF4-FFF2-40B4-BE49-F238E27FC236}">
                <a16:creationId xmlns:a16="http://schemas.microsoft.com/office/drawing/2014/main" id="{E56B3EF7-FF96-E4D7-6FDC-3235F9315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304" y="1995057"/>
            <a:ext cx="5498147" cy="2867886"/>
          </a:xfrm>
          <a:prstGeom prst="rect">
            <a:avLst/>
          </a:prstGeom>
        </p:spPr>
      </p:pic>
      <p:sp>
        <p:nvSpPr>
          <p:cNvPr id="9" name="文本框 8">
            <a:extLst>
              <a:ext uri="{FF2B5EF4-FFF2-40B4-BE49-F238E27FC236}">
                <a16:creationId xmlns:a16="http://schemas.microsoft.com/office/drawing/2014/main" id="{3A6B44EF-CDDF-7349-0180-81443C67AB79}"/>
              </a:ext>
            </a:extLst>
          </p:cNvPr>
          <p:cNvSpPr txBox="1"/>
          <p:nvPr/>
        </p:nvSpPr>
        <p:spPr>
          <a:xfrm>
            <a:off x="314740" y="1496857"/>
            <a:ext cx="5582478" cy="2722477"/>
          </a:xfrm>
          <a:prstGeom prst="rect">
            <a:avLst/>
          </a:prstGeom>
          <a:noFill/>
        </p:spPr>
        <p:txBody>
          <a:bodyPr wrap="square">
            <a:spAutoFit/>
          </a:bodyPr>
          <a:lstStyle/>
          <a:p>
            <a:pPr algn="just">
              <a:lnSpc>
                <a:spcPct val="120000"/>
              </a:lnSpc>
            </a:pPr>
            <a:r>
              <a:rPr lang="en-US" altLang="zh-CN" dirty="0">
                <a:effectLst/>
                <a:ea typeface="Cascadia Next SC" panose="020B0609020000020004" pitchFamily="49" charset="-120"/>
              </a:rPr>
              <a:t>Over the past decades,</a:t>
            </a:r>
            <a:r>
              <a:rPr lang="en-US" altLang="zh-CN" dirty="0">
                <a:ea typeface="Cascadia Next SC" panose="020B0609020000020004" pitchFamily="49" charset="-120"/>
              </a:rPr>
              <a:t> with</a:t>
            </a:r>
            <a:r>
              <a:rPr lang="en-US" altLang="zh-CN" dirty="0">
                <a:effectLst/>
                <a:ea typeface="Cascadia Next SC" panose="020B0609020000020004" pitchFamily="49" charset="-120"/>
              </a:rPr>
              <a:t> the development of Information &amp; Communication Technologies (ICT)</a:t>
            </a:r>
            <a:r>
              <a:rPr lang="en-US" altLang="zh-CN" dirty="0">
                <a:ea typeface="Cascadia Next SC" panose="020B0609020000020004" pitchFamily="49" charset="-120"/>
              </a:rPr>
              <a:t>, both the number and market of mobile devices growth rapidly:</a:t>
            </a:r>
            <a:r>
              <a:rPr lang="en-US" altLang="zh-CN" dirty="0">
                <a:effectLst/>
                <a:ea typeface="Cascadia Next SC" panose="020B0609020000020004" pitchFamily="49" charset="-120"/>
              </a:rPr>
              <a:t> </a:t>
            </a:r>
          </a:p>
          <a:p>
            <a:pPr marL="285750" indent="-285750" algn="just" latinLnBrk="1">
              <a:lnSpc>
                <a:spcPct val="120000"/>
              </a:lnSpc>
              <a:buFont typeface="Arial" panose="020B0604020202020204" pitchFamily="34" charset="0"/>
              <a:buChar char="•"/>
            </a:pPr>
            <a:endParaRPr lang="en-US" altLang="zh-CN" dirty="0">
              <a:effectLst/>
              <a:ea typeface="Cascadia Next SC" panose="020B0609020000020004" pitchFamily="49" charset="-120"/>
            </a:endParaRPr>
          </a:p>
          <a:p>
            <a:pPr marL="285750"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 of mobile devices:</a:t>
            </a:r>
            <a:endParaRPr lang="en-US" altLang="zh-CN" dirty="0">
              <a:ea typeface="Cascadia Next SC" panose="020B0609020000020004" pitchFamily="49" charset="-120"/>
            </a:endParaRPr>
          </a:p>
          <a:p>
            <a:pPr marL="742950" lvl="1"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1.2B (2014) =&gt; 18.22B (2025)</a:t>
            </a:r>
          </a:p>
          <a:p>
            <a:pPr marL="285750"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 of mobile ap</a:t>
            </a:r>
            <a:r>
              <a:rPr lang="en-US" altLang="zh-CN" dirty="0">
                <a:ea typeface="Cascadia Next SC" panose="020B0609020000020004" pitchFamily="49" charset="-120"/>
              </a:rPr>
              <a:t>plication market:</a:t>
            </a:r>
          </a:p>
          <a:p>
            <a:pPr marL="742950" lvl="1"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252.89</a:t>
            </a:r>
            <a:r>
              <a:rPr lang="en-US" altLang="zh-CN" dirty="0">
                <a:ea typeface="Cascadia Next SC" panose="020B0609020000020004" pitchFamily="49" charset="-120"/>
              </a:rPr>
              <a:t>B </a:t>
            </a:r>
            <a:r>
              <a:rPr lang="en-US" altLang="zh-CN" dirty="0">
                <a:effectLst/>
                <a:ea typeface="Cascadia Next SC" panose="020B0609020000020004" pitchFamily="49" charset="-120"/>
              </a:rPr>
              <a:t>(2023) =&gt; 626.39</a:t>
            </a:r>
            <a:r>
              <a:rPr lang="en-US" altLang="zh-CN" dirty="0">
                <a:ea typeface="Cascadia Next SC" panose="020B0609020000020004" pitchFamily="49" charset="-120"/>
              </a:rPr>
              <a:t>B (2030)</a:t>
            </a:r>
            <a:endParaRPr lang="en-US" altLang="zh-CN" dirty="0">
              <a:effectLst/>
              <a:ea typeface="Cascadia Next SC" panose="020B0609020000020004" pitchFamily="49" charset="-120"/>
            </a:endParaRPr>
          </a:p>
        </p:txBody>
      </p:sp>
      <p:sp>
        <p:nvSpPr>
          <p:cNvPr id="10" name="文本框 9">
            <a:extLst>
              <a:ext uri="{FF2B5EF4-FFF2-40B4-BE49-F238E27FC236}">
                <a16:creationId xmlns:a16="http://schemas.microsoft.com/office/drawing/2014/main" id="{B448268F-D195-A779-4E2F-BD92856BB284}"/>
              </a:ext>
            </a:extLst>
          </p:cNvPr>
          <p:cNvSpPr txBox="1"/>
          <p:nvPr/>
        </p:nvSpPr>
        <p:spPr>
          <a:xfrm>
            <a:off x="314740" y="4667335"/>
            <a:ext cx="5781260" cy="923330"/>
          </a:xfrm>
          <a:prstGeom prst="rect">
            <a:avLst/>
          </a:prstGeom>
          <a:noFill/>
        </p:spPr>
        <p:txBody>
          <a:bodyPr wrap="square">
            <a:spAutoFit/>
          </a:bodyPr>
          <a:lstStyle/>
          <a:p>
            <a:pPr algn="just"/>
            <a:r>
              <a:rPr lang="en-US" altLang="zh-CN" dirty="0"/>
              <a:t>With the rapid growth of mobile devices and applications, the demand for high-quality mobile applications has increased significantly</a:t>
            </a:r>
            <a:endParaRPr lang="zh-CN" altLang="en-US" dirty="0"/>
          </a:p>
        </p:txBody>
      </p:sp>
    </p:spTree>
    <p:extLst>
      <p:ext uri="{BB962C8B-B14F-4D97-AF65-F5344CB8AC3E}">
        <p14:creationId xmlns:p14="http://schemas.microsoft.com/office/powerpoint/2010/main" val="57458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DADD3-A11C-D177-3E0B-402F436605C2}"/>
              </a:ext>
            </a:extLst>
          </p:cNvPr>
          <p:cNvSpPr>
            <a:spLocks noGrp="1"/>
          </p:cNvSpPr>
          <p:nvPr>
            <p:ph type="title"/>
          </p:nvPr>
        </p:nvSpPr>
        <p:spPr/>
        <p:txBody>
          <a:bodyPr/>
          <a:lstStyle/>
          <a:p>
            <a:r>
              <a:rPr lang="en-US" altLang="zh-CN" dirty="0"/>
              <a:t>I. Introduction</a:t>
            </a:r>
            <a:endParaRPr lang="zh-CN" altLang="en-US" dirty="0"/>
          </a:p>
        </p:txBody>
      </p:sp>
      <p:sp>
        <p:nvSpPr>
          <p:cNvPr id="3" name="页脚占位符 2">
            <a:extLst>
              <a:ext uri="{FF2B5EF4-FFF2-40B4-BE49-F238E27FC236}">
                <a16:creationId xmlns:a16="http://schemas.microsoft.com/office/drawing/2014/main" id="{1A7BE85C-C70C-1FCF-6936-4FCA2FD42E87}"/>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3FD7093D-CFE3-1CAD-915B-3BF103978F73}"/>
              </a:ext>
            </a:extLst>
          </p:cNvPr>
          <p:cNvSpPr>
            <a:spLocks noGrp="1"/>
          </p:cNvSpPr>
          <p:nvPr>
            <p:ph type="sldNum" sz="quarter" idx="4"/>
          </p:nvPr>
        </p:nvSpPr>
        <p:spPr/>
        <p:txBody>
          <a:bodyPr/>
          <a:lstStyle/>
          <a:p>
            <a:fld id="{D5496141-EF9F-48D7-BC1D-782D37831BAB}" type="slidenum">
              <a:rPr lang="zh-CN" altLang="en-US" smtClean="0"/>
              <a:t>4</a:t>
            </a:fld>
            <a:endParaRPr lang="zh-CN" altLang="en-US"/>
          </a:p>
        </p:txBody>
      </p:sp>
      <p:sp>
        <p:nvSpPr>
          <p:cNvPr id="8" name="文本框 7">
            <a:extLst>
              <a:ext uri="{FF2B5EF4-FFF2-40B4-BE49-F238E27FC236}">
                <a16:creationId xmlns:a16="http://schemas.microsoft.com/office/drawing/2014/main" id="{2C3B7B51-1AD4-0833-522E-2454E574526D}"/>
              </a:ext>
            </a:extLst>
          </p:cNvPr>
          <p:cNvSpPr txBox="1"/>
          <p:nvPr/>
        </p:nvSpPr>
        <p:spPr>
          <a:xfrm>
            <a:off x="483705" y="1860479"/>
            <a:ext cx="6533322" cy="3366563"/>
          </a:xfrm>
          <a:prstGeom prst="rect">
            <a:avLst/>
          </a:prstGeom>
          <a:noFill/>
        </p:spPr>
        <p:txBody>
          <a:bodyPr wrap="square">
            <a:spAutoFit/>
          </a:bodyPr>
          <a:lstStyle/>
          <a:p>
            <a:pPr algn="just">
              <a:lnSpc>
                <a:spcPct val="150000"/>
              </a:lnSpc>
            </a:pPr>
            <a:r>
              <a:rPr lang="en-US" altLang="zh-CN" dirty="0"/>
              <a:t>Our project examines the comprehensive </a:t>
            </a:r>
            <a:r>
              <a:rPr lang="en-US" altLang="zh-CN" u="sng" dirty="0"/>
              <a:t>landscape</a:t>
            </a:r>
            <a:r>
              <a:rPr lang="en-US" altLang="zh-CN" dirty="0"/>
              <a:t> of automated mobile application testing, addressing both its significance and </a:t>
            </a:r>
            <a:r>
              <a:rPr lang="en-US" altLang="zh-CN" u="sng" dirty="0"/>
              <a:t>challenges</a:t>
            </a:r>
            <a:r>
              <a:rPr lang="en-US" altLang="zh-CN" dirty="0"/>
              <a:t>. Drawing from previous research, we explore </a:t>
            </a:r>
            <a:r>
              <a:rPr lang="en-US" altLang="zh-CN" u="sng" dirty="0"/>
              <a:t>future trends</a:t>
            </a:r>
            <a:r>
              <a:rPr lang="en-US" altLang="zh-CN" dirty="0"/>
              <a:t> in automated mobile testing, particularly the integration of cutting-edge technologies such as AI and cloud computing, to outline the field's trajectory. Through this analysis, we aim to identify ways to enhance the efficiency and effectiveness of automated mobile application testing.</a:t>
            </a:r>
            <a:endParaRPr lang="zh-CN" altLang="en-US" dirty="0"/>
          </a:p>
        </p:txBody>
      </p:sp>
      <p:graphicFrame>
        <p:nvGraphicFramePr>
          <p:cNvPr id="12" name="图示 11">
            <a:extLst>
              <a:ext uri="{FF2B5EF4-FFF2-40B4-BE49-F238E27FC236}">
                <a16:creationId xmlns:a16="http://schemas.microsoft.com/office/drawing/2014/main" id="{21F75130-00B7-3AC7-564E-E7BC60CC2218}"/>
              </a:ext>
            </a:extLst>
          </p:cNvPr>
          <p:cNvGraphicFramePr/>
          <p:nvPr>
            <p:extLst>
              <p:ext uri="{D42A27DB-BD31-4B8C-83A1-F6EECF244321}">
                <p14:modId xmlns:p14="http://schemas.microsoft.com/office/powerpoint/2010/main" val="1825091833"/>
              </p:ext>
            </p:extLst>
          </p:nvPr>
        </p:nvGraphicFramePr>
        <p:xfrm>
          <a:off x="7564783" y="983374"/>
          <a:ext cx="42429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33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25A6C-DCFA-9C8D-7FF8-68F218139BE8}"/>
              </a:ext>
            </a:extLst>
          </p:cNvPr>
          <p:cNvSpPr>
            <a:spLocks noGrp="1"/>
          </p:cNvSpPr>
          <p:nvPr>
            <p:ph type="title"/>
          </p:nvPr>
        </p:nvSpPr>
        <p:spPr/>
        <p:txBody>
          <a:bodyPr/>
          <a:lstStyle/>
          <a:p>
            <a:r>
              <a:rPr lang="en-US" altLang="zh-CN" dirty="0"/>
              <a:t>II. Background Knowledge</a:t>
            </a:r>
            <a:endParaRPr lang="zh-CN" altLang="en-US" dirty="0"/>
          </a:p>
        </p:txBody>
      </p:sp>
      <p:sp>
        <p:nvSpPr>
          <p:cNvPr id="3" name="页脚占位符 2">
            <a:extLst>
              <a:ext uri="{FF2B5EF4-FFF2-40B4-BE49-F238E27FC236}">
                <a16:creationId xmlns:a16="http://schemas.microsoft.com/office/drawing/2014/main" id="{FFC63654-28E6-B09F-514B-C24CB1B3A547}"/>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B367692E-AF60-2D77-6712-FF94C8A9838F}"/>
              </a:ext>
            </a:extLst>
          </p:cNvPr>
          <p:cNvSpPr>
            <a:spLocks noGrp="1"/>
          </p:cNvSpPr>
          <p:nvPr>
            <p:ph type="sldNum" sz="quarter" idx="4"/>
          </p:nvPr>
        </p:nvSpPr>
        <p:spPr/>
        <p:txBody>
          <a:bodyPr/>
          <a:lstStyle/>
          <a:p>
            <a:fld id="{D5496141-EF9F-48D7-BC1D-782D37831BAB}" type="slidenum">
              <a:rPr lang="zh-CN" altLang="en-US" smtClean="0"/>
              <a:t>5</a:t>
            </a:fld>
            <a:endParaRPr lang="zh-CN" altLang="en-US"/>
          </a:p>
        </p:txBody>
      </p:sp>
      <p:sp>
        <p:nvSpPr>
          <p:cNvPr id="8" name="文本框 7">
            <a:extLst>
              <a:ext uri="{FF2B5EF4-FFF2-40B4-BE49-F238E27FC236}">
                <a16:creationId xmlns:a16="http://schemas.microsoft.com/office/drawing/2014/main" id="{63DBB01F-8D93-18A4-2004-97174390C8AF}"/>
              </a:ext>
            </a:extLst>
          </p:cNvPr>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Mobile Testing Automation ? </a:t>
            </a:r>
            <a:endParaRPr lang="zh-CN" altLang="en-US" b="1" dirty="0"/>
          </a:p>
        </p:txBody>
      </p:sp>
      <p:sp>
        <p:nvSpPr>
          <p:cNvPr id="9" name="文本框 8">
            <a:extLst>
              <a:ext uri="{FF2B5EF4-FFF2-40B4-BE49-F238E27FC236}">
                <a16:creationId xmlns:a16="http://schemas.microsoft.com/office/drawing/2014/main" id="{E5F97EC4-79E5-4157-D33B-2C2CF453000E}"/>
              </a:ext>
            </a:extLst>
          </p:cNvPr>
          <p:cNvSpPr txBox="1"/>
          <p:nvPr/>
        </p:nvSpPr>
        <p:spPr>
          <a:xfrm>
            <a:off x="679176" y="2296862"/>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CI/CD ? </a:t>
            </a:r>
            <a:endParaRPr lang="zh-CN" altLang="en-US" b="1" dirty="0"/>
          </a:p>
        </p:txBody>
      </p:sp>
      <p:sp>
        <p:nvSpPr>
          <p:cNvPr id="14" name="文本框 13">
            <a:extLst>
              <a:ext uri="{FF2B5EF4-FFF2-40B4-BE49-F238E27FC236}">
                <a16:creationId xmlns:a16="http://schemas.microsoft.com/office/drawing/2014/main" id="{9F9AB64A-83EB-8DA6-3F0B-A1901DFC6C84}"/>
              </a:ext>
            </a:extLst>
          </p:cNvPr>
          <p:cNvSpPr txBox="1"/>
          <p:nvPr/>
        </p:nvSpPr>
        <p:spPr>
          <a:xfrm>
            <a:off x="679174" y="1317929"/>
            <a:ext cx="11194774" cy="584775"/>
          </a:xfrm>
          <a:prstGeom prst="rect">
            <a:avLst/>
          </a:prstGeom>
          <a:noFill/>
        </p:spPr>
        <p:txBody>
          <a:bodyPr wrap="square">
            <a:spAutoFit/>
          </a:bodyPr>
          <a:lstStyle/>
          <a:p>
            <a:pPr algn="just"/>
            <a:r>
              <a:rPr lang="en-US" altLang="zh-CN" sz="1600" dirty="0"/>
              <a:t>Mobile Application Testing is a process by which application software developed for handheld mobile devices is tested for its functionality, usability and consistency. It divide into 2 kinds: </a:t>
            </a:r>
            <a:r>
              <a:rPr lang="en-US" altLang="zh-CN" sz="1600" i="1" dirty="0"/>
              <a:t>manual testing</a:t>
            </a:r>
            <a:r>
              <a:rPr lang="en-US" altLang="zh-CN" sz="1600" dirty="0"/>
              <a:t> and </a:t>
            </a:r>
            <a:r>
              <a:rPr lang="en-US" altLang="zh-CN" sz="1600" i="1" dirty="0"/>
              <a:t>automated testing </a:t>
            </a:r>
            <a:r>
              <a:rPr lang="en-US" altLang="zh-CN" sz="1600" dirty="0"/>
              <a:t>(mobile testing automation). </a:t>
            </a:r>
            <a:endParaRPr lang="zh-CN" altLang="en-US" sz="1600" dirty="0"/>
          </a:p>
        </p:txBody>
      </p:sp>
      <p:sp>
        <p:nvSpPr>
          <p:cNvPr id="18" name="文本框 17">
            <a:extLst>
              <a:ext uri="{FF2B5EF4-FFF2-40B4-BE49-F238E27FC236}">
                <a16:creationId xmlns:a16="http://schemas.microsoft.com/office/drawing/2014/main" id="{6967A21D-99BF-FC31-858A-31120D96C3F6}"/>
              </a:ext>
            </a:extLst>
          </p:cNvPr>
          <p:cNvSpPr txBox="1"/>
          <p:nvPr/>
        </p:nvSpPr>
        <p:spPr>
          <a:xfrm>
            <a:off x="679174" y="2662928"/>
            <a:ext cx="11241159" cy="830997"/>
          </a:xfrm>
          <a:prstGeom prst="rect">
            <a:avLst/>
          </a:prstGeom>
          <a:noFill/>
        </p:spPr>
        <p:txBody>
          <a:bodyPr wrap="square">
            <a:spAutoFit/>
          </a:bodyPr>
          <a:lstStyle>
            <a:defPPr>
              <a:defRPr lang="zh-CN"/>
            </a:defPPr>
            <a:lvl1pPr>
              <a:defRPr sz="1600"/>
            </a:lvl1pPr>
          </a:lstStyle>
          <a:p>
            <a:pPr algn="just"/>
            <a:r>
              <a:rPr lang="en-US" altLang="zh-CN" dirty="0"/>
              <a:t>CI/CD stands for </a:t>
            </a:r>
            <a:r>
              <a:rPr lang="en-US" altLang="zh-CN" i="1" dirty="0"/>
              <a:t>Continuous Integration &amp; Continuous Delivery (or Continuous Deployment) </a:t>
            </a:r>
            <a:r>
              <a:rPr lang="en-US" altLang="zh-CN" dirty="0"/>
              <a:t>that automates the building, testing, and deployment of software. As the result of rapid growth application requirement, CI/CD becomes the key framework of workflow of software development. </a:t>
            </a:r>
            <a:endParaRPr lang="zh-CN" altLang="en-US" dirty="0"/>
          </a:p>
        </p:txBody>
      </p:sp>
      <p:pic>
        <p:nvPicPr>
          <p:cNvPr id="20" name="图片 19">
            <a:extLst>
              <a:ext uri="{FF2B5EF4-FFF2-40B4-BE49-F238E27FC236}">
                <a16:creationId xmlns:a16="http://schemas.microsoft.com/office/drawing/2014/main" id="{D4639459-B01B-6EB2-86B3-A826D32C6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022" y="3859991"/>
            <a:ext cx="4543955" cy="2555306"/>
          </a:xfrm>
          <a:prstGeom prst="rect">
            <a:avLst/>
          </a:prstGeom>
        </p:spPr>
      </p:pic>
    </p:spTree>
    <p:extLst>
      <p:ext uri="{BB962C8B-B14F-4D97-AF65-F5344CB8AC3E}">
        <p14:creationId xmlns:p14="http://schemas.microsoft.com/office/powerpoint/2010/main" val="11847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E31EA-33E6-19D7-00DA-2DEE399B5B77}"/>
              </a:ext>
            </a:extLst>
          </p:cNvPr>
          <p:cNvSpPr>
            <a:spLocks noGrp="1"/>
          </p:cNvSpPr>
          <p:nvPr>
            <p:ph type="title"/>
          </p:nvPr>
        </p:nvSpPr>
        <p:spPr/>
        <p:txBody>
          <a:bodyPr/>
          <a:lstStyle/>
          <a:p>
            <a:r>
              <a:rPr lang="en-US" altLang="zh-CN" dirty="0"/>
              <a:t>II. Background Knowledge</a:t>
            </a:r>
            <a:endParaRPr lang="zh-CN" altLang="en-US" dirty="0"/>
          </a:p>
        </p:txBody>
      </p:sp>
      <p:sp>
        <p:nvSpPr>
          <p:cNvPr id="3" name="页脚占位符 2">
            <a:extLst>
              <a:ext uri="{FF2B5EF4-FFF2-40B4-BE49-F238E27FC236}">
                <a16:creationId xmlns:a16="http://schemas.microsoft.com/office/drawing/2014/main" id="{5D8AD665-6569-8777-0508-7044B4120B90}"/>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FDF1BEE3-B31C-C99D-C605-DC1BDF53AFD7}"/>
              </a:ext>
            </a:extLst>
          </p:cNvPr>
          <p:cNvSpPr>
            <a:spLocks noGrp="1"/>
          </p:cNvSpPr>
          <p:nvPr>
            <p:ph type="sldNum" sz="quarter" idx="4"/>
          </p:nvPr>
        </p:nvSpPr>
        <p:spPr/>
        <p:txBody>
          <a:bodyPr/>
          <a:lstStyle/>
          <a:p>
            <a:fld id="{D5496141-EF9F-48D7-BC1D-782D37831BAB}" type="slidenum">
              <a:rPr lang="zh-CN" altLang="en-US" smtClean="0"/>
              <a:t>6</a:t>
            </a:fld>
            <a:endParaRPr lang="zh-CN" altLang="en-US"/>
          </a:p>
        </p:txBody>
      </p:sp>
      <p:graphicFrame>
        <p:nvGraphicFramePr>
          <p:cNvPr id="21" name="表格 20">
            <a:extLst>
              <a:ext uri="{FF2B5EF4-FFF2-40B4-BE49-F238E27FC236}">
                <a16:creationId xmlns:a16="http://schemas.microsoft.com/office/drawing/2014/main" id="{654AF26C-2EEC-A70C-9EE4-A3C7E148C020}"/>
              </a:ext>
            </a:extLst>
          </p:cNvPr>
          <p:cNvGraphicFramePr>
            <a:graphicFrameLocks noGrp="1"/>
          </p:cNvGraphicFramePr>
          <p:nvPr>
            <p:extLst>
              <p:ext uri="{D42A27DB-BD31-4B8C-83A1-F6EECF244321}">
                <p14:modId xmlns:p14="http://schemas.microsoft.com/office/powerpoint/2010/main" val="859700513"/>
              </p:ext>
            </p:extLst>
          </p:nvPr>
        </p:nvGraphicFramePr>
        <p:xfrm>
          <a:off x="2032000" y="1806713"/>
          <a:ext cx="8127999" cy="3708400"/>
        </p:xfrm>
        <a:graphic>
          <a:graphicData uri="http://schemas.openxmlformats.org/drawingml/2006/table">
            <a:tbl>
              <a:tblPr firstRow="1">
                <a:tableStyleId>{9D7B26C5-4107-4FEC-AEDC-1716B250A1EF}</a:tableStyleId>
              </a:tblPr>
              <a:tblGrid>
                <a:gridCol w="2709333">
                  <a:extLst>
                    <a:ext uri="{9D8B030D-6E8A-4147-A177-3AD203B41FA5}">
                      <a16:colId xmlns:a16="http://schemas.microsoft.com/office/drawing/2014/main" val="1975070637"/>
                    </a:ext>
                  </a:extLst>
                </a:gridCol>
                <a:gridCol w="2709333">
                  <a:extLst>
                    <a:ext uri="{9D8B030D-6E8A-4147-A177-3AD203B41FA5}">
                      <a16:colId xmlns:a16="http://schemas.microsoft.com/office/drawing/2014/main" val="2152039212"/>
                    </a:ext>
                  </a:extLst>
                </a:gridCol>
                <a:gridCol w="2709333">
                  <a:extLst>
                    <a:ext uri="{9D8B030D-6E8A-4147-A177-3AD203B41FA5}">
                      <a16:colId xmlns:a16="http://schemas.microsoft.com/office/drawing/2014/main" val="4203191228"/>
                    </a:ext>
                  </a:extLst>
                </a:gridCol>
              </a:tblGrid>
              <a:tr h="370840">
                <a:tc>
                  <a:txBody>
                    <a:bodyPr/>
                    <a:lstStyle/>
                    <a:p>
                      <a:pPr algn="ctr"/>
                      <a:r>
                        <a:rPr lang="en-US" altLang="zh-CN" dirty="0"/>
                        <a:t>Categories</a:t>
                      </a:r>
                      <a:endParaRPr lang="zh-CN" altLang="en-US" dirty="0"/>
                    </a:p>
                  </a:txBody>
                  <a:tcPr/>
                </a:tc>
                <a:tc>
                  <a:txBody>
                    <a:bodyPr/>
                    <a:lstStyle/>
                    <a:p>
                      <a:pPr algn="ctr"/>
                      <a:r>
                        <a:rPr lang="en-US" altLang="zh-CN" dirty="0"/>
                        <a:t>Sub-categories</a:t>
                      </a:r>
                      <a:endParaRPr lang="zh-CN" altLang="en-US" dirty="0"/>
                    </a:p>
                  </a:txBody>
                  <a:tcPr/>
                </a:tc>
                <a:tc>
                  <a:txBody>
                    <a:bodyPr/>
                    <a:lstStyle/>
                    <a:p>
                      <a:pPr algn="ctr"/>
                      <a:r>
                        <a:rPr lang="en-US" altLang="zh-CN" dirty="0"/>
                        <a:t>Way of testing</a:t>
                      </a:r>
                      <a:endParaRPr lang="zh-CN" altLang="en-US" dirty="0"/>
                    </a:p>
                  </a:txBody>
                  <a:tcPr/>
                </a:tc>
                <a:extLst>
                  <a:ext uri="{0D108BD9-81ED-4DB2-BD59-A6C34878D82A}">
                    <a16:rowId xmlns:a16="http://schemas.microsoft.com/office/drawing/2014/main" val="3843185096"/>
                  </a:ext>
                </a:extLst>
              </a:tr>
              <a:tr h="370840">
                <a:tc rowSpan="4">
                  <a:txBody>
                    <a:bodyPr/>
                    <a:lstStyle/>
                    <a:p>
                      <a:pPr algn="ctr"/>
                      <a:r>
                        <a:rPr lang="en-US" altLang="zh-CN" dirty="0"/>
                        <a:t>Functional</a:t>
                      </a:r>
                    </a:p>
                    <a:p>
                      <a:pPr algn="ctr"/>
                      <a:r>
                        <a:rPr lang="en-US" altLang="zh-CN" dirty="0"/>
                        <a:t>Testing</a:t>
                      </a:r>
                      <a:endParaRPr lang="zh-CN" alt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dirty="0"/>
                        <a:t>Unit Testing</a:t>
                      </a:r>
                      <a:endParaRPr lang="zh-CN" altLang="en-US" dirty="0"/>
                    </a:p>
                  </a:txBody>
                  <a:tcPr/>
                </a:tc>
                <a:tc rowSpan="4">
                  <a:txBody>
                    <a:bodyPr/>
                    <a:lstStyle/>
                    <a:p>
                      <a:pPr algn="ctr"/>
                      <a:r>
                        <a:rPr lang="en-US" altLang="zh-CN" dirty="0"/>
                        <a:t>Automated tools </a:t>
                      </a:r>
                    </a:p>
                    <a:p>
                      <a:pPr algn="ctr"/>
                      <a:r>
                        <a:rPr lang="en-US" altLang="zh-CN" dirty="0"/>
                        <a:t>&amp; </a:t>
                      </a:r>
                    </a:p>
                    <a:p>
                      <a:pPr algn="ctr"/>
                      <a:r>
                        <a:rPr lang="en-US" altLang="zh-CN" dirty="0"/>
                        <a:t>frameworks</a:t>
                      </a:r>
                      <a:endParaRPr lang="zh-CN" altLang="en-US"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007034"/>
                  </a:ext>
                </a:extLst>
              </a:tr>
              <a:tr h="370840">
                <a:tc vMerge="1">
                  <a:txBody>
                    <a:bodyPr/>
                    <a:lstStyle/>
                    <a:p>
                      <a:endParaRPr lang="zh-CN" altLang="en-US" dirty="0"/>
                    </a:p>
                  </a:txBody>
                  <a:tcPr/>
                </a:tc>
                <a:tc>
                  <a:txBody>
                    <a:bodyPr/>
                    <a:lstStyle/>
                    <a:p>
                      <a:pPr algn="ctr"/>
                      <a:r>
                        <a:rPr lang="en-US" altLang="zh-CN" dirty="0" err="1"/>
                        <a:t>Intergration</a:t>
                      </a:r>
                      <a:r>
                        <a:rPr lang="en-US" altLang="zh-CN" dirty="0"/>
                        <a:t> Testing</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98150574"/>
                  </a:ext>
                </a:extLst>
              </a:tr>
              <a:tr h="370840">
                <a:tc vMerge="1">
                  <a:txBody>
                    <a:bodyPr/>
                    <a:lstStyle/>
                    <a:p>
                      <a:endParaRPr lang="zh-CN" altLang="en-US" dirty="0"/>
                    </a:p>
                  </a:txBody>
                  <a:tcPr/>
                </a:tc>
                <a:tc>
                  <a:txBody>
                    <a:bodyPr/>
                    <a:lstStyle/>
                    <a:p>
                      <a:pPr algn="ctr"/>
                      <a:r>
                        <a:rPr lang="en-US" altLang="zh-CN" dirty="0"/>
                        <a:t>System Testing</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2997057780"/>
                  </a:ext>
                </a:extLst>
              </a:tr>
              <a:tr h="370840">
                <a:tc vMerge="1">
                  <a:txBody>
                    <a:bodyPr/>
                    <a:lstStyle/>
                    <a:p>
                      <a:endParaRPr lang="zh-CN" altLang="en-US" dirty="0"/>
                    </a:p>
                  </a:txBody>
                  <a:tcPr/>
                </a:tc>
                <a:tc>
                  <a:txBody>
                    <a:bodyPr/>
                    <a:lstStyle/>
                    <a:p>
                      <a:pPr algn="ctr"/>
                      <a:r>
                        <a:rPr lang="en-US" altLang="zh-CN" dirty="0"/>
                        <a:t>Acceptance Testing</a:t>
                      </a:r>
                      <a:endParaRPr lang="zh-CN" altLang="en-US" dirty="0"/>
                    </a:p>
                  </a:txBody>
                  <a:tcPr>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899182332"/>
                  </a:ext>
                </a:extLst>
              </a:tr>
              <a:tr h="370840">
                <a:tc rowSpan="5">
                  <a:txBody>
                    <a:bodyPr/>
                    <a:lstStyle/>
                    <a:p>
                      <a:pPr algn="ctr"/>
                      <a:r>
                        <a:rPr lang="en-US" altLang="zh-CN" dirty="0"/>
                        <a:t>Non-Functional</a:t>
                      </a:r>
                    </a:p>
                    <a:p>
                      <a:pPr algn="ctr"/>
                      <a:r>
                        <a:rPr lang="en-US" altLang="zh-CN" dirty="0"/>
                        <a:t>Testing</a:t>
                      </a:r>
                      <a:endParaRPr lang="zh-CN" alt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Performance Testing</a:t>
                      </a:r>
                    </a:p>
                  </a:txBody>
                  <a:tcPr>
                    <a:lnT w="12700" cap="flat" cmpd="sng" algn="ctr">
                      <a:solidFill>
                        <a:schemeClr val="tx1"/>
                      </a:solidFill>
                      <a:prstDash val="solid"/>
                      <a:round/>
                      <a:headEnd type="none" w="med" len="med"/>
                      <a:tailEnd type="none" w="med" len="med"/>
                    </a:lnT>
                  </a:tcPr>
                </a:tc>
                <a:tc rowSpan="5">
                  <a:txBody>
                    <a:bodyPr/>
                    <a:lstStyle/>
                    <a:p>
                      <a:pPr algn="ctr"/>
                      <a:r>
                        <a:rPr lang="en-US" altLang="zh-CN" dirty="0"/>
                        <a:t>Combined automated </a:t>
                      </a:r>
                    </a:p>
                    <a:p>
                      <a:pPr algn="ctr"/>
                      <a:r>
                        <a:rPr lang="en-US" altLang="zh-CN" dirty="0"/>
                        <a:t>&amp; </a:t>
                      </a:r>
                    </a:p>
                    <a:p>
                      <a:pPr algn="ctr"/>
                      <a:r>
                        <a:rPr lang="en-US" altLang="zh-CN" dirty="0"/>
                        <a:t>manual testing</a:t>
                      </a:r>
                      <a:endParaRPr lang="zh-CN" alt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1214160"/>
                  </a:ext>
                </a:extLst>
              </a:tr>
              <a:tr h="370840">
                <a:tc vMerge="1">
                  <a:txBody>
                    <a:bodyPr/>
                    <a:lstStyle/>
                    <a:p>
                      <a:endParaRPr lang="zh-CN" altLang="en-US" dirty="0"/>
                    </a:p>
                  </a:txBody>
                  <a:tcPr/>
                </a:tc>
                <a:tc>
                  <a:txBody>
                    <a:bodyPr/>
                    <a:lstStyle/>
                    <a:p>
                      <a:pPr algn="ctr"/>
                      <a:r>
                        <a:rPr lang="en-US" altLang="zh-CN" dirty="0"/>
                        <a:t>Security Testing</a:t>
                      </a:r>
                    </a:p>
                  </a:txBody>
                  <a:tcPr/>
                </a:tc>
                <a:tc vMerge="1">
                  <a:txBody>
                    <a:bodyPr/>
                    <a:lstStyle/>
                    <a:p>
                      <a:endParaRPr lang="zh-CN" altLang="en-US" dirty="0"/>
                    </a:p>
                  </a:txBody>
                  <a:tcPr/>
                </a:tc>
                <a:extLst>
                  <a:ext uri="{0D108BD9-81ED-4DB2-BD59-A6C34878D82A}">
                    <a16:rowId xmlns:a16="http://schemas.microsoft.com/office/drawing/2014/main" val="3933818106"/>
                  </a:ext>
                </a:extLst>
              </a:tr>
              <a:tr h="370840">
                <a:tc vMerge="1">
                  <a:txBody>
                    <a:bodyPr/>
                    <a:lstStyle/>
                    <a:p>
                      <a:endParaRPr lang="zh-CN" altLang="en-US" dirty="0"/>
                    </a:p>
                  </a:txBody>
                  <a:tcPr/>
                </a:tc>
                <a:tc>
                  <a:txBody>
                    <a:bodyPr/>
                    <a:lstStyle/>
                    <a:p>
                      <a:pPr algn="ctr"/>
                      <a:r>
                        <a:rPr lang="en-US" altLang="zh-CN" dirty="0"/>
                        <a:t>Usability Testing</a:t>
                      </a:r>
                    </a:p>
                  </a:txBody>
                  <a:tcPr/>
                </a:tc>
                <a:tc vMerge="1">
                  <a:txBody>
                    <a:bodyPr/>
                    <a:lstStyle/>
                    <a:p>
                      <a:endParaRPr lang="zh-CN" altLang="en-US" dirty="0"/>
                    </a:p>
                  </a:txBody>
                  <a:tcPr/>
                </a:tc>
                <a:extLst>
                  <a:ext uri="{0D108BD9-81ED-4DB2-BD59-A6C34878D82A}">
                    <a16:rowId xmlns:a16="http://schemas.microsoft.com/office/drawing/2014/main" val="2637293213"/>
                  </a:ext>
                </a:extLst>
              </a:tr>
              <a:tr h="370840">
                <a:tc vMerge="1">
                  <a:txBody>
                    <a:bodyPr/>
                    <a:lstStyle/>
                    <a:p>
                      <a:endParaRPr lang="zh-CN" altLang="en-US" dirty="0"/>
                    </a:p>
                  </a:txBody>
                  <a:tcPr/>
                </a:tc>
                <a:tc>
                  <a:txBody>
                    <a:bodyPr/>
                    <a:lstStyle/>
                    <a:p>
                      <a:pPr algn="ctr"/>
                      <a:r>
                        <a:rPr lang="en-US" altLang="zh-CN" dirty="0"/>
                        <a:t>Compatibility Testing</a:t>
                      </a:r>
                    </a:p>
                  </a:txBody>
                  <a:tcPr/>
                </a:tc>
                <a:tc vMerge="1">
                  <a:txBody>
                    <a:bodyPr/>
                    <a:lstStyle/>
                    <a:p>
                      <a:endParaRPr lang="zh-CN" altLang="en-US" dirty="0"/>
                    </a:p>
                  </a:txBody>
                  <a:tcPr/>
                </a:tc>
                <a:extLst>
                  <a:ext uri="{0D108BD9-81ED-4DB2-BD59-A6C34878D82A}">
                    <a16:rowId xmlns:a16="http://schemas.microsoft.com/office/drawing/2014/main" val="1073574156"/>
                  </a:ext>
                </a:extLst>
              </a:tr>
              <a:tr h="370840">
                <a:tc vMerge="1">
                  <a:txBody>
                    <a:bodyPr/>
                    <a:lstStyle/>
                    <a:p>
                      <a:pPr algn="ctr"/>
                      <a:endParaRPr lang="zh-CN" alt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Regression Testing</a:t>
                      </a:r>
                    </a:p>
                  </a:txBody>
                  <a:tcPr/>
                </a:tc>
                <a:tc vMerge="1">
                  <a:txBody>
                    <a:bodyPr/>
                    <a:lstStyle/>
                    <a:p>
                      <a:pPr algn="ctr"/>
                      <a:endParaRPr lang="zh-CN" alt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05426995"/>
                  </a:ext>
                </a:extLst>
              </a:tr>
            </a:tbl>
          </a:graphicData>
        </a:graphic>
      </p:graphicFrame>
      <p:sp>
        <p:nvSpPr>
          <p:cNvPr id="6" name="文本框 5">
            <a:extLst>
              <a:ext uri="{FF2B5EF4-FFF2-40B4-BE49-F238E27FC236}">
                <a16:creationId xmlns:a16="http://schemas.microsoft.com/office/drawing/2014/main" id="{64C11FB2-5209-9C97-5647-16611E92C4A0}"/>
              </a:ext>
            </a:extLst>
          </p:cNvPr>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Application testing types &amp; their way of testing ? </a:t>
            </a:r>
            <a:endParaRPr lang="zh-CN" altLang="en-US" b="1" dirty="0"/>
          </a:p>
        </p:txBody>
      </p:sp>
    </p:spTree>
    <p:extLst>
      <p:ext uri="{BB962C8B-B14F-4D97-AF65-F5344CB8AC3E}">
        <p14:creationId xmlns:p14="http://schemas.microsoft.com/office/powerpoint/2010/main" val="9852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1E304-35FB-2E41-B6D9-F5002E77310C}"/>
              </a:ext>
            </a:extLst>
          </p:cNvPr>
          <p:cNvSpPr>
            <a:spLocks noGrp="1"/>
          </p:cNvSpPr>
          <p:nvPr>
            <p:ph type="title"/>
          </p:nvPr>
        </p:nvSpPr>
        <p:spPr>
          <a:xfrm>
            <a:off x="152400" y="180216"/>
            <a:ext cx="8666922" cy="425752"/>
          </a:xfrm>
        </p:spPr>
        <p:txBody>
          <a:bodyPr/>
          <a:lstStyle/>
          <a:p>
            <a:r>
              <a:rPr lang="en-US" altLang="zh-CN" dirty="0"/>
              <a:t>III. Automated Testing Frameworks &amp; Tools</a:t>
            </a:r>
            <a:endParaRPr lang="zh-CN" altLang="en-US" dirty="0"/>
          </a:p>
        </p:txBody>
      </p:sp>
      <p:sp>
        <p:nvSpPr>
          <p:cNvPr id="3" name="页脚占位符 2">
            <a:extLst>
              <a:ext uri="{FF2B5EF4-FFF2-40B4-BE49-F238E27FC236}">
                <a16:creationId xmlns:a16="http://schemas.microsoft.com/office/drawing/2014/main" id="{BEE86A3C-F0C8-0755-4773-00D74FE6AF24}"/>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D74EA7D5-628E-94B6-331C-4AD3D92A0CC6}"/>
              </a:ext>
            </a:extLst>
          </p:cNvPr>
          <p:cNvSpPr>
            <a:spLocks noGrp="1"/>
          </p:cNvSpPr>
          <p:nvPr>
            <p:ph type="sldNum" sz="quarter" idx="4"/>
          </p:nvPr>
        </p:nvSpPr>
        <p:spPr/>
        <p:txBody>
          <a:bodyPr/>
          <a:lstStyle/>
          <a:p>
            <a:fld id="{D5496141-EF9F-48D7-BC1D-782D37831BAB}" type="slidenum">
              <a:rPr lang="zh-CN" altLang="en-US" smtClean="0"/>
              <a:t>7</a:t>
            </a:fld>
            <a:endParaRPr lang="zh-CN" altLang="en-US"/>
          </a:p>
        </p:txBody>
      </p:sp>
      <p:sp>
        <p:nvSpPr>
          <p:cNvPr id="9" name="文本框 8">
            <a:extLst>
              <a:ext uri="{FF2B5EF4-FFF2-40B4-BE49-F238E27FC236}">
                <a16:creationId xmlns:a16="http://schemas.microsoft.com/office/drawing/2014/main" id="{912EE75D-4D65-0B11-E059-A9875E8CB56C}"/>
              </a:ext>
            </a:extLst>
          </p:cNvPr>
          <p:cNvSpPr txBox="1"/>
          <p:nvPr/>
        </p:nvSpPr>
        <p:spPr>
          <a:xfrm>
            <a:off x="569843" y="986907"/>
            <a:ext cx="10807148" cy="1704569"/>
          </a:xfrm>
          <a:prstGeom prst="rect">
            <a:avLst/>
          </a:prstGeom>
          <a:noFill/>
        </p:spPr>
        <p:txBody>
          <a:bodyPr wrap="square">
            <a:spAutoFit/>
          </a:bodyPr>
          <a:lstStyle/>
          <a:p>
            <a:pPr algn="just">
              <a:lnSpc>
                <a:spcPct val="150000"/>
              </a:lnSpc>
            </a:pPr>
            <a:r>
              <a:rPr lang="en-US" altLang="zh-CN" dirty="0"/>
              <a:t>The “framework” here refers to a combination of tools or software that provide the foundation for establishing automation testing by the users' own desire. Using the framework can accelerate the process of performing automation testing and prevent "</a:t>
            </a:r>
            <a:r>
              <a:rPr lang="en-US" altLang="zh-CN" u="sng" dirty="0"/>
              <a:t>re-inventing the wheel</a:t>
            </a:r>
            <a:r>
              <a:rPr lang="en-US" altLang="zh-CN" dirty="0"/>
              <a:t>", which is considered a modern way of mobile testing automation in real-world practice.</a:t>
            </a:r>
            <a:endParaRPr lang="zh-CN" altLang="en-US" dirty="0"/>
          </a:p>
        </p:txBody>
      </p:sp>
      <p:pic>
        <p:nvPicPr>
          <p:cNvPr id="1026" name="Picture 2" descr="Selenium (software) - Wikiversity">
            <a:extLst>
              <a:ext uri="{FF2B5EF4-FFF2-40B4-BE49-F238E27FC236}">
                <a16:creationId xmlns:a16="http://schemas.microsoft.com/office/drawing/2014/main" id="{B6D80DE6-0D9F-4A5B-9CD4-8A10FCA426B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7"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088AFC3-ECCF-CB5A-492C-2DADF54C62C4}"/>
              </a:ext>
            </a:extLst>
          </p:cNvPr>
          <p:cNvSpPr txBox="1"/>
          <p:nvPr/>
        </p:nvSpPr>
        <p:spPr>
          <a:xfrm>
            <a:off x="2297636" y="4307679"/>
            <a:ext cx="1056700" cy="369332"/>
          </a:xfrm>
          <a:prstGeom prst="rect">
            <a:avLst/>
          </a:prstGeom>
          <a:noFill/>
        </p:spPr>
        <p:txBody>
          <a:bodyPr wrap="none" rtlCol="0">
            <a:spAutoFit/>
          </a:bodyPr>
          <a:lstStyle/>
          <a:p>
            <a:r>
              <a:rPr lang="en-US" altLang="zh-CN" dirty="0"/>
              <a:t>Selenium</a:t>
            </a:r>
            <a:endParaRPr lang="zh-CN" altLang="en-US" dirty="0"/>
          </a:p>
        </p:txBody>
      </p:sp>
      <p:pic>
        <p:nvPicPr>
          <p:cNvPr id="1030" name="Picture 6" descr="Mastering Appium Setup: Unveiling the Secrets | by Lucas Trabuchi | Medium">
            <a:extLst>
              <a:ext uri="{FF2B5EF4-FFF2-40B4-BE49-F238E27FC236}">
                <a16:creationId xmlns:a16="http://schemas.microsoft.com/office/drawing/2014/main" id="{46FD33F7-5B37-BCEC-F685-FD81B59DD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789" y="2823680"/>
            <a:ext cx="2300421" cy="142051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FCD3CD38-250C-48E3-AA28-195358974BDE}"/>
              </a:ext>
            </a:extLst>
          </p:cNvPr>
          <p:cNvSpPr txBox="1"/>
          <p:nvPr/>
        </p:nvSpPr>
        <p:spPr>
          <a:xfrm>
            <a:off x="5625358" y="4307679"/>
            <a:ext cx="941283" cy="369332"/>
          </a:xfrm>
          <a:prstGeom prst="rect">
            <a:avLst/>
          </a:prstGeom>
          <a:noFill/>
        </p:spPr>
        <p:txBody>
          <a:bodyPr wrap="none" rtlCol="0">
            <a:spAutoFit/>
          </a:bodyPr>
          <a:lstStyle/>
          <a:p>
            <a:r>
              <a:rPr lang="en-US" altLang="zh-CN" dirty="0"/>
              <a:t>Appium</a:t>
            </a:r>
            <a:endParaRPr lang="zh-CN" altLang="en-US" dirty="0"/>
          </a:p>
        </p:txBody>
      </p:sp>
      <p:pic>
        <p:nvPicPr>
          <p:cNvPr id="1032" name="Picture 8" descr="Nightwatch.js · GitHub">
            <a:extLst>
              <a:ext uri="{FF2B5EF4-FFF2-40B4-BE49-F238E27FC236}">
                <a16:creationId xmlns:a16="http://schemas.microsoft.com/office/drawing/2014/main" id="{1CD25ADE-F5ED-F731-E12B-1887103DA16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7301"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0531A79D-16AE-E4FA-E613-3FCB7CE7D439}"/>
              </a:ext>
            </a:extLst>
          </p:cNvPr>
          <p:cNvSpPr txBox="1"/>
          <p:nvPr/>
        </p:nvSpPr>
        <p:spPr>
          <a:xfrm>
            <a:off x="8766684" y="4307679"/>
            <a:ext cx="1479892" cy="369332"/>
          </a:xfrm>
          <a:prstGeom prst="rect">
            <a:avLst/>
          </a:prstGeom>
          <a:noFill/>
        </p:spPr>
        <p:txBody>
          <a:bodyPr wrap="none" rtlCol="0">
            <a:spAutoFit/>
          </a:bodyPr>
          <a:lstStyle/>
          <a:p>
            <a:r>
              <a:rPr lang="en-US" altLang="zh-CN" dirty="0" err="1"/>
              <a:t>NightwatchJS</a:t>
            </a:r>
            <a:endParaRPr lang="zh-CN" altLang="en-US" dirty="0"/>
          </a:p>
        </p:txBody>
      </p:sp>
      <p:pic>
        <p:nvPicPr>
          <p:cNvPr id="1034" name="Picture 10" descr="Best Test Automation Frameworks for Mobile App">
            <a:extLst>
              <a:ext uri="{FF2B5EF4-FFF2-40B4-BE49-F238E27FC236}">
                <a16:creationId xmlns:a16="http://schemas.microsoft.com/office/drawing/2014/main" id="{9CA86930-DF38-B7A4-E6B2-D5E8C9150E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315" y="4795367"/>
            <a:ext cx="2068995" cy="1086223"/>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3E3212F6-5D66-8EC7-F0A7-F05F1D9FA4EE}"/>
              </a:ext>
            </a:extLst>
          </p:cNvPr>
          <p:cNvSpPr txBox="1"/>
          <p:nvPr/>
        </p:nvSpPr>
        <p:spPr>
          <a:xfrm>
            <a:off x="3944287" y="6112222"/>
            <a:ext cx="1031051" cy="369332"/>
          </a:xfrm>
          <a:prstGeom prst="rect">
            <a:avLst/>
          </a:prstGeom>
          <a:noFill/>
        </p:spPr>
        <p:txBody>
          <a:bodyPr wrap="none" rtlCol="0">
            <a:spAutoFit/>
          </a:bodyPr>
          <a:lstStyle/>
          <a:p>
            <a:r>
              <a:rPr lang="en-US" altLang="zh-CN" dirty="0"/>
              <a:t>Calabash</a:t>
            </a:r>
            <a:endParaRPr lang="zh-CN" altLang="en-US" dirty="0"/>
          </a:p>
        </p:txBody>
      </p:sp>
      <p:pic>
        <p:nvPicPr>
          <p:cNvPr id="1036" name="Picture 12" descr="GitHub - browserstack/xcuitest-sample-browserstack">
            <a:extLst>
              <a:ext uri="{FF2B5EF4-FFF2-40B4-BE49-F238E27FC236}">
                <a16:creationId xmlns:a16="http://schemas.microsoft.com/office/drawing/2014/main" id="{7EF0BDDB-7E7A-8023-DFA2-5828E192D4B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6210" y="4761230"/>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1BF732D4-B0D0-AC7A-3813-A7D192EF47ED}"/>
              </a:ext>
            </a:extLst>
          </p:cNvPr>
          <p:cNvSpPr txBox="1"/>
          <p:nvPr/>
        </p:nvSpPr>
        <p:spPr>
          <a:xfrm>
            <a:off x="7280352" y="6161268"/>
            <a:ext cx="1130374" cy="369332"/>
          </a:xfrm>
          <a:prstGeom prst="rect">
            <a:avLst/>
          </a:prstGeom>
          <a:noFill/>
        </p:spPr>
        <p:txBody>
          <a:bodyPr wrap="none" rtlCol="0">
            <a:spAutoFit/>
          </a:bodyPr>
          <a:lstStyle/>
          <a:p>
            <a:r>
              <a:rPr lang="en-US" altLang="zh-CN" dirty="0" err="1"/>
              <a:t>XCUITest</a:t>
            </a:r>
            <a:endParaRPr lang="zh-CN" altLang="en-US" dirty="0"/>
          </a:p>
        </p:txBody>
      </p:sp>
    </p:spTree>
    <p:extLst>
      <p:ext uri="{BB962C8B-B14F-4D97-AF65-F5344CB8AC3E}">
        <p14:creationId xmlns:p14="http://schemas.microsoft.com/office/powerpoint/2010/main" val="339581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C1FF2-A18A-A62E-D5DE-2B60D751757E}"/>
              </a:ext>
            </a:extLst>
          </p:cNvPr>
          <p:cNvSpPr>
            <a:spLocks noGrp="1"/>
          </p:cNvSpPr>
          <p:nvPr>
            <p:ph type="title"/>
          </p:nvPr>
        </p:nvSpPr>
        <p:spPr/>
        <p:txBody>
          <a:bodyPr/>
          <a:lstStyle/>
          <a:p>
            <a:r>
              <a:rPr lang="en-US" altLang="zh-CN" dirty="0"/>
              <a:t>III. Selenium</a:t>
            </a:r>
            <a:endParaRPr lang="zh-CN" altLang="en-US" dirty="0"/>
          </a:p>
        </p:txBody>
      </p:sp>
      <p:sp>
        <p:nvSpPr>
          <p:cNvPr id="3" name="页脚占位符 2">
            <a:extLst>
              <a:ext uri="{FF2B5EF4-FFF2-40B4-BE49-F238E27FC236}">
                <a16:creationId xmlns:a16="http://schemas.microsoft.com/office/drawing/2014/main" id="{0AA680AB-12A2-9FBF-E242-85967C267913}"/>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8840D8CE-64A3-9A28-BCD6-D454F4648027}"/>
              </a:ext>
            </a:extLst>
          </p:cNvPr>
          <p:cNvSpPr>
            <a:spLocks noGrp="1"/>
          </p:cNvSpPr>
          <p:nvPr>
            <p:ph type="sldNum" sz="quarter" idx="4"/>
          </p:nvPr>
        </p:nvSpPr>
        <p:spPr/>
        <p:txBody>
          <a:bodyPr/>
          <a:lstStyle/>
          <a:p>
            <a:fld id="{D5496141-EF9F-48D7-BC1D-782D37831BAB}" type="slidenum">
              <a:rPr lang="zh-CN" altLang="en-US" smtClean="0"/>
              <a:t>8</a:t>
            </a:fld>
            <a:endParaRPr lang="zh-CN" altLang="en-US"/>
          </a:p>
        </p:txBody>
      </p:sp>
    </p:spTree>
    <p:extLst>
      <p:ext uri="{BB962C8B-B14F-4D97-AF65-F5344CB8AC3E}">
        <p14:creationId xmlns:p14="http://schemas.microsoft.com/office/powerpoint/2010/main" val="337097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4A8B4-121F-E057-091A-9B31698CB7AE}"/>
              </a:ext>
            </a:extLst>
          </p:cNvPr>
          <p:cNvSpPr>
            <a:spLocks noGrp="1"/>
          </p:cNvSpPr>
          <p:nvPr>
            <p:ph type="title"/>
          </p:nvPr>
        </p:nvSpPr>
        <p:spPr/>
        <p:txBody>
          <a:bodyPr/>
          <a:lstStyle/>
          <a:p>
            <a:r>
              <a:rPr lang="en-US" altLang="zh-CN" dirty="0"/>
              <a:t>III. Appium</a:t>
            </a:r>
            <a:endParaRPr lang="zh-CN" altLang="en-US" dirty="0"/>
          </a:p>
        </p:txBody>
      </p:sp>
      <p:sp>
        <p:nvSpPr>
          <p:cNvPr id="3" name="页脚占位符 2">
            <a:extLst>
              <a:ext uri="{FF2B5EF4-FFF2-40B4-BE49-F238E27FC236}">
                <a16:creationId xmlns:a16="http://schemas.microsoft.com/office/drawing/2014/main" id="{58E59368-79B4-199A-4120-AF401C476760}"/>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DADC2A72-A24B-B98E-FF1F-659D846AE762}"/>
              </a:ext>
            </a:extLst>
          </p:cNvPr>
          <p:cNvSpPr>
            <a:spLocks noGrp="1"/>
          </p:cNvSpPr>
          <p:nvPr>
            <p:ph type="sldNum" sz="quarter" idx="4"/>
          </p:nvPr>
        </p:nvSpPr>
        <p:spPr/>
        <p:txBody>
          <a:bodyPr/>
          <a:lstStyle/>
          <a:p>
            <a:fld id="{D5496141-EF9F-48D7-BC1D-782D37831BAB}" type="slidenum">
              <a:rPr lang="zh-CN" altLang="en-US" smtClean="0"/>
              <a:t>9</a:t>
            </a:fld>
            <a:endParaRPr lang="zh-CN" altLang="en-US"/>
          </a:p>
        </p:txBody>
      </p:sp>
    </p:spTree>
    <p:extLst>
      <p:ext uri="{BB962C8B-B14F-4D97-AF65-F5344CB8AC3E}">
        <p14:creationId xmlns:p14="http://schemas.microsoft.com/office/powerpoint/2010/main" val="34168488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an">
      <a:majorFont>
        <a:latin typeface="Times New Roman"/>
        <a:ea typeface="方正小标宋简体"/>
        <a:cs typeface=""/>
      </a:majorFont>
      <a:minorFont>
        <a:latin typeface="Times New Roman"/>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759</Words>
  <Application>Microsoft Office PowerPoint</Application>
  <PresentationFormat>宽屏</PresentationFormat>
  <Paragraphs>121</Paragraphs>
  <Slides>15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Cascadia Next SC</vt:lpstr>
      <vt:lpstr>等线</vt:lpstr>
      <vt:lpstr>Arial</vt:lpstr>
      <vt:lpstr>Times New Roman</vt:lpstr>
      <vt:lpstr>Wingdings</vt:lpstr>
      <vt:lpstr>Office 主题​​</vt:lpstr>
      <vt:lpstr>A Glance at Mobile Testing Automation</vt:lpstr>
      <vt:lpstr>Content</vt:lpstr>
      <vt:lpstr>I. Introduction</vt:lpstr>
      <vt:lpstr>I. Introduction</vt:lpstr>
      <vt:lpstr>II. Background Knowledge</vt:lpstr>
      <vt:lpstr>II. Background Knowledge</vt:lpstr>
      <vt:lpstr>III. Automated Testing Frameworks &amp; Tools</vt:lpstr>
      <vt:lpstr>III. Selenium</vt:lpstr>
      <vt:lpstr>III. Appium</vt:lpstr>
      <vt:lpstr>III. NightwatchJS</vt:lpstr>
      <vt:lpstr>IV. Challenge of Mobile Testing Automation</vt:lpstr>
      <vt:lpstr>V. About the Future</vt:lpstr>
      <vt:lpstr>VI. Conclusion</vt:lpstr>
      <vt:lpstr>Reference</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诚 包</dc:creator>
  <cp:lastModifiedBy>诚 包</cp:lastModifiedBy>
  <cp:revision>3</cp:revision>
  <dcterms:created xsi:type="dcterms:W3CDTF">2025-05-19T15:03:04Z</dcterms:created>
  <dcterms:modified xsi:type="dcterms:W3CDTF">2025-05-20T00:32:29Z</dcterms:modified>
</cp:coreProperties>
</file>