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79" r:id="rId8"/>
    <p:sldId id="281" r:id="rId9"/>
    <p:sldId id="282" r:id="rId10"/>
    <p:sldId id="283" r:id="rId11"/>
    <p:sldId id="284" r:id="rId12"/>
    <p:sldId id="285" r:id="rId13"/>
    <p:sldId id="286" r:id="rId14"/>
    <p:sldId id="267" r:id="rId15"/>
    <p:sldId id="276" r:id="rId16"/>
    <p:sldId id="268" r:id="rId17"/>
    <p:sldId id="277" r:id="rId18"/>
    <p:sldId id="27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3" d="100"/>
          <a:sy n="103" d="100"/>
        </p:scale>
        <p:origin x="114"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C58BA00-E786-417A-AB52-947D0996C26C}" type="doc">
      <dgm:prSet loTypeId="urn:microsoft.com/office/officeart/2009/layout/CircleArrowProcess#1" loCatId="cycle" qsTypeId="urn:microsoft.com/office/officeart/2005/8/quickstyle/simple1#1" qsCatId="simple" csTypeId="urn:microsoft.com/office/officeart/2005/8/colors/colorful1#1" csCatId="colorful" phldr="1"/>
      <dgm:spPr/>
      <dgm:t>
        <a:bodyPr/>
        <a:lstStyle/>
        <a:p>
          <a:endParaRPr lang="zh-CN" altLang="en-US"/>
        </a:p>
      </dgm:t>
    </dgm:pt>
    <dgm:pt modelId="{41660CD5-7F6F-4A09-8F1F-D92588626F9B}">
      <dgm:prSet phldrT="[文本]"/>
      <dgm:spPr/>
      <dgm:t>
        <a:bodyPr/>
        <a:lstStyle/>
        <a:p>
          <a:r>
            <a:rPr lang="en-US" altLang="zh-CN" b="1" dirty="0"/>
            <a:t>Current</a:t>
          </a:r>
        </a:p>
        <a:p>
          <a:r>
            <a:rPr lang="en-US" altLang="zh-CN" b="1" dirty="0"/>
            <a:t>Situation</a:t>
          </a:r>
          <a:endParaRPr lang="zh-CN" altLang="en-US" b="1" dirty="0"/>
        </a:p>
      </dgm:t>
    </dgm:pt>
    <dgm:pt modelId="{C801EA7F-214F-4DE1-ABFC-5E195C154F2C}" type="parTrans" cxnId="{6BD93B94-6F16-4F29-9E15-AFDF3BCA12CA}">
      <dgm:prSet/>
      <dgm:spPr/>
      <dgm:t>
        <a:bodyPr/>
        <a:lstStyle/>
        <a:p>
          <a:endParaRPr lang="zh-CN" altLang="en-US"/>
        </a:p>
      </dgm:t>
    </dgm:pt>
    <dgm:pt modelId="{B2AB5434-0EA4-4D12-9D9F-03FD154142D4}" type="sibTrans" cxnId="{6BD93B94-6F16-4F29-9E15-AFDF3BCA12CA}">
      <dgm:prSet/>
      <dgm:spPr/>
      <dgm:t>
        <a:bodyPr/>
        <a:lstStyle/>
        <a:p>
          <a:endParaRPr lang="zh-CN" altLang="en-US"/>
        </a:p>
      </dgm:t>
    </dgm:pt>
    <dgm:pt modelId="{06DB3866-FEB1-40B3-A7A2-0C01FFB1983F}">
      <dgm:prSet phldrT="[文本]"/>
      <dgm:spPr/>
      <dgm:t>
        <a:bodyPr/>
        <a:lstStyle/>
        <a:p>
          <a:r>
            <a:rPr lang="en-US" altLang="zh-CN" b="1" dirty="0"/>
            <a:t>Faced</a:t>
          </a:r>
        </a:p>
        <a:p>
          <a:r>
            <a:rPr lang="en-US" altLang="zh-CN" b="1" dirty="0"/>
            <a:t>Challenges</a:t>
          </a:r>
          <a:endParaRPr lang="zh-CN" altLang="en-US" b="1" dirty="0"/>
        </a:p>
      </dgm:t>
    </dgm:pt>
    <dgm:pt modelId="{4CFAC7F1-D56B-47B3-9666-17E668175731}" type="parTrans" cxnId="{088B027E-F05A-4D6B-8370-4A9E9B405ACA}">
      <dgm:prSet/>
      <dgm:spPr/>
      <dgm:t>
        <a:bodyPr/>
        <a:lstStyle/>
        <a:p>
          <a:endParaRPr lang="zh-CN" altLang="en-US"/>
        </a:p>
      </dgm:t>
    </dgm:pt>
    <dgm:pt modelId="{8BEDB951-C578-4FAA-B857-6030BF59EC6E}" type="sibTrans" cxnId="{088B027E-F05A-4D6B-8370-4A9E9B405ACA}">
      <dgm:prSet/>
      <dgm:spPr/>
      <dgm:t>
        <a:bodyPr/>
        <a:lstStyle/>
        <a:p>
          <a:endParaRPr lang="zh-CN" altLang="en-US"/>
        </a:p>
      </dgm:t>
    </dgm:pt>
    <dgm:pt modelId="{A9196BA5-4BC0-4719-97FD-901B2F34DB08}">
      <dgm:prSet phldrT="[文本]"/>
      <dgm:spPr/>
      <dgm:t>
        <a:bodyPr/>
        <a:lstStyle/>
        <a:p>
          <a:r>
            <a:rPr lang="en-US" altLang="zh-CN" b="1" dirty="0"/>
            <a:t>Future</a:t>
          </a:r>
        </a:p>
        <a:p>
          <a:r>
            <a:rPr lang="en-US" altLang="zh-CN" b="1" dirty="0"/>
            <a:t>Trends</a:t>
          </a:r>
          <a:endParaRPr lang="zh-CN" altLang="en-US" b="1" dirty="0"/>
        </a:p>
      </dgm:t>
    </dgm:pt>
    <dgm:pt modelId="{B25CA9B4-0F8A-43D2-9D13-1BD6EA665949}" type="parTrans" cxnId="{44838234-CD4B-42B2-803C-DBDDEBFF63F8}">
      <dgm:prSet/>
      <dgm:spPr/>
      <dgm:t>
        <a:bodyPr/>
        <a:lstStyle/>
        <a:p>
          <a:endParaRPr lang="zh-CN" altLang="en-US"/>
        </a:p>
      </dgm:t>
    </dgm:pt>
    <dgm:pt modelId="{9F0CF9F0-3898-4FBC-ABEB-AB16997331CD}" type="sibTrans" cxnId="{44838234-CD4B-42B2-803C-DBDDEBFF63F8}">
      <dgm:prSet/>
      <dgm:spPr/>
      <dgm:t>
        <a:bodyPr/>
        <a:lstStyle/>
        <a:p>
          <a:endParaRPr lang="zh-CN" altLang="en-US"/>
        </a:p>
      </dgm:t>
    </dgm:pt>
    <dgm:pt modelId="{4E0F3CC3-826C-49B0-88F8-02AA81F81CEE}">
      <dgm:prSet phldrT="[文本]"/>
      <dgm:spPr/>
      <dgm:t>
        <a:bodyPr/>
        <a:lstStyle/>
        <a:p>
          <a:r>
            <a:rPr lang="en-US" altLang="zh-CN" b="1" dirty="0"/>
            <a:t>Used</a:t>
          </a:r>
        </a:p>
        <a:p>
          <a:r>
            <a:rPr lang="en-US" altLang="zh-CN" b="1" dirty="0"/>
            <a:t>Tools</a:t>
          </a:r>
          <a:endParaRPr lang="zh-CN" altLang="en-US" b="1" dirty="0"/>
        </a:p>
      </dgm:t>
    </dgm:pt>
    <dgm:pt modelId="{6A8FF44A-F580-4EC4-8EFB-0FECB8634A06}" type="parTrans" cxnId="{FB9C94CB-EC39-4A57-AF9C-EA9854507729}">
      <dgm:prSet/>
      <dgm:spPr/>
      <dgm:t>
        <a:bodyPr/>
        <a:lstStyle/>
        <a:p>
          <a:endParaRPr lang="zh-CN" altLang="en-US"/>
        </a:p>
      </dgm:t>
    </dgm:pt>
    <dgm:pt modelId="{6E329210-A99B-49CB-A6D1-FA8BC11F7EFE}" type="sibTrans" cxnId="{FB9C94CB-EC39-4A57-AF9C-EA9854507729}">
      <dgm:prSet/>
      <dgm:spPr/>
      <dgm:t>
        <a:bodyPr/>
        <a:lstStyle/>
        <a:p>
          <a:endParaRPr lang="zh-CN" altLang="en-US"/>
        </a:p>
      </dgm:t>
    </dgm:pt>
    <dgm:pt modelId="{58221D53-9FC4-4AFF-BED5-C4AAD782258D}" type="pres">
      <dgm:prSet presAssocID="{5C58BA00-E786-417A-AB52-947D0996C26C}" presName="Name0" presStyleCnt="0">
        <dgm:presLayoutVars>
          <dgm:chMax val="7"/>
          <dgm:chPref val="7"/>
          <dgm:dir/>
          <dgm:animLvl val="lvl"/>
        </dgm:presLayoutVars>
      </dgm:prSet>
      <dgm:spPr/>
    </dgm:pt>
    <dgm:pt modelId="{8987264F-33F9-4AA6-BD8B-E65B0497A969}" type="pres">
      <dgm:prSet presAssocID="{41660CD5-7F6F-4A09-8F1F-D92588626F9B}" presName="Accent1" presStyleCnt="0"/>
      <dgm:spPr/>
    </dgm:pt>
    <dgm:pt modelId="{742C9126-9BB6-4E0C-B29A-A39140023260}" type="pres">
      <dgm:prSet presAssocID="{41660CD5-7F6F-4A09-8F1F-D92588626F9B}" presName="Accent" presStyleLbl="node1" presStyleIdx="0" presStyleCnt="4"/>
      <dgm:spPr/>
    </dgm:pt>
    <dgm:pt modelId="{7C454CBA-5378-4119-98E3-24987575220D}" type="pres">
      <dgm:prSet presAssocID="{41660CD5-7F6F-4A09-8F1F-D92588626F9B}" presName="Parent1" presStyleLbl="revTx" presStyleIdx="0" presStyleCnt="4">
        <dgm:presLayoutVars>
          <dgm:chMax val="1"/>
          <dgm:chPref val="1"/>
          <dgm:bulletEnabled val="1"/>
        </dgm:presLayoutVars>
      </dgm:prSet>
      <dgm:spPr/>
    </dgm:pt>
    <dgm:pt modelId="{5E7971B2-D620-479C-828D-F9DC9E766CBA}" type="pres">
      <dgm:prSet presAssocID="{4E0F3CC3-826C-49B0-88F8-02AA81F81CEE}" presName="Accent2" presStyleCnt="0"/>
      <dgm:spPr/>
    </dgm:pt>
    <dgm:pt modelId="{E91D4248-BB7F-4901-B0C8-E37F68D801A1}" type="pres">
      <dgm:prSet presAssocID="{4E0F3CC3-826C-49B0-88F8-02AA81F81CEE}" presName="Accent" presStyleLbl="node1" presStyleIdx="1" presStyleCnt="4"/>
      <dgm:spPr/>
    </dgm:pt>
    <dgm:pt modelId="{E09311DD-A30B-42C9-A355-16E48DDBBCB4}" type="pres">
      <dgm:prSet presAssocID="{4E0F3CC3-826C-49B0-88F8-02AA81F81CEE}" presName="Parent2" presStyleLbl="revTx" presStyleIdx="1" presStyleCnt="4">
        <dgm:presLayoutVars>
          <dgm:chMax val="1"/>
          <dgm:chPref val="1"/>
          <dgm:bulletEnabled val="1"/>
        </dgm:presLayoutVars>
      </dgm:prSet>
      <dgm:spPr/>
    </dgm:pt>
    <dgm:pt modelId="{127C6A19-414B-41F0-935B-9765888A21BD}" type="pres">
      <dgm:prSet presAssocID="{06DB3866-FEB1-40B3-A7A2-0C01FFB1983F}" presName="Accent3" presStyleCnt="0"/>
      <dgm:spPr/>
    </dgm:pt>
    <dgm:pt modelId="{9D393149-B6DA-4432-B4FC-9D6ADE7A6E39}" type="pres">
      <dgm:prSet presAssocID="{06DB3866-FEB1-40B3-A7A2-0C01FFB1983F}" presName="Accent" presStyleLbl="node1" presStyleIdx="2" presStyleCnt="4"/>
      <dgm:spPr/>
    </dgm:pt>
    <dgm:pt modelId="{77272FEB-EF2F-4DF7-9E51-E3705C80BDA5}" type="pres">
      <dgm:prSet presAssocID="{06DB3866-FEB1-40B3-A7A2-0C01FFB1983F}" presName="Parent3" presStyleLbl="revTx" presStyleIdx="2" presStyleCnt="4">
        <dgm:presLayoutVars>
          <dgm:chMax val="1"/>
          <dgm:chPref val="1"/>
          <dgm:bulletEnabled val="1"/>
        </dgm:presLayoutVars>
      </dgm:prSet>
      <dgm:spPr/>
    </dgm:pt>
    <dgm:pt modelId="{EC74833A-D4C3-48D3-87D9-39FA7FD40B7E}" type="pres">
      <dgm:prSet presAssocID="{A9196BA5-4BC0-4719-97FD-901B2F34DB08}" presName="Accent4" presStyleCnt="0"/>
      <dgm:spPr/>
    </dgm:pt>
    <dgm:pt modelId="{8912A556-4CEA-42AF-9B26-998C05E454FA}" type="pres">
      <dgm:prSet presAssocID="{A9196BA5-4BC0-4719-97FD-901B2F34DB08}" presName="Accent" presStyleLbl="node1" presStyleIdx="3" presStyleCnt="4"/>
      <dgm:spPr/>
    </dgm:pt>
    <dgm:pt modelId="{F3AC4443-4F43-4297-B7F3-7047F351DB99}" type="pres">
      <dgm:prSet presAssocID="{A9196BA5-4BC0-4719-97FD-901B2F34DB08}" presName="Parent4" presStyleLbl="revTx" presStyleIdx="3" presStyleCnt="4">
        <dgm:presLayoutVars>
          <dgm:chMax val="1"/>
          <dgm:chPref val="1"/>
          <dgm:bulletEnabled val="1"/>
        </dgm:presLayoutVars>
      </dgm:prSet>
      <dgm:spPr/>
    </dgm:pt>
  </dgm:ptLst>
  <dgm:cxnLst>
    <dgm:cxn modelId="{25BA211E-E17A-41A8-A554-9C5C76F385CB}" type="presOf" srcId="{06DB3866-FEB1-40B3-A7A2-0C01FFB1983F}" destId="{77272FEB-EF2F-4DF7-9E51-E3705C80BDA5}" srcOrd="0" destOrd="0" presId="urn:microsoft.com/office/officeart/2009/layout/CircleArrowProcess#1"/>
    <dgm:cxn modelId="{44838234-CD4B-42B2-803C-DBDDEBFF63F8}" srcId="{5C58BA00-E786-417A-AB52-947D0996C26C}" destId="{A9196BA5-4BC0-4719-97FD-901B2F34DB08}" srcOrd="3" destOrd="0" parTransId="{B25CA9B4-0F8A-43D2-9D13-1BD6EA665949}" sibTransId="{9F0CF9F0-3898-4FBC-ABEB-AB16997331CD}"/>
    <dgm:cxn modelId="{8106BB67-E4CF-49EB-849E-1941D0AEC4CB}" type="presOf" srcId="{4E0F3CC3-826C-49B0-88F8-02AA81F81CEE}" destId="{E09311DD-A30B-42C9-A355-16E48DDBBCB4}" srcOrd="0" destOrd="0" presId="urn:microsoft.com/office/officeart/2009/layout/CircleArrowProcess#1"/>
    <dgm:cxn modelId="{088B027E-F05A-4D6B-8370-4A9E9B405ACA}" srcId="{5C58BA00-E786-417A-AB52-947D0996C26C}" destId="{06DB3866-FEB1-40B3-A7A2-0C01FFB1983F}" srcOrd="2" destOrd="0" parTransId="{4CFAC7F1-D56B-47B3-9666-17E668175731}" sibTransId="{8BEDB951-C578-4FAA-B857-6030BF59EC6E}"/>
    <dgm:cxn modelId="{DAAB5084-7817-40AD-BCE2-A514C1FC1384}" type="presOf" srcId="{A9196BA5-4BC0-4719-97FD-901B2F34DB08}" destId="{F3AC4443-4F43-4297-B7F3-7047F351DB99}" srcOrd="0" destOrd="0" presId="urn:microsoft.com/office/officeart/2009/layout/CircleArrowProcess#1"/>
    <dgm:cxn modelId="{6BD93B94-6F16-4F29-9E15-AFDF3BCA12CA}" srcId="{5C58BA00-E786-417A-AB52-947D0996C26C}" destId="{41660CD5-7F6F-4A09-8F1F-D92588626F9B}" srcOrd="0" destOrd="0" parTransId="{C801EA7F-214F-4DE1-ABFC-5E195C154F2C}" sibTransId="{B2AB5434-0EA4-4D12-9D9F-03FD154142D4}"/>
    <dgm:cxn modelId="{9EA57BA9-7ECB-4655-B21D-3F9A13BE22DE}" type="presOf" srcId="{41660CD5-7F6F-4A09-8F1F-D92588626F9B}" destId="{7C454CBA-5378-4119-98E3-24987575220D}" srcOrd="0" destOrd="0" presId="urn:microsoft.com/office/officeart/2009/layout/CircleArrowProcess#1"/>
    <dgm:cxn modelId="{2C7887C3-6C85-4348-8DAE-212D7B2850EE}" type="presOf" srcId="{5C58BA00-E786-417A-AB52-947D0996C26C}" destId="{58221D53-9FC4-4AFF-BED5-C4AAD782258D}" srcOrd="0" destOrd="0" presId="urn:microsoft.com/office/officeart/2009/layout/CircleArrowProcess#1"/>
    <dgm:cxn modelId="{FB9C94CB-EC39-4A57-AF9C-EA9854507729}" srcId="{5C58BA00-E786-417A-AB52-947D0996C26C}" destId="{4E0F3CC3-826C-49B0-88F8-02AA81F81CEE}" srcOrd="1" destOrd="0" parTransId="{6A8FF44A-F580-4EC4-8EFB-0FECB8634A06}" sibTransId="{6E329210-A99B-49CB-A6D1-FA8BC11F7EFE}"/>
    <dgm:cxn modelId="{2F5502D6-4A6B-4295-8F77-3B3EB2F7F1EC}" type="presParOf" srcId="{58221D53-9FC4-4AFF-BED5-C4AAD782258D}" destId="{8987264F-33F9-4AA6-BD8B-E65B0497A969}" srcOrd="0" destOrd="0" presId="urn:microsoft.com/office/officeart/2009/layout/CircleArrowProcess#1"/>
    <dgm:cxn modelId="{06C44F63-2EB6-40EC-95E6-63D18C876138}" type="presParOf" srcId="{8987264F-33F9-4AA6-BD8B-E65B0497A969}" destId="{742C9126-9BB6-4E0C-B29A-A39140023260}" srcOrd="0" destOrd="0" presId="urn:microsoft.com/office/officeart/2009/layout/CircleArrowProcess#1"/>
    <dgm:cxn modelId="{C14D5547-FC70-4007-98FB-931D8A059E7F}" type="presParOf" srcId="{58221D53-9FC4-4AFF-BED5-C4AAD782258D}" destId="{7C454CBA-5378-4119-98E3-24987575220D}" srcOrd="1" destOrd="0" presId="urn:microsoft.com/office/officeart/2009/layout/CircleArrowProcess#1"/>
    <dgm:cxn modelId="{66C84F2A-C223-4D69-8F07-29AB727E0197}" type="presParOf" srcId="{58221D53-9FC4-4AFF-BED5-C4AAD782258D}" destId="{5E7971B2-D620-479C-828D-F9DC9E766CBA}" srcOrd="2" destOrd="0" presId="urn:microsoft.com/office/officeart/2009/layout/CircleArrowProcess#1"/>
    <dgm:cxn modelId="{F0229396-33BB-4005-8993-BC19AD9C6B9E}" type="presParOf" srcId="{5E7971B2-D620-479C-828D-F9DC9E766CBA}" destId="{E91D4248-BB7F-4901-B0C8-E37F68D801A1}" srcOrd="0" destOrd="0" presId="urn:microsoft.com/office/officeart/2009/layout/CircleArrowProcess#1"/>
    <dgm:cxn modelId="{E43DBF15-15E9-473B-94E4-8464EF76A486}" type="presParOf" srcId="{58221D53-9FC4-4AFF-BED5-C4AAD782258D}" destId="{E09311DD-A30B-42C9-A355-16E48DDBBCB4}" srcOrd="3" destOrd="0" presId="urn:microsoft.com/office/officeart/2009/layout/CircleArrowProcess#1"/>
    <dgm:cxn modelId="{30F322BA-64A9-4B06-A857-39FA7DD56C23}" type="presParOf" srcId="{58221D53-9FC4-4AFF-BED5-C4AAD782258D}" destId="{127C6A19-414B-41F0-935B-9765888A21BD}" srcOrd="4" destOrd="0" presId="urn:microsoft.com/office/officeart/2009/layout/CircleArrowProcess#1"/>
    <dgm:cxn modelId="{EC039F63-F312-4D1A-BCEF-6BB3FC8436C8}" type="presParOf" srcId="{127C6A19-414B-41F0-935B-9765888A21BD}" destId="{9D393149-B6DA-4432-B4FC-9D6ADE7A6E39}" srcOrd="0" destOrd="0" presId="urn:microsoft.com/office/officeart/2009/layout/CircleArrowProcess#1"/>
    <dgm:cxn modelId="{987E908B-2D2C-453D-8F3E-3CC58F6C0FBA}" type="presParOf" srcId="{58221D53-9FC4-4AFF-BED5-C4AAD782258D}" destId="{77272FEB-EF2F-4DF7-9E51-E3705C80BDA5}" srcOrd="5" destOrd="0" presId="urn:microsoft.com/office/officeart/2009/layout/CircleArrowProcess#1"/>
    <dgm:cxn modelId="{47C88A11-2483-415F-A93F-BB66F8361D85}" type="presParOf" srcId="{58221D53-9FC4-4AFF-BED5-C4AAD782258D}" destId="{EC74833A-D4C3-48D3-87D9-39FA7FD40B7E}" srcOrd="6" destOrd="0" presId="urn:microsoft.com/office/officeart/2009/layout/CircleArrowProcess#1"/>
    <dgm:cxn modelId="{CE20FCC2-0E07-4987-88A6-98C5E86F9EE6}" type="presParOf" srcId="{EC74833A-D4C3-48D3-87D9-39FA7FD40B7E}" destId="{8912A556-4CEA-42AF-9B26-998C05E454FA}" srcOrd="0" destOrd="0" presId="urn:microsoft.com/office/officeart/2009/layout/CircleArrowProcess#1"/>
    <dgm:cxn modelId="{BFE377D1-5FFE-4889-86D1-E9252B2C79DA}" type="presParOf" srcId="{58221D53-9FC4-4AFF-BED5-C4AAD782258D}" destId="{F3AC4443-4F43-4297-B7F3-7047F351DB99}" srcOrd="7" destOrd="0" presId="urn:microsoft.com/office/officeart/2009/layout/CircleArrow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2C9126-9BB6-4E0C-B29A-A39140023260}">
      <dsp:nvSpPr>
        <dsp:cNvPr id="0" name=""/>
        <dsp:cNvSpPr/>
      </dsp:nvSpPr>
      <dsp:spPr>
        <a:xfrm>
          <a:off x="1383672" y="0"/>
          <a:ext cx="2043171" cy="2043379"/>
        </a:xfrm>
        <a:prstGeom prst="circularArrow">
          <a:avLst>
            <a:gd name="adj1" fmla="val 10980"/>
            <a:gd name="adj2" fmla="val 1142322"/>
            <a:gd name="adj3" fmla="val 4500000"/>
            <a:gd name="adj4" fmla="val 10800000"/>
            <a:gd name="adj5" fmla="val 12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454CBA-5378-4119-98E3-24987575220D}">
      <dsp:nvSpPr>
        <dsp:cNvPr id="0" name=""/>
        <dsp:cNvSpPr/>
      </dsp:nvSpPr>
      <dsp:spPr bwMode="white">
        <a:xfrm>
          <a:off x="1834771" y="739648"/>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t>Current</a:t>
          </a:r>
        </a:p>
        <a:p>
          <a:pPr marL="0" lvl="0" indent="0" algn="ctr" defTabSz="755650">
            <a:lnSpc>
              <a:spcPct val="90000"/>
            </a:lnSpc>
            <a:spcBef>
              <a:spcPct val="0"/>
            </a:spcBef>
            <a:spcAft>
              <a:spcPct val="35000"/>
            </a:spcAft>
            <a:buNone/>
          </a:pPr>
          <a:r>
            <a:rPr lang="en-US" altLang="zh-CN" sz="1700" b="1" kern="1200" dirty="0"/>
            <a:t>Situation</a:t>
          </a:r>
          <a:endParaRPr lang="zh-CN" altLang="en-US" sz="1700" b="1" kern="1200" dirty="0"/>
        </a:p>
      </dsp:txBody>
      <dsp:txXfrm>
        <a:off x="1834771" y="739648"/>
        <a:ext cx="1140205" cy="570043"/>
      </dsp:txXfrm>
    </dsp:sp>
    <dsp:sp modelId="{E91D4248-BB7F-4901-B0C8-E37F68D801A1}">
      <dsp:nvSpPr>
        <dsp:cNvPr id="0" name=""/>
        <dsp:cNvSpPr/>
      </dsp:nvSpPr>
      <dsp:spPr>
        <a:xfrm>
          <a:off x="816060" y="1174225"/>
          <a:ext cx="2043171" cy="2043379"/>
        </a:xfrm>
        <a:prstGeom prst="leftCircularArrow">
          <a:avLst>
            <a:gd name="adj1" fmla="val 10980"/>
            <a:gd name="adj2" fmla="val 1142322"/>
            <a:gd name="adj3" fmla="val 6300000"/>
            <a:gd name="adj4" fmla="val 18900000"/>
            <a:gd name="adj5" fmla="val 125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9311DD-A30B-42C9-A355-16E48DDBBCB4}">
      <dsp:nvSpPr>
        <dsp:cNvPr id="0" name=""/>
        <dsp:cNvSpPr/>
      </dsp:nvSpPr>
      <dsp:spPr bwMode="white">
        <a:xfrm>
          <a:off x="1264860" y="1916040"/>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t>Used</a:t>
          </a:r>
        </a:p>
        <a:p>
          <a:pPr marL="0" lvl="0" indent="0" algn="ctr" defTabSz="755650">
            <a:lnSpc>
              <a:spcPct val="90000"/>
            </a:lnSpc>
            <a:spcBef>
              <a:spcPct val="0"/>
            </a:spcBef>
            <a:spcAft>
              <a:spcPct val="35000"/>
            </a:spcAft>
            <a:buNone/>
          </a:pPr>
          <a:r>
            <a:rPr lang="en-US" altLang="zh-CN" sz="1700" b="1" kern="1200" dirty="0"/>
            <a:t>Tools</a:t>
          </a:r>
          <a:endParaRPr lang="zh-CN" altLang="en-US" sz="1700" b="1" kern="1200" dirty="0"/>
        </a:p>
      </dsp:txBody>
      <dsp:txXfrm>
        <a:off x="1264860" y="1916040"/>
        <a:ext cx="1140205" cy="570043"/>
      </dsp:txXfrm>
    </dsp:sp>
    <dsp:sp modelId="{9D393149-B6DA-4432-B4FC-9D6ADE7A6E39}">
      <dsp:nvSpPr>
        <dsp:cNvPr id="0" name=""/>
        <dsp:cNvSpPr/>
      </dsp:nvSpPr>
      <dsp:spPr>
        <a:xfrm>
          <a:off x="1383672" y="2352785"/>
          <a:ext cx="2043171" cy="2043379"/>
        </a:xfrm>
        <a:prstGeom prst="circularArrow">
          <a:avLst>
            <a:gd name="adj1" fmla="val 10980"/>
            <a:gd name="adj2" fmla="val 1142322"/>
            <a:gd name="adj3" fmla="val 4500000"/>
            <a:gd name="adj4" fmla="val 135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272FEB-EF2F-4DF7-9E51-E3705C80BDA5}">
      <dsp:nvSpPr>
        <dsp:cNvPr id="0" name=""/>
        <dsp:cNvSpPr/>
      </dsp:nvSpPr>
      <dsp:spPr bwMode="white">
        <a:xfrm>
          <a:off x="1834771" y="3092433"/>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t>Faced</a:t>
          </a:r>
        </a:p>
        <a:p>
          <a:pPr marL="0" lvl="0" indent="0" algn="ctr" defTabSz="755650">
            <a:lnSpc>
              <a:spcPct val="90000"/>
            </a:lnSpc>
            <a:spcBef>
              <a:spcPct val="0"/>
            </a:spcBef>
            <a:spcAft>
              <a:spcPct val="35000"/>
            </a:spcAft>
            <a:buNone/>
          </a:pPr>
          <a:r>
            <a:rPr lang="en-US" altLang="zh-CN" sz="1700" b="1" kern="1200" dirty="0"/>
            <a:t>Challenges</a:t>
          </a:r>
          <a:endParaRPr lang="zh-CN" altLang="en-US" sz="1700" b="1" kern="1200" dirty="0"/>
        </a:p>
      </dsp:txBody>
      <dsp:txXfrm>
        <a:off x="1834771" y="3092433"/>
        <a:ext cx="1140205" cy="570043"/>
      </dsp:txXfrm>
    </dsp:sp>
    <dsp:sp modelId="{8912A556-4CEA-42AF-9B26-998C05E454FA}">
      <dsp:nvSpPr>
        <dsp:cNvPr id="0" name=""/>
        <dsp:cNvSpPr/>
      </dsp:nvSpPr>
      <dsp:spPr>
        <a:xfrm>
          <a:off x="961700" y="3662477"/>
          <a:ext cx="1755341" cy="1756189"/>
        </a:xfrm>
        <a:prstGeom prst="blockArc">
          <a:avLst>
            <a:gd name="adj1" fmla="val 0"/>
            <a:gd name="adj2" fmla="val 18900000"/>
            <a:gd name="adj3" fmla="val 1274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AC4443-4F43-4297-B7F3-7047F351DB99}">
      <dsp:nvSpPr>
        <dsp:cNvPr id="0" name=""/>
        <dsp:cNvSpPr/>
      </dsp:nvSpPr>
      <dsp:spPr bwMode="white">
        <a:xfrm>
          <a:off x="1264860" y="4268825"/>
          <a:ext cx="1140205" cy="570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altLang="zh-CN" sz="1700" b="1" kern="1200" dirty="0"/>
            <a:t>Future</a:t>
          </a:r>
        </a:p>
        <a:p>
          <a:pPr marL="0" lvl="0" indent="0" algn="ctr" defTabSz="755650">
            <a:lnSpc>
              <a:spcPct val="90000"/>
            </a:lnSpc>
            <a:spcBef>
              <a:spcPct val="0"/>
            </a:spcBef>
            <a:spcAft>
              <a:spcPct val="35000"/>
            </a:spcAft>
            <a:buNone/>
          </a:pPr>
          <a:r>
            <a:rPr lang="en-US" altLang="zh-CN" sz="1700" b="1" kern="1200" dirty="0"/>
            <a:t>Trends</a:t>
          </a:r>
          <a:endParaRPr lang="zh-CN" altLang="en-US" sz="1700" b="1" kern="1200" dirty="0"/>
        </a:p>
      </dsp:txBody>
      <dsp:txXfrm>
        <a:off x="1264860" y="4268825"/>
        <a:ext cx="1140205" cy="570043"/>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1">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3B22FA-AF66-4FEC-AA41-1351F4F55EA7}" type="datetimeFigureOut">
              <a:rPr lang="zh-CN" altLang="en-US" smtClean="0"/>
              <a:t>2025/5/21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77A4B-EF5F-4993-9EB8-FD7E07A2FB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r>
              <a:rPr lang="en-US" altLang="zh-CN" dirty="0"/>
              <a:t>Wenzhou – Kean University</a:t>
            </a:r>
          </a:p>
          <a:p>
            <a:r>
              <a:rPr lang="en-US" altLang="zh-CN" dirty="0"/>
              <a:t>College of Science, Mathematics and Technology</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rcRect r="37854"/>
          <a:stretch>
            <a:fillRect/>
          </a:stretch>
        </p:blipFill>
        <p:spPr>
          <a:xfrm>
            <a:off x="9471164" y="39756"/>
            <a:ext cx="2681080" cy="527284"/>
          </a:xfrm>
          <a:prstGeom prst="rect">
            <a:avLst/>
          </a:prstGeom>
        </p:spPr>
      </p:pic>
      <p:sp>
        <p:nvSpPr>
          <p:cNvPr id="11" name="标题 10"/>
          <p:cNvSpPr>
            <a:spLocks noGrp="1"/>
          </p:cNvSpPr>
          <p:nvPr>
            <p:ph type="title" hasCustomPrompt="1"/>
          </p:nvPr>
        </p:nvSpPr>
        <p:spPr>
          <a:xfrm>
            <a:off x="838200" y="2555167"/>
            <a:ext cx="10515600" cy="669545"/>
          </a:xfrm>
          <a:prstGeom prst="rect">
            <a:avLst/>
          </a:prstGeom>
        </p:spPr>
        <p:txBody>
          <a:bodyPr/>
          <a:lstStyle>
            <a:lvl1pPr algn="ctr">
              <a:defRPr b="1"/>
            </a:lvl1pPr>
          </a:lstStyle>
          <a:p>
            <a:r>
              <a:rPr lang="en-US" altLang="zh-CN" dirty="0"/>
              <a:t>INPUT TITLE HERE</a:t>
            </a:r>
            <a:endParaRPr lang="zh-CN" altLang="en-US" dirty="0"/>
          </a:p>
        </p:txBody>
      </p:sp>
      <p:sp>
        <p:nvSpPr>
          <p:cNvPr id="13" name="文本占位符 12"/>
          <p:cNvSpPr>
            <a:spLocks noGrp="1"/>
          </p:cNvSpPr>
          <p:nvPr>
            <p:ph type="body" sz="quarter" idx="13" hasCustomPrompt="1"/>
          </p:nvPr>
        </p:nvSpPr>
        <p:spPr>
          <a:xfrm>
            <a:off x="2272747" y="3541228"/>
            <a:ext cx="7646505" cy="430143"/>
          </a:xfrm>
          <a:prstGeom prst="rect">
            <a:avLst/>
          </a:prstGeom>
        </p:spPr>
        <p:txBody>
          <a:bodyPr/>
          <a:lstStyle>
            <a:lvl1pPr marL="0" indent="0" algn="ctr">
              <a:buNone/>
              <a:defRPr/>
            </a:lvl1pPr>
          </a:lstStyle>
          <a:p>
            <a:pPr lvl="0"/>
            <a:r>
              <a:rPr lang="en-US" altLang="zh-CN" dirty="0"/>
              <a:t>THE SUBTITLE</a:t>
            </a:r>
            <a:endParaRPr lang="zh-CN" altLang="en-US" dirty="0"/>
          </a:p>
        </p:txBody>
      </p:sp>
      <p:sp>
        <p:nvSpPr>
          <p:cNvPr id="14" name="文本占位符 12"/>
          <p:cNvSpPr>
            <a:spLocks noGrp="1"/>
          </p:cNvSpPr>
          <p:nvPr>
            <p:ph type="body" sz="quarter" idx="14" hasCustomPrompt="1"/>
          </p:nvPr>
        </p:nvSpPr>
        <p:spPr>
          <a:xfrm>
            <a:off x="2272747" y="4177902"/>
            <a:ext cx="7646505" cy="430143"/>
          </a:xfrm>
          <a:prstGeom prst="rect">
            <a:avLst/>
          </a:prstGeom>
        </p:spPr>
        <p:txBody>
          <a:bodyPr/>
          <a:lstStyle>
            <a:lvl1pPr marL="0" indent="0" algn="ctr">
              <a:buNone/>
              <a:defRPr sz="1800"/>
            </a:lvl1pPr>
          </a:lstStyle>
          <a:p>
            <a:pPr lvl="0"/>
            <a:r>
              <a:rPr lang="en-US" altLang="zh-CN" dirty="0"/>
              <a:t>Authors &amp; Date</a:t>
            </a:r>
            <a:endParaRPr lang="zh-CN" altLang="en-US" dirty="0"/>
          </a:p>
        </p:txBody>
      </p:sp>
      <p:sp>
        <p:nvSpPr>
          <p:cNvPr id="17" name="文本占位符 12"/>
          <p:cNvSpPr>
            <a:spLocks noGrp="1"/>
          </p:cNvSpPr>
          <p:nvPr>
            <p:ph type="body" sz="quarter" idx="15" hasCustomPrompt="1"/>
          </p:nvPr>
        </p:nvSpPr>
        <p:spPr>
          <a:xfrm>
            <a:off x="2272747" y="4814576"/>
            <a:ext cx="7646505" cy="430143"/>
          </a:xfrm>
          <a:prstGeom prst="rect">
            <a:avLst/>
          </a:prstGeom>
        </p:spPr>
        <p:txBody>
          <a:bodyPr/>
          <a:lstStyle>
            <a:lvl1pPr marL="0" indent="0" algn="ctr">
              <a:buNone/>
              <a:defRPr sz="1200" i="1"/>
            </a:lvl1pPr>
          </a:lstStyle>
          <a:p>
            <a:pPr lvl="0"/>
            <a:r>
              <a:rPr lang="en-US" altLang="zh-CN" dirty="0"/>
              <a:t>Course Name</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6" name="灯片编号占位符 5"/>
          <p:cNvSpPr>
            <a:spLocks noGrp="1"/>
          </p:cNvSpPr>
          <p:nvPr>
            <p:ph type="sldNum" sz="quarter" idx="12"/>
          </p:nvPr>
        </p:nvSpPr>
        <p:spPr/>
        <p:txBody>
          <a:bodyPr/>
          <a:lstStyle/>
          <a:p>
            <a:fld id="{D5496141-EF9F-48D7-BC1D-782D37831BA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6" name="灯片编号占位符 5"/>
          <p:cNvSpPr>
            <a:spLocks noGrp="1"/>
          </p:cNvSpPr>
          <p:nvPr>
            <p:ph type="sldNum" sz="quarter" idx="12"/>
          </p:nvPr>
        </p:nvSpPr>
        <p:spPr/>
        <p:txBody>
          <a:bodyPr/>
          <a:lstStyle/>
          <a:p>
            <a:fld id="{D5496141-EF9F-48D7-BC1D-782D37831BA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4" name="页脚占位符 3"/>
          <p:cNvSpPr>
            <a:spLocks noGrp="1"/>
          </p:cNvSpPr>
          <p:nvPr>
            <p:ph type="ftr" sz="quarter" idx="11"/>
          </p:nvPr>
        </p:nvSpPr>
        <p:spPr/>
        <p:txBody>
          <a:bodyPr/>
          <a:lstStyle/>
          <a:p>
            <a:r>
              <a:rPr lang="en-US" altLang="zh-CN"/>
              <a:t>Wenzhou – Kean University</a:t>
            </a:r>
          </a:p>
          <a:p>
            <a:r>
              <a:rPr lang="en-US" altLang="zh-CN"/>
              <a:t>College of Science, Mathematics and Technology</a:t>
            </a:r>
            <a:endParaRPr lang="en-US" altLang="zh-CN" dirty="0"/>
          </a:p>
        </p:txBody>
      </p:sp>
      <p:sp>
        <p:nvSpPr>
          <p:cNvPr id="5" name="灯片编号占位符 4"/>
          <p:cNvSpPr>
            <a:spLocks noGrp="1"/>
          </p:cNvSpPr>
          <p:nvPr>
            <p:ph type="sldNum" sz="quarter" idx="12"/>
          </p:nvPr>
        </p:nvSpPr>
        <p:spPr/>
        <p:txBody>
          <a:bodyPr/>
          <a:lstStyle/>
          <a:p>
            <a:fld id="{D5496141-EF9F-48D7-BC1D-782D37831BA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52400" y="180216"/>
            <a:ext cx="7653130" cy="425752"/>
          </a:xfrm>
          <a:prstGeom prst="rect">
            <a:avLst/>
          </a:prstGeom>
        </p:spPr>
        <p:txBody>
          <a:bodyPr/>
          <a:lstStyle>
            <a:lvl1pPr>
              <a:defRPr sz="3200" b="1" u="sng"/>
            </a:lvl1pPr>
          </a:lstStyle>
          <a:p>
            <a:r>
              <a:rPr lang="en-US" altLang="zh-CN" dirty="0"/>
              <a:t>Title Goes Here</a:t>
            </a:r>
            <a:endParaRPr lang="zh-CN" altLang="en-US" dirty="0"/>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r="37854"/>
          <a:stretch>
            <a:fillRect/>
          </a:stretch>
        </p:blipFill>
        <p:spPr>
          <a:xfrm>
            <a:off x="9471164" y="129450"/>
            <a:ext cx="2681080" cy="527284"/>
          </a:xfrm>
          <a:prstGeom prst="rect">
            <a:avLst/>
          </a:prstGeom>
        </p:spPr>
      </p:pic>
      <p:sp>
        <p:nvSpPr>
          <p:cNvPr id="8" name="页脚占位符 4"/>
          <p:cNvSpPr>
            <a:spLocks noGrp="1"/>
          </p:cNvSpPr>
          <p:nvPr>
            <p:ph type="ftr" sz="quarter" idx="3"/>
          </p:nvPr>
        </p:nvSpPr>
        <p:spPr>
          <a:xfrm>
            <a:off x="4038600" y="6481554"/>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ltLang="zh-CN" dirty="0"/>
              <a:t>Wenzhou – Kean University</a:t>
            </a:r>
          </a:p>
          <a:p>
            <a:r>
              <a:rPr lang="en-US" altLang="zh-CN" dirty="0"/>
              <a:t>College of Science, Mathematics and Technology</a:t>
            </a:r>
          </a:p>
        </p:txBody>
      </p:sp>
      <p:sp>
        <p:nvSpPr>
          <p:cNvPr id="9" name="灯片编号占位符 5"/>
          <p:cNvSpPr>
            <a:spLocks noGrp="1"/>
          </p:cNvSpPr>
          <p:nvPr>
            <p:ph type="sldNum" sz="quarter" idx="4"/>
          </p:nvPr>
        </p:nvSpPr>
        <p:spPr>
          <a:xfrm>
            <a:off x="9448800" y="64815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96141-EF9F-48D7-BC1D-782D37831BA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页脚占位符 4"/>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6" name="灯片编号占位符 5"/>
          <p:cNvSpPr>
            <a:spLocks noGrp="1"/>
          </p:cNvSpPr>
          <p:nvPr>
            <p:ph type="sldNum" sz="quarter" idx="12"/>
          </p:nvPr>
        </p:nvSpPr>
        <p:spPr/>
        <p:txBody>
          <a:bodyPr/>
          <a:lstStyle/>
          <a:p>
            <a:fld id="{D5496141-EF9F-48D7-BC1D-782D37831BA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页脚占位符 5"/>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7" name="灯片编号占位符 6"/>
          <p:cNvSpPr>
            <a:spLocks noGrp="1"/>
          </p:cNvSpPr>
          <p:nvPr>
            <p:ph type="sldNum" sz="quarter" idx="12"/>
          </p:nvPr>
        </p:nvSpPr>
        <p:spPr/>
        <p:txBody>
          <a:bodyPr/>
          <a:lstStyle/>
          <a:p>
            <a:fld id="{D5496141-EF9F-48D7-BC1D-782D37831BA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8" name="页脚占位符 7"/>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9" name="灯片编号占位符 8"/>
          <p:cNvSpPr>
            <a:spLocks noGrp="1"/>
          </p:cNvSpPr>
          <p:nvPr>
            <p:ph type="sldNum" sz="quarter" idx="12"/>
          </p:nvPr>
        </p:nvSpPr>
        <p:spPr/>
        <p:txBody>
          <a:bodyPr/>
          <a:lstStyle/>
          <a:p>
            <a:fld id="{D5496141-EF9F-48D7-BC1D-782D37831BA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4" name="页脚占位符 3"/>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5" name="灯片编号占位符 4"/>
          <p:cNvSpPr>
            <a:spLocks noGrp="1"/>
          </p:cNvSpPr>
          <p:nvPr>
            <p:ph type="sldNum" sz="quarter" idx="12"/>
          </p:nvPr>
        </p:nvSpPr>
        <p:spPr/>
        <p:txBody>
          <a:bodyPr/>
          <a:lstStyle/>
          <a:p>
            <a:fld id="{D5496141-EF9F-48D7-BC1D-782D37831BA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3" name="页脚占位符 2"/>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4" name="灯片编号占位符 3"/>
          <p:cNvSpPr>
            <a:spLocks noGrp="1"/>
          </p:cNvSpPr>
          <p:nvPr>
            <p:ph type="sldNum" sz="quarter" idx="12"/>
          </p:nvPr>
        </p:nvSpPr>
        <p:spPr/>
        <p:txBody>
          <a:bodyPr/>
          <a:lstStyle/>
          <a:p>
            <a:fld id="{D5496141-EF9F-48D7-BC1D-782D37831BA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页脚占位符 5"/>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7" name="灯片编号占位符 6"/>
          <p:cNvSpPr>
            <a:spLocks noGrp="1"/>
          </p:cNvSpPr>
          <p:nvPr>
            <p:ph type="sldNum" sz="quarter" idx="12"/>
          </p:nvPr>
        </p:nvSpPr>
        <p:spPr/>
        <p:txBody>
          <a:bodyPr/>
          <a:lstStyle/>
          <a:p>
            <a:fld id="{D5496141-EF9F-48D7-BC1D-782D37831BA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页脚占位符 5"/>
          <p:cNvSpPr>
            <a:spLocks noGrp="1"/>
          </p:cNvSpPr>
          <p:nvPr>
            <p:ph type="ftr" sz="quarter" idx="11"/>
          </p:nvPr>
        </p:nvSpPr>
        <p:spPr/>
        <p:txBody>
          <a:bodyPr/>
          <a:lstStyle/>
          <a:p>
            <a:r>
              <a:rPr lang="en-US" altLang="zh-CN"/>
              <a:t>Wenzhou – Kean University College of Science, Mathematics and Technology</a:t>
            </a:r>
            <a:endParaRPr lang="zh-CN" altLang="en-US"/>
          </a:p>
        </p:txBody>
      </p:sp>
      <p:sp>
        <p:nvSpPr>
          <p:cNvPr id="7" name="灯片编号占位符 6"/>
          <p:cNvSpPr>
            <a:spLocks noGrp="1"/>
          </p:cNvSpPr>
          <p:nvPr>
            <p:ph type="sldNum" sz="quarter" idx="12"/>
          </p:nvPr>
        </p:nvSpPr>
        <p:spPr/>
        <p:txBody>
          <a:bodyPr/>
          <a:lstStyle/>
          <a:p>
            <a:fld id="{D5496141-EF9F-48D7-BC1D-782D37831BA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页脚占位符 4"/>
          <p:cNvSpPr>
            <a:spLocks noGrp="1"/>
          </p:cNvSpPr>
          <p:nvPr>
            <p:ph type="ftr" sz="quarter" idx="3"/>
          </p:nvPr>
        </p:nvSpPr>
        <p:spPr>
          <a:xfrm>
            <a:off x="4038600" y="6481554"/>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ltLang="zh-CN" dirty="0"/>
              <a:t>Wenzhou – Kean University</a:t>
            </a:r>
          </a:p>
          <a:p>
            <a:r>
              <a:rPr lang="en-US" altLang="zh-CN" dirty="0"/>
              <a:t>College of Science, Mathematics and Technology</a:t>
            </a:r>
          </a:p>
        </p:txBody>
      </p:sp>
      <p:sp>
        <p:nvSpPr>
          <p:cNvPr id="6" name="灯片编号占位符 5"/>
          <p:cNvSpPr>
            <a:spLocks noGrp="1"/>
          </p:cNvSpPr>
          <p:nvPr>
            <p:ph type="sldNum" sz="quarter" idx="4"/>
          </p:nvPr>
        </p:nvSpPr>
        <p:spPr>
          <a:xfrm>
            <a:off x="9448800" y="648155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96141-EF9F-48D7-BC1D-782D37831BA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b="1" dirty="0"/>
              <a:t>A Glance at Mobile Testing Automation</a:t>
            </a:r>
            <a:endParaRPr lang="zh-CN" altLang="en-US" b="1" dirty="0"/>
          </a:p>
        </p:txBody>
      </p:sp>
      <p:sp>
        <p:nvSpPr>
          <p:cNvPr id="7" name="文本占位符 6"/>
          <p:cNvSpPr>
            <a:spLocks noGrp="1"/>
          </p:cNvSpPr>
          <p:nvPr>
            <p:ph type="body" sz="quarter" idx="13"/>
          </p:nvPr>
        </p:nvSpPr>
        <p:spPr/>
        <p:txBody>
          <a:bodyPr/>
          <a:lstStyle/>
          <a:p>
            <a:r>
              <a:rPr lang="en-US" altLang="zh-CN" dirty="0"/>
              <a:t>Overview, Challenges, and the Future</a:t>
            </a:r>
            <a:endParaRPr lang="zh-CN" altLang="en-US" dirty="0"/>
          </a:p>
        </p:txBody>
      </p:sp>
      <p:sp>
        <p:nvSpPr>
          <p:cNvPr id="8" name="文本占位符 7"/>
          <p:cNvSpPr>
            <a:spLocks noGrp="1"/>
          </p:cNvSpPr>
          <p:nvPr>
            <p:ph type="body" sz="quarter" idx="14"/>
          </p:nvPr>
        </p:nvSpPr>
        <p:spPr>
          <a:xfrm>
            <a:off x="2272747" y="4177902"/>
            <a:ext cx="7646505" cy="725402"/>
          </a:xfrm>
        </p:spPr>
        <p:txBody>
          <a:bodyPr/>
          <a:lstStyle/>
          <a:p>
            <a:r>
              <a:rPr lang="en-US" altLang="zh-CN" dirty="0"/>
              <a:t>Bao Cheng, 1335784</a:t>
            </a:r>
          </a:p>
          <a:p>
            <a:r>
              <a:rPr lang="en-US" altLang="zh-CN" dirty="0"/>
              <a:t>Qiu Xinxin, 1335785</a:t>
            </a:r>
            <a:endParaRPr lang="zh-CN" altLang="en-US" dirty="0"/>
          </a:p>
        </p:txBody>
      </p:sp>
      <p:sp>
        <p:nvSpPr>
          <p:cNvPr id="9" name="文本占位符 8"/>
          <p:cNvSpPr>
            <a:spLocks noGrp="1"/>
          </p:cNvSpPr>
          <p:nvPr>
            <p:ph type="body" sz="quarter" idx="15"/>
          </p:nvPr>
        </p:nvSpPr>
        <p:spPr>
          <a:xfrm>
            <a:off x="2272746" y="6626640"/>
            <a:ext cx="7646505" cy="231360"/>
          </a:xfrm>
        </p:spPr>
        <p:txBody>
          <a:bodyPr/>
          <a:lstStyle/>
          <a:p>
            <a:r>
              <a:rPr lang="en-US" altLang="zh-CN" dirty="0"/>
              <a:t>Software Assurance Final Project Presentation </a:t>
            </a:r>
            <a:endParaRPr lang="zh-CN" altLang="en-US" dirty="0"/>
          </a:p>
        </p:txBody>
      </p:sp>
      <p:sp>
        <p:nvSpPr>
          <p:cNvPr id="10" name="页脚占位符 9"/>
          <p:cNvSpPr>
            <a:spLocks noGrp="1"/>
          </p:cNvSpPr>
          <p:nvPr>
            <p:ph type="ftr" sz="quarter" idx="11"/>
          </p:nvPr>
        </p:nvSpPr>
        <p:spPr>
          <a:xfrm>
            <a:off x="4038600" y="6261515"/>
            <a:ext cx="4114800" cy="365125"/>
          </a:xfrm>
        </p:spPr>
        <p:txBody>
          <a:bodyPr/>
          <a:lstStyle/>
          <a:p>
            <a:r>
              <a:rPr lang="en-US" altLang="zh-CN" dirty="0"/>
              <a:t>Wenzhou – Kean University</a:t>
            </a:r>
          </a:p>
          <a:p>
            <a:r>
              <a:rPr lang="en-US" altLang="zh-CN" dirty="0"/>
              <a:t>College of Science, Mathematics and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NightwatchJS</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10</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148" y="2980462"/>
            <a:ext cx="7397852" cy="3865920"/>
          </a:xfrm>
          <a:prstGeom prst="rect">
            <a:avLst/>
          </a:prstGeom>
        </p:spPr>
      </p:pic>
      <p:sp>
        <p:nvSpPr>
          <p:cNvPr id="5" name="Text Box 4"/>
          <p:cNvSpPr txBox="1"/>
          <p:nvPr/>
        </p:nvSpPr>
        <p:spPr>
          <a:xfrm>
            <a:off x="140335" y="732155"/>
            <a:ext cx="11889740" cy="1014730"/>
          </a:xfrm>
          <a:prstGeom prst="rect">
            <a:avLst/>
          </a:prstGeom>
          <a:noFill/>
        </p:spPr>
        <p:txBody>
          <a:bodyPr wrap="square" rtlCol="0">
            <a:spAutoFit/>
          </a:bodyPr>
          <a:lstStyle/>
          <a:p>
            <a:r>
              <a:rPr lang="en-US" altLang="en-US" sz="2000" dirty="0" err="1"/>
              <a:t>NightwatchJS</a:t>
            </a:r>
            <a:r>
              <a:rPr lang="en-US" altLang="en-US" sz="2000" dirty="0"/>
              <a:t> is a Node.js based framework that is developed and maintained by </a:t>
            </a:r>
            <a:r>
              <a:rPr lang="en-US" altLang="en-US" sz="2000" dirty="0" err="1"/>
              <a:t>BrowserStack</a:t>
            </a:r>
            <a:r>
              <a:rPr lang="en-US" altLang="en-US" sz="2000" dirty="0"/>
              <a:t>. Nightwatch uses Appium under the hood to achieve mobile application automation on virtual simulators &amp; real devices. Nightwatch also takes care of the entire installation with just a single command.</a:t>
            </a:r>
          </a:p>
        </p:txBody>
      </p:sp>
      <p:sp>
        <p:nvSpPr>
          <p:cNvPr id="7" name="Text Box 6"/>
          <p:cNvSpPr txBox="1"/>
          <p:nvPr/>
        </p:nvSpPr>
        <p:spPr>
          <a:xfrm>
            <a:off x="111760" y="1778635"/>
            <a:ext cx="11870055" cy="2504116"/>
          </a:xfrm>
          <a:prstGeom prst="rect">
            <a:avLst/>
          </a:prstGeom>
          <a:noFill/>
        </p:spPr>
        <p:txBody>
          <a:bodyPr wrap="square" rtlCol="0">
            <a:noAutofit/>
          </a:bodyPr>
          <a:lstStyle/>
          <a:p>
            <a:pPr marL="298450" marR="735330" indent="-285750">
              <a:lnSpc>
                <a:spcPct val="150000"/>
              </a:lnSpc>
              <a:spcBef>
                <a:spcPts val="95"/>
              </a:spcBef>
              <a:buFont typeface="Arial" panose="020B0704020202020204" pitchFamily="34" charset="0"/>
              <a:buChar char="•"/>
            </a:pPr>
            <a:r>
              <a:rPr sz="2000" spc="-55" dirty="0">
                <a:sym typeface="+mn-ea"/>
              </a:rPr>
              <a:t>Node.js-</a:t>
            </a:r>
            <a:r>
              <a:rPr sz="2000" spc="-65" dirty="0">
                <a:sym typeface="+mn-ea"/>
              </a:rPr>
              <a:t>based</a:t>
            </a:r>
            <a:r>
              <a:rPr sz="2000" spc="15" dirty="0">
                <a:sym typeface="+mn-ea"/>
              </a:rPr>
              <a:t> </a:t>
            </a:r>
            <a:r>
              <a:rPr sz="2000" spc="-40" dirty="0">
                <a:sym typeface="+mn-ea"/>
              </a:rPr>
              <a:t>framework</a:t>
            </a:r>
            <a:r>
              <a:rPr sz="2000" spc="15" dirty="0">
                <a:sym typeface="+mn-ea"/>
              </a:rPr>
              <a:t> </a:t>
            </a:r>
            <a:r>
              <a:rPr sz="2000" spc="-55" dirty="0">
                <a:sym typeface="+mn-ea"/>
              </a:rPr>
              <a:t>developed</a:t>
            </a:r>
            <a:r>
              <a:rPr sz="2000" spc="15" dirty="0">
                <a:sym typeface="+mn-ea"/>
              </a:rPr>
              <a:t> </a:t>
            </a:r>
            <a:r>
              <a:rPr sz="2000" spc="-25" dirty="0">
                <a:sym typeface="+mn-ea"/>
              </a:rPr>
              <a:t>and</a:t>
            </a:r>
            <a:r>
              <a:rPr sz="2000" spc="15" dirty="0">
                <a:sym typeface="+mn-ea"/>
              </a:rPr>
              <a:t> </a:t>
            </a:r>
            <a:r>
              <a:rPr sz="2000" spc="-30" dirty="0">
                <a:sym typeface="+mn-ea"/>
              </a:rPr>
              <a:t>maintained</a:t>
            </a:r>
            <a:r>
              <a:rPr sz="2000" spc="15" dirty="0">
                <a:sym typeface="+mn-ea"/>
              </a:rPr>
              <a:t> </a:t>
            </a:r>
            <a:r>
              <a:rPr sz="2000" spc="-25" dirty="0">
                <a:sym typeface="+mn-ea"/>
              </a:rPr>
              <a:t>by </a:t>
            </a:r>
            <a:r>
              <a:rPr sz="2000" spc="-10" dirty="0">
                <a:sym typeface="+mn-ea"/>
              </a:rPr>
              <a:t>BrowserStack.</a:t>
            </a:r>
            <a:endParaRPr sz="2000" spc="-10" dirty="0"/>
          </a:p>
          <a:p>
            <a:pPr marL="298450" marR="5080" indent="-285750">
              <a:lnSpc>
                <a:spcPct val="150000"/>
              </a:lnSpc>
              <a:spcBef>
                <a:spcPts val="290"/>
              </a:spcBef>
              <a:buFont typeface="Arial" panose="020B0704020202020204" pitchFamily="34" charset="0"/>
              <a:buChar char="•"/>
            </a:pPr>
            <a:r>
              <a:rPr sz="2000" spc="-110" dirty="0">
                <a:sym typeface="+mn-ea"/>
              </a:rPr>
              <a:t>Uses</a:t>
            </a:r>
            <a:r>
              <a:rPr sz="2000" spc="40" dirty="0">
                <a:sym typeface="+mn-ea"/>
              </a:rPr>
              <a:t> </a:t>
            </a:r>
            <a:r>
              <a:rPr sz="2000" spc="-20" dirty="0">
                <a:sym typeface="+mn-ea"/>
              </a:rPr>
              <a:t>Appium</a:t>
            </a:r>
            <a:r>
              <a:rPr sz="2000" spc="-50" dirty="0">
                <a:sym typeface="+mn-ea"/>
              </a:rPr>
              <a:t> </a:t>
            </a:r>
            <a:r>
              <a:rPr sz="2000" dirty="0">
                <a:sym typeface="+mn-ea"/>
              </a:rPr>
              <a:t>for </a:t>
            </a:r>
            <a:r>
              <a:rPr sz="2000" spc="-30" dirty="0">
                <a:sym typeface="+mn-ea"/>
              </a:rPr>
              <a:t>mobile</a:t>
            </a:r>
            <a:r>
              <a:rPr sz="2000" spc="-5" dirty="0">
                <a:sym typeface="+mn-ea"/>
              </a:rPr>
              <a:t> </a:t>
            </a:r>
            <a:r>
              <a:rPr sz="2000" spc="-25" dirty="0">
                <a:sym typeface="+mn-ea"/>
              </a:rPr>
              <a:t>application</a:t>
            </a:r>
            <a:r>
              <a:rPr sz="2000" spc="-5" dirty="0">
                <a:sym typeface="+mn-ea"/>
              </a:rPr>
              <a:t> </a:t>
            </a:r>
            <a:r>
              <a:rPr sz="2000" spc="-20" dirty="0">
                <a:sym typeface="+mn-ea"/>
              </a:rPr>
              <a:t>automation</a:t>
            </a:r>
            <a:r>
              <a:rPr sz="2000" dirty="0">
                <a:sym typeface="+mn-ea"/>
              </a:rPr>
              <a:t> on</a:t>
            </a:r>
            <a:r>
              <a:rPr sz="2000" spc="-5" dirty="0">
                <a:sym typeface="+mn-ea"/>
              </a:rPr>
              <a:t> </a:t>
            </a:r>
            <a:r>
              <a:rPr sz="2000" dirty="0">
                <a:sym typeface="+mn-ea"/>
              </a:rPr>
              <a:t>virtual </a:t>
            </a:r>
            <a:r>
              <a:rPr sz="2000" spc="-30" dirty="0">
                <a:sym typeface="+mn-ea"/>
              </a:rPr>
              <a:t>simulators </a:t>
            </a:r>
            <a:r>
              <a:rPr sz="2000" spc="-25" dirty="0">
                <a:sym typeface="+mn-ea"/>
              </a:rPr>
              <a:t>and</a:t>
            </a:r>
            <a:r>
              <a:rPr sz="2000" spc="-40" dirty="0">
                <a:sym typeface="+mn-ea"/>
              </a:rPr>
              <a:t> </a:t>
            </a:r>
            <a:r>
              <a:rPr sz="2000" spc="-25" dirty="0">
                <a:sym typeface="+mn-ea"/>
              </a:rPr>
              <a:t>real</a:t>
            </a:r>
            <a:r>
              <a:rPr sz="2000" spc="-40" dirty="0">
                <a:sym typeface="+mn-ea"/>
              </a:rPr>
              <a:t> </a:t>
            </a:r>
            <a:r>
              <a:rPr sz="2000" spc="-10" dirty="0">
                <a:sym typeface="+mn-ea"/>
              </a:rPr>
              <a:t>devices.</a:t>
            </a:r>
            <a:endParaRPr sz="2000" spc="-10" dirty="0"/>
          </a:p>
          <a:p>
            <a:pPr marL="298450" marR="648335" indent="-285750">
              <a:lnSpc>
                <a:spcPct val="150000"/>
              </a:lnSpc>
              <a:spcBef>
                <a:spcPts val="100"/>
              </a:spcBef>
              <a:buFont typeface="Arial" panose="020B0704020202020204" pitchFamily="34" charset="0"/>
              <a:buChar char="•"/>
            </a:pPr>
            <a:r>
              <a:rPr sz="2000" spc="-35" dirty="0">
                <a:sym typeface="+mn-ea"/>
              </a:rPr>
              <a:t>Simplifies</a:t>
            </a:r>
            <a:r>
              <a:rPr sz="2000" spc="-5" dirty="0">
                <a:sym typeface="+mn-ea"/>
              </a:rPr>
              <a:t> </a:t>
            </a:r>
            <a:r>
              <a:rPr sz="2000" spc="-35" dirty="0">
                <a:sym typeface="+mn-ea"/>
              </a:rPr>
              <a:t>setup</a:t>
            </a:r>
            <a:r>
              <a:rPr sz="2000" spc="-5" dirty="0">
                <a:sym typeface="+mn-ea"/>
              </a:rPr>
              <a:t> </a:t>
            </a:r>
            <a:r>
              <a:rPr sz="2000" dirty="0">
                <a:sym typeface="+mn-ea"/>
              </a:rPr>
              <a:t>with</a:t>
            </a:r>
            <a:r>
              <a:rPr sz="2000" spc="-5" dirty="0">
                <a:sym typeface="+mn-ea"/>
              </a:rPr>
              <a:t> </a:t>
            </a:r>
            <a:r>
              <a:rPr sz="2000" dirty="0">
                <a:sym typeface="+mn-ea"/>
              </a:rPr>
              <a:t>a</a:t>
            </a:r>
            <a:r>
              <a:rPr sz="2000" spc="-5" dirty="0">
                <a:sym typeface="+mn-ea"/>
              </a:rPr>
              <a:t> </a:t>
            </a:r>
            <a:r>
              <a:rPr sz="2000" spc="-40" dirty="0">
                <a:sym typeface="+mn-ea"/>
              </a:rPr>
              <a:t>single</a:t>
            </a:r>
            <a:r>
              <a:rPr sz="2000" spc="-5" dirty="0">
                <a:sym typeface="+mn-ea"/>
              </a:rPr>
              <a:t> </a:t>
            </a:r>
            <a:r>
              <a:rPr sz="2000" spc="-10" dirty="0">
                <a:sym typeface="+mn-ea"/>
              </a:rPr>
              <a:t>installation</a:t>
            </a:r>
            <a:r>
              <a:rPr sz="2000" spc="-5" dirty="0">
                <a:sym typeface="+mn-ea"/>
              </a:rPr>
              <a:t> </a:t>
            </a:r>
            <a:r>
              <a:rPr sz="2000" spc="-10" dirty="0">
                <a:sym typeface="+mn-ea"/>
              </a:rPr>
              <a:t>command. </a:t>
            </a:r>
          </a:p>
          <a:p>
            <a:pPr marL="298450" marR="648335" indent="-285750">
              <a:lnSpc>
                <a:spcPct val="150000"/>
              </a:lnSpc>
              <a:spcBef>
                <a:spcPts val="100"/>
              </a:spcBef>
              <a:buFont typeface="Arial" panose="020B0704020202020204" pitchFamily="34" charset="0"/>
              <a:buChar char="•"/>
            </a:pPr>
            <a:r>
              <a:rPr sz="2000" spc="-40" dirty="0">
                <a:sym typeface="+mn-ea"/>
              </a:rPr>
              <a:t>Supports</a:t>
            </a:r>
            <a:r>
              <a:rPr sz="2000" spc="-30" dirty="0">
                <a:sym typeface="+mn-ea"/>
              </a:rPr>
              <a:t> </a:t>
            </a:r>
            <a:r>
              <a:rPr sz="2000" spc="-50" dirty="0">
                <a:sym typeface="+mn-ea"/>
              </a:rPr>
              <a:t>end-</a:t>
            </a:r>
            <a:r>
              <a:rPr sz="2000" spc="-40" dirty="0">
                <a:sym typeface="+mn-ea"/>
              </a:rPr>
              <a:t>to-</a:t>
            </a:r>
            <a:r>
              <a:rPr sz="2000" spc="-10" dirty="0">
                <a:sym typeface="+mn-ea"/>
              </a:rPr>
              <a:t>end</a:t>
            </a:r>
            <a:r>
              <a:rPr sz="2000" spc="-20" dirty="0">
                <a:sym typeface="+mn-ea"/>
              </a:rPr>
              <a:t> </a:t>
            </a:r>
            <a:r>
              <a:rPr sz="2000" spc="-10" dirty="0">
                <a:sym typeface="+mn-ea"/>
              </a:rPr>
              <a:t>testing</a:t>
            </a:r>
            <a:r>
              <a:rPr sz="2000" dirty="0">
                <a:sym typeface="+mn-ea"/>
              </a:rPr>
              <a:t> with</a:t>
            </a:r>
            <a:r>
              <a:rPr sz="2000" spc="-5" dirty="0">
                <a:sym typeface="+mn-ea"/>
              </a:rPr>
              <a:t> </a:t>
            </a:r>
            <a:r>
              <a:rPr sz="2000" dirty="0">
                <a:sym typeface="+mn-ea"/>
              </a:rPr>
              <a:t>a</a:t>
            </a:r>
            <a:r>
              <a:rPr sz="2000" spc="-5" dirty="0">
                <a:sym typeface="+mn-ea"/>
              </a:rPr>
              <a:t> </a:t>
            </a:r>
            <a:r>
              <a:rPr sz="2000" spc="-30" dirty="0">
                <a:sym typeface="+mn-ea"/>
              </a:rPr>
              <a:t>focus</a:t>
            </a:r>
            <a:r>
              <a:rPr sz="2000" dirty="0">
                <a:sym typeface="+mn-ea"/>
              </a:rPr>
              <a:t> on</a:t>
            </a:r>
            <a:r>
              <a:rPr sz="2000" spc="-5" dirty="0">
                <a:sym typeface="+mn-ea"/>
              </a:rPr>
              <a:t> </a:t>
            </a:r>
            <a:r>
              <a:rPr sz="2000" spc="-105" dirty="0">
                <a:sym typeface="+mn-ea"/>
              </a:rPr>
              <a:t>ease</a:t>
            </a:r>
            <a:r>
              <a:rPr sz="2000" spc="35" dirty="0">
                <a:sym typeface="+mn-ea"/>
              </a:rPr>
              <a:t> </a:t>
            </a:r>
            <a:r>
              <a:rPr sz="2000" dirty="0">
                <a:sym typeface="+mn-ea"/>
              </a:rPr>
              <a:t>of</a:t>
            </a:r>
            <a:r>
              <a:rPr sz="2000" spc="-5" dirty="0">
                <a:sym typeface="+mn-ea"/>
              </a:rPr>
              <a:t> </a:t>
            </a:r>
            <a:r>
              <a:rPr sz="2000" spc="-45" dirty="0">
                <a:sym typeface="+mn-ea"/>
              </a:rPr>
              <a:t>use. </a:t>
            </a:r>
          </a:p>
          <a:p>
            <a:pPr marL="298450" marR="648335" indent="-285750">
              <a:lnSpc>
                <a:spcPct val="150000"/>
              </a:lnSpc>
              <a:spcBef>
                <a:spcPts val="100"/>
              </a:spcBef>
              <a:buFont typeface="Arial" panose="020B0704020202020204" pitchFamily="34" charset="0"/>
              <a:buChar char="•"/>
            </a:pPr>
            <a:r>
              <a:rPr sz="2000" spc="-30" dirty="0">
                <a:sym typeface="+mn-ea"/>
              </a:rPr>
              <a:t>Ideal</a:t>
            </a:r>
            <a:r>
              <a:rPr sz="2000" spc="-20" dirty="0">
                <a:sym typeface="+mn-ea"/>
              </a:rPr>
              <a:t> </a:t>
            </a:r>
            <a:r>
              <a:rPr sz="2000" dirty="0">
                <a:sym typeface="+mn-ea"/>
              </a:rPr>
              <a:t>for</a:t>
            </a:r>
            <a:r>
              <a:rPr sz="2000" spc="-10" dirty="0">
                <a:sym typeface="+mn-ea"/>
              </a:rPr>
              <a:t> </a:t>
            </a:r>
            <a:r>
              <a:rPr sz="2000" spc="-55" dirty="0">
                <a:sym typeface="+mn-ea"/>
              </a:rPr>
              <a:t>web</a:t>
            </a:r>
            <a:r>
              <a:rPr sz="2000" spc="-15" dirty="0">
                <a:sym typeface="+mn-ea"/>
              </a:rPr>
              <a:t> </a:t>
            </a:r>
            <a:r>
              <a:rPr sz="2000" spc="-25" dirty="0">
                <a:sym typeface="+mn-ea"/>
              </a:rPr>
              <a:t>and</a:t>
            </a:r>
            <a:r>
              <a:rPr sz="2000" spc="-15" dirty="0">
                <a:sym typeface="+mn-ea"/>
              </a:rPr>
              <a:t> </a:t>
            </a:r>
            <a:r>
              <a:rPr sz="2000" spc="-30" dirty="0">
                <a:sym typeface="+mn-ea"/>
              </a:rPr>
              <a:t>mobile</a:t>
            </a:r>
            <a:r>
              <a:rPr sz="2000" spc="-15" dirty="0">
                <a:sym typeface="+mn-ea"/>
              </a:rPr>
              <a:t> </a:t>
            </a:r>
            <a:r>
              <a:rPr sz="2000" spc="-25" dirty="0">
                <a:sym typeface="+mn-ea"/>
              </a:rPr>
              <a:t>application</a:t>
            </a:r>
            <a:r>
              <a:rPr sz="2000" spc="-15" dirty="0">
                <a:sym typeface="+mn-ea"/>
              </a:rPr>
              <a:t> </a:t>
            </a:r>
            <a:r>
              <a:rPr sz="2000" spc="-10" dirty="0">
                <a:sym typeface="+mn-ea"/>
              </a:rPr>
              <a:t>testing</a:t>
            </a:r>
            <a:r>
              <a:rPr sz="2000" spc="-15" dirty="0">
                <a:sym typeface="+mn-ea"/>
              </a:rPr>
              <a:t> </a:t>
            </a:r>
            <a:r>
              <a:rPr sz="2000" spc="-20" dirty="0">
                <a:sym typeface="+mn-ea"/>
              </a:rPr>
              <a:t>automation.</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pc="-90" dirty="0">
                <a:sym typeface="+mn-ea"/>
              </a:rPr>
              <a:t>Calabash</a:t>
            </a:r>
            <a:endParaRPr lang="en-US"/>
          </a:p>
        </p:txBody>
      </p:sp>
      <p:sp>
        <p:nvSpPr>
          <p:cNvPr id="3" name="Footer Placeholder 2"/>
          <p:cNvSpPr>
            <a:spLocks noGrp="1"/>
          </p:cNvSpPr>
          <p:nvPr>
            <p:ph type="ftr" sz="quarter" idx="3"/>
          </p:nvPr>
        </p:nvSpPr>
        <p:spPr/>
        <p:txBody>
          <a:bodyPr/>
          <a:lstStyle/>
          <a:p>
            <a:r>
              <a:rPr lang="en-US" altLang="zh-CN" dirty="0"/>
              <a:t>Wenzhou – Kean University</a:t>
            </a:r>
          </a:p>
          <a:p>
            <a:r>
              <a:rPr lang="en-US" altLang="zh-CN" dirty="0"/>
              <a:t>College of Science, Mathematics and Technology</a:t>
            </a:r>
          </a:p>
        </p:txBody>
      </p:sp>
      <p:sp>
        <p:nvSpPr>
          <p:cNvPr id="4" name="Slide Number Placeholder 3"/>
          <p:cNvSpPr>
            <a:spLocks noGrp="1"/>
          </p:cNvSpPr>
          <p:nvPr>
            <p:ph type="sldNum" sz="quarter" idx="4"/>
          </p:nvPr>
        </p:nvSpPr>
        <p:spPr/>
        <p:txBody>
          <a:bodyPr/>
          <a:lstStyle/>
          <a:p>
            <a:fld id="{D5496141-EF9F-48D7-BC1D-782D37831BAB}" type="slidenum">
              <a:rPr lang="zh-CN" altLang="en-US" smtClean="0"/>
              <a:t>11</a:t>
            </a:fld>
            <a:endParaRPr lang="zh-CN" altLang="en-US"/>
          </a:p>
        </p:txBody>
      </p:sp>
      <p:sp>
        <p:nvSpPr>
          <p:cNvPr id="5" name="Text Box 4"/>
          <p:cNvSpPr txBox="1"/>
          <p:nvPr/>
        </p:nvSpPr>
        <p:spPr>
          <a:xfrm>
            <a:off x="180340" y="812800"/>
            <a:ext cx="11830050" cy="3945812"/>
          </a:xfrm>
          <a:prstGeom prst="rect">
            <a:avLst/>
          </a:prstGeom>
          <a:noFill/>
        </p:spPr>
        <p:txBody>
          <a:bodyPr wrap="square" rtlCol="0">
            <a:noAutofit/>
          </a:bodyPr>
          <a:lstStyle/>
          <a:p>
            <a:pPr>
              <a:lnSpc>
                <a:spcPct val="150000"/>
              </a:lnSpc>
            </a:pPr>
            <a:r>
              <a:rPr lang="en-US" altLang="en-US" dirty="0"/>
              <a:t>Calabash is a mobile test automation framework that works with multiple languages. It supports Ruby, Java, Flex, and .NET. Testers can use APIs to enable native applications that run on touchscreen devices. This framework has libraries that allow test scripts to interact programmatically with native and hybrid apps.</a:t>
            </a:r>
          </a:p>
          <a:p>
            <a:pPr>
              <a:lnSpc>
                <a:spcPct val="150000"/>
              </a:lnSpc>
            </a:pPr>
            <a:endParaRPr lang="en-US" altLang="en-US" dirty="0"/>
          </a:p>
          <a:p>
            <a:pPr marL="342900" marR="5080" indent="-342900">
              <a:lnSpc>
                <a:spcPct val="150000"/>
              </a:lnSpc>
              <a:spcBef>
                <a:spcPts val="100"/>
              </a:spcBef>
              <a:buFont typeface="Arial" panose="020B0704020202020204" pitchFamily="34" charset="0"/>
              <a:buChar char="•"/>
            </a:pPr>
            <a:r>
              <a:rPr spc="-60" dirty="0">
                <a:cs typeface="Arial" panose="020B0704020202020204"/>
                <a:sym typeface="+mn-ea"/>
              </a:rPr>
              <a:t>Open-</a:t>
            </a:r>
            <a:r>
              <a:rPr spc="-55" dirty="0">
                <a:cs typeface="Arial" panose="020B0704020202020204"/>
                <a:sym typeface="+mn-ea"/>
              </a:rPr>
              <a:t>source</a:t>
            </a:r>
            <a:r>
              <a:rPr spc="-5" dirty="0">
                <a:cs typeface="Arial" panose="020B0704020202020204"/>
                <a:sym typeface="+mn-ea"/>
              </a:rPr>
              <a:t> </a:t>
            </a:r>
            <a:r>
              <a:rPr spc="-40" dirty="0">
                <a:cs typeface="Arial" panose="020B0704020202020204"/>
                <a:sym typeface="+mn-ea"/>
              </a:rPr>
              <a:t>framework</a:t>
            </a:r>
            <a:r>
              <a:rPr dirty="0">
                <a:cs typeface="Arial" panose="020B0704020202020204"/>
                <a:sym typeface="+mn-ea"/>
              </a:rPr>
              <a:t> for</a:t>
            </a:r>
            <a:r>
              <a:rPr spc="-5" dirty="0">
                <a:cs typeface="Arial" panose="020B0704020202020204"/>
                <a:sym typeface="+mn-ea"/>
              </a:rPr>
              <a:t> </a:t>
            </a:r>
            <a:r>
              <a:rPr spc="-30" dirty="0">
                <a:cs typeface="Arial" panose="020B0704020202020204"/>
                <a:sym typeface="+mn-ea"/>
              </a:rPr>
              <a:t>automated</a:t>
            </a:r>
            <a:r>
              <a:rPr dirty="0">
                <a:cs typeface="Arial" panose="020B0704020202020204"/>
                <a:sym typeface="+mn-ea"/>
              </a:rPr>
              <a:t> </a:t>
            </a:r>
            <a:r>
              <a:rPr spc="-30" dirty="0">
                <a:cs typeface="Arial" panose="020B0704020202020204"/>
                <a:sym typeface="+mn-ea"/>
              </a:rPr>
              <a:t>mobile</a:t>
            </a:r>
            <a:r>
              <a:rPr spc="-5" dirty="0">
                <a:cs typeface="Arial" panose="020B0704020202020204"/>
                <a:sym typeface="+mn-ea"/>
              </a:rPr>
              <a:t> </a:t>
            </a:r>
            <a:r>
              <a:rPr spc="-25" dirty="0">
                <a:cs typeface="Arial" panose="020B0704020202020204"/>
                <a:sym typeface="+mn-ea"/>
              </a:rPr>
              <a:t>app</a:t>
            </a:r>
            <a:r>
              <a:rPr dirty="0">
                <a:cs typeface="Arial" panose="020B0704020202020204"/>
                <a:sym typeface="+mn-ea"/>
              </a:rPr>
              <a:t> </a:t>
            </a:r>
            <a:r>
              <a:rPr spc="-10" dirty="0">
                <a:cs typeface="Arial" panose="020B0704020202020204"/>
                <a:sym typeface="+mn-ea"/>
              </a:rPr>
              <a:t>testing. </a:t>
            </a:r>
          </a:p>
          <a:p>
            <a:pPr marL="342900" marR="5080" indent="-342900">
              <a:lnSpc>
                <a:spcPct val="150000"/>
              </a:lnSpc>
              <a:spcBef>
                <a:spcPts val="100"/>
              </a:spcBef>
              <a:buFont typeface="Arial" panose="020B0704020202020204" pitchFamily="34" charset="0"/>
              <a:buChar char="•"/>
            </a:pPr>
            <a:r>
              <a:rPr spc="-40" dirty="0">
                <a:cs typeface="Arial" panose="020B0704020202020204"/>
                <a:sym typeface="+mn-ea"/>
              </a:rPr>
              <a:t>Supports</a:t>
            </a:r>
            <a:r>
              <a:rPr spc="-30" dirty="0">
                <a:cs typeface="Arial" panose="020B0704020202020204"/>
                <a:sym typeface="+mn-ea"/>
              </a:rPr>
              <a:t> </a:t>
            </a:r>
            <a:r>
              <a:rPr spc="-10" dirty="0">
                <a:cs typeface="Arial" panose="020B0704020202020204"/>
                <a:sym typeface="+mn-ea"/>
              </a:rPr>
              <a:t>testing</a:t>
            </a:r>
            <a:r>
              <a:rPr spc="-30" dirty="0">
                <a:cs typeface="Arial" panose="020B0704020202020204"/>
                <a:sym typeface="+mn-ea"/>
              </a:rPr>
              <a:t> </a:t>
            </a:r>
            <a:r>
              <a:rPr dirty="0">
                <a:cs typeface="Arial" panose="020B0704020202020204"/>
                <a:sym typeface="+mn-ea"/>
              </a:rPr>
              <a:t>of</a:t>
            </a:r>
            <a:r>
              <a:rPr spc="-25" dirty="0">
                <a:cs typeface="Arial" panose="020B0704020202020204"/>
                <a:sym typeface="+mn-ea"/>
              </a:rPr>
              <a:t> </a:t>
            </a:r>
            <a:r>
              <a:rPr spc="-20" dirty="0">
                <a:cs typeface="Arial" panose="020B0704020202020204"/>
                <a:sym typeface="+mn-ea"/>
              </a:rPr>
              <a:t>native </a:t>
            </a:r>
            <a:r>
              <a:rPr spc="-25" dirty="0">
                <a:cs typeface="Arial" panose="020B0704020202020204"/>
                <a:sym typeface="+mn-ea"/>
              </a:rPr>
              <a:t>and </a:t>
            </a:r>
            <a:r>
              <a:rPr spc="-20" dirty="0">
                <a:cs typeface="Arial" panose="020B0704020202020204"/>
                <a:sym typeface="+mn-ea"/>
              </a:rPr>
              <a:t>hybrid </a:t>
            </a:r>
            <a:r>
              <a:rPr spc="-60" dirty="0">
                <a:cs typeface="Arial" panose="020B0704020202020204"/>
                <a:sym typeface="+mn-ea"/>
              </a:rPr>
              <a:t>apps</a:t>
            </a:r>
            <a:r>
              <a:rPr spc="-10" dirty="0">
                <a:cs typeface="Arial" panose="020B0704020202020204"/>
                <a:sym typeface="+mn-ea"/>
              </a:rPr>
              <a:t> </a:t>
            </a:r>
            <a:r>
              <a:rPr dirty="0">
                <a:cs typeface="Arial" panose="020B0704020202020204"/>
                <a:sym typeface="+mn-ea"/>
              </a:rPr>
              <a:t>on</a:t>
            </a:r>
            <a:r>
              <a:rPr spc="-25" dirty="0">
                <a:cs typeface="Arial" panose="020B0704020202020204"/>
                <a:sym typeface="+mn-ea"/>
              </a:rPr>
              <a:t> </a:t>
            </a:r>
            <a:r>
              <a:rPr spc="-20" dirty="0">
                <a:cs typeface="Arial" panose="020B0704020202020204"/>
                <a:sym typeface="+mn-ea"/>
              </a:rPr>
              <a:t>iOS </a:t>
            </a:r>
            <a:r>
              <a:rPr spc="-25" dirty="0">
                <a:cs typeface="Arial" panose="020B0704020202020204"/>
                <a:sym typeface="+mn-ea"/>
              </a:rPr>
              <a:t>and </a:t>
            </a:r>
            <a:r>
              <a:rPr spc="-10" dirty="0">
                <a:cs typeface="Arial" panose="020B0704020202020204"/>
                <a:sym typeface="+mn-ea"/>
              </a:rPr>
              <a:t>Android.</a:t>
            </a:r>
            <a:endParaRPr dirty="0">
              <a:cs typeface="Arial" panose="020B0704020202020204"/>
            </a:endParaRPr>
          </a:p>
          <a:p>
            <a:pPr marL="342900" marR="158750" indent="-342900">
              <a:lnSpc>
                <a:spcPct val="150000"/>
              </a:lnSpc>
              <a:spcBef>
                <a:spcPts val="295"/>
              </a:spcBef>
              <a:buFont typeface="Arial" panose="020B0704020202020204" pitchFamily="34" charset="0"/>
              <a:buChar char="•"/>
            </a:pPr>
            <a:r>
              <a:rPr spc="-100" dirty="0">
                <a:cs typeface="Arial" panose="020B0704020202020204"/>
                <a:sym typeface="+mn-ea"/>
              </a:rPr>
              <a:t>Uses</a:t>
            </a:r>
            <a:r>
              <a:rPr spc="45" dirty="0">
                <a:cs typeface="Arial" panose="020B0704020202020204"/>
                <a:sym typeface="+mn-ea"/>
              </a:rPr>
              <a:t> </a:t>
            </a:r>
            <a:r>
              <a:rPr spc="-55" dirty="0">
                <a:cs typeface="Arial" panose="020B0704020202020204"/>
                <a:sym typeface="+mn-ea"/>
              </a:rPr>
              <a:t>behavior-</a:t>
            </a:r>
            <a:r>
              <a:rPr spc="-20" dirty="0">
                <a:cs typeface="Arial" panose="020B0704020202020204"/>
                <a:sym typeface="+mn-ea"/>
              </a:rPr>
              <a:t>driven</a:t>
            </a:r>
            <a:r>
              <a:rPr spc="50" dirty="0">
                <a:cs typeface="Arial" panose="020B0704020202020204"/>
                <a:sym typeface="+mn-ea"/>
              </a:rPr>
              <a:t> </a:t>
            </a:r>
            <a:r>
              <a:rPr spc="-45" dirty="0">
                <a:cs typeface="Arial" panose="020B0704020202020204"/>
                <a:sym typeface="+mn-ea"/>
              </a:rPr>
              <a:t>development</a:t>
            </a:r>
            <a:r>
              <a:rPr spc="50" dirty="0">
                <a:cs typeface="Arial" panose="020B0704020202020204"/>
                <a:sym typeface="+mn-ea"/>
              </a:rPr>
              <a:t> </a:t>
            </a:r>
            <a:r>
              <a:rPr dirty="0">
                <a:cs typeface="Arial" panose="020B0704020202020204"/>
                <a:sym typeface="+mn-ea"/>
              </a:rPr>
              <a:t>(BDD)</a:t>
            </a:r>
            <a:r>
              <a:rPr spc="50" dirty="0">
                <a:cs typeface="Arial" panose="020B0704020202020204"/>
                <a:sym typeface="+mn-ea"/>
              </a:rPr>
              <a:t> </a:t>
            </a:r>
            <a:r>
              <a:rPr dirty="0">
                <a:cs typeface="Arial" panose="020B0704020202020204"/>
                <a:sym typeface="+mn-ea"/>
              </a:rPr>
              <a:t>with</a:t>
            </a:r>
            <a:r>
              <a:rPr spc="45" dirty="0">
                <a:cs typeface="Arial" panose="020B0704020202020204"/>
                <a:sym typeface="+mn-ea"/>
              </a:rPr>
              <a:t> </a:t>
            </a:r>
            <a:r>
              <a:rPr spc="-45" dirty="0">
                <a:cs typeface="Arial" panose="020B0704020202020204"/>
                <a:sym typeface="+mn-ea"/>
              </a:rPr>
              <a:t>Cucumber</a:t>
            </a:r>
            <a:r>
              <a:rPr spc="50" dirty="0">
                <a:cs typeface="Arial" panose="020B0704020202020204"/>
                <a:sym typeface="+mn-ea"/>
              </a:rPr>
              <a:t> </a:t>
            </a:r>
            <a:r>
              <a:rPr spc="-25" dirty="0">
                <a:cs typeface="Arial" panose="020B0704020202020204"/>
                <a:sym typeface="+mn-ea"/>
              </a:rPr>
              <a:t>for </a:t>
            </a:r>
            <a:r>
              <a:rPr spc="-50" dirty="0">
                <a:cs typeface="Arial" panose="020B0704020202020204"/>
                <a:sym typeface="+mn-ea"/>
              </a:rPr>
              <a:t>readable</a:t>
            </a:r>
            <a:r>
              <a:rPr spc="-20" dirty="0">
                <a:cs typeface="Arial" panose="020B0704020202020204"/>
                <a:sym typeface="+mn-ea"/>
              </a:rPr>
              <a:t> </a:t>
            </a:r>
            <a:r>
              <a:rPr dirty="0">
                <a:cs typeface="Arial" panose="020B0704020202020204"/>
                <a:sym typeface="+mn-ea"/>
              </a:rPr>
              <a:t>test</a:t>
            </a:r>
            <a:r>
              <a:rPr spc="-30" dirty="0">
                <a:cs typeface="Arial" panose="020B0704020202020204"/>
                <a:sym typeface="+mn-ea"/>
              </a:rPr>
              <a:t> </a:t>
            </a:r>
            <a:r>
              <a:rPr spc="-10" dirty="0">
                <a:cs typeface="Arial" panose="020B0704020202020204"/>
                <a:sym typeface="+mn-ea"/>
              </a:rPr>
              <a:t>scripts.</a:t>
            </a:r>
            <a:endParaRPr dirty="0">
              <a:cs typeface="Arial" panose="020B0704020202020204"/>
            </a:endParaRPr>
          </a:p>
          <a:p>
            <a:pPr marL="342900" marR="12065" indent="-342900">
              <a:lnSpc>
                <a:spcPct val="150000"/>
              </a:lnSpc>
              <a:spcBef>
                <a:spcPts val="95"/>
              </a:spcBef>
              <a:buFont typeface="Arial" panose="020B0704020202020204" pitchFamily="34" charset="0"/>
              <a:buChar char="•"/>
            </a:pPr>
            <a:r>
              <a:rPr spc="-60" dirty="0">
                <a:cs typeface="Arial" panose="020B0704020202020204"/>
                <a:sym typeface="+mn-ea"/>
              </a:rPr>
              <a:t>Enables</a:t>
            </a:r>
            <a:r>
              <a:rPr spc="-10" dirty="0">
                <a:cs typeface="Arial" panose="020B0704020202020204"/>
                <a:sym typeface="+mn-ea"/>
              </a:rPr>
              <a:t> </a:t>
            </a:r>
            <a:r>
              <a:rPr spc="-20" dirty="0">
                <a:cs typeface="Arial" panose="020B0704020202020204"/>
                <a:sym typeface="+mn-ea"/>
              </a:rPr>
              <a:t>interaction</a:t>
            </a:r>
            <a:r>
              <a:rPr spc="-5" dirty="0">
                <a:cs typeface="Arial" panose="020B0704020202020204"/>
                <a:sym typeface="+mn-ea"/>
              </a:rPr>
              <a:t> </a:t>
            </a:r>
            <a:r>
              <a:rPr dirty="0">
                <a:cs typeface="Arial" panose="020B0704020202020204"/>
                <a:sym typeface="+mn-ea"/>
              </a:rPr>
              <a:t>with</a:t>
            </a:r>
            <a:r>
              <a:rPr spc="-5" dirty="0">
                <a:cs typeface="Arial" panose="020B0704020202020204"/>
                <a:sym typeface="+mn-ea"/>
              </a:rPr>
              <a:t> </a:t>
            </a:r>
            <a:r>
              <a:rPr spc="-25" dirty="0">
                <a:cs typeface="Arial" panose="020B0704020202020204"/>
                <a:sym typeface="+mn-ea"/>
              </a:rPr>
              <a:t>app</a:t>
            </a:r>
            <a:r>
              <a:rPr spc="-5" dirty="0">
                <a:cs typeface="Arial" panose="020B0704020202020204"/>
                <a:sym typeface="+mn-ea"/>
              </a:rPr>
              <a:t> </a:t>
            </a:r>
            <a:r>
              <a:rPr dirty="0">
                <a:cs typeface="Arial" panose="020B0704020202020204"/>
                <a:sym typeface="+mn-ea"/>
              </a:rPr>
              <a:t>UI</a:t>
            </a:r>
            <a:r>
              <a:rPr spc="-5" dirty="0">
                <a:cs typeface="Arial" panose="020B0704020202020204"/>
                <a:sym typeface="+mn-ea"/>
              </a:rPr>
              <a:t> </a:t>
            </a:r>
            <a:r>
              <a:rPr spc="-50" dirty="0">
                <a:cs typeface="Arial" panose="020B0704020202020204"/>
                <a:sym typeface="+mn-ea"/>
              </a:rPr>
              <a:t>elements</a:t>
            </a:r>
            <a:r>
              <a:rPr spc="-5" dirty="0">
                <a:cs typeface="Arial" panose="020B0704020202020204"/>
                <a:sym typeface="+mn-ea"/>
              </a:rPr>
              <a:t> </a:t>
            </a:r>
            <a:r>
              <a:rPr dirty="0">
                <a:cs typeface="Arial" panose="020B0704020202020204"/>
                <a:sym typeface="+mn-ea"/>
              </a:rPr>
              <a:t>via</a:t>
            </a:r>
            <a:r>
              <a:rPr spc="-5" dirty="0">
                <a:cs typeface="Arial" panose="020B0704020202020204"/>
                <a:sym typeface="+mn-ea"/>
              </a:rPr>
              <a:t> </a:t>
            </a:r>
            <a:r>
              <a:rPr spc="-35" dirty="0">
                <a:cs typeface="Arial" panose="020B0704020202020204"/>
                <a:sym typeface="+mn-ea"/>
              </a:rPr>
              <a:t>simple</a:t>
            </a:r>
            <a:r>
              <a:rPr spc="-5" dirty="0">
                <a:cs typeface="Arial" panose="020B0704020202020204"/>
                <a:sym typeface="+mn-ea"/>
              </a:rPr>
              <a:t> </a:t>
            </a:r>
            <a:r>
              <a:rPr spc="-50" dirty="0">
                <a:cs typeface="Arial" panose="020B0704020202020204"/>
                <a:sym typeface="+mn-ea"/>
              </a:rPr>
              <a:t>commands. </a:t>
            </a:r>
          </a:p>
          <a:p>
            <a:pPr marL="342900" marR="12065" indent="-342900">
              <a:lnSpc>
                <a:spcPct val="150000"/>
              </a:lnSpc>
              <a:spcBef>
                <a:spcPts val="95"/>
              </a:spcBef>
              <a:buFont typeface="Arial" panose="020B0704020202020204" pitchFamily="34" charset="0"/>
              <a:buChar char="•"/>
            </a:pPr>
            <a:r>
              <a:rPr spc="-30" dirty="0">
                <a:cs typeface="Arial" panose="020B0704020202020204"/>
                <a:sym typeface="+mn-ea"/>
              </a:rPr>
              <a:t>Suitable</a:t>
            </a:r>
            <a:r>
              <a:rPr dirty="0">
                <a:cs typeface="Arial" panose="020B0704020202020204"/>
                <a:sym typeface="+mn-ea"/>
              </a:rPr>
              <a:t> for</a:t>
            </a:r>
            <a:r>
              <a:rPr spc="5" dirty="0">
                <a:cs typeface="Arial" panose="020B0704020202020204"/>
                <a:sym typeface="+mn-ea"/>
              </a:rPr>
              <a:t> </a:t>
            </a:r>
            <a:r>
              <a:rPr spc="-45" dirty="0">
                <a:cs typeface="Arial" panose="020B0704020202020204"/>
                <a:sym typeface="+mn-ea"/>
              </a:rPr>
              <a:t>cross-</a:t>
            </a:r>
            <a:r>
              <a:rPr spc="-25" dirty="0">
                <a:cs typeface="Arial" panose="020B0704020202020204"/>
                <a:sym typeface="+mn-ea"/>
              </a:rPr>
              <a:t>platform</a:t>
            </a:r>
            <a:r>
              <a:rPr spc="5" dirty="0">
                <a:cs typeface="Arial" panose="020B0704020202020204"/>
                <a:sym typeface="+mn-ea"/>
              </a:rPr>
              <a:t> </a:t>
            </a:r>
            <a:r>
              <a:rPr spc="-30" dirty="0">
                <a:cs typeface="Arial" panose="020B0704020202020204"/>
                <a:sym typeface="+mn-ea"/>
              </a:rPr>
              <a:t>mobile</a:t>
            </a:r>
            <a:r>
              <a:rPr dirty="0">
                <a:cs typeface="Arial" panose="020B0704020202020204"/>
                <a:sym typeface="+mn-ea"/>
              </a:rPr>
              <a:t> </a:t>
            </a:r>
            <a:r>
              <a:rPr spc="-10" dirty="0">
                <a:cs typeface="Arial" panose="020B0704020202020204"/>
                <a:sym typeface="+mn-ea"/>
              </a:rPr>
              <a:t>testing</a:t>
            </a:r>
            <a:r>
              <a:rPr spc="5" dirty="0">
                <a:cs typeface="Arial" panose="020B0704020202020204"/>
                <a:sym typeface="+mn-ea"/>
              </a:rPr>
              <a:t> </a:t>
            </a:r>
            <a:r>
              <a:rPr dirty="0">
                <a:cs typeface="Arial" panose="020B0704020202020204"/>
                <a:sym typeface="+mn-ea"/>
              </a:rPr>
              <a:t>with</a:t>
            </a:r>
            <a:r>
              <a:rPr spc="5" dirty="0">
                <a:cs typeface="Arial" panose="020B0704020202020204"/>
                <a:sym typeface="+mn-ea"/>
              </a:rPr>
              <a:t> </a:t>
            </a:r>
            <a:r>
              <a:rPr spc="-55" dirty="0">
                <a:cs typeface="Arial" panose="020B0704020202020204"/>
                <a:sym typeface="+mn-ea"/>
              </a:rPr>
              <a:t>reusable</a:t>
            </a:r>
            <a:r>
              <a:rPr dirty="0">
                <a:cs typeface="Arial" panose="020B0704020202020204"/>
                <a:sym typeface="+mn-ea"/>
              </a:rPr>
              <a:t> </a:t>
            </a:r>
            <a:r>
              <a:rPr spc="-10" dirty="0">
                <a:cs typeface="Arial" panose="020B0704020202020204"/>
                <a:sym typeface="+mn-ea"/>
              </a:rPr>
              <a:t>scripts.</a:t>
            </a:r>
            <a:endParaRPr dirty="0">
              <a:cs typeface="Arial" panose="020B0704020202020204"/>
            </a:endParaRPr>
          </a:p>
          <a:p>
            <a:pPr>
              <a:lnSpc>
                <a:spcPct val="150000"/>
              </a:lnSpc>
            </a:pPr>
            <a:endParaRPr lang="en-US" altLang="en-US" dirty="0"/>
          </a:p>
        </p:txBody>
      </p:sp>
      <p:pic>
        <p:nvPicPr>
          <p:cNvPr id="7" name="Picture 6"/>
          <p:cNvPicPr>
            <a:picLocks noChangeAspect="1"/>
          </p:cNvPicPr>
          <p:nvPr/>
        </p:nvPicPr>
        <p:blipFill>
          <a:blip r:embed="rId2"/>
          <a:stretch>
            <a:fillRect/>
          </a:stretch>
        </p:blipFill>
        <p:spPr>
          <a:xfrm>
            <a:off x="6086475" y="3778250"/>
            <a:ext cx="5711825" cy="27031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pc="-55" dirty="0">
                <a:sym typeface="+mn-ea"/>
              </a:rPr>
              <a:t>XCUITest</a:t>
            </a:r>
            <a:endParaRPr lang="en-US"/>
          </a:p>
        </p:txBody>
      </p:sp>
      <p:sp>
        <p:nvSpPr>
          <p:cNvPr id="3" name="Footer Placeholder 2"/>
          <p:cNvSpPr>
            <a:spLocks noGrp="1"/>
          </p:cNvSpPr>
          <p:nvPr>
            <p:ph type="ftr" sz="quarter" idx="3"/>
          </p:nvPr>
        </p:nvSpPr>
        <p:spPr/>
        <p:txBody>
          <a:bodyPr/>
          <a:lstStyle/>
          <a:p>
            <a:r>
              <a:rPr lang="en-US" altLang="zh-CN" dirty="0"/>
              <a:t>Wenzhou – Kean University</a:t>
            </a:r>
          </a:p>
          <a:p>
            <a:r>
              <a:rPr lang="en-US" altLang="zh-CN" dirty="0"/>
              <a:t>College of Science, Mathematics and Technology</a:t>
            </a:r>
          </a:p>
        </p:txBody>
      </p:sp>
      <p:sp>
        <p:nvSpPr>
          <p:cNvPr id="4" name="Slide Number Placeholder 3"/>
          <p:cNvSpPr>
            <a:spLocks noGrp="1"/>
          </p:cNvSpPr>
          <p:nvPr>
            <p:ph type="sldNum" sz="quarter" idx="4"/>
          </p:nvPr>
        </p:nvSpPr>
        <p:spPr/>
        <p:txBody>
          <a:bodyPr/>
          <a:lstStyle/>
          <a:p>
            <a:fld id="{D5496141-EF9F-48D7-BC1D-782D37831BAB}" type="slidenum">
              <a:rPr lang="zh-CN" altLang="en-US" smtClean="0"/>
              <a:t>12</a:t>
            </a:fld>
            <a:endParaRPr lang="zh-CN" altLang="en-US"/>
          </a:p>
        </p:txBody>
      </p:sp>
      <p:sp>
        <p:nvSpPr>
          <p:cNvPr id="5" name="Text Box 4"/>
          <p:cNvSpPr txBox="1"/>
          <p:nvPr/>
        </p:nvSpPr>
        <p:spPr>
          <a:xfrm>
            <a:off x="220345" y="812800"/>
            <a:ext cx="11649075" cy="1289071"/>
          </a:xfrm>
          <a:prstGeom prst="rect">
            <a:avLst/>
          </a:prstGeom>
          <a:noFill/>
        </p:spPr>
        <p:txBody>
          <a:bodyPr wrap="square" rtlCol="0">
            <a:spAutoFit/>
          </a:bodyPr>
          <a:lstStyle/>
          <a:p>
            <a:pPr>
              <a:lnSpc>
                <a:spcPct val="150000"/>
              </a:lnSpc>
            </a:pPr>
            <a:r>
              <a:rPr lang="en-US" altLang="en-US" dirty="0" err="1"/>
              <a:t>XCUITest</a:t>
            </a:r>
            <a:r>
              <a:rPr lang="en-US" altLang="en-US" dirty="0"/>
              <a:t> is Apple’s native automation framework for testing iOS applications. Among mobile testing tools, this one is best known for testing iOS apps. Launched by Apple in 2015, the </a:t>
            </a:r>
            <a:r>
              <a:rPr lang="en-US" altLang="en-US" dirty="0" err="1"/>
              <a:t>XCUITest</a:t>
            </a:r>
            <a:r>
              <a:rPr lang="en-US" altLang="en-US" dirty="0"/>
              <a:t> framework is meant to create and run UI tests on iOS apps using Swift / Objective-C. </a:t>
            </a:r>
          </a:p>
        </p:txBody>
      </p:sp>
      <p:sp>
        <p:nvSpPr>
          <p:cNvPr id="7" name="Text Box 6"/>
          <p:cNvSpPr txBox="1"/>
          <p:nvPr/>
        </p:nvSpPr>
        <p:spPr>
          <a:xfrm>
            <a:off x="220345" y="2401727"/>
            <a:ext cx="11306810" cy="2638158"/>
          </a:xfrm>
          <a:prstGeom prst="rect">
            <a:avLst/>
          </a:prstGeom>
          <a:noFill/>
        </p:spPr>
        <p:txBody>
          <a:bodyPr wrap="square" rtlCol="0">
            <a:spAutoFit/>
          </a:bodyPr>
          <a:lstStyle/>
          <a:p>
            <a:pPr marL="298450" marR="725170" indent="-285750">
              <a:lnSpc>
                <a:spcPct val="150000"/>
              </a:lnSpc>
              <a:spcBef>
                <a:spcPts val="100"/>
              </a:spcBef>
              <a:buFont typeface="Arial" panose="020B0704020202020204" pitchFamily="34" charset="0"/>
              <a:buChar char="•"/>
            </a:pPr>
            <a:r>
              <a:rPr spc="-30" dirty="0">
                <a:sym typeface="+mn-ea"/>
              </a:rPr>
              <a:t>Apple’s</a:t>
            </a:r>
            <a:r>
              <a:rPr spc="-20" dirty="0">
                <a:sym typeface="+mn-ea"/>
              </a:rPr>
              <a:t> native</a:t>
            </a:r>
            <a:r>
              <a:rPr spc="-15" dirty="0">
                <a:sym typeface="+mn-ea"/>
              </a:rPr>
              <a:t> </a:t>
            </a:r>
            <a:r>
              <a:rPr spc="-10" dirty="0">
                <a:sym typeface="+mn-ea"/>
              </a:rPr>
              <a:t>testing</a:t>
            </a:r>
            <a:r>
              <a:rPr spc="-20" dirty="0">
                <a:sym typeface="+mn-ea"/>
              </a:rPr>
              <a:t> </a:t>
            </a:r>
            <a:r>
              <a:rPr spc="-40" dirty="0">
                <a:sym typeface="+mn-ea"/>
              </a:rPr>
              <a:t>framework</a:t>
            </a:r>
            <a:r>
              <a:rPr spc="-15" dirty="0">
                <a:sym typeface="+mn-ea"/>
              </a:rPr>
              <a:t> </a:t>
            </a:r>
            <a:r>
              <a:rPr dirty="0">
                <a:sym typeface="+mn-ea"/>
              </a:rPr>
              <a:t>for</a:t>
            </a:r>
            <a:r>
              <a:rPr spc="-20" dirty="0">
                <a:sym typeface="+mn-ea"/>
              </a:rPr>
              <a:t> iOS</a:t>
            </a:r>
            <a:r>
              <a:rPr spc="-15" dirty="0">
                <a:sym typeface="+mn-ea"/>
              </a:rPr>
              <a:t> </a:t>
            </a:r>
            <a:r>
              <a:rPr spc="-30" dirty="0">
                <a:sym typeface="+mn-ea"/>
              </a:rPr>
              <a:t>applications. </a:t>
            </a:r>
          </a:p>
          <a:p>
            <a:pPr marL="298450" marR="725170" indent="-285750">
              <a:lnSpc>
                <a:spcPct val="150000"/>
              </a:lnSpc>
              <a:spcBef>
                <a:spcPts val="100"/>
              </a:spcBef>
              <a:buFont typeface="Arial" panose="020B0704020202020204" pitchFamily="34" charset="0"/>
              <a:buChar char="•"/>
            </a:pPr>
            <a:r>
              <a:rPr spc="-30" dirty="0">
                <a:sym typeface="+mn-ea"/>
              </a:rPr>
              <a:t>Integrated</a:t>
            </a:r>
            <a:r>
              <a:rPr spc="-10" dirty="0">
                <a:sym typeface="+mn-ea"/>
              </a:rPr>
              <a:t> </a:t>
            </a:r>
            <a:r>
              <a:rPr dirty="0">
                <a:sym typeface="+mn-ea"/>
              </a:rPr>
              <a:t>with</a:t>
            </a:r>
            <a:r>
              <a:rPr spc="10" dirty="0">
                <a:sym typeface="+mn-ea"/>
              </a:rPr>
              <a:t> </a:t>
            </a:r>
            <a:r>
              <a:rPr spc="-35" dirty="0">
                <a:sym typeface="+mn-ea"/>
              </a:rPr>
              <a:t>Xcode</a:t>
            </a:r>
            <a:r>
              <a:rPr spc="10" dirty="0">
                <a:sym typeface="+mn-ea"/>
              </a:rPr>
              <a:t> </a:t>
            </a:r>
            <a:r>
              <a:rPr dirty="0">
                <a:sym typeface="+mn-ea"/>
              </a:rPr>
              <a:t>for</a:t>
            </a:r>
            <a:r>
              <a:rPr spc="10" dirty="0">
                <a:sym typeface="+mn-ea"/>
              </a:rPr>
              <a:t> </a:t>
            </a:r>
            <a:r>
              <a:rPr spc="-95" dirty="0">
                <a:sym typeface="+mn-ea"/>
              </a:rPr>
              <a:t>seamless</a:t>
            </a:r>
            <a:r>
              <a:rPr spc="25" dirty="0">
                <a:sym typeface="+mn-ea"/>
              </a:rPr>
              <a:t> </a:t>
            </a:r>
            <a:r>
              <a:rPr spc="-20" dirty="0">
                <a:sym typeface="+mn-ea"/>
              </a:rPr>
              <a:t>iOS</a:t>
            </a:r>
            <a:r>
              <a:rPr spc="10" dirty="0">
                <a:sym typeface="+mn-ea"/>
              </a:rPr>
              <a:t> </a:t>
            </a:r>
            <a:r>
              <a:rPr spc="-25" dirty="0">
                <a:sym typeface="+mn-ea"/>
              </a:rPr>
              <a:t>app</a:t>
            </a:r>
            <a:r>
              <a:rPr spc="10" dirty="0">
                <a:sym typeface="+mn-ea"/>
              </a:rPr>
              <a:t> </a:t>
            </a:r>
            <a:r>
              <a:rPr spc="-10" dirty="0">
                <a:sym typeface="+mn-ea"/>
              </a:rPr>
              <a:t>testing. </a:t>
            </a:r>
          </a:p>
          <a:p>
            <a:pPr marL="298450" marR="725170" indent="-285750">
              <a:lnSpc>
                <a:spcPct val="150000"/>
              </a:lnSpc>
              <a:spcBef>
                <a:spcPts val="100"/>
              </a:spcBef>
              <a:buFont typeface="Arial" panose="020B0704020202020204" pitchFamily="34" charset="0"/>
              <a:buChar char="•"/>
            </a:pPr>
            <a:r>
              <a:rPr spc="-40" dirty="0">
                <a:sym typeface="+mn-ea"/>
              </a:rPr>
              <a:t>Supports</a:t>
            </a:r>
            <a:r>
              <a:rPr spc="-15" dirty="0">
                <a:sym typeface="+mn-ea"/>
              </a:rPr>
              <a:t> </a:t>
            </a:r>
            <a:r>
              <a:rPr dirty="0">
                <a:sym typeface="+mn-ea"/>
              </a:rPr>
              <a:t>UI</a:t>
            </a:r>
            <a:r>
              <a:rPr spc="-10" dirty="0">
                <a:sym typeface="+mn-ea"/>
              </a:rPr>
              <a:t> </a:t>
            </a:r>
            <a:r>
              <a:rPr spc="-25" dirty="0">
                <a:sym typeface="+mn-ea"/>
              </a:rPr>
              <a:t>and</a:t>
            </a:r>
            <a:r>
              <a:rPr spc="-10" dirty="0">
                <a:sym typeface="+mn-ea"/>
              </a:rPr>
              <a:t> </a:t>
            </a:r>
            <a:r>
              <a:rPr dirty="0">
                <a:sym typeface="+mn-ea"/>
              </a:rPr>
              <a:t>unit</a:t>
            </a:r>
            <a:r>
              <a:rPr spc="-10" dirty="0">
                <a:sym typeface="+mn-ea"/>
              </a:rPr>
              <a:t> testing </a:t>
            </a:r>
            <a:r>
              <a:rPr dirty="0">
                <a:sym typeface="+mn-ea"/>
              </a:rPr>
              <a:t>for</a:t>
            </a:r>
            <a:r>
              <a:rPr spc="-10" dirty="0">
                <a:sym typeface="+mn-ea"/>
              </a:rPr>
              <a:t> </a:t>
            </a:r>
            <a:r>
              <a:rPr spc="-20" dirty="0">
                <a:sym typeface="+mn-ea"/>
              </a:rPr>
              <a:t>native</a:t>
            </a:r>
            <a:r>
              <a:rPr spc="-10" dirty="0">
                <a:sym typeface="+mn-ea"/>
              </a:rPr>
              <a:t> </a:t>
            </a:r>
            <a:r>
              <a:rPr spc="-20" dirty="0">
                <a:sym typeface="+mn-ea"/>
              </a:rPr>
              <a:t>iOS</a:t>
            </a:r>
            <a:r>
              <a:rPr spc="-10" dirty="0">
                <a:sym typeface="+mn-ea"/>
              </a:rPr>
              <a:t> apps.</a:t>
            </a:r>
            <a:endParaRPr spc="-10" dirty="0"/>
          </a:p>
          <a:p>
            <a:pPr marL="298450" indent="-285750">
              <a:lnSpc>
                <a:spcPct val="150000"/>
              </a:lnSpc>
              <a:spcBef>
                <a:spcPts val="295"/>
              </a:spcBef>
              <a:buFont typeface="Arial" panose="020B0704020202020204" pitchFamily="34" charset="0"/>
              <a:buChar char="•"/>
            </a:pPr>
            <a:r>
              <a:rPr spc="-40" dirty="0">
                <a:sym typeface="+mn-ea"/>
              </a:rPr>
              <a:t>Provides</a:t>
            </a:r>
            <a:r>
              <a:rPr spc="-15" dirty="0">
                <a:sym typeface="+mn-ea"/>
              </a:rPr>
              <a:t> </a:t>
            </a:r>
            <a:r>
              <a:rPr spc="-20" dirty="0">
                <a:sym typeface="+mn-ea"/>
              </a:rPr>
              <a:t>robust</a:t>
            </a:r>
            <a:r>
              <a:rPr spc="-10" dirty="0">
                <a:sym typeface="+mn-ea"/>
              </a:rPr>
              <a:t> </a:t>
            </a:r>
            <a:r>
              <a:rPr spc="-20" dirty="0">
                <a:sym typeface="+mn-ea"/>
              </a:rPr>
              <a:t>APIs</a:t>
            </a:r>
            <a:r>
              <a:rPr spc="-10" dirty="0">
                <a:sym typeface="+mn-ea"/>
              </a:rPr>
              <a:t> </a:t>
            </a:r>
            <a:r>
              <a:rPr dirty="0">
                <a:sym typeface="+mn-ea"/>
              </a:rPr>
              <a:t>for</a:t>
            </a:r>
            <a:r>
              <a:rPr spc="-10" dirty="0">
                <a:sym typeface="+mn-ea"/>
              </a:rPr>
              <a:t> </a:t>
            </a:r>
            <a:r>
              <a:rPr spc="-25" dirty="0">
                <a:sym typeface="+mn-ea"/>
              </a:rPr>
              <a:t>simulating</a:t>
            </a:r>
            <a:r>
              <a:rPr spc="-10" dirty="0">
                <a:sym typeface="+mn-ea"/>
              </a:rPr>
              <a:t> </a:t>
            </a:r>
            <a:r>
              <a:rPr spc="-55" dirty="0">
                <a:sym typeface="+mn-ea"/>
              </a:rPr>
              <a:t>user</a:t>
            </a:r>
            <a:r>
              <a:rPr spc="-10" dirty="0">
                <a:sym typeface="+mn-ea"/>
              </a:rPr>
              <a:t> interactions.</a:t>
            </a:r>
            <a:endParaRPr spc="-10" dirty="0"/>
          </a:p>
          <a:p>
            <a:pPr marL="298450" indent="-285750">
              <a:lnSpc>
                <a:spcPct val="150000"/>
              </a:lnSpc>
              <a:spcBef>
                <a:spcPts val="295"/>
              </a:spcBef>
              <a:buFont typeface="Arial" panose="020B0704020202020204" pitchFamily="34" charset="0"/>
              <a:buChar char="•"/>
            </a:pPr>
            <a:r>
              <a:rPr spc="-25" dirty="0">
                <a:sym typeface="+mn-ea"/>
              </a:rPr>
              <a:t>Optimized</a:t>
            </a:r>
            <a:r>
              <a:rPr spc="-5" dirty="0">
                <a:sym typeface="+mn-ea"/>
              </a:rPr>
              <a:t> </a:t>
            </a:r>
            <a:r>
              <a:rPr dirty="0">
                <a:sym typeface="+mn-ea"/>
              </a:rPr>
              <a:t>for </a:t>
            </a:r>
            <a:r>
              <a:rPr spc="-45" dirty="0">
                <a:sym typeface="+mn-ea"/>
              </a:rPr>
              <a:t>performance</a:t>
            </a:r>
            <a:r>
              <a:rPr dirty="0">
                <a:sym typeface="+mn-ea"/>
              </a:rPr>
              <a:t> </a:t>
            </a:r>
            <a:r>
              <a:rPr spc="-25" dirty="0">
                <a:sym typeface="+mn-ea"/>
              </a:rPr>
              <a:t>and</a:t>
            </a:r>
            <a:r>
              <a:rPr dirty="0">
                <a:sym typeface="+mn-ea"/>
              </a:rPr>
              <a:t> </a:t>
            </a:r>
            <a:r>
              <a:rPr spc="-10" dirty="0">
                <a:sym typeface="+mn-ea"/>
              </a:rPr>
              <a:t>integration</a:t>
            </a:r>
            <a:r>
              <a:rPr dirty="0">
                <a:sym typeface="+mn-ea"/>
              </a:rPr>
              <a:t> with </a:t>
            </a:r>
            <a:r>
              <a:rPr spc="-30" dirty="0">
                <a:sym typeface="+mn-ea"/>
              </a:rPr>
              <a:t>Apple’s</a:t>
            </a:r>
            <a:r>
              <a:rPr dirty="0">
                <a:sym typeface="+mn-ea"/>
              </a:rPr>
              <a:t> </a:t>
            </a:r>
            <a:r>
              <a:rPr spc="-45" dirty="0">
                <a:sym typeface="+mn-ea"/>
              </a:rPr>
              <a:t>ecosystem.</a:t>
            </a:r>
            <a:endParaRPr spc="-45" dirty="0"/>
          </a:p>
          <a:p>
            <a:pPr>
              <a:lnSpc>
                <a:spcPct val="150000"/>
              </a:lnSpc>
            </a:pPr>
            <a:endParaRPr lang="en-US" dirty="0"/>
          </a:p>
        </p:txBody>
      </p:sp>
      <p:pic>
        <p:nvPicPr>
          <p:cNvPr id="9" name="Picture 8"/>
          <p:cNvPicPr>
            <a:picLocks noChangeAspect="1"/>
          </p:cNvPicPr>
          <p:nvPr/>
        </p:nvPicPr>
        <p:blipFill>
          <a:blip r:embed="rId2"/>
          <a:stretch>
            <a:fillRect/>
          </a:stretch>
        </p:blipFill>
        <p:spPr>
          <a:xfrm>
            <a:off x="7140575" y="3897630"/>
            <a:ext cx="4446905" cy="2584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75" dirty="0">
                <a:sym typeface="+mn-ea"/>
              </a:rPr>
              <a:t>Tools &amp; Frameworks </a:t>
            </a:r>
            <a:r>
              <a:rPr spc="-75" dirty="0">
                <a:sym typeface="+mn-ea"/>
              </a:rPr>
              <a:t>Summary</a:t>
            </a:r>
            <a:endParaRPr 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13</a:t>
            </a:fld>
            <a:endParaRPr lang="zh-CN" altLang="en-US"/>
          </a:p>
        </p:txBody>
      </p:sp>
      <p:sp>
        <p:nvSpPr>
          <p:cNvPr id="6" name="object 4"/>
          <p:cNvSpPr txBox="1"/>
          <p:nvPr/>
        </p:nvSpPr>
        <p:spPr>
          <a:xfrm>
            <a:off x="346528" y="2396331"/>
            <a:ext cx="11749405" cy="2294859"/>
          </a:xfrm>
          <a:prstGeom prst="rect">
            <a:avLst/>
          </a:prstGeom>
        </p:spPr>
        <p:txBody>
          <a:bodyPr vert="horz" wrap="square" lIns="0" tIns="12065" rIns="0" bIns="0" rtlCol="0">
            <a:spAutoFit/>
          </a:bodyPr>
          <a:lstStyle/>
          <a:p>
            <a:pPr marL="469900" marR="84455" indent="-457200">
              <a:lnSpc>
                <a:spcPct val="100000"/>
              </a:lnSpc>
              <a:spcBef>
                <a:spcPts val="95"/>
              </a:spcBef>
              <a:buFont typeface="Arial" panose="020B0704020202020204" pitchFamily="34" charset="0"/>
              <a:buChar char="•"/>
            </a:pPr>
            <a:r>
              <a:rPr sz="2000" spc="-55" dirty="0">
                <a:cs typeface="Arial" panose="020B0704020202020204"/>
              </a:rPr>
              <a:t>Frameworks</a:t>
            </a:r>
            <a:r>
              <a:rPr sz="2000" dirty="0">
                <a:cs typeface="Arial" panose="020B0704020202020204"/>
              </a:rPr>
              <a:t> </a:t>
            </a:r>
            <a:r>
              <a:rPr sz="2000" spc="-10" dirty="0">
                <a:cs typeface="Arial" panose="020B0704020202020204"/>
              </a:rPr>
              <a:t>like</a:t>
            </a:r>
            <a:r>
              <a:rPr sz="2000" spc="5" dirty="0">
                <a:cs typeface="Arial" panose="020B0704020202020204"/>
              </a:rPr>
              <a:t> </a:t>
            </a:r>
            <a:r>
              <a:rPr sz="2000" spc="-45" dirty="0">
                <a:cs typeface="Arial" panose="020B0704020202020204"/>
              </a:rPr>
              <a:t>Selenium,</a:t>
            </a:r>
            <a:r>
              <a:rPr sz="2000" spc="5" dirty="0">
                <a:cs typeface="Arial" panose="020B0704020202020204"/>
              </a:rPr>
              <a:t> </a:t>
            </a:r>
            <a:r>
              <a:rPr sz="2000" spc="-20" dirty="0">
                <a:cs typeface="Arial" panose="020B0704020202020204"/>
              </a:rPr>
              <a:t>Appium,</a:t>
            </a:r>
            <a:r>
              <a:rPr sz="2000" spc="5" dirty="0">
                <a:cs typeface="Arial" panose="020B0704020202020204"/>
              </a:rPr>
              <a:t> </a:t>
            </a:r>
            <a:r>
              <a:rPr sz="2000" spc="-30" dirty="0">
                <a:cs typeface="Arial" panose="020B0704020202020204"/>
              </a:rPr>
              <a:t>NightwatchJS,</a:t>
            </a:r>
            <a:r>
              <a:rPr sz="2000" spc="5" dirty="0">
                <a:cs typeface="Arial" panose="020B0704020202020204"/>
              </a:rPr>
              <a:t> </a:t>
            </a:r>
            <a:r>
              <a:rPr sz="2000" spc="-55" dirty="0">
                <a:cs typeface="Arial" panose="020B0704020202020204"/>
              </a:rPr>
              <a:t>Calabash,</a:t>
            </a:r>
            <a:r>
              <a:rPr sz="2000" spc="5" dirty="0">
                <a:cs typeface="Arial" panose="020B0704020202020204"/>
              </a:rPr>
              <a:t> </a:t>
            </a:r>
            <a:r>
              <a:rPr sz="2000" spc="-25" dirty="0">
                <a:cs typeface="Arial" panose="020B0704020202020204"/>
              </a:rPr>
              <a:t>and </a:t>
            </a:r>
            <a:r>
              <a:rPr sz="2000" spc="-35" dirty="0">
                <a:cs typeface="Arial" panose="020B0704020202020204"/>
              </a:rPr>
              <a:t>XCUITest</a:t>
            </a:r>
            <a:r>
              <a:rPr sz="2000" spc="-30" dirty="0">
                <a:cs typeface="Arial" panose="020B0704020202020204"/>
              </a:rPr>
              <a:t> </a:t>
            </a:r>
            <a:r>
              <a:rPr sz="2000" spc="-25" dirty="0">
                <a:cs typeface="Arial" panose="020B0704020202020204"/>
              </a:rPr>
              <a:t>support </a:t>
            </a:r>
            <a:r>
              <a:rPr sz="2000" spc="-50" dirty="0">
                <a:cs typeface="Arial" panose="020B0704020202020204"/>
              </a:rPr>
              <a:t>diverse</a:t>
            </a:r>
            <a:r>
              <a:rPr sz="2000" spc="-15" dirty="0">
                <a:cs typeface="Arial" panose="020B0704020202020204"/>
              </a:rPr>
              <a:t> </a:t>
            </a:r>
            <a:r>
              <a:rPr sz="2000" spc="-30" dirty="0">
                <a:cs typeface="Arial" panose="020B0704020202020204"/>
              </a:rPr>
              <a:t>mobile</a:t>
            </a:r>
            <a:r>
              <a:rPr sz="2000" spc="-25" dirty="0">
                <a:cs typeface="Arial" panose="020B0704020202020204"/>
              </a:rPr>
              <a:t> </a:t>
            </a:r>
            <a:r>
              <a:rPr sz="2000" spc="-10" dirty="0">
                <a:cs typeface="Arial" panose="020B0704020202020204"/>
              </a:rPr>
              <a:t>testing</a:t>
            </a:r>
            <a:r>
              <a:rPr sz="2000" spc="-25" dirty="0">
                <a:cs typeface="Arial" panose="020B0704020202020204"/>
              </a:rPr>
              <a:t> </a:t>
            </a:r>
            <a:r>
              <a:rPr sz="2000" spc="-10" dirty="0">
                <a:cs typeface="Arial" panose="020B0704020202020204"/>
              </a:rPr>
              <a:t>needs.</a:t>
            </a:r>
          </a:p>
          <a:p>
            <a:pPr marL="469900" marR="84455" indent="-457200">
              <a:lnSpc>
                <a:spcPct val="100000"/>
              </a:lnSpc>
              <a:spcBef>
                <a:spcPts val="95"/>
              </a:spcBef>
              <a:buFont typeface="Arial" panose="020B0704020202020204" pitchFamily="34" charset="0"/>
              <a:buChar char="•"/>
            </a:pPr>
            <a:endParaRPr sz="2000" dirty="0">
              <a:cs typeface="Arial" panose="020B0704020202020204"/>
            </a:endParaRPr>
          </a:p>
          <a:p>
            <a:pPr marL="469900" marR="245745" indent="-457200">
              <a:lnSpc>
                <a:spcPct val="100000"/>
              </a:lnSpc>
              <a:spcBef>
                <a:spcPts val="290"/>
              </a:spcBef>
              <a:buFont typeface="Arial" panose="020B0704020202020204" pitchFamily="34" charset="0"/>
              <a:buChar char="•"/>
            </a:pPr>
            <a:r>
              <a:rPr sz="2000" spc="-50" dirty="0">
                <a:cs typeface="Arial" panose="020B0704020202020204"/>
              </a:rPr>
              <a:t>Each</a:t>
            </a:r>
            <a:r>
              <a:rPr sz="2000" spc="-10" dirty="0">
                <a:cs typeface="Arial" panose="020B0704020202020204"/>
              </a:rPr>
              <a:t> </a:t>
            </a:r>
            <a:r>
              <a:rPr sz="2000" spc="-35" dirty="0">
                <a:cs typeface="Arial" panose="020B0704020202020204"/>
              </a:rPr>
              <a:t>offers</a:t>
            </a:r>
            <a:r>
              <a:rPr sz="2000" spc="-10" dirty="0">
                <a:cs typeface="Arial" panose="020B0704020202020204"/>
              </a:rPr>
              <a:t> </a:t>
            </a:r>
            <a:r>
              <a:rPr sz="2000" spc="-35" dirty="0">
                <a:cs typeface="Arial" panose="020B0704020202020204"/>
              </a:rPr>
              <a:t>unique</a:t>
            </a:r>
            <a:r>
              <a:rPr sz="2000" spc="-5" dirty="0">
                <a:cs typeface="Arial" panose="020B0704020202020204"/>
              </a:rPr>
              <a:t> </a:t>
            </a:r>
            <a:r>
              <a:rPr sz="2000" spc="-25" dirty="0">
                <a:cs typeface="Arial" panose="020B0704020202020204"/>
              </a:rPr>
              <a:t>strengths:</a:t>
            </a:r>
            <a:r>
              <a:rPr sz="2000" spc="80" dirty="0">
                <a:cs typeface="Arial" panose="020B0704020202020204"/>
              </a:rPr>
              <a:t> </a:t>
            </a:r>
            <a:r>
              <a:rPr sz="2000" spc="-50" dirty="0">
                <a:cs typeface="Arial" panose="020B0704020202020204"/>
              </a:rPr>
              <a:t>Selenium</a:t>
            </a:r>
            <a:r>
              <a:rPr sz="2000" spc="-5" dirty="0">
                <a:cs typeface="Arial" panose="020B0704020202020204"/>
              </a:rPr>
              <a:t> </a:t>
            </a:r>
            <a:r>
              <a:rPr sz="2000" dirty="0">
                <a:cs typeface="Arial" panose="020B0704020202020204"/>
              </a:rPr>
              <a:t>for</a:t>
            </a:r>
            <a:r>
              <a:rPr sz="2000" spc="-10" dirty="0">
                <a:cs typeface="Arial" panose="020B0704020202020204"/>
              </a:rPr>
              <a:t> </a:t>
            </a:r>
            <a:r>
              <a:rPr sz="2000" spc="-50" dirty="0">
                <a:cs typeface="Arial" panose="020B0704020202020204"/>
              </a:rPr>
              <a:t>web,</a:t>
            </a:r>
            <a:r>
              <a:rPr sz="2000" spc="-5" dirty="0">
                <a:cs typeface="Arial" panose="020B0704020202020204"/>
              </a:rPr>
              <a:t> </a:t>
            </a:r>
            <a:r>
              <a:rPr sz="2000" spc="-20" dirty="0">
                <a:cs typeface="Arial" panose="020B0704020202020204"/>
              </a:rPr>
              <a:t>Appium</a:t>
            </a:r>
            <a:r>
              <a:rPr sz="2000" spc="-10" dirty="0">
                <a:cs typeface="Arial" panose="020B0704020202020204"/>
              </a:rPr>
              <a:t> </a:t>
            </a:r>
            <a:r>
              <a:rPr sz="2000" spc="-25" dirty="0">
                <a:cs typeface="Arial" panose="020B0704020202020204"/>
              </a:rPr>
              <a:t>for </a:t>
            </a:r>
            <a:r>
              <a:rPr sz="2000" spc="-45" dirty="0">
                <a:cs typeface="Arial" panose="020B0704020202020204"/>
              </a:rPr>
              <a:t>cross-</a:t>
            </a:r>
            <a:r>
              <a:rPr sz="2000" spc="-25" dirty="0">
                <a:cs typeface="Arial" panose="020B0704020202020204"/>
              </a:rPr>
              <a:t>platform,</a:t>
            </a:r>
            <a:r>
              <a:rPr sz="2000" spc="20" dirty="0">
                <a:cs typeface="Arial" panose="020B0704020202020204"/>
              </a:rPr>
              <a:t> </a:t>
            </a:r>
            <a:r>
              <a:rPr sz="2000" spc="-30" dirty="0">
                <a:cs typeface="Arial" panose="020B0704020202020204"/>
              </a:rPr>
              <a:t>NightwatchJS</a:t>
            </a:r>
            <a:r>
              <a:rPr sz="2000" spc="20" dirty="0">
                <a:cs typeface="Arial" panose="020B0704020202020204"/>
              </a:rPr>
              <a:t> </a:t>
            </a:r>
            <a:r>
              <a:rPr sz="2000" dirty="0">
                <a:cs typeface="Arial" panose="020B0704020202020204"/>
              </a:rPr>
              <a:t>for</a:t>
            </a:r>
            <a:r>
              <a:rPr sz="2000" spc="20" dirty="0">
                <a:cs typeface="Arial" panose="020B0704020202020204"/>
              </a:rPr>
              <a:t> </a:t>
            </a:r>
            <a:r>
              <a:rPr sz="2000" spc="-85" dirty="0">
                <a:cs typeface="Arial" panose="020B0704020202020204"/>
              </a:rPr>
              <a:t>ease,</a:t>
            </a:r>
            <a:r>
              <a:rPr sz="2000" spc="20" dirty="0">
                <a:cs typeface="Arial" panose="020B0704020202020204"/>
              </a:rPr>
              <a:t> </a:t>
            </a:r>
            <a:r>
              <a:rPr sz="2000" spc="-60" dirty="0">
                <a:cs typeface="Arial" panose="020B0704020202020204"/>
              </a:rPr>
              <a:t>Calabash</a:t>
            </a:r>
            <a:r>
              <a:rPr sz="2000" spc="20" dirty="0">
                <a:cs typeface="Arial" panose="020B0704020202020204"/>
              </a:rPr>
              <a:t> </a:t>
            </a:r>
            <a:r>
              <a:rPr sz="2000" dirty="0">
                <a:cs typeface="Arial" panose="020B0704020202020204"/>
              </a:rPr>
              <a:t>for</a:t>
            </a:r>
            <a:r>
              <a:rPr sz="2000" spc="20" dirty="0">
                <a:cs typeface="Arial" panose="020B0704020202020204"/>
              </a:rPr>
              <a:t> </a:t>
            </a:r>
            <a:r>
              <a:rPr sz="2000" dirty="0">
                <a:cs typeface="Arial" panose="020B0704020202020204"/>
              </a:rPr>
              <a:t>BDD,</a:t>
            </a:r>
            <a:r>
              <a:rPr sz="2000" spc="25" dirty="0">
                <a:cs typeface="Arial" panose="020B0704020202020204"/>
              </a:rPr>
              <a:t> </a:t>
            </a:r>
            <a:r>
              <a:rPr sz="2000" spc="-25" dirty="0">
                <a:cs typeface="Arial" panose="020B0704020202020204"/>
              </a:rPr>
              <a:t>and </a:t>
            </a:r>
            <a:r>
              <a:rPr sz="2000" spc="-35" dirty="0">
                <a:cs typeface="Arial" panose="020B0704020202020204"/>
              </a:rPr>
              <a:t>XCUITest</a:t>
            </a:r>
            <a:r>
              <a:rPr sz="2000" spc="-15" dirty="0">
                <a:cs typeface="Arial" panose="020B0704020202020204"/>
              </a:rPr>
              <a:t> </a:t>
            </a:r>
            <a:r>
              <a:rPr sz="2000" dirty="0">
                <a:cs typeface="Arial" panose="020B0704020202020204"/>
              </a:rPr>
              <a:t>for</a:t>
            </a:r>
            <a:r>
              <a:rPr sz="2000" spc="-15" dirty="0">
                <a:cs typeface="Arial" panose="020B0704020202020204"/>
              </a:rPr>
              <a:t> </a:t>
            </a:r>
            <a:r>
              <a:rPr sz="2000" spc="-20" dirty="0">
                <a:cs typeface="Arial" panose="020B0704020202020204"/>
              </a:rPr>
              <a:t>iOS.</a:t>
            </a:r>
          </a:p>
          <a:p>
            <a:pPr marL="469900" marR="245745" indent="-457200">
              <a:lnSpc>
                <a:spcPct val="100000"/>
              </a:lnSpc>
              <a:spcBef>
                <a:spcPts val="290"/>
              </a:spcBef>
              <a:buFont typeface="Arial" panose="020B0704020202020204" pitchFamily="34" charset="0"/>
              <a:buChar char="•"/>
            </a:pPr>
            <a:endParaRPr sz="2000" dirty="0">
              <a:cs typeface="Arial" panose="020B0704020202020204"/>
            </a:endParaRPr>
          </a:p>
          <a:p>
            <a:pPr marL="469900" marR="5080" indent="-457200">
              <a:lnSpc>
                <a:spcPct val="100000"/>
              </a:lnSpc>
              <a:spcBef>
                <a:spcPts val="285"/>
              </a:spcBef>
              <a:buFont typeface="Arial" panose="020B0704020202020204" pitchFamily="34" charset="0"/>
              <a:buChar char="•"/>
            </a:pPr>
            <a:r>
              <a:rPr sz="2000" spc="-40" dirty="0">
                <a:cs typeface="Arial" panose="020B0704020202020204"/>
              </a:rPr>
              <a:t>Selecting</a:t>
            </a:r>
            <a:r>
              <a:rPr sz="2000" spc="-15" dirty="0">
                <a:cs typeface="Arial" panose="020B0704020202020204"/>
              </a:rPr>
              <a:t> </a:t>
            </a:r>
            <a:r>
              <a:rPr sz="2000" dirty="0">
                <a:cs typeface="Arial" panose="020B0704020202020204"/>
              </a:rPr>
              <a:t>the</a:t>
            </a:r>
            <a:r>
              <a:rPr sz="2000" spc="-5" dirty="0">
                <a:cs typeface="Arial" panose="020B0704020202020204"/>
              </a:rPr>
              <a:t> </a:t>
            </a:r>
            <a:r>
              <a:rPr sz="2000" dirty="0">
                <a:cs typeface="Arial" panose="020B0704020202020204"/>
              </a:rPr>
              <a:t>right</a:t>
            </a:r>
            <a:r>
              <a:rPr sz="2000" spc="-10" dirty="0">
                <a:cs typeface="Arial" panose="020B0704020202020204"/>
              </a:rPr>
              <a:t> </a:t>
            </a:r>
            <a:r>
              <a:rPr sz="2000" spc="-40" dirty="0">
                <a:cs typeface="Arial" panose="020B0704020202020204"/>
              </a:rPr>
              <a:t>framework</a:t>
            </a:r>
            <a:r>
              <a:rPr sz="2000" spc="-5" dirty="0">
                <a:cs typeface="Arial" panose="020B0704020202020204"/>
              </a:rPr>
              <a:t> </a:t>
            </a:r>
            <a:r>
              <a:rPr sz="2000" spc="-65" dirty="0">
                <a:cs typeface="Arial" panose="020B0704020202020204"/>
              </a:rPr>
              <a:t>depends</a:t>
            </a:r>
            <a:r>
              <a:rPr sz="2000" spc="-5" dirty="0">
                <a:cs typeface="Arial" panose="020B0704020202020204"/>
              </a:rPr>
              <a:t> </a:t>
            </a:r>
            <a:r>
              <a:rPr sz="2000" dirty="0">
                <a:cs typeface="Arial" panose="020B0704020202020204"/>
              </a:rPr>
              <a:t>on</a:t>
            </a:r>
            <a:r>
              <a:rPr sz="2000" spc="-5" dirty="0">
                <a:cs typeface="Arial" panose="020B0704020202020204"/>
              </a:rPr>
              <a:t> </a:t>
            </a:r>
            <a:r>
              <a:rPr sz="2000" spc="-10" dirty="0">
                <a:cs typeface="Arial" panose="020B0704020202020204"/>
              </a:rPr>
              <a:t>project </a:t>
            </a:r>
            <a:r>
              <a:rPr sz="2000" spc="-40" dirty="0">
                <a:cs typeface="Arial" panose="020B0704020202020204"/>
              </a:rPr>
              <a:t>requirements</a:t>
            </a:r>
            <a:r>
              <a:rPr sz="2000" spc="-5" dirty="0">
                <a:cs typeface="Arial" panose="020B0704020202020204"/>
              </a:rPr>
              <a:t> </a:t>
            </a:r>
            <a:r>
              <a:rPr sz="2000" spc="-25" dirty="0">
                <a:cs typeface="Arial" panose="020B0704020202020204"/>
              </a:rPr>
              <a:t>and </a:t>
            </a:r>
            <a:r>
              <a:rPr sz="2000" spc="-10" dirty="0">
                <a:cs typeface="Arial" panose="020B0704020202020204"/>
              </a:rPr>
              <a:t>platform focus.</a:t>
            </a:r>
            <a:endParaRPr sz="2000" dirty="0">
              <a:cs typeface="Arial" panose="020B07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 y="180216"/>
            <a:ext cx="8362122" cy="425752"/>
          </a:xfrm>
        </p:spPr>
        <p:txBody>
          <a:bodyPr/>
          <a:lstStyle/>
          <a:p>
            <a:r>
              <a:rPr lang="en-US" altLang="zh-CN" dirty="0"/>
              <a:t>IV. </a:t>
            </a:r>
            <a:r>
              <a:rPr lang="en-US" altLang="zh-CN" sz="3200" b="1" dirty="0"/>
              <a:t>Challenges of Mobile Testing Automation</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14</a:t>
            </a:fld>
            <a:endParaRPr lang="zh-CN" altLang="en-US"/>
          </a:p>
        </p:txBody>
      </p:sp>
      <p:sp>
        <p:nvSpPr>
          <p:cNvPr id="6" name="文本框 5"/>
          <p:cNvSpPr txBox="1">
            <a:spLocks/>
          </p:cNvSpPr>
          <p:nvPr/>
        </p:nvSpPr>
        <p:spPr>
          <a:xfrm>
            <a:off x="394218" y="923272"/>
            <a:ext cx="5306786" cy="5632311"/>
          </a:xfrm>
          <a:prstGeom prst="rect">
            <a:avLst/>
          </a:prstGeom>
          <a:noFill/>
        </p:spPr>
        <p:txBody>
          <a:bodyPr wrap="square">
            <a:spAutoFit/>
          </a:bodyPr>
          <a:lstStyle/>
          <a:p>
            <a:r>
              <a:rPr lang="en-US" altLang="zh-CN" b="0" dirty="0">
                <a:solidFill>
                  <a:schemeClr val="bg2"/>
                </a:solidFill>
                <a:effectLst/>
                <a:latin typeface="Cascadia Next SC" panose="020B0609020000020004" pitchFamily="49" charset="-120"/>
                <a:ea typeface="Cascadia Next SC" panose="020B0609020000020004" pitchFamily="49" charset="-120"/>
              </a:rPr>
              <a:t>As the techniques are developing rapidly in the field of mobile testing automation, the situation of testing remains challenging. Several significant issues, due to the fragmented nature of devices, operating systems, and testing environments, needed to be solved desperately. One major issue is the </a:t>
            </a:r>
            <a:r>
              <a:rPr lang="en-US" altLang="zh-CN" b="1" dirty="0">
                <a:effectLst/>
                <a:ea typeface="Cascadia Next SC" panose="020B0609020000020004" pitchFamily="49" charset="-120"/>
              </a:rPr>
              <a:t>DIVERSITY OF DEVICES &amp; PLATFORMS</a:t>
            </a:r>
            <a:r>
              <a:rPr lang="en-US" altLang="zh-CN" b="0" dirty="0">
                <a:solidFill>
                  <a:schemeClr val="bg2"/>
                </a:solidFill>
                <a:effectLst/>
                <a:latin typeface="Cascadia Next SC" panose="020B0609020000020004" pitchFamily="49" charset="-120"/>
                <a:ea typeface="Cascadia Next SC" panose="020B0609020000020004" pitchFamily="49" charset="-120"/>
              </a:rPr>
              <a:t>, such as iOS, Android, and others, each with varying hardware specifications, screen sizes, and OS versions. This fragmentation necessitates testing across numerous combinations to ensure compatibility, which is both time-consuming and resource-intensive. Additionally, automation scripts must be maintained and updated frequently to accommodate app updates and new features, requiring robust frameworks that can handle regression testing without introducing errors.</a:t>
            </a:r>
          </a:p>
        </p:txBody>
      </p:sp>
      <p:sp>
        <p:nvSpPr>
          <p:cNvPr id="8" name="文本框 7"/>
          <p:cNvSpPr txBox="1">
            <a:spLocks/>
          </p:cNvSpPr>
          <p:nvPr/>
        </p:nvSpPr>
        <p:spPr>
          <a:xfrm>
            <a:off x="6365033" y="923272"/>
            <a:ext cx="5128727" cy="5355312"/>
          </a:xfrm>
          <a:prstGeom prst="rect">
            <a:avLst/>
          </a:prstGeom>
          <a:noFill/>
        </p:spPr>
        <p:txBody>
          <a:bodyPr wrap="square">
            <a:spAutoFit/>
          </a:bodyPr>
          <a:lstStyle>
            <a:defPPr>
              <a:defRPr lang="zh-CN"/>
            </a:defPPr>
            <a:lvl1pPr>
              <a:defRPr b="0">
                <a:solidFill>
                  <a:schemeClr val="bg2"/>
                </a:solidFill>
                <a:effectLst/>
                <a:latin typeface="Cascadia Next SC" panose="020B0609020000020004" pitchFamily="49" charset="-120"/>
                <a:ea typeface="Cascadia Next SC" panose="020B0609020000020004" pitchFamily="49" charset="-120"/>
              </a:defRPr>
            </a:lvl1pPr>
          </a:lstStyle>
          <a:p>
            <a:pPr algn="r"/>
            <a:r>
              <a:rPr lang="en-US" altLang="zh-CN" dirty="0"/>
              <a:t>Another critical challenge is the </a:t>
            </a:r>
            <a:r>
              <a:rPr lang="en-US" altLang="zh-CN" b="1" dirty="0">
                <a:solidFill>
                  <a:schemeClr val="tx1"/>
                </a:solidFill>
                <a:latin typeface="+mn-lt"/>
              </a:rPr>
              <a:t>RELIANCE OF TEST DEVICES</a:t>
            </a:r>
            <a:r>
              <a:rPr lang="en-US" altLang="zh-CN" dirty="0"/>
              <a:t>. While emulators are cost-effective, they often fail to replicate real-world conditions, such as processor limitations, network variability, and user interactions, leading to gaps in test coverage. Furthermore, distributed testing across different geographical locations introduces complexities, including time zone differences, network latency, and local carrier-specific issues, which can affect app performance and user experience. The tools mentioned above help mitigate some of these issues, but challenges like script maintenance, cross-platform compatibility, and accurate crash reporting persist, requiring continuous innovation in testing methodologies.</a:t>
            </a:r>
          </a:p>
        </p:txBody>
      </p:sp>
      <p:sp>
        <p:nvSpPr>
          <p:cNvPr id="9" name="文本框 8">
            <a:extLst>
              <a:ext uri="{FF2B5EF4-FFF2-40B4-BE49-F238E27FC236}">
                <a16:creationId xmlns:a16="http://schemas.microsoft.com/office/drawing/2014/main" id="{5C93FE7C-172D-F1DF-13E1-AE0C4E405DB5}"/>
              </a:ext>
            </a:extLst>
          </p:cNvPr>
          <p:cNvSpPr txBox="1"/>
          <p:nvPr/>
        </p:nvSpPr>
        <p:spPr>
          <a:xfrm>
            <a:off x="1717760" y="3199967"/>
            <a:ext cx="2659702" cy="2120068"/>
          </a:xfrm>
          <a:prstGeom prst="rect">
            <a:avLst/>
          </a:prstGeom>
          <a:solidFill>
            <a:schemeClr val="bg1"/>
          </a:solidFill>
        </p:spPr>
        <p:txBody>
          <a:bodyPr wrap="none" rtlCol="0">
            <a:spAutoFit/>
          </a:bodyPr>
          <a:lstStyle/>
          <a:p>
            <a:pPr marL="285750" indent="-285750">
              <a:lnSpc>
                <a:spcPct val="150000"/>
              </a:lnSpc>
              <a:buFont typeface="Wingdings" panose="05000000000000000000" pitchFamily="2" charset="2"/>
              <a:buChar char="l"/>
            </a:pPr>
            <a:r>
              <a:rPr lang="en-US" altLang="zh-CN" dirty="0"/>
              <a:t>Hardware Specification</a:t>
            </a:r>
          </a:p>
          <a:p>
            <a:pPr marL="285750" indent="-285750">
              <a:lnSpc>
                <a:spcPct val="150000"/>
              </a:lnSpc>
              <a:buFont typeface="Wingdings" panose="05000000000000000000" pitchFamily="2" charset="2"/>
              <a:buChar char="l"/>
            </a:pPr>
            <a:r>
              <a:rPr lang="en-US" altLang="zh-CN" dirty="0"/>
              <a:t>Mobile OSs Version</a:t>
            </a:r>
          </a:p>
          <a:p>
            <a:pPr marL="285750" indent="-285750">
              <a:lnSpc>
                <a:spcPct val="150000"/>
              </a:lnSpc>
              <a:buFont typeface="Wingdings" panose="05000000000000000000" pitchFamily="2" charset="2"/>
              <a:buChar char="l"/>
            </a:pPr>
            <a:r>
              <a:rPr lang="en-US" altLang="zh-CN" dirty="0"/>
              <a:t>Pre-installed software</a:t>
            </a:r>
          </a:p>
          <a:p>
            <a:pPr marL="285750" indent="-285750">
              <a:lnSpc>
                <a:spcPct val="150000"/>
              </a:lnSpc>
              <a:buFont typeface="Wingdings" panose="05000000000000000000" pitchFamily="2" charset="2"/>
              <a:buChar char="l"/>
            </a:pPr>
            <a:r>
              <a:rPr lang="en-US" altLang="zh-CN" dirty="0"/>
              <a:t>System Settings</a:t>
            </a:r>
          </a:p>
          <a:p>
            <a:pPr marL="285750" indent="-285750">
              <a:lnSpc>
                <a:spcPct val="150000"/>
              </a:lnSpc>
              <a:buFont typeface="Wingdings" panose="05000000000000000000" pitchFamily="2" charset="2"/>
              <a:buChar char="l"/>
            </a:pPr>
            <a:r>
              <a:rPr lang="en-US" altLang="zh-CN" dirty="0"/>
              <a:t>… …</a:t>
            </a:r>
            <a:endParaRPr lang="zh-CN" altLang="en-US" dirty="0"/>
          </a:p>
        </p:txBody>
      </p:sp>
      <p:sp>
        <p:nvSpPr>
          <p:cNvPr id="10" name="文本框 9">
            <a:extLst>
              <a:ext uri="{FF2B5EF4-FFF2-40B4-BE49-F238E27FC236}">
                <a16:creationId xmlns:a16="http://schemas.microsoft.com/office/drawing/2014/main" id="{6BD3C52B-91E5-3DA8-45BB-447AC94C1497}"/>
              </a:ext>
            </a:extLst>
          </p:cNvPr>
          <p:cNvSpPr txBox="1"/>
          <p:nvPr/>
        </p:nvSpPr>
        <p:spPr>
          <a:xfrm>
            <a:off x="7698683" y="1619359"/>
            <a:ext cx="2929007" cy="2120068"/>
          </a:xfrm>
          <a:prstGeom prst="rect">
            <a:avLst/>
          </a:prstGeom>
          <a:solidFill>
            <a:schemeClr val="bg1"/>
          </a:solidFill>
        </p:spPr>
        <p:txBody>
          <a:bodyPr wrap="none" rtlCol="0">
            <a:spAutoFit/>
          </a:bodyPr>
          <a:lstStyle/>
          <a:p>
            <a:pPr marL="285750" indent="-285750">
              <a:lnSpc>
                <a:spcPct val="150000"/>
              </a:lnSpc>
              <a:buFont typeface="Wingdings" panose="05000000000000000000" pitchFamily="2" charset="2"/>
              <a:buChar char="l"/>
            </a:pPr>
            <a:r>
              <a:rPr lang="en-US" altLang="zh-CN" dirty="0"/>
              <a:t>Real &amp; Simulated Devices</a:t>
            </a:r>
          </a:p>
          <a:p>
            <a:pPr marL="285750" indent="-285750">
              <a:lnSpc>
                <a:spcPct val="150000"/>
              </a:lnSpc>
              <a:buFont typeface="Wingdings" panose="05000000000000000000" pitchFamily="2" charset="2"/>
              <a:buChar char="l"/>
            </a:pPr>
            <a:r>
              <a:rPr lang="en-US" altLang="zh-CN" dirty="0"/>
              <a:t>APPs Front-end elements</a:t>
            </a:r>
          </a:p>
          <a:p>
            <a:pPr marL="285750" indent="-285750">
              <a:lnSpc>
                <a:spcPct val="150000"/>
              </a:lnSpc>
              <a:buFont typeface="Wingdings" panose="05000000000000000000" pitchFamily="2" charset="2"/>
              <a:buChar char="l"/>
            </a:pPr>
            <a:r>
              <a:rPr lang="en-US" altLang="zh-CN" dirty="0"/>
              <a:t>Network Latency</a:t>
            </a:r>
          </a:p>
          <a:p>
            <a:pPr marL="285750" indent="-285750">
              <a:lnSpc>
                <a:spcPct val="150000"/>
              </a:lnSpc>
              <a:buFont typeface="Wingdings" panose="05000000000000000000" pitchFamily="2" charset="2"/>
              <a:buChar char="l"/>
            </a:pPr>
            <a:r>
              <a:rPr lang="en-US" altLang="zh-CN" dirty="0"/>
              <a:t>ISP Carrier issue</a:t>
            </a:r>
          </a:p>
          <a:p>
            <a:pPr marL="285750" indent="-285750">
              <a:lnSpc>
                <a:spcPct val="150000"/>
              </a:lnSpc>
              <a:buFont typeface="Wingdings" panose="05000000000000000000" pitchFamily="2" charset="2"/>
              <a:buChar char="l"/>
            </a:pPr>
            <a:r>
              <a:rPr lang="en-US" altLang="zh-CN" dirty="0"/>
              <a:t>… …</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399" y="180216"/>
            <a:ext cx="8338457" cy="425752"/>
          </a:xfrm>
        </p:spPr>
        <p:txBody>
          <a:bodyPr/>
          <a:lstStyle/>
          <a:p>
            <a:r>
              <a:rPr lang="en-US" altLang="zh-CN" dirty="0"/>
              <a:t>IV. </a:t>
            </a:r>
            <a:r>
              <a:rPr lang="en-US" altLang="zh-CN" sz="3200" b="1" dirty="0"/>
              <a:t>Challenges of Mobile Testing Automation</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15</a:t>
            </a:fld>
            <a:endParaRPr lang="zh-CN" altLang="en-US"/>
          </a:p>
        </p:txBody>
      </p:sp>
      <p:sp>
        <p:nvSpPr>
          <p:cNvPr id="6" name="文本框 5"/>
          <p:cNvSpPr txBox="1"/>
          <p:nvPr/>
        </p:nvSpPr>
        <p:spPr>
          <a:xfrm>
            <a:off x="584650" y="1037563"/>
            <a:ext cx="10705390" cy="5443991"/>
          </a:xfrm>
          <a:prstGeom prst="rect">
            <a:avLst/>
          </a:prstGeom>
          <a:noFill/>
        </p:spPr>
        <p:txBody>
          <a:bodyPr wrap="square">
            <a:spAutoFit/>
          </a:bodyPr>
          <a:lstStyle/>
          <a:p>
            <a:pPr marL="285750" indent="-285750">
              <a:lnSpc>
                <a:spcPct val="150000"/>
              </a:lnSpc>
              <a:buFontTx/>
              <a:buChar char="-"/>
            </a:pPr>
            <a:r>
              <a:rPr lang="en-US" altLang="zh-CN" b="0" dirty="0">
                <a:effectLst/>
                <a:ea typeface="Cascadia Next SC" panose="020B0609020000020004" pitchFamily="49" charset="-120"/>
              </a:rPr>
              <a:t>Application downloadable</a:t>
            </a:r>
          </a:p>
          <a:p>
            <a:pPr marL="742950" lvl="1" indent="-285750">
              <a:lnSpc>
                <a:spcPct val="150000"/>
              </a:lnSpc>
              <a:buFontTx/>
              <a:buChar char="-"/>
            </a:pPr>
            <a:r>
              <a:rPr lang="en-US" altLang="zh-CN" b="0" dirty="0">
                <a:effectLst/>
                <a:ea typeface="Cascadia Next SC" panose="020B0609020000020004" pitchFamily="49" charset="-120"/>
              </a:rPr>
              <a:t>The application must be available for the specific platform, typically through an app store.</a:t>
            </a:r>
          </a:p>
          <a:p>
            <a:pPr marL="285750" indent="-285750">
              <a:lnSpc>
                <a:spcPct val="150000"/>
              </a:lnSpc>
              <a:buFontTx/>
              <a:buChar char="-"/>
            </a:pPr>
            <a:r>
              <a:rPr lang="en-US" altLang="zh-CN" b="0" dirty="0">
                <a:effectLst/>
                <a:ea typeface="Cascadia Next SC" panose="020B0609020000020004" pitchFamily="49" charset="-120"/>
              </a:rPr>
              <a:t>Scripting</a:t>
            </a:r>
          </a:p>
          <a:p>
            <a:pPr marL="742950" lvl="1" indent="-285750">
              <a:lnSpc>
                <a:spcPct val="150000"/>
              </a:lnSpc>
              <a:buFontTx/>
              <a:buChar char="-"/>
            </a:pPr>
            <a:r>
              <a:rPr lang="en-US" altLang="zh-CN" b="0" dirty="0">
                <a:effectLst/>
                <a:ea typeface="Cascadia Next SC" panose="020B0609020000020004" pitchFamily="49" charset="-120"/>
              </a:rPr>
              <a:t>Device diversity complicates test script execution. Since devices vary in keystrokes, input methods, menu structures, and display properties, a single script rarely works across all devices.</a:t>
            </a:r>
          </a:p>
          <a:p>
            <a:pPr marL="285750" indent="-285750">
              <a:lnSpc>
                <a:spcPct val="150000"/>
              </a:lnSpc>
              <a:buFontTx/>
              <a:buChar char="-"/>
            </a:pPr>
            <a:r>
              <a:rPr lang="en-US" altLang="zh-CN" b="0" dirty="0">
                <a:effectLst/>
                <a:ea typeface="Cascadia Next SC" panose="020B0609020000020004" pitchFamily="49" charset="-120"/>
              </a:rPr>
              <a:t>Phone functionality</a:t>
            </a:r>
            <a:endParaRPr lang="en-US" altLang="zh-CN" dirty="0">
              <a:ea typeface="Cascadia Next SC" panose="020B0609020000020004" pitchFamily="49" charset="-120"/>
            </a:endParaRPr>
          </a:p>
          <a:p>
            <a:pPr marL="742950" lvl="1" indent="-285750">
              <a:lnSpc>
                <a:spcPct val="150000"/>
              </a:lnSpc>
              <a:buFontTx/>
              <a:buChar char="-"/>
            </a:pPr>
            <a:r>
              <a:rPr lang="en-US" altLang="zh-CN" b="0" dirty="0">
                <a:effectLst/>
                <a:ea typeface="Cascadia Next SC" panose="020B0609020000020004" pitchFamily="49" charset="-120"/>
              </a:rPr>
              <a:t>Applications must handle incoming calls appropriately during execution.</a:t>
            </a:r>
          </a:p>
          <a:p>
            <a:pPr marL="285750" indent="-285750">
              <a:lnSpc>
                <a:spcPct val="150000"/>
              </a:lnSpc>
              <a:buFontTx/>
              <a:buChar char="-"/>
            </a:pPr>
            <a:r>
              <a:rPr lang="en-US" altLang="zh-CN" b="0" dirty="0">
                <a:effectLst/>
                <a:ea typeface="Cascadia Next SC" panose="020B0609020000020004" pitchFamily="49" charset="-120"/>
              </a:rPr>
              <a:t>Diversity of input</a:t>
            </a:r>
          </a:p>
          <a:p>
            <a:pPr marL="742950" lvl="1" indent="-285750">
              <a:lnSpc>
                <a:spcPct val="150000"/>
              </a:lnSpc>
              <a:buFontTx/>
              <a:buChar char="-"/>
            </a:pPr>
            <a:r>
              <a:rPr lang="en-US" altLang="zh-CN" b="0" dirty="0">
                <a:effectLst/>
                <a:ea typeface="Cascadia Next SC" panose="020B0609020000020004" pitchFamily="49" charset="-120"/>
              </a:rPr>
              <a:t>Mobile devices feature various input methods (QWERTY, touch, standard) and different hardware capabilities.</a:t>
            </a:r>
          </a:p>
          <a:p>
            <a:pPr marL="285750" indent="-285750">
              <a:lnSpc>
                <a:spcPct val="150000"/>
              </a:lnSpc>
              <a:buFontTx/>
              <a:buChar char="-"/>
            </a:pPr>
            <a:r>
              <a:rPr lang="en-US" altLang="zh-CN" b="0" dirty="0">
                <a:effectLst/>
                <a:ea typeface="Cascadia Next SC" panose="020B0609020000020004" pitchFamily="49" charset="-120"/>
              </a:rPr>
              <a:t>Load testing limitations</a:t>
            </a:r>
            <a:endParaRPr lang="en-US" altLang="zh-CN" dirty="0">
              <a:ea typeface="Cascadia Next SC" panose="020B0609020000020004" pitchFamily="49" charset="-120"/>
            </a:endParaRPr>
          </a:p>
          <a:p>
            <a:pPr marL="742950" lvl="1" indent="-285750">
              <a:lnSpc>
                <a:spcPct val="150000"/>
              </a:lnSpc>
              <a:buFontTx/>
              <a:buChar char="-"/>
            </a:pPr>
            <a:r>
              <a:rPr lang="en-US" altLang="zh-CN" b="0" dirty="0">
                <a:effectLst/>
                <a:ea typeface="Cascadia Next SC" panose="020B0609020000020004" pitchFamily="49" charset="-120"/>
              </a:rPr>
              <a:t>Engineers often lack sufficient hardware resources to create comprehensive user scenarios for performance testing of mobile applications.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 About the Future</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16</a:t>
            </a:fld>
            <a:endParaRPr lang="zh-CN" altLang="en-US"/>
          </a:p>
        </p:txBody>
      </p:sp>
      <p:sp>
        <p:nvSpPr>
          <p:cNvPr id="5" name="文本框 4">
            <a:extLst>
              <a:ext uri="{FF2B5EF4-FFF2-40B4-BE49-F238E27FC236}">
                <a16:creationId xmlns:a16="http://schemas.microsoft.com/office/drawing/2014/main" id="{ED04B787-68C3-E084-30AF-5D9D19F86591}"/>
              </a:ext>
            </a:extLst>
          </p:cNvPr>
          <p:cNvSpPr txBox="1"/>
          <p:nvPr/>
        </p:nvSpPr>
        <p:spPr>
          <a:xfrm>
            <a:off x="2097166" y="1530655"/>
            <a:ext cx="2157065" cy="400110"/>
          </a:xfrm>
          <a:prstGeom prst="rect">
            <a:avLst/>
          </a:prstGeom>
          <a:noFill/>
        </p:spPr>
        <p:txBody>
          <a:bodyPr wrap="none" rtlCol="0">
            <a:spAutoFit/>
          </a:bodyPr>
          <a:lstStyle/>
          <a:p>
            <a:r>
              <a:rPr lang="en-US" altLang="zh-CN" sz="2000" b="1" dirty="0"/>
              <a:t>AI-Driven Testing</a:t>
            </a:r>
            <a:endParaRPr lang="zh-CN" altLang="en-US" sz="2000" b="1" dirty="0"/>
          </a:p>
        </p:txBody>
      </p:sp>
      <p:sp>
        <p:nvSpPr>
          <p:cNvPr id="7" name="文本框 6">
            <a:extLst>
              <a:ext uri="{FF2B5EF4-FFF2-40B4-BE49-F238E27FC236}">
                <a16:creationId xmlns:a16="http://schemas.microsoft.com/office/drawing/2014/main" id="{BD629CC2-C50A-3178-4053-37E8B4ECFE4D}"/>
              </a:ext>
            </a:extLst>
          </p:cNvPr>
          <p:cNvSpPr txBox="1"/>
          <p:nvPr/>
        </p:nvSpPr>
        <p:spPr>
          <a:xfrm>
            <a:off x="8152573" y="1526739"/>
            <a:ext cx="2413546" cy="400110"/>
          </a:xfrm>
          <a:prstGeom prst="rect">
            <a:avLst/>
          </a:prstGeom>
          <a:noFill/>
        </p:spPr>
        <p:txBody>
          <a:bodyPr wrap="none" rtlCol="0">
            <a:spAutoFit/>
          </a:bodyPr>
          <a:lstStyle>
            <a:defPPr>
              <a:defRPr lang="zh-CN"/>
            </a:defPPr>
            <a:lvl1pPr>
              <a:defRPr sz="2000" b="1"/>
            </a:lvl1pPr>
          </a:lstStyle>
          <a:p>
            <a:r>
              <a:rPr lang="en-US" altLang="zh-CN" dirty="0"/>
              <a:t>Cloud-based Testing</a:t>
            </a:r>
            <a:endParaRPr lang="zh-CN" altLang="en-US" dirty="0"/>
          </a:p>
        </p:txBody>
      </p:sp>
      <p:sp>
        <p:nvSpPr>
          <p:cNvPr id="9" name="文本框 8">
            <a:extLst>
              <a:ext uri="{FF2B5EF4-FFF2-40B4-BE49-F238E27FC236}">
                <a16:creationId xmlns:a16="http://schemas.microsoft.com/office/drawing/2014/main" id="{013FF9B1-A646-A6E0-D824-4C1595EA044D}"/>
              </a:ext>
            </a:extLst>
          </p:cNvPr>
          <p:cNvSpPr txBox="1"/>
          <p:nvPr/>
        </p:nvSpPr>
        <p:spPr>
          <a:xfrm>
            <a:off x="1483568" y="2605025"/>
            <a:ext cx="3384260" cy="212006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a:t>Requirement Analysis</a:t>
            </a:r>
          </a:p>
          <a:p>
            <a:pPr marL="285750" indent="-285750">
              <a:lnSpc>
                <a:spcPct val="150000"/>
              </a:lnSpc>
              <a:buFont typeface="Arial" panose="020B0604020202020204" pitchFamily="34" charset="0"/>
              <a:buChar char="•"/>
            </a:pPr>
            <a:r>
              <a:rPr lang="en-US" altLang="zh-CN" dirty="0"/>
              <a:t>Test Case Generation</a:t>
            </a:r>
          </a:p>
          <a:p>
            <a:pPr marL="285750" indent="-285750">
              <a:lnSpc>
                <a:spcPct val="150000"/>
              </a:lnSpc>
              <a:buFont typeface="Arial" panose="020B0604020202020204" pitchFamily="34" charset="0"/>
              <a:buChar char="•"/>
            </a:pPr>
            <a:r>
              <a:rPr lang="en-US" altLang="zh-CN" dirty="0"/>
              <a:t>Test Task arrangement</a:t>
            </a:r>
          </a:p>
          <a:p>
            <a:pPr marL="285750" indent="-285750">
              <a:lnSpc>
                <a:spcPct val="150000"/>
              </a:lnSpc>
              <a:buFont typeface="Arial" panose="020B0604020202020204" pitchFamily="34" charset="0"/>
              <a:buChar char="•"/>
            </a:pPr>
            <a:r>
              <a:rPr lang="en-US" altLang="zh-CN" dirty="0"/>
              <a:t>Element Detection Recognition</a:t>
            </a:r>
          </a:p>
          <a:p>
            <a:pPr marL="285750" indent="-285750">
              <a:lnSpc>
                <a:spcPct val="150000"/>
              </a:lnSpc>
              <a:buFont typeface="Arial" panose="020B0604020202020204" pitchFamily="34" charset="0"/>
              <a:buChar char="•"/>
            </a:pPr>
            <a:r>
              <a:rPr lang="en-US" altLang="zh-CN" dirty="0"/>
              <a:t>Report Generation</a:t>
            </a:r>
            <a:endParaRPr lang="zh-CN" altLang="en-US" dirty="0"/>
          </a:p>
        </p:txBody>
      </p:sp>
      <p:sp>
        <p:nvSpPr>
          <p:cNvPr id="10" name="文本框 9">
            <a:extLst>
              <a:ext uri="{FF2B5EF4-FFF2-40B4-BE49-F238E27FC236}">
                <a16:creationId xmlns:a16="http://schemas.microsoft.com/office/drawing/2014/main" id="{16C9404A-B7ED-4802-5C61-D85FBADCCF66}"/>
              </a:ext>
            </a:extLst>
          </p:cNvPr>
          <p:cNvSpPr txBox="1"/>
          <p:nvPr/>
        </p:nvSpPr>
        <p:spPr>
          <a:xfrm>
            <a:off x="7324174" y="2605025"/>
            <a:ext cx="4070345" cy="212006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a:t>CI/CD Integration</a:t>
            </a:r>
          </a:p>
          <a:p>
            <a:pPr marL="285750" indent="-285750">
              <a:lnSpc>
                <a:spcPct val="150000"/>
              </a:lnSpc>
              <a:buFont typeface="Arial" panose="020B0604020202020204" pitchFamily="34" charset="0"/>
              <a:buChar char="•"/>
            </a:pPr>
            <a:r>
              <a:rPr lang="en-US" altLang="zh-CN" dirty="0"/>
              <a:t>Test as a Service(TaaS)</a:t>
            </a:r>
          </a:p>
          <a:p>
            <a:pPr marL="285750" indent="-285750">
              <a:lnSpc>
                <a:spcPct val="150000"/>
              </a:lnSpc>
              <a:buFont typeface="Arial" panose="020B0604020202020204" pitchFamily="34" charset="0"/>
              <a:buChar char="•"/>
            </a:pPr>
            <a:r>
              <a:rPr lang="en-US" altLang="zh-CN" dirty="0"/>
              <a:t>Multi-thread testing </a:t>
            </a:r>
          </a:p>
          <a:p>
            <a:pPr marL="285750" indent="-285750">
              <a:lnSpc>
                <a:spcPct val="150000"/>
              </a:lnSpc>
              <a:buFont typeface="Arial" panose="020B0604020202020204" pitchFamily="34" charset="0"/>
              <a:buChar char="•"/>
            </a:pPr>
            <a:r>
              <a:rPr lang="en-US" altLang="zh-CN" dirty="0"/>
              <a:t>Condition Isolation &amp; Standardization</a:t>
            </a:r>
          </a:p>
          <a:p>
            <a:pPr marL="285750" indent="-285750">
              <a:lnSpc>
                <a:spcPct val="150000"/>
              </a:lnSpc>
              <a:buFont typeface="Arial" panose="020B0604020202020204" pitchFamily="34" charset="0"/>
              <a:buChar char="•"/>
            </a:pPr>
            <a:r>
              <a:rPr lang="en-US" altLang="zh-CN" dirty="0"/>
              <a:t>Low-cost</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VI. Conclusion</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17</a:t>
            </a:fld>
            <a:endParaRPr lang="zh-CN" altLang="en-US"/>
          </a:p>
        </p:txBody>
      </p:sp>
      <p:sp>
        <p:nvSpPr>
          <p:cNvPr id="6" name="文本框 5"/>
          <p:cNvSpPr txBox="1"/>
          <p:nvPr/>
        </p:nvSpPr>
        <p:spPr>
          <a:xfrm>
            <a:off x="950167" y="1115387"/>
            <a:ext cx="10291666" cy="1704506"/>
          </a:xfrm>
          <a:prstGeom prst="rect">
            <a:avLst/>
          </a:prstGeom>
          <a:noFill/>
        </p:spPr>
        <p:txBody>
          <a:bodyPr wrap="square">
            <a:spAutoFit/>
          </a:bodyPr>
          <a:lstStyle/>
          <a:p>
            <a:pPr>
              <a:lnSpc>
                <a:spcPct val="150000"/>
              </a:lnSpc>
            </a:pPr>
            <a:r>
              <a:rPr lang="en-US" altLang="zh-CN" dirty="0">
                <a:ea typeface="Cascadia Next SC" panose="020B0609020000020004" pitchFamily="49" charset="-120"/>
              </a:rPr>
              <a:t>I</a:t>
            </a:r>
            <a:r>
              <a:rPr lang="en-US" altLang="zh-CN" b="0" dirty="0">
                <a:effectLst/>
                <a:ea typeface="Cascadia Next SC" panose="020B0609020000020004" pitchFamily="49" charset="-120"/>
              </a:rPr>
              <a:t>n the foreseeable future, mobile app testing will continue to become more accessible and affordable. The cost of testing mobile applications has been steadily decreasing over the years, and this trend is likely to continue in the coming years. This will make it easier for developers and testers to access the tools and resources they need to ensure that their apps are of the highest quality.</a:t>
            </a:r>
          </a:p>
        </p:txBody>
      </p:sp>
      <p:pic>
        <p:nvPicPr>
          <p:cNvPr id="18" name="图片 17">
            <a:extLst>
              <a:ext uri="{FF2B5EF4-FFF2-40B4-BE49-F238E27FC236}">
                <a16:creationId xmlns:a16="http://schemas.microsoft.com/office/drawing/2014/main" id="{A5A50895-42EA-09A2-096E-D0514676DBEA}"/>
              </a:ext>
            </a:extLst>
          </p:cNvPr>
          <p:cNvPicPr>
            <a:picLocks noChangeAspect="1"/>
          </p:cNvPicPr>
          <p:nvPr/>
        </p:nvPicPr>
        <p:blipFill>
          <a:blip r:embed="rId2" cstate="print">
            <a:extLst>
              <a:ext uri="{28A0092B-C50C-407E-A947-70E740481C1C}">
                <a14:useLocalDpi xmlns:a14="http://schemas.microsoft.com/office/drawing/2010/main" val="0"/>
              </a:ext>
            </a:extLst>
          </a:blip>
          <a:srcRect t="13469" b="12925"/>
          <a:stretch/>
        </p:blipFill>
        <p:spPr>
          <a:xfrm>
            <a:off x="2864498" y="2920482"/>
            <a:ext cx="6354147" cy="356107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r>
              <a:rPr lang="en-US" altLang="zh-CN"/>
              <a:t>Wenzhou – Kean University</a:t>
            </a:r>
          </a:p>
          <a:p>
            <a:r>
              <a:rPr lang="en-US" altLang="zh-CN"/>
              <a:t>College of Science, Mathematics and Technology</a:t>
            </a:r>
            <a:endParaRPr lang="en-US" altLang="zh-CN" dirty="0"/>
          </a:p>
        </p:txBody>
      </p:sp>
      <p:sp>
        <p:nvSpPr>
          <p:cNvPr id="5" name="标题 4"/>
          <p:cNvSpPr>
            <a:spLocks noGrp="1"/>
          </p:cNvSpPr>
          <p:nvPr>
            <p:ph type="title"/>
          </p:nvPr>
        </p:nvSpPr>
        <p:spPr>
          <a:xfrm>
            <a:off x="838200" y="3094228"/>
            <a:ext cx="10515600" cy="669545"/>
          </a:xfrm>
        </p:spPr>
        <p:txBody>
          <a:bodyPr/>
          <a:lstStyle/>
          <a:p>
            <a:r>
              <a:rPr lang="en-US" altLang="zh-CN" dirty="0"/>
              <a:t>Thanks</a:t>
            </a:r>
            <a:endParaRPr lang="zh-CN" altLang="en-US" dirty="0"/>
          </a:p>
        </p:txBody>
      </p:sp>
      <p:sp>
        <p:nvSpPr>
          <p:cNvPr id="4" name="灯片编号占位符 3"/>
          <p:cNvSpPr>
            <a:spLocks noGrp="1"/>
          </p:cNvSpPr>
          <p:nvPr>
            <p:ph type="sldNum" sz="quarter" idx="4294967295"/>
          </p:nvPr>
        </p:nvSpPr>
        <p:spPr>
          <a:xfrm>
            <a:off x="9448800" y="6481763"/>
            <a:ext cx="2743200" cy="365125"/>
          </a:xfrm>
        </p:spPr>
        <p:txBody>
          <a:bodyPr/>
          <a:lstStyle/>
          <a:p>
            <a:fld id="{D5496141-EF9F-48D7-BC1D-782D37831BAB}" type="slidenum">
              <a:rPr lang="zh-CN" altLang="en-US" smtClean="0"/>
              <a:t>18</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Content</a:t>
            </a:r>
            <a:endParaRPr lang="zh-CN" altLang="en-US" b="1" dirty="0"/>
          </a:p>
        </p:txBody>
      </p:sp>
      <p:sp>
        <p:nvSpPr>
          <p:cNvPr id="4" name="页脚占位符 3"/>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5" name="灯片编号占位符 4"/>
          <p:cNvSpPr>
            <a:spLocks noGrp="1"/>
          </p:cNvSpPr>
          <p:nvPr>
            <p:ph type="sldNum" sz="quarter" idx="4"/>
          </p:nvPr>
        </p:nvSpPr>
        <p:spPr/>
        <p:txBody>
          <a:bodyPr/>
          <a:lstStyle/>
          <a:p>
            <a:fld id="{D5496141-EF9F-48D7-BC1D-782D37831BAB}" type="slidenum">
              <a:rPr lang="zh-CN" altLang="en-US" smtClean="0"/>
              <a:t>2</a:t>
            </a:fld>
            <a:endParaRPr lang="zh-CN" altLang="en-US"/>
          </a:p>
        </p:txBody>
      </p:sp>
      <p:sp>
        <p:nvSpPr>
          <p:cNvPr id="11" name="文本框 10"/>
          <p:cNvSpPr txBox="1"/>
          <p:nvPr/>
        </p:nvSpPr>
        <p:spPr>
          <a:xfrm>
            <a:off x="3760913" y="1305341"/>
            <a:ext cx="7904093" cy="4247317"/>
          </a:xfrm>
          <a:prstGeom prst="rect">
            <a:avLst/>
          </a:prstGeom>
          <a:noFill/>
        </p:spPr>
        <p:txBody>
          <a:bodyPr wrap="square">
            <a:spAutoFit/>
          </a:bodyPr>
          <a:lstStyle/>
          <a:p>
            <a:pPr algn="just"/>
            <a:r>
              <a:rPr lang="en-US" altLang="zh-CN" b="0" dirty="0">
                <a:solidFill>
                  <a:schemeClr val="bg1">
                    <a:lumMod val="85000"/>
                  </a:schemeClr>
                </a:solidFill>
                <a:effectLst/>
                <a:latin typeface="Cascadia Next SC" panose="020B0609020000020004" pitchFamily="49" charset="-120"/>
                <a:ea typeface="Cascadia Next SC" panose="020B0609020000020004" pitchFamily="49" charset="-120"/>
              </a:rPr>
              <a:t>__Abstract__</a:t>
            </a:r>
          </a:p>
          <a:p>
            <a:pPr algn="just"/>
            <a:endParaRPr lang="en-US" altLang="zh-CN" b="0" dirty="0">
              <a:solidFill>
                <a:schemeClr val="bg1">
                  <a:lumMod val="85000"/>
                </a:schemeClr>
              </a:solidFill>
              <a:effectLst/>
              <a:latin typeface="Cascadia Next SC" panose="020B0609020000020004" pitchFamily="49" charset="-120"/>
              <a:ea typeface="Cascadia Next SC" panose="020B0609020000020004" pitchFamily="49" charset="-120"/>
            </a:endParaRPr>
          </a:p>
          <a:p>
            <a:pPr algn="just"/>
            <a:r>
              <a:rPr lang="en-US" altLang="zh-CN" b="0" dirty="0">
                <a:solidFill>
                  <a:schemeClr val="bg1">
                    <a:lumMod val="85000"/>
                  </a:schemeClr>
                </a:solidFill>
                <a:effectLst/>
                <a:latin typeface="Cascadia Next SC" panose="020B0609020000020004" pitchFamily="49" charset="-120"/>
                <a:ea typeface="Cascadia Next SC" panose="020B0609020000020004" pitchFamily="49" charset="-120"/>
              </a:rPr>
              <a:t>Automated mobile application testing is a crucial aspect of software development lifecycle (SDLC), ensuring the quality and reliability of mobile applications. This paper provides an overview of the current state of automated mobile application testing, highlighting its significance in the software development lifecycle, as long as the challenges faced in this domain, including device fragmentation, varying operating systems, and the need for efficient test automation frameworks. Furthermore, we explore the future trends and advancements in automated mobile application testing, such as AI-driven testing solutions and cloud-based testing platforms. By addressing these challenges and embracing emerging technologies, we can enhance the efficiency and effectiveness of automated mobile application testing.</a:t>
            </a:r>
          </a:p>
        </p:txBody>
      </p:sp>
      <p:sp>
        <p:nvSpPr>
          <p:cNvPr id="3" name="文本框 2"/>
          <p:cNvSpPr txBox="1"/>
          <p:nvPr/>
        </p:nvSpPr>
        <p:spPr>
          <a:xfrm>
            <a:off x="344834" y="1832067"/>
            <a:ext cx="5958298" cy="3349956"/>
          </a:xfrm>
          <a:prstGeom prst="rect">
            <a:avLst/>
          </a:prstGeom>
          <a:noFill/>
        </p:spPr>
        <p:txBody>
          <a:bodyPr wrap="none" rtlCol="0">
            <a:spAutoFit/>
          </a:bodyPr>
          <a:lstStyle/>
          <a:p>
            <a:pPr marL="400050" indent="-400050">
              <a:lnSpc>
                <a:spcPct val="150000"/>
              </a:lnSpc>
              <a:buFont typeface="+mj-lt"/>
              <a:buAutoNum type="romanUcPeriod"/>
            </a:pPr>
            <a:r>
              <a:rPr lang="en-US" altLang="zh-CN" sz="2400" b="1" dirty="0"/>
              <a:t>Introduction</a:t>
            </a:r>
          </a:p>
          <a:p>
            <a:pPr marL="400050" indent="-400050">
              <a:lnSpc>
                <a:spcPct val="150000"/>
              </a:lnSpc>
              <a:buFont typeface="+mj-lt"/>
              <a:buAutoNum type="romanUcPeriod"/>
            </a:pPr>
            <a:r>
              <a:rPr lang="en-US" altLang="zh-CN" sz="2400" b="1" dirty="0"/>
              <a:t>Background Knowledge</a:t>
            </a:r>
          </a:p>
          <a:p>
            <a:pPr marL="400050" indent="-400050">
              <a:lnSpc>
                <a:spcPct val="150000"/>
              </a:lnSpc>
              <a:buFont typeface="+mj-lt"/>
              <a:buAutoNum type="romanUcPeriod"/>
            </a:pPr>
            <a:r>
              <a:rPr lang="en-US" altLang="zh-CN" sz="2400" b="1" dirty="0"/>
              <a:t>Automated Testing Frameworks &amp; Tools</a:t>
            </a:r>
          </a:p>
          <a:p>
            <a:pPr marL="400050" indent="-400050">
              <a:lnSpc>
                <a:spcPct val="150000"/>
              </a:lnSpc>
              <a:buFont typeface="+mj-lt"/>
              <a:buAutoNum type="romanUcPeriod"/>
            </a:pPr>
            <a:r>
              <a:rPr lang="en-US" altLang="zh-CN" sz="2400" b="1" dirty="0"/>
              <a:t>Challenge of Mobile Testing Automation</a:t>
            </a:r>
          </a:p>
          <a:p>
            <a:pPr marL="400050" indent="-400050">
              <a:lnSpc>
                <a:spcPct val="150000"/>
              </a:lnSpc>
              <a:buFont typeface="+mj-lt"/>
              <a:buAutoNum type="romanUcPeriod"/>
            </a:pPr>
            <a:r>
              <a:rPr lang="en-US" altLang="zh-CN" sz="2400" b="1" dirty="0"/>
              <a:t>About the Future</a:t>
            </a:r>
          </a:p>
          <a:p>
            <a:pPr marL="400050" indent="-400050">
              <a:lnSpc>
                <a:spcPct val="150000"/>
              </a:lnSpc>
              <a:buFont typeface="+mj-lt"/>
              <a:buAutoNum type="romanUcPeriod"/>
            </a:pPr>
            <a:r>
              <a:rPr lang="en-US" altLang="zh-CN" sz="2400" b="1" dirty="0"/>
              <a:t>Conclusion</a:t>
            </a:r>
            <a:endParaRPr lang="zh-CN" alt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 Introduction</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3</a:t>
            </a:fld>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7304" y="1995057"/>
            <a:ext cx="5498147" cy="2867886"/>
          </a:xfrm>
          <a:prstGeom prst="rect">
            <a:avLst/>
          </a:prstGeom>
        </p:spPr>
      </p:pic>
      <p:sp>
        <p:nvSpPr>
          <p:cNvPr id="9" name="文本框 8"/>
          <p:cNvSpPr txBox="1"/>
          <p:nvPr/>
        </p:nvSpPr>
        <p:spPr>
          <a:xfrm>
            <a:off x="314740" y="1496857"/>
            <a:ext cx="5582478" cy="2722477"/>
          </a:xfrm>
          <a:prstGeom prst="rect">
            <a:avLst/>
          </a:prstGeom>
          <a:noFill/>
        </p:spPr>
        <p:txBody>
          <a:bodyPr wrap="square">
            <a:spAutoFit/>
          </a:bodyPr>
          <a:lstStyle/>
          <a:p>
            <a:pPr algn="just">
              <a:lnSpc>
                <a:spcPct val="120000"/>
              </a:lnSpc>
            </a:pPr>
            <a:r>
              <a:rPr lang="en-US" altLang="zh-CN" dirty="0">
                <a:effectLst/>
                <a:ea typeface="Cascadia Next SC" panose="020B0609020000020004" pitchFamily="49" charset="-120"/>
              </a:rPr>
              <a:t>Over the past decades,</a:t>
            </a:r>
            <a:r>
              <a:rPr lang="en-US" altLang="zh-CN" dirty="0">
                <a:ea typeface="Cascadia Next SC" panose="020B0609020000020004" pitchFamily="49" charset="-120"/>
              </a:rPr>
              <a:t> with</a:t>
            </a:r>
            <a:r>
              <a:rPr lang="en-US" altLang="zh-CN" dirty="0">
                <a:effectLst/>
                <a:ea typeface="Cascadia Next SC" panose="020B0609020000020004" pitchFamily="49" charset="-120"/>
              </a:rPr>
              <a:t> the development of Information &amp; Communication Technologies (ICT)</a:t>
            </a:r>
            <a:r>
              <a:rPr lang="en-US" altLang="zh-CN" dirty="0">
                <a:ea typeface="Cascadia Next SC" panose="020B0609020000020004" pitchFamily="49" charset="-120"/>
              </a:rPr>
              <a:t>, both the number and market of mobile devices growth rapidly:</a:t>
            </a:r>
            <a:r>
              <a:rPr lang="en-US" altLang="zh-CN" dirty="0">
                <a:effectLst/>
                <a:ea typeface="Cascadia Next SC" panose="020B0609020000020004" pitchFamily="49" charset="-120"/>
              </a:rPr>
              <a:t> </a:t>
            </a:r>
          </a:p>
          <a:p>
            <a:pPr marL="285750" indent="-285750" algn="just" latinLnBrk="1">
              <a:lnSpc>
                <a:spcPct val="120000"/>
              </a:lnSpc>
              <a:buFont typeface="Arial" panose="020B0704020202020204" pitchFamily="34" charset="0"/>
              <a:buChar char="•"/>
            </a:pPr>
            <a:endParaRPr lang="en-US" altLang="zh-CN" dirty="0">
              <a:effectLst/>
              <a:ea typeface="Cascadia Next SC" panose="020B0609020000020004" pitchFamily="49" charset="-120"/>
            </a:endParaRPr>
          </a:p>
          <a:p>
            <a:pPr marL="285750" indent="-285750" algn="just" latinLnBrk="1">
              <a:lnSpc>
                <a:spcPct val="120000"/>
              </a:lnSpc>
              <a:buFont typeface="Arial" panose="020B0704020202020204" pitchFamily="34" charset="0"/>
              <a:buChar char="•"/>
            </a:pPr>
            <a:r>
              <a:rPr lang="en-US" altLang="zh-CN" dirty="0">
                <a:effectLst/>
                <a:ea typeface="Cascadia Next SC" panose="020B0609020000020004" pitchFamily="49" charset="-120"/>
              </a:rPr>
              <a:t># of mobile devices:</a:t>
            </a:r>
            <a:endParaRPr lang="en-US" altLang="zh-CN" dirty="0">
              <a:ea typeface="Cascadia Next SC" panose="020B0609020000020004" pitchFamily="49" charset="-120"/>
            </a:endParaRPr>
          </a:p>
          <a:p>
            <a:pPr marL="742950" lvl="1" indent="-285750" algn="just" latinLnBrk="1">
              <a:lnSpc>
                <a:spcPct val="120000"/>
              </a:lnSpc>
              <a:buFont typeface="Arial" panose="020B0704020202020204" pitchFamily="34" charset="0"/>
              <a:buChar char="•"/>
            </a:pPr>
            <a:r>
              <a:rPr lang="en-US" altLang="zh-CN" dirty="0">
                <a:effectLst/>
                <a:ea typeface="Cascadia Next SC" panose="020B0609020000020004" pitchFamily="49" charset="-120"/>
              </a:rPr>
              <a:t>1.2B (2014) =&gt; 18.22B (2025)</a:t>
            </a:r>
          </a:p>
          <a:p>
            <a:pPr marL="285750" indent="-285750" algn="just" latinLnBrk="1">
              <a:lnSpc>
                <a:spcPct val="120000"/>
              </a:lnSpc>
              <a:buFont typeface="Arial" panose="020B0704020202020204" pitchFamily="34" charset="0"/>
              <a:buChar char="•"/>
            </a:pPr>
            <a:r>
              <a:rPr lang="en-US" altLang="zh-CN" dirty="0">
                <a:effectLst/>
                <a:ea typeface="Cascadia Next SC" panose="020B0609020000020004" pitchFamily="49" charset="-120"/>
              </a:rPr>
              <a:t>$ of mobile ap</a:t>
            </a:r>
            <a:r>
              <a:rPr lang="en-US" altLang="zh-CN" dirty="0">
                <a:ea typeface="Cascadia Next SC" panose="020B0609020000020004" pitchFamily="49" charset="-120"/>
              </a:rPr>
              <a:t>plication market:</a:t>
            </a:r>
          </a:p>
          <a:p>
            <a:pPr marL="742950" lvl="1" indent="-285750" algn="just" latinLnBrk="1">
              <a:lnSpc>
                <a:spcPct val="120000"/>
              </a:lnSpc>
              <a:buFont typeface="Arial" panose="020B0704020202020204" pitchFamily="34" charset="0"/>
              <a:buChar char="•"/>
            </a:pPr>
            <a:r>
              <a:rPr lang="en-US" altLang="zh-CN" dirty="0">
                <a:effectLst/>
                <a:ea typeface="Cascadia Next SC" panose="020B0609020000020004" pitchFamily="49" charset="-120"/>
              </a:rPr>
              <a:t>252.89</a:t>
            </a:r>
            <a:r>
              <a:rPr lang="en-US" altLang="zh-CN" dirty="0">
                <a:ea typeface="Cascadia Next SC" panose="020B0609020000020004" pitchFamily="49" charset="-120"/>
              </a:rPr>
              <a:t>B </a:t>
            </a:r>
            <a:r>
              <a:rPr lang="en-US" altLang="zh-CN" dirty="0">
                <a:effectLst/>
                <a:ea typeface="Cascadia Next SC" panose="020B0609020000020004" pitchFamily="49" charset="-120"/>
              </a:rPr>
              <a:t>(2023) =&gt; 626.39</a:t>
            </a:r>
            <a:r>
              <a:rPr lang="en-US" altLang="zh-CN" dirty="0">
                <a:ea typeface="Cascadia Next SC" panose="020B0609020000020004" pitchFamily="49" charset="-120"/>
              </a:rPr>
              <a:t>B (2030)</a:t>
            </a:r>
            <a:endParaRPr lang="en-US" altLang="zh-CN" dirty="0">
              <a:effectLst/>
              <a:ea typeface="Cascadia Next SC" panose="020B0609020000020004" pitchFamily="49" charset="-120"/>
            </a:endParaRPr>
          </a:p>
        </p:txBody>
      </p:sp>
      <p:sp>
        <p:nvSpPr>
          <p:cNvPr id="10" name="文本框 9"/>
          <p:cNvSpPr txBox="1"/>
          <p:nvPr/>
        </p:nvSpPr>
        <p:spPr>
          <a:xfrm>
            <a:off x="314740" y="4667335"/>
            <a:ext cx="5781260" cy="923330"/>
          </a:xfrm>
          <a:prstGeom prst="rect">
            <a:avLst/>
          </a:prstGeom>
          <a:noFill/>
        </p:spPr>
        <p:txBody>
          <a:bodyPr wrap="square">
            <a:spAutoFit/>
          </a:bodyPr>
          <a:lstStyle/>
          <a:p>
            <a:pPr algn="just"/>
            <a:r>
              <a:rPr lang="en-US" altLang="zh-CN" dirty="0"/>
              <a:t>With the rapid growth of mobile devices and applications, the demand for high-quality mobile applications has increased significantly</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 Introduction</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4</a:t>
            </a:fld>
            <a:endParaRPr lang="zh-CN" altLang="en-US"/>
          </a:p>
        </p:txBody>
      </p:sp>
      <p:sp>
        <p:nvSpPr>
          <p:cNvPr id="8" name="文本框 7"/>
          <p:cNvSpPr txBox="1"/>
          <p:nvPr/>
        </p:nvSpPr>
        <p:spPr>
          <a:xfrm>
            <a:off x="483705" y="1860479"/>
            <a:ext cx="6533322" cy="3366563"/>
          </a:xfrm>
          <a:prstGeom prst="rect">
            <a:avLst/>
          </a:prstGeom>
          <a:noFill/>
        </p:spPr>
        <p:txBody>
          <a:bodyPr wrap="square">
            <a:spAutoFit/>
          </a:bodyPr>
          <a:lstStyle/>
          <a:p>
            <a:pPr algn="just">
              <a:lnSpc>
                <a:spcPct val="150000"/>
              </a:lnSpc>
            </a:pPr>
            <a:r>
              <a:rPr lang="en-US" altLang="zh-CN" dirty="0"/>
              <a:t>Our project examines the comprehensive </a:t>
            </a:r>
            <a:r>
              <a:rPr lang="en-US" altLang="zh-CN" u="sng" dirty="0"/>
              <a:t>landscape</a:t>
            </a:r>
            <a:r>
              <a:rPr lang="en-US" altLang="zh-CN" dirty="0"/>
              <a:t> of automated mobile application testing, addressing both its significance and </a:t>
            </a:r>
            <a:r>
              <a:rPr lang="en-US" altLang="zh-CN" u="sng" dirty="0"/>
              <a:t>challenges</a:t>
            </a:r>
            <a:r>
              <a:rPr lang="en-US" altLang="zh-CN" dirty="0"/>
              <a:t>. Drawing from previous research, we explore </a:t>
            </a:r>
            <a:r>
              <a:rPr lang="en-US" altLang="zh-CN" u="sng" dirty="0"/>
              <a:t>future trends</a:t>
            </a:r>
            <a:r>
              <a:rPr lang="en-US" altLang="zh-CN" dirty="0"/>
              <a:t> in automated mobile testing, particularly the integration of cutting-edge technologies such as AI and cloud computing, to outline the field's trajectory. Through this analysis, we aim to identify ways to enhance the efficiency and effectiveness of automated mobile application testing.</a:t>
            </a:r>
            <a:endParaRPr lang="zh-CN" altLang="en-US" dirty="0"/>
          </a:p>
        </p:txBody>
      </p:sp>
      <p:graphicFrame>
        <p:nvGraphicFramePr>
          <p:cNvPr id="12" name="图示 11"/>
          <p:cNvGraphicFramePr/>
          <p:nvPr/>
        </p:nvGraphicFramePr>
        <p:xfrm>
          <a:off x="7564783" y="983374"/>
          <a:ext cx="424290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II. Background Knowledge</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5</a:t>
            </a:fld>
            <a:endParaRPr lang="zh-CN" altLang="en-US"/>
          </a:p>
        </p:txBody>
      </p:sp>
      <p:sp>
        <p:nvSpPr>
          <p:cNvPr id="8" name="文本框 7"/>
          <p:cNvSpPr txBox="1"/>
          <p:nvPr/>
        </p:nvSpPr>
        <p:spPr>
          <a:xfrm>
            <a:off x="679174" y="948597"/>
            <a:ext cx="6102626" cy="369332"/>
          </a:xfrm>
          <a:prstGeom prst="rect">
            <a:avLst/>
          </a:prstGeom>
          <a:noFill/>
        </p:spPr>
        <p:txBody>
          <a:bodyPr wrap="square">
            <a:spAutoFit/>
          </a:bodyPr>
          <a:lstStyle/>
          <a:p>
            <a:pPr marL="285750" indent="-285750">
              <a:buFont typeface="Wingdings" panose="05000000000000000000" pitchFamily="2" charset="2"/>
              <a:buChar char="l"/>
            </a:pPr>
            <a:r>
              <a:rPr lang="en-US" altLang="zh-CN" b="1" dirty="0"/>
              <a:t>Mobile Testing Automation ? </a:t>
            </a:r>
            <a:endParaRPr lang="zh-CN" altLang="en-US" b="1" dirty="0"/>
          </a:p>
        </p:txBody>
      </p:sp>
      <p:sp>
        <p:nvSpPr>
          <p:cNvPr id="9" name="文本框 8"/>
          <p:cNvSpPr txBox="1"/>
          <p:nvPr/>
        </p:nvSpPr>
        <p:spPr>
          <a:xfrm>
            <a:off x="679176" y="2296862"/>
            <a:ext cx="6102626" cy="369332"/>
          </a:xfrm>
          <a:prstGeom prst="rect">
            <a:avLst/>
          </a:prstGeom>
          <a:noFill/>
        </p:spPr>
        <p:txBody>
          <a:bodyPr wrap="square">
            <a:spAutoFit/>
          </a:bodyPr>
          <a:lstStyle/>
          <a:p>
            <a:pPr marL="285750" indent="-285750">
              <a:buFont typeface="Wingdings" panose="05000000000000000000" pitchFamily="2" charset="2"/>
              <a:buChar char="l"/>
            </a:pPr>
            <a:r>
              <a:rPr lang="en-US" altLang="zh-CN" b="1" dirty="0"/>
              <a:t>CI/CD ? </a:t>
            </a:r>
            <a:endParaRPr lang="zh-CN" altLang="en-US" b="1" dirty="0"/>
          </a:p>
        </p:txBody>
      </p:sp>
      <p:sp>
        <p:nvSpPr>
          <p:cNvPr id="14" name="文本框 13"/>
          <p:cNvSpPr txBox="1"/>
          <p:nvPr/>
        </p:nvSpPr>
        <p:spPr>
          <a:xfrm>
            <a:off x="679174" y="1317929"/>
            <a:ext cx="11194774" cy="584775"/>
          </a:xfrm>
          <a:prstGeom prst="rect">
            <a:avLst/>
          </a:prstGeom>
          <a:noFill/>
        </p:spPr>
        <p:txBody>
          <a:bodyPr wrap="square">
            <a:spAutoFit/>
          </a:bodyPr>
          <a:lstStyle/>
          <a:p>
            <a:pPr algn="just"/>
            <a:r>
              <a:rPr lang="en-US" altLang="zh-CN" sz="1600" dirty="0"/>
              <a:t>Mobile Application Testing is a process by which application software developed for handheld mobile devices is tested for its functionality, usability and consistency. It divide into 2 kinds: </a:t>
            </a:r>
            <a:r>
              <a:rPr lang="en-US" altLang="zh-CN" sz="1600" i="1" dirty="0"/>
              <a:t>manual testing</a:t>
            </a:r>
            <a:r>
              <a:rPr lang="en-US" altLang="zh-CN" sz="1600" dirty="0"/>
              <a:t> and </a:t>
            </a:r>
            <a:r>
              <a:rPr lang="en-US" altLang="zh-CN" sz="1600" i="1" dirty="0"/>
              <a:t>automated testing </a:t>
            </a:r>
            <a:r>
              <a:rPr lang="en-US" altLang="zh-CN" sz="1600" dirty="0"/>
              <a:t>(mobile testing automation). </a:t>
            </a:r>
            <a:endParaRPr lang="zh-CN" altLang="en-US" sz="1600" dirty="0"/>
          </a:p>
        </p:txBody>
      </p:sp>
      <p:sp>
        <p:nvSpPr>
          <p:cNvPr id="18" name="文本框 17"/>
          <p:cNvSpPr txBox="1"/>
          <p:nvPr/>
        </p:nvSpPr>
        <p:spPr>
          <a:xfrm>
            <a:off x="679174" y="2662928"/>
            <a:ext cx="11241159" cy="830997"/>
          </a:xfrm>
          <a:prstGeom prst="rect">
            <a:avLst/>
          </a:prstGeom>
          <a:noFill/>
        </p:spPr>
        <p:txBody>
          <a:bodyPr wrap="square">
            <a:spAutoFit/>
          </a:bodyPr>
          <a:lstStyle>
            <a:defPPr>
              <a:defRPr lang="zh-CN"/>
            </a:defPPr>
            <a:lvl1pPr>
              <a:defRPr sz="1600"/>
            </a:lvl1pPr>
          </a:lstStyle>
          <a:p>
            <a:pPr algn="just"/>
            <a:r>
              <a:rPr lang="en-US" altLang="zh-CN" dirty="0"/>
              <a:t>CI/CD stands for </a:t>
            </a:r>
            <a:r>
              <a:rPr lang="en-US" altLang="zh-CN" i="1" dirty="0"/>
              <a:t>Continuous Integration &amp; Continuous Delivery (or Continuous Deployment) </a:t>
            </a:r>
            <a:r>
              <a:rPr lang="en-US" altLang="zh-CN" dirty="0"/>
              <a:t>that automates the building, testing, and deployment of software. As the result of rapid growth application requirement, CI/CD becomes the key framework of workflow of software development. </a:t>
            </a:r>
            <a:endParaRPr lang="zh-CN" altLang="en-US" dirty="0"/>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4022" y="3859991"/>
            <a:ext cx="4543955" cy="25553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II. Background Knowledge</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6</a:t>
            </a:fld>
            <a:endParaRPr lang="zh-CN" altLang="en-US"/>
          </a:p>
        </p:txBody>
      </p:sp>
      <p:graphicFrame>
        <p:nvGraphicFramePr>
          <p:cNvPr id="21" name="表格 20"/>
          <p:cNvGraphicFramePr>
            <a:graphicFrameLocks noGrp="1"/>
          </p:cNvGraphicFramePr>
          <p:nvPr>
            <p:extLst>
              <p:ext uri="{D42A27DB-BD31-4B8C-83A1-F6EECF244321}">
                <p14:modId xmlns:p14="http://schemas.microsoft.com/office/powerpoint/2010/main" val="819939062"/>
              </p:ext>
            </p:extLst>
          </p:nvPr>
        </p:nvGraphicFramePr>
        <p:xfrm>
          <a:off x="2032000" y="1806713"/>
          <a:ext cx="8127999" cy="3708400"/>
        </p:xfrm>
        <a:graphic>
          <a:graphicData uri="http://schemas.openxmlformats.org/drawingml/2006/table">
            <a:tbl>
              <a:tblPr firstRow="1">
                <a:tableStyleId>{9D7B26C5-4107-4FEC-AEDC-1716B250A1EF}</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pPr algn="ctr"/>
                      <a:r>
                        <a:rPr lang="en-US" altLang="zh-CN" dirty="0"/>
                        <a:t>Categories</a:t>
                      </a:r>
                      <a:endParaRPr lang="zh-CN" altLang="en-US" dirty="0"/>
                    </a:p>
                  </a:txBody>
                  <a:tcPr/>
                </a:tc>
                <a:tc>
                  <a:txBody>
                    <a:bodyPr/>
                    <a:lstStyle/>
                    <a:p>
                      <a:pPr algn="ctr"/>
                      <a:r>
                        <a:rPr lang="en-US" altLang="zh-CN" dirty="0"/>
                        <a:t>Sub-categories</a:t>
                      </a:r>
                      <a:endParaRPr lang="zh-CN" altLang="en-US" dirty="0"/>
                    </a:p>
                  </a:txBody>
                  <a:tcPr/>
                </a:tc>
                <a:tc>
                  <a:txBody>
                    <a:bodyPr/>
                    <a:lstStyle/>
                    <a:p>
                      <a:pPr algn="ctr"/>
                      <a:r>
                        <a:rPr lang="en-US" altLang="zh-CN" dirty="0"/>
                        <a:t>Way of testing</a:t>
                      </a:r>
                      <a:endParaRPr lang="zh-CN" altLang="en-US" dirty="0"/>
                    </a:p>
                  </a:txBody>
                  <a:tcPr/>
                </a:tc>
                <a:extLst>
                  <a:ext uri="{0D108BD9-81ED-4DB2-BD59-A6C34878D82A}">
                    <a16:rowId xmlns:a16="http://schemas.microsoft.com/office/drawing/2014/main" val="10000"/>
                  </a:ext>
                </a:extLst>
              </a:tr>
              <a:tr h="370840">
                <a:tc rowSpan="4">
                  <a:txBody>
                    <a:bodyPr/>
                    <a:lstStyle/>
                    <a:p>
                      <a:pPr algn="ctr"/>
                      <a:r>
                        <a:rPr lang="en-US" altLang="zh-CN" dirty="0"/>
                        <a:t>Functional</a:t>
                      </a:r>
                    </a:p>
                    <a:p>
                      <a:pPr algn="ctr"/>
                      <a:r>
                        <a:rPr lang="en-US" altLang="zh-CN" dirty="0"/>
                        <a:t>Testing</a:t>
                      </a:r>
                      <a:endParaRPr lang="zh-CN" altLang="en-US" dirty="0"/>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dirty="0"/>
                        <a:t>Unit Testing</a:t>
                      </a:r>
                      <a:endParaRPr lang="zh-CN" altLang="en-US" dirty="0"/>
                    </a:p>
                  </a:txBody>
                  <a:tcPr/>
                </a:tc>
                <a:tc rowSpan="4">
                  <a:txBody>
                    <a:bodyPr/>
                    <a:lstStyle/>
                    <a:p>
                      <a:pPr algn="ctr"/>
                      <a:r>
                        <a:rPr lang="en-US" altLang="zh-CN" dirty="0"/>
                        <a:t>Automated tools </a:t>
                      </a:r>
                    </a:p>
                    <a:p>
                      <a:pPr algn="ctr"/>
                      <a:r>
                        <a:rPr lang="en-US" altLang="zh-CN" dirty="0"/>
                        <a:t>&amp; </a:t>
                      </a:r>
                    </a:p>
                    <a:p>
                      <a:pPr algn="ctr"/>
                      <a:r>
                        <a:rPr lang="en-US" altLang="zh-CN" dirty="0"/>
                        <a:t>frameworks</a:t>
                      </a:r>
                      <a:endParaRPr lang="zh-CN" altLang="en-US"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vMerge="1">
                  <a:txBody>
                    <a:bodyPr/>
                    <a:lstStyle/>
                    <a:p>
                      <a:endParaRPr lang="zh-CN"/>
                    </a:p>
                  </a:txBody>
                  <a:tcPr/>
                </a:tc>
                <a:tc>
                  <a:txBody>
                    <a:bodyPr/>
                    <a:lstStyle/>
                    <a:p>
                      <a:pPr algn="ctr"/>
                      <a:r>
                        <a:rPr lang="en-US" altLang="zh-CN" dirty="0"/>
                        <a:t>Integration Testing</a:t>
                      </a:r>
                      <a:endParaRPr lang="zh-CN" altLang="en-US" dirty="0"/>
                    </a:p>
                  </a:txBody>
                  <a:tcPr/>
                </a:tc>
                <a:tc vMerge="1">
                  <a:txBody>
                    <a:bodyPr/>
                    <a:lstStyle/>
                    <a:p>
                      <a:endParaRPr lang="zh-CN"/>
                    </a:p>
                  </a:txBody>
                  <a:tcPr/>
                </a:tc>
                <a:extLst>
                  <a:ext uri="{0D108BD9-81ED-4DB2-BD59-A6C34878D82A}">
                    <a16:rowId xmlns:a16="http://schemas.microsoft.com/office/drawing/2014/main" val="10002"/>
                  </a:ext>
                </a:extLst>
              </a:tr>
              <a:tr h="370840">
                <a:tc vMerge="1">
                  <a:txBody>
                    <a:bodyPr/>
                    <a:lstStyle/>
                    <a:p>
                      <a:endParaRPr lang="zh-CN"/>
                    </a:p>
                  </a:txBody>
                  <a:tcPr/>
                </a:tc>
                <a:tc>
                  <a:txBody>
                    <a:bodyPr/>
                    <a:lstStyle/>
                    <a:p>
                      <a:pPr algn="ctr"/>
                      <a:r>
                        <a:rPr lang="en-US" altLang="zh-CN" dirty="0"/>
                        <a:t>System Testing</a:t>
                      </a:r>
                      <a:endParaRPr lang="zh-CN" altLang="en-US" dirty="0"/>
                    </a:p>
                  </a:txBody>
                  <a:tcPr/>
                </a:tc>
                <a:tc vMerge="1">
                  <a:txBody>
                    <a:bodyPr/>
                    <a:lstStyle/>
                    <a:p>
                      <a:endParaRPr lang="zh-CN"/>
                    </a:p>
                  </a:txBody>
                  <a:tcPr/>
                </a:tc>
                <a:extLst>
                  <a:ext uri="{0D108BD9-81ED-4DB2-BD59-A6C34878D82A}">
                    <a16:rowId xmlns:a16="http://schemas.microsoft.com/office/drawing/2014/main" val="10003"/>
                  </a:ext>
                </a:extLst>
              </a:tr>
              <a:tr h="370840">
                <a:tc vMerge="1">
                  <a:txBody>
                    <a:bodyPr/>
                    <a:lstStyle/>
                    <a:p>
                      <a:endParaRPr lang="zh-CN"/>
                    </a:p>
                  </a:txBody>
                  <a:tcPr/>
                </a:tc>
                <a:tc>
                  <a:txBody>
                    <a:bodyPr/>
                    <a:lstStyle/>
                    <a:p>
                      <a:pPr algn="ctr"/>
                      <a:r>
                        <a:rPr lang="en-US" altLang="zh-CN" dirty="0"/>
                        <a:t>Acceptance Testing</a:t>
                      </a:r>
                      <a:endParaRPr lang="zh-CN" altLang="en-US" dirty="0"/>
                    </a:p>
                  </a:txBody>
                  <a:tcPr>
                    <a:lnB w="12700" cap="flat" cmpd="sng" algn="ctr">
                      <a:solidFill>
                        <a:schemeClr val="tx1"/>
                      </a:solidFill>
                      <a:prstDash val="solid"/>
                      <a:round/>
                      <a:headEnd type="none" w="med" len="med"/>
                      <a:tailEnd type="none" w="med" len="med"/>
                    </a:lnB>
                  </a:tcPr>
                </a:tc>
                <a:tc vMerge="1">
                  <a:txBody>
                    <a:bodyPr/>
                    <a:lstStyle/>
                    <a:p>
                      <a:endParaRPr lang="zh-CN"/>
                    </a:p>
                  </a:txBody>
                  <a:tcPr/>
                </a:tc>
                <a:extLst>
                  <a:ext uri="{0D108BD9-81ED-4DB2-BD59-A6C34878D82A}">
                    <a16:rowId xmlns:a16="http://schemas.microsoft.com/office/drawing/2014/main" val="10004"/>
                  </a:ext>
                </a:extLst>
              </a:tr>
              <a:tr h="370840">
                <a:tc rowSpan="5">
                  <a:txBody>
                    <a:bodyPr/>
                    <a:lstStyle/>
                    <a:p>
                      <a:pPr algn="ctr"/>
                      <a:r>
                        <a:rPr lang="en-US" altLang="zh-CN" dirty="0"/>
                        <a:t>Non-Functional</a:t>
                      </a:r>
                    </a:p>
                    <a:p>
                      <a:pPr algn="ctr"/>
                      <a:r>
                        <a:rPr lang="en-US" altLang="zh-CN" dirty="0"/>
                        <a:t>Testing</a:t>
                      </a:r>
                      <a:endParaRPr lang="zh-CN" altLang="en-US" dirty="0"/>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dirty="0"/>
                        <a:t>Performance Testing</a:t>
                      </a:r>
                    </a:p>
                  </a:txBody>
                  <a:tcPr>
                    <a:lnT w="12700" cap="flat" cmpd="sng" algn="ctr">
                      <a:solidFill>
                        <a:schemeClr val="tx1"/>
                      </a:solidFill>
                      <a:prstDash val="solid"/>
                      <a:round/>
                      <a:headEnd type="none" w="med" len="med"/>
                      <a:tailEnd type="none" w="med" len="med"/>
                    </a:lnT>
                  </a:tcPr>
                </a:tc>
                <a:tc rowSpan="5">
                  <a:txBody>
                    <a:bodyPr/>
                    <a:lstStyle/>
                    <a:p>
                      <a:pPr algn="ctr"/>
                      <a:r>
                        <a:rPr lang="en-US" altLang="zh-CN" dirty="0"/>
                        <a:t>Combined automated </a:t>
                      </a:r>
                    </a:p>
                    <a:p>
                      <a:pPr algn="ctr"/>
                      <a:r>
                        <a:rPr lang="en-US" altLang="zh-CN" dirty="0"/>
                        <a:t>&amp; </a:t>
                      </a:r>
                    </a:p>
                    <a:p>
                      <a:pPr algn="ctr"/>
                      <a:r>
                        <a:rPr lang="en-US" altLang="zh-CN" dirty="0"/>
                        <a:t>manual testing</a:t>
                      </a:r>
                      <a:endParaRPr lang="zh-CN" altLang="en-US" dirty="0"/>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370840">
                <a:tc vMerge="1">
                  <a:txBody>
                    <a:bodyPr/>
                    <a:lstStyle/>
                    <a:p>
                      <a:endParaRPr lang="zh-CN"/>
                    </a:p>
                  </a:txBody>
                  <a:tcPr/>
                </a:tc>
                <a:tc>
                  <a:txBody>
                    <a:bodyPr/>
                    <a:lstStyle/>
                    <a:p>
                      <a:pPr algn="ctr"/>
                      <a:r>
                        <a:rPr lang="en-US" altLang="zh-CN" dirty="0"/>
                        <a:t>Security Testing</a:t>
                      </a:r>
                    </a:p>
                  </a:txBody>
                  <a:tcPr/>
                </a:tc>
                <a:tc vMerge="1">
                  <a:txBody>
                    <a:bodyPr/>
                    <a:lstStyle/>
                    <a:p>
                      <a:endParaRPr lang="zh-CN"/>
                    </a:p>
                  </a:txBody>
                  <a:tcPr/>
                </a:tc>
                <a:extLst>
                  <a:ext uri="{0D108BD9-81ED-4DB2-BD59-A6C34878D82A}">
                    <a16:rowId xmlns:a16="http://schemas.microsoft.com/office/drawing/2014/main" val="10006"/>
                  </a:ext>
                </a:extLst>
              </a:tr>
              <a:tr h="370840">
                <a:tc vMerge="1">
                  <a:txBody>
                    <a:bodyPr/>
                    <a:lstStyle/>
                    <a:p>
                      <a:endParaRPr lang="zh-CN"/>
                    </a:p>
                  </a:txBody>
                  <a:tcPr/>
                </a:tc>
                <a:tc>
                  <a:txBody>
                    <a:bodyPr/>
                    <a:lstStyle/>
                    <a:p>
                      <a:pPr algn="ctr"/>
                      <a:r>
                        <a:rPr lang="en-US" altLang="zh-CN" dirty="0"/>
                        <a:t>Usability Testing</a:t>
                      </a:r>
                    </a:p>
                  </a:txBody>
                  <a:tcPr/>
                </a:tc>
                <a:tc vMerge="1">
                  <a:txBody>
                    <a:bodyPr/>
                    <a:lstStyle/>
                    <a:p>
                      <a:endParaRPr lang="zh-CN"/>
                    </a:p>
                  </a:txBody>
                  <a:tcPr/>
                </a:tc>
                <a:extLst>
                  <a:ext uri="{0D108BD9-81ED-4DB2-BD59-A6C34878D82A}">
                    <a16:rowId xmlns:a16="http://schemas.microsoft.com/office/drawing/2014/main" val="10007"/>
                  </a:ext>
                </a:extLst>
              </a:tr>
              <a:tr h="370840">
                <a:tc vMerge="1">
                  <a:txBody>
                    <a:bodyPr/>
                    <a:lstStyle/>
                    <a:p>
                      <a:endParaRPr lang="zh-CN"/>
                    </a:p>
                  </a:txBody>
                  <a:tcPr/>
                </a:tc>
                <a:tc>
                  <a:txBody>
                    <a:bodyPr/>
                    <a:lstStyle/>
                    <a:p>
                      <a:pPr algn="ctr"/>
                      <a:r>
                        <a:rPr lang="en-US" altLang="zh-CN" dirty="0"/>
                        <a:t>Compatibility Testing</a:t>
                      </a:r>
                    </a:p>
                  </a:txBody>
                  <a:tcPr/>
                </a:tc>
                <a:tc vMerge="1">
                  <a:txBody>
                    <a:bodyPr/>
                    <a:lstStyle/>
                    <a:p>
                      <a:endParaRPr lang="zh-CN"/>
                    </a:p>
                  </a:txBody>
                  <a:tcPr/>
                </a:tc>
                <a:extLst>
                  <a:ext uri="{0D108BD9-81ED-4DB2-BD59-A6C34878D82A}">
                    <a16:rowId xmlns:a16="http://schemas.microsoft.com/office/drawing/2014/main" val="10008"/>
                  </a:ext>
                </a:extLst>
              </a:tr>
              <a:tr h="370840">
                <a:tc vMerge="1">
                  <a:txBody>
                    <a:bodyPr/>
                    <a:lstStyle/>
                    <a:p>
                      <a:endParaRPr lang="zh-CN"/>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dirty="0"/>
                        <a:t>Regression Testing</a:t>
                      </a:r>
                    </a:p>
                  </a:txBody>
                  <a:tcPr/>
                </a:tc>
                <a:tc vMerge="1">
                  <a:txBody>
                    <a:bodyPr/>
                    <a:lstStyle/>
                    <a:p>
                      <a:endParaRPr lang="zh-CN"/>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9"/>
                  </a:ext>
                </a:extLst>
              </a:tr>
            </a:tbl>
          </a:graphicData>
        </a:graphic>
      </p:graphicFrame>
      <p:sp>
        <p:nvSpPr>
          <p:cNvPr id="6" name="文本框 5"/>
          <p:cNvSpPr txBox="1"/>
          <p:nvPr/>
        </p:nvSpPr>
        <p:spPr>
          <a:xfrm>
            <a:off x="679174" y="948597"/>
            <a:ext cx="6102626" cy="369332"/>
          </a:xfrm>
          <a:prstGeom prst="rect">
            <a:avLst/>
          </a:prstGeom>
          <a:noFill/>
        </p:spPr>
        <p:txBody>
          <a:bodyPr wrap="square">
            <a:spAutoFit/>
          </a:bodyPr>
          <a:lstStyle/>
          <a:p>
            <a:pPr marL="285750" indent="-285750">
              <a:buFont typeface="Wingdings" panose="05000000000000000000" pitchFamily="2" charset="2"/>
              <a:buChar char="l"/>
            </a:pPr>
            <a:r>
              <a:rPr lang="en-US" altLang="zh-CN" b="1" dirty="0"/>
              <a:t>Application testing types &amp; their way of testing ? </a:t>
            </a:r>
            <a:endParaRPr lang="zh-CN"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 y="180216"/>
            <a:ext cx="8666922" cy="425752"/>
          </a:xfrm>
        </p:spPr>
        <p:txBody>
          <a:bodyPr/>
          <a:lstStyle/>
          <a:p>
            <a:r>
              <a:rPr lang="en-US" altLang="zh-CN" dirty="0"/>
              <a:t>III. Automated Testing Frameworks &amp; Tools</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7</a:t>
            </a:fld>
            <a:endParaRPr lang="zh-CN" altLang="en-US"/>
          </a:p>
        </p:txBody>
      </p:sp>
      <p:sp>
        <p:nvSpPr>
          <p:cNvPr id="9" name="文本框 8"/>
          <p:cNvSpPr txBox="1"/>
          <p:nvPr/>
        </p:nvSpPr>
        <p:spPr>
          <a:xfrm>
            <a:off x="569843" y="822442"/>
            <a:ext cx="10807148" cy="1938020"/>
          </a:xfrm>
          <a:prstGeom prst="rect">
            <a:avLst/>
          </a:prstGeom>
          <a:noFill/>
        </p:spPr>
        <p:txBody>
          <a:bodyPr wrap="square">
            <a:spAutoFit/>
          </a:bodyPr>
          <a:lstStyle/>
          <a:p>
            <a:pPr algn="just">
              <a:lnSpc>
                <a:spcPct val="150000"/>
              </a:lnSpc>
            </a:pPr>
            <a:r>
              <a:rPr lang="en-US" altLang="zh-CN" sz="2000" dirty="0"/>
              <a:t>The “framework” here refers to a combination of tools or software that provide the foundation for establishing automation testing by the users' own desire. Using the framework can accelerate the process of performing automation testing and prevent "</a:t>
            </a:r>
            <a:r>
              <a:rPr lang="en-US" altLang="zh-CN" sz="2000" u="sng" dirty="0"/>
              <a:t>re-inventing the wheel</a:t>
            </a:r>
            <a:r>
              <a:rPr lang="en-US" altLang="zh-CN" sz="2000" dirty="0"/>
              <a:t>", which is considered a modern way of mobile testing automation in real-world practice.</a:t>
            </a:r>
            <a:endParaRPr lang="zh-CN" altLang="en-US" sz="2000" dirty="0"/>
          </a:p>
        </p:txBody>
      </p:sp>
      <p:grpSp>
        <p:nvGrpSpPr>
          <p:cNvPr id="5" name="组合 4">
            <a:extLst>
              <a:ext uri="{FF2B5EF4-FFF2-40B4-BE49-F238E27FC236}">
                <a16:creationId xmlns:a16="http://schemas.microsoft.com/office/drawing/2014/main" id="{51DDDD1E-E345-812F-3F60-496DACBD4452}"/>
              </a:ext>
            </a:extLst>
          </p:cNvPr>
          <p:cNvGrpSpPr/>
          <p:nvPr/>
        </p:nvGrpSpPr>
        <p:grpSpPr>
          <a:xfrm>
            <a:off x="6387394" y="2912931"/>
            <a:ext cx="1198658" cy="1769370"/>
            <a:chOff x="2226657" y="2907641"/>
            <a:chExt cx="1198658" cy="1769370"/>
          </a:xfrm>
        </p:grpSpPr>
        <p:pic>
          <p:nvPicPr>
            <p:cNvPr id="1026" name="Picture 2" descr="Selenium (software) - Wikiversity"/>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6657" y="2907641"/>
              <a:ext cx="1198658" cy="1252589"/>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p:cNvSpPr txBox="1"/>
            <p:nvPr/>
          </p:nvSpPr>
          <p:spPr>
            <a:xfrm>
              <a:off x="2297636" y="4307679"/>
              <a:ext cx="1056700" cy="369332"/>
            </a:xfrm>
            <a:prstGeom prst="rect">
              <a:avLst/>
            </a:prstGeom>
            <a:noFill/>
          </p:spPr>
          <p:txBody>
            <a:bodyPr wrap="none" rtlCol="0">
              <a:spAutoFit/>
            </a:bodyPr>
            <a:lstStyle/>
            <a:p>
              <a:r>
                <a:rPr lang="en-US" altLang="zh-CN" dirty="0"/>
                <a:t>Selenium</a:t>
              </a:r>
              <a:endParaRPr lang="zh-CN" altLang="en-US" dirty="0"/>
            </a:p>
          </p:txBody>
        </p:sp>
      </p:grpSp>
      <p:grpSp>
        <p:nvGrpSpPr>
          <p:cNvPr id="6" name="组合 5">
            <a:extLst>
              <a:ext uri="{FF2B5EF4-FFF2-40B4-BE49-F238E27FC236}">
                <a16:creationId xmlns:a16="http://schemas.microsoft.com/office/drawing/2014/main" id="{E39F7C46-BCB2-B358-C50F-3C4876FB40F6}"/>
              </a:ext>
            </a:extLst>
          </p:cNvPr>
          <p:cNvGrpSpPr/>
          <p:nvPr/>
        </p:nvGrpSpPr>
        <p:grpSpPr>
          <a:xfrm>
            <a:off x="7758611" y="2870951"/>
            <a:ext cx="2300421" cy="1853331"/>
            <a:chOff x="4945789" y="2823680"/>
            <a:chExt cx="2300421" cy="1853331"/>
          </a:xfrm>
        </p:grpSpPr>
        <p:pic>
          <p:nvPicPr>
            <p:cNvPr id="1030" name="Picture 6" descr="Mastering Appium Setup: Unveiling the Secrets | by Lucas Trabuchi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5789" y="2823680"/>
              <a:ext cx="2300421" cy="142051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5625358" y="4307679"/>
              <a:ext cx="941283" cy="369332"/>
            </a:xfrm>
            <a:prstGeom prst="rect">
              <a:avLst/>
            </a:prstGeom>
            <a:noFill/>
          </p:spPr>
          <p:txBody>
            <a:bodyPr wrap="none" rtlCol="0">
              <a:spAutoFit/>
            </a:bodyPr>
            <a:lstStyle/>
            <a:p>
              <a:r>
                <a:rPr lang="en-US" altLang="zh-CN" dirty="0"/>
                <a:t>Appium</a:t>
              </a:r>
              <a:endParaRPr lang="zh-CN" altLang="en-US" dirty="0"/>
            </a:p>
          </p:txBody>
        </p:sp>
      </p:grpSp>
      <p:grpSp>
        <p:nvGrpSpPr>
          <p:cNvPr id="7" name="组合 6">
            <a:extLst>
              <a:ext uri="{FF2B5EF4-FFF2-40B4-BE49-F238E27FC236}">
                <a16:creationId xmlns:a16="http://schemas.microsoft.com/office/drawing/2014/main" id="{2C330AF7-BA70-5F32-8A2B-611ACB0D725B}"/>
              </a:ext>
            </a:extLst>
          </p:cNvPr>
          <p:cNvGrpSpPr/>
          <p:nvPr/>
        </p:nvGrpSpPr>
        <p:grpSpPr>
          <a:xfrm>
            <a:off x="10231590" y="2912931"/>
            <a:ext cx="1479892" cy="1769370"/>
            <a:chOff x="8766684" y="2907641"/>
            <a:chExt cx="1479892" cy="1769370"/>
          </a:xfrm>
        </p:grpSpPr>
        <p:pic>
          <p:nvPicPr>
            <p:cNvPr id="1032" name="Picture 8" descr="Nightwatch.js · GitHub"/>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7301" y="2907641"/>
              <a:ext cx="1198658" cy="1252589"/>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8766684" y="4307679"/>
              <a:ext cx="1479892" cy="369332"/>
            </a:xfrm>
            <a:prstGeom prst="rect">
              <a:avLst/>
            </a:prstGeom>
            <a:noFill/>
          </p:spPr>
          <p:txBody>
            <a:bodyPr wrap="none" rtlCol="0">
              <a:spAutoFit/>
            </a:bodyPr>
            <a:lstStyle/>
            <a:p>
              <a:r>
                <a:rPr lang="en-US" altLang="zh-CN" dirty="0" err="1"/>
                <a:t>NightwatchJS</a:t>
              </a:r>
              <a:endParaRPr lang="zh-CN" altLang="en-US" dirty="0"/>
            </a:p>
          </p:txBody>
        </p:sp>
      </p:grpSp>
      <p:grpSp>
        <p:nvGrpSpPr>
          <p:cNvPr id="8" name="组合 7">
            <a:extLst>
              <a:ext uri="{FF2B5EF4-FFF2-40B4-BE49-F238E27FC236}">
                <a16:creationId xmlns:a16="http://schemas.microsoft.com/office/drawing/2014/main" id="{675E30F6-9F77-79CD-A6D6-CF7D351509EB}"/>
              </a:ext>
            </a:extLst>
          </p:cNvPr>
          <p:cNvGrpSpPr/>
          <p:nvPr/>
        </p:nvGrpSpPr>
        <p:grpSpPr>
          <a:xfrm>
            <a:off x="6960401" y="4836959"/>
            <a:ext cx="2068995" cy="1686187"/>
            <a:chOff x="3425315" y="4795367"/>
            <a:chExt cx="2068995" cy="1686187"/>
          </a:xfrm>
        </p:grpSpPr>
        <p:pic>
          <p:nvPicPr>
            <p:cNvPr id="1034" name="Picture 10" descr="Best Test Automation Frameworks for Mobile Ap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5315" y="4795367"/>
              <a:ext cx="2068995" cy="1086223"/>
            </a:xfrm>
            <a:prstGeom prst="rect">
              <a:avLst/>
            </a:prstGeom>
            <a:noFill/>
            <a:extLst>
              <a:ext uri="{909E8E84-426E-40DD-AFC4-6F175D3DCCD1}">
                <a14:hiddenFill xmlns:a14="http://schemas.microsoft.com/office/drawing/2010/main">
                  <a:solidFill>
                    <a:srgbClr val="FFFFFF"/>
                  </a:solidFill>
                </a14:hiddenFill>
              </a:ext>
            </a:extLst>
          </p:spPr>
        </p:pic>
        <p:sp>
          <p:nvSpPr>
            <p:cNvPr id="14" name="文本框 13"/>
            <p:cNvSpPr txBox="1"/>
            <p:nvPr/>
          </p:nvSpPr>
          <p:spPr>
            <a:xfrm>
              <a:off x="3944287" y="6112222"/>
              <a:ext cx="1031051" cy="369332"/>
            </a:xfrm>
            <a:prstGeom prst="rect">
              <a:avLst/>
            </a:prstGeom>
            <a:noFill/>
          </p:spPr>
          <p:txBody>
            <a:bodyPr wrap="none" rtlCol="0">
              <a:spAutoFit/>
            </a:bodyPr>
            <a:lstStyle/>
            <a:p>
              <a:r>
                <a:rPr lang="en-US" altLang="zh-CN" dirty="0"/>
                <a:t>Calabash</a:t>
              </a:r>
              <a:endParaRPr lang="zh-CN" altLang="en-US" dirty="0"/>
            </a:p>
          </p:txBody>
        </p:sp>
      </p:grpSp>
      <p:grpSp>
        <p:nvGrpSpPr>
          <p:cNvPr id="10" name="组合 9">
            <a:extLst>
              <a:ext uri="{FF2B5EF4-FFF2-40B4-BE49-F238E27FC236}">
                <a16:creationId xmlns:a16="http://schemas.microsoft.com/office/drawing/2014/main" id="{4236A90A-9599-3CDA-5B18-2A3740068A52}"/>
              </a:ext>
            </a:extLst>
          </p:cNvPr>
          <p:cNvGrpSpPr/>
          <p:nvPr/>
        </p:nvGrpSpPr>
        <p:grpSpPr>
          <a:xfrm>
            <a:off x="9573583" y="4795367"/>
            <a:ext cx="1198658" cy="1769370"/>
            <a:chOff x="7246210" y="4761230"/>
            <a:chExt cx="1198658" cy="1769370"/>
          </a:xfrm>
        </p:grpSpPr>
        <p:pic>
          <p:nvPicPr>
            <p:cNvPr id="1036" name="Picture 12" descr="GitHub - browserstack/xcuitest-sample-browserstack"/>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46210" y="4761230"/>
              <a:ext cx="1198658" cy="1252589"/>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p:cNvSpPr txBox="1"/>
            <p:nvPr/>
          </p:nvSpPr>
          <p:spPr>
            <a:xfrm>
              <a:off x="7280352" y="6161268"/>
              <a:ext cx="1130374" cy="369332"/>
            </a:xfrm>
            <a:prstGeom prst="rect">
              <a:avLst/>
            </a:prstGeom>
            <a:noFill/>
          </p:spPr>
          <p:txBody>
            <a:bodyPr wrap="none" rtlCol="0">
              <a:spAutoFit/>
            </a:bodyPr>
            <a:lstStyle/>
            <a:p>
              <a:r>
                <a:rPr lang="en-US" altLang="zh-CN" dirty="0" err="1"/>
                <a:t>XCUITest</a:t>
              </a:r>
              <a:endParaRPr lang="zh-CN" altLang="en-US" dirty="0"/>
            </a:p>
          </p:txBody>
        </p:sp>
      </p:grpSp>
      <p:sp>
        <p:nvSpPr>
          <p:cNvPr id="16" name="Text Box 4"/>
          <p:cNvSpPr txBox="1"/>
          <p:nvPr/>
        </p:nvSpPr>
        <p:spPr>
          <a:xfrm>
            <a:off x="569843" y="3151845"/>
            <a:ext cx="4819732" cy="2938326"/>
          </a:xfrm>
          <a:prstGeom prst="rect">
            <a:avLst/>
          </a:prstGeom>
          <a:noFill/>
        </p:spPr>
        <p:txBody>
          <a:bodyPr wrap="square" rtlCol="0">
            <a:noAutofit/>
          </a:bodyPr>
          <a:lstStyle/>
          <a:p>
            <a:pPr marL="457200" marR="5080" indent="-457200" algn="just">
              <a:lnSpc>
                <a:spcPct val="150000"/>
              </a:lnSpc>
              <a:spcBef>
                <a:spcPts val="100"/>
              </a:spcBef>
              <a:buFont typeface="Wingdings" panose="05000000000000000000" pitchFamily="2" charset="2"/>
              <a:buChar char="l"/>
            </a:pPr>
            <a:r>
              <a:rPr spc="-30" dirty="0">
                <a:cs typeface="Arial" panose="020B0704020202020204"/>
                <a:sym typeface="+mn-ea"/>
              </a:rPr>
              <a:t>Combination</a:t>
            </a:r>
            <a:r>
              <a:rPr spc="15" dirty="0">
                <a:cs typeface="Arial" panose="020B0704020202020204"/>
                <a:sym typeface="+mn-ea"/>
              </a:rPr>
              <a:t> </a:t>
            </a:r>
            <a:r>
              <a:rPr dirty="0">
                <a:cs typeface="Arial" panose="020B0704020202020204"/>
                <a:sym typeface="+mn-ea"/>
              </a:rPr>
              <a:t>of</a:t>
            </a:r>
            <a:r>
              <a:rPr spc="15" dirty="0">
                <a:cs typeface="Arial" panose="020B0704020202020204"/>
                <a:sym typeface="+mn-ea"/>
              </a:rPr>
              <a:t> </a:t>
            </a:r>
            <a:r>
              <a:rPr spc="-20" dirty="0">
                <a:cs typeface="Arial" panose="020B0704020202020204"/>
                <a:sym typeface="+mn-ea"/>
              </a:rPr>
              <a:t>tools/software</a:t>
            </a:r>
            <a:r>
              <a:rPr spc="20" dirty="0">
                <a:cs typeface="Arial" panose="020B0704020202020204"/>
                <a:sym typeface="+mn-ea"/>
              </a:rPr>
              <a:t> </a:t>
            </a:r>
            <a:r>
              <a:rPr dirty="0">
                <a:cs typeface="Arial" panose="020B0704020202020204"/>
                <a:sym typeface="+mn-ea"/>
              </a:rPr>
              <a:t>for</a:t>
            </a:r>
            <a:r>
              <a:rPr spc="15" dirty="0">
                <a:cs typeface="Arial" panose="020B0704020202020204"/>
                <a:sym typeface="+mn-ea"/>
              </a:rPr>
              <a:t> </a:t>
            </a:r>
            <a:r>
              <a:rPr spc="-40" dirty="0">
                <a:cs typeface="Arial" panose="020B0704020202020204"/>
                <a:sym typeface="+mn-ea"/>
              </a:rPr>
              <a:t>establishing</a:t>
            </a:r>
            <a:r>
              <a:rPr spc="15" dirty="0">
                <a:cs typeface="Arial" panose="020B0704020202020204"/>
                <a:sym typeface="+mn-ea"/>
              </a:rPr>
              <a:t> </a:t>
            </a:r>
            <a:r>
              <a:rPr spc="-20" dirty="0">
                <a:cs typeface="Arial" panose="020B0704020202020204"/>
                <a:sym typeface="+mn-ea"/>
              </a:rPr>
              <a:t>automation</a:t>
            </a:r>
            <a:r>
              <a:rPr spc="20" dirty="0">
                <a:cs typeface="Arial" panose="020B0704020202020204"/>
                <a:sym typeface="+mn-ea"/>
              </a:rPr>
              <a:t> </a:t>
            </a:r>
            <a:r>
              <a:rPr spc="-10" dirty="0">
                <a:cs typeface="Arial" panose="020B0704020202020204"/>
                <a:sym typeface="+mn-ea"/>
              </a:rPr>
              <a:t>testing. </a:t>
            </a:r>
            <a:r>
              <a:rPr spc="-45" dirty="0">
                <a:cs typeface="Arial" panose="020B0704020202020204"/>
                <a:sym typeface="+mn-ea"/>
              </a:rPr>
              <a:t>Customizable</a:t>
            </a:r>
            <a:r>
              <a:rPr spc="5" dirty="0">
                <a:cs typeface="Arial" panose="020B0704020202020204"/>
                <a:sym typeface="+mn-ea"/>
              </a:rPr>
              <a:t> </a:t>
            </a:r>
            <a:r>
              <a:rPr dirty="0">
                <a:cs typeface="Arial" panose="020B0704020202020204"/>
                <a:sym typeface="+mn-ea"/>
              </a:rPr>
              <a:t>to</a:t>
            </a:r>
            <a:r>
              <a:rPr spc="10" dirty="0">
                <a:cs typeface="Arial" panose="020B0704020202020204"/>
                <a:sym typeface="+mn-ea"/>
              </a:rPr>
              <a:t> </a:t>
            </a:r>
            <a:r>
              <a:rPr spc="-30" dirty="0">
                <a:cs typeface="Arial" panose="020B0704020202020204"/>
                <a:sym typeface="+mn-ea"/>
              </a:rPr>
              <a:t>meet</a:t>
            </a:r>
            <a:r>
              <a:rPr spc="10" dirty="0">
                <a:cs typeface="Arial" panose="020B0704020202020204"/>
                <a:sym typeface="+mn-ea"/>
              </a:rPr>
              <a:t> </a:t>
            </a:r>
            <a:r>
              <a:rPr spc="-65" dirty="0">
                <a:cs typeface="Arial" panose="020B0704020202020204"/>
                <a:sym typeface="+mn-ea"/>
              </a:rPr>
              <a:t>user-</a:t>
            </a:r>
            <a:r>
              <a:rPr spc="-30" dirty="0">
                <a:cs typeface="Arial" panose="020B0704020202020204"/>
                <a:sym typeface="+mn-ea"/>
              </a:rPr>
              <a:t>specific</a:t>
            </a:r>
            <a:r>
              <a:rPr spc="10" dirty="0">
                <a:cs typeface="Arial" panose="020B0704020202020204"/>
                <a:sym typeface="+mn-ea"/>
              </a:rPr>
              <a:t> </a:t>
            </a:r>
            <a:r>
              <a:rPr spc="-10" dirty="0">
                <a:cs typeface="Arial" panose="020B0704020202020204"/>
                <a:sym typeface="+mn-ea"/>
              </a:rPr>
              <a:t>testing</a:t>
            </a:r>
            <a:r>
              <a:rPr spc="10" dirty="0">
                <a:cs typeface="Arial" panose="020B0704020202020204"/>
                <a:sym typeface="+mn-ea"/>
              </a:rPr>
              <a:t> </a:t>
            </a:r>
            <a:r>
              <a:rPr spc="-10" dirty="0">
                <a:cs typeface="Arial" panose="020B0704020202020204"/>
                <a:sym typeface="+mn-ea"/>
              </a:rPr>
              <a:t>needs.</a:t>
            </a:r>
            <a:endParaRPr dirty="0">
              <a:cs typeface="Arial" panose="020B0704020202020204"/>
            </a:endParaRPr>
          </a:p>
          <a:p>
            <a:pPr marL="457200" indent="-457200" algn="just">
              <a:lnSpc>
                <a:spcPct val="150000"/>
              </a:lnSpc>
              <a:spcBef>
                <a:spcPts val="295"/>
              </a:spcBef>
              <a:buFont typeface="Wingdings" panose="05000000000000000000" pitchFamily="2" charset="2"/>
              <a:buChar char="l"/>
            </a:pPr>
            <a:r>
              <a:rPr spc="-50" dirty="0">
                <a:cs typeface="Arial" panose="020B0704020202020204"/>
                <a:sym typeface="+mn-ea"/>
              </a:rPr>
              <a:t>Accelerates</a:t>
            </a:r>
            <a:r>
              <a:rPr spc="-20" dirty="0">
                <a:cs typeface="Arial" panose="020B0704020202020204"/>
                <a:sym typeface="+mn-ea"/>
              </a:rPr>
              <a:t> </a:t>
            </a:r>
            <a:r>
              <a:rPr spc="-10" dirty="0">
                <a:cs typeface="Arial" panose="020B0704020202020204"/>
                <a:sym typeface="+mn-ea"/>
              </a:rPr>
              <a:t>testing</a:t>
            </a:r>
            <a:r>
              <a:rPr spc="-5" dirty="0">
                <a:cs typeface="Arial" panose="020B0704020202020204"/>
                <a:sym typeface="+mn-ea"/>
              </a:rPr>
              <a:t> </a:t>
            </a:r>
            <a:r>
              <a:rPr spc="-80" dirty="0">
                <a:cs typeface="Arial" panose="020B0704020202020204"/>
                <a:sym typeface="+mn-ea"/>
              </a:rPr>
              <a:t>processes</a:t>
            </a:r>
            <a:r>
              <a:rPr spc="15" dirty="0">
                <a:cs typeface="Arial" panose="020B0704020202020204"/>
                <a:sym typeface="+mn-ea"/>
              </a:rPr>
              <a:t> </a:t>
            </a:r>
            <a:r>
              <a:rPr spc="-25" dirty="0">
                <a:cs typeface="Arial" panose="020B0704020202020204"/>
                <a:sym typeface="+mn-ea"/>
              </a:rPr>
              <a:t>and</a:t>
            </a:r>
            <a:r>
              <a:rPr spc="-5" dirty="0">
                <a:cs typeface="Arial" panose="020B0704020202020204"/>
                <a:sym typeface="+mn-ea"/>
              </a:rPr>
              <a:t> </a:t>
            </a:r>
            <a:r>
              <a:rPr spc="-55" dirty="0">
                <a:cs typeface="Arial" panose="020B0704020202020204"/>
                <a:sym typeface="+mn-ea"/>
              </a:rPr>
              <a:t>avoids</a:t>
            </a:r>
            <a:r>
              <a:rPr spc="-5" dirty="0">
                <a:cs typeface="Arial" panose="020B0704020202020204"/>
                <a:sym typeface="+mn-ea"/>
              </a:rPr>
              <a:t> </a:t>
            </a:r>
            <a:r>
              <a:rPr spc="-30" dirty="0">
                <a:cs typeface="Arial" panose="020B0704020202020204"/>
                <a:sym typeface="+mn-ea"/>
              </a:rPr>
              <a:t>redundant</a:t>
            </a:r>
            <a:r>
              <a:rPr dirty="0">
                <a:cs typeface="Arial" panose="020B0704020202020204"/>
                <a:sym typeface="+mn-ea"/>
              </a:rPr>
              <a:t> </a:t>
            </a:r>
            <a:r>
              <a:rPr spc="-10" dirty="0">
                <a:cs typeface="Arial" panose="020B0704020202020204"/>
                <a:sym typeface="+mn-ea"/>
              </a:rPr>
              <a:t>development.</a:t>
            </a:r>
            <a:endParaRPr dirty="0">
              <a:cs typeface="Arial" panose="020B0704020202020204"/>
            </a:endParaRPr>
          </a:p>
          <a:p>
            <a:pPr marL="457200" marR="322580" indent="-457200" algn="just">
              <a:lnSpc>
                <a:spcPct val="150000"/>
              </a:lnSpc>
              <a:spcBef>
                <a:spcPts val="295"/>
              </a:spcBef>
              <a:buFont typeface="Wingdings" panose="05000000000000000000" pitchFamily="2" charset="2"/>
              <a:buChar char="l"/>
            </a:pPr>
            <a:r>
              <a:rPr spc="-20" dirty="0">
                <a:cs typeface="Arial" panose="020B0704020202020204"/>
                <a:sym typeface="+mn-ea"/>
              </a:rPr>
              <a:t>Modern</a:t>
            </a:r>
            <a:r>
              <a:rPr spc="5" dirty="0">
                <a:cs typeface="Arial" panose="020B0704020202020204"/>
                <a:sym typeface="+mn-ea"/>
              </a:rPr>
              <a:t> </a:t>
            </a:r>
            <a:r>
              <a:rPr spc="-50" dirty="0">
                <a:cs typeface="Arial" panose="020B0704020202020204"/>
                <a:sym typeface="+mn-ea"/>
              </a:rPr>
              <a:t>approach</a:t>
            </a:r>
            <a:r>
              <a:rPr spc="5" dirty="0">
                <a:cs typeface="Arial" panose="020B0704020202020204"/>
                <a:sym typeface="+mn-ea"/>
              </a:rPr>
              <a:t> </a:t>
            </a:r>
            <a:r>
              <a:rPr dirty="0">
                <a:cs typeface="Arial" panose="020B0704020202020204"/>
                <a:sym typeface="+mn-ea"/>
              </a:rPr>
              <a:t>to</a:t>
            </a:r>
            <a:r>
              <a:rPr spc="5" dirty="0">
                <a:cs typeface="Arial" panose="020B0704020202020204"/>
                <a:sym typeface="+mn-ea"/>
              </a:rPr>
              <a:t> </a:t>
            </a:r>
            <a:r>
              <a:rPr spc="-30" dirty="0">
                <a:cs typeface="Arial" panose="020B0704020202020204"/>
                <a:sym typeface="+mn-ea"/>
              </a:rPr>
              <a:t>mobile</a:t>
            </a:r>
            <a:r>
              <a:rPr spc="10" dirty="0">
                <a:cs typeface="Arial" panose="020B0704020202020204"/>
                <a:sym typeface="+mn-ea"/>
              </a:rPr>
              <a:t> </a:t>
            </a:r>
            <a:r>
              <a:rPr spc="-10" dirty="0">
                <a:cs typeface="Arial" panose="020B0704020202020204"/>
                <a:sym typeface="+mn-ea"/>
              </a:rPr>
              <a:t>testing</a:t>
            </a:r>
            <a:r>
              <a:rPr spc="5" dirty="0">
                <a:cs typeface="Arial" panose="020B0704020202020204"/>
                <a:sym typeface="+mn-ea"/>
              </a:rPr>
              <a:t> </a:t>
            </a:r>
            <a:r>
              <a:rPr spc="-20" dirty="0">
                <a:cs typeface="Arial" panose="020B0704020202020204"/>
                <a:sym typeface="+mn-ea"/>
              </a:rPr>
              <a:t>automation</a:t>
            </a:r>
            <a:r>
              <a:rPr spc="5" dirty="0">
                <a:cs typeface="Arial" panose="020B0704020202020204"/>
                <a:sym typeface="+mn-ea"/>
              </a:rPr>
              <a:t> </a:t>
            </a:r>
            <a:r>
              <a:rPr dirty="0">
                <a:cs typeface="Arial" panose="020B0704020202020204"/>
                <a:sym typeface="+mn-ea"/>
              </a:rPr>
              <a:t>in</a:t>
            </a:r>
            <a:r>
              <a:rPr spc="10" dirty="0">
                <a:cs typeface="Arial" panose="020B0704020202020204"/>
                <a:sym typeface="+mn-ea"/>
              </a:rPr>
              <a:t> </a:t>
            </a:r>
            <a:r>
              <a:rPr spc="-40" dirty="0">
                <a:cs typeface="Arial" panose="020B0704020202020204"/>
                <a:sym typeface="+mn-ea"/>
              </a:rPr>
              <a:t>real-</a:t>
            </a:r>
            <a:r>
              <a:rPr spc="-20" dirty="0">
                <a:cs typeface="Arial" panose="020B0704020202020204"/>
                <a:sym typeface="+mn-ea"/>
              </a:rPr>
              <a:t>world </a:t>
            </a:r>
            <a:r>
              <a:rPr spc="-10" dirty="0">
                <a:cs typeface="Arial" panose="020B0704020202020204"/>
                <a:sym typeface="+mn-ea"/>
              </a:rPr>
              <a:t>practice.</a:t>
            </a:r>
          </a:p>
          <a:p>
            <a:pPr marL="285750" indent="-285750" algn="just">
              <a:lnSpc>
                <a:spcPct val="150000"/>
              </a:lnSpc>
              <a:buFont typeface="Wingdings" panose="05000000000000000000" pitchFamily="2" charset="2"/>
              <a:buChar char="l"/>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Selenium</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8</a:t>
            </a:fld>
            <a:endParaRPr lang="zh-CN" altLang="en-US"/>
          </a:p>
        </p:txBody>
      </p:sp>
      <p:sp>
        <p:nvSpPr>
          <p:cNvPr id="8" name="文本框 7"/>
          <p:cNvSpPr txBox="1"/>
          <p:nvPr/>
        </p:nvSpPr>
        <p:spPr>
          <a:xfrm>
            <a:off x="434975" y="737235"/>
            <a:ext cx="10995025" cy="3965394"/>
          </a:xfrm>
          <a:prstGeom prst="rect">
            <a:avLst/>
          </a:prstGeom>
          <a:noFill/>
        </p:spPr>
        <p:txBody>
          <a:bodyPr wrap="square">
            <a:noAutofit/>
          </a:bodyPr>
          <a:lstStyle/>
          <a:p>
            <a:pPr algn="just">
              <a:lnSpc>
                <a:spcPct val="150000"/>
              </a:lnSpc>
            </a:pPr>
            <a:r>
              <a:rPr lang="en-US" altLang="zh-CN" dirty="0"/>
              <a:t>Selenium is a widely adopted open-source framework primarily designed for web application testing but extended for mobile web testing through integration with tools like Appium or </a:t>
            </a:r>
            <a:r>
              <a:rPr lang="en-US" altLang="zh-CN" dirty="0" err="1"/>
              <a:t>Selendroid</a:t>
            </a:r>
            <a:r>
              <a:rPr lang="en-US" altLang="zh-CN" dirty="0"/>
              <a:t>. </a:t>
            </a:r>
          </a:p>
          <a:p>
            <a:pPr algn="just">
              <a:lnSpc>
                <a:spcPct val="150000"/>
              </a:lnSpc>
            </a:pPr>
            <a:endParaRPr lang="zh-CN" altLang="en-US" dirty="0"/>
          </a:p>
          <a:p>
            <a:pPr marL="298450" marR="38100" indent="-285750">
              <a:lnSpc>
                <a:spcPct val="150000"/>
              </a:lnSpc>
              <a:spcBef>
                <a:spcPts val="100"/>
              </a:spcBef>
              <a:buFont typeface="Arial" panose="020B0704020202020204" pitchFamily="34" charset="0"/>
              <a:buChar char="•"/>
            </a:pPr>
            <a:r>
              <a:rPr spc="-60" dirty="0">
                <a:sym typeface="+mn-ea"/>
              </a:rPr>
              <a:t>Open-</a:t>
            </a:r>
            <a:r>
              <a:rPr spc="-55" dirty="0">
                <a:sym typeface="+mn-ea"/>
              </a:rPr>
              <a:t>source</a:t>
            </a:r>
            <a:r>
              <a:rPr spc="10" dirty="0">
                <a:sym typeface="+mn-ea"/>
              </a:rPr>
              <a:t> </a:t>
            </a:r>
            <a:r>
              <a:rPr spc="-40" dirty="0">
                <a:sym typeface="+mn-ea"/>
              </a:rPr>
              <a:t>framework</a:t>
            </a:r>
            <a:r>
              <a:rPr spc="10" dirty="0">
                <a:sym typeface="+mn-ea"/>
              </a:rPr>
              <a:t> </a:t>
            </a:r>
            <a:r>
              <a:rPr spc="-20" dirty="0">
                <a:sym typeface="+mn-ea"/>
              </a:rPr>
              <a:t>primarily</a:t>
            </a:r>
            <a:r>
              <a:rPr spc="15" dirty="0">
                <a:sym typeface="+mn-ea"/>
              </a:rPr>
              <a:t> </a:t>
            </a:r>
            <a:r>
              <a:rPr dirty="0">
                <a:sym typeface="+mn-ea"/>
              </a:rPr>
              <a:t>for</a:t>
            </a:r>
            <a:r>
              <a:rPr spc="10" dirty="0">
                <a:sym typeface="+mn-ea"/>
              </a:rPr>
              <a:t> </a:t>
            </a:r>
            <a:r>
              <a:rPr spc="-55" dirty="0">
                <a:sym typeface="+mn-ea"/>
              </a:rPr>
              <a:t>web</a:t>
            </a:r>
            <a:r>
              <a:rPr spc="10" dirty="0">
                <a:sym typeface="+mn-ea"/>
              </a:rPr>
              <a:t> </a:t>
            </a:r>
            <a:r>
              <a:rPr spc="-25" dirty="0">
                <a:sym typeface="+mn-ea"/>
              </a:rPr>
              <a:t>application</a:t>
            </a:r>
            <a:r>
              <a:rPr spc="15" dirty="0">
                <a:sym typeface="+mn-ea"/>
              </a:rPr>
              <a:t> </a:t>
            </a:r>
            <a:r>
              <a:rPr spc="-10" dirty="0">
                <a:sym typeface="+mn-ea"/>
              </a:rPr>
              <a:t>testing. </a:t>
            </a:r>
            <a:r>
              <a:rPr spc="-45" dirty="0">
                <a:sym typeface="+mn-ea"/>
              </a:rPr>
              <a:t>Extended</a:t>
            </a:r>
            <a:r>
              <a:rPr spc="-25" dirty="0">
                <a:sym typeface="+mn-ea"/>
              </a:rPr>
              <a:t> </a:t>
            </a:r>
            <a:r>
              <a:rPr dirty="0">
                <a:sym typeface="+mn-ea"/>
              </a:rPr>
              <a:t>for</a:t>
            </a:r>
            <a:r>
              <a:rPr spc="-30" dirty="0">
                <a:sym typeface="+mn-ea"/>
              </a:rPr>
              <a:t> mobile</a:t>
            </a:r>
            <a:r>
              <a:rPr spc="-25" dirty="0">
                <a:sym typeface="+mn-ea"/>
              </a:rPr>
              <a:t> </a:t>
            </a:r>
            <a:r>
              <a:rPr spc="-55" dirty="0">
                <a:sym typeface="+mn-ea"/>
              </a:rPr>
              <a:t>web</a:t>
            </a:r>
            <a:r>
              <a:rPr spc="-15" dirty="0">
                <a:sym typeface="+mn-ea"/>
              </a:rPr>
              <a:t> </a:t>
            </a:r>
            <a:r>
              <a:rPr spc="-10" dirty="0">
                <a:sym typeface="+mn-ea"/>
              </a:rPr>
              <a:t>testing</a:t>
            </a:r>
            <a:r>
              <a:rPr spc="-20" dirty="0">
                <a:sym typeface="+mn-ea"/>
              </a:rPr>
              <a:t> </a:t>
            </a:r>
            <a:r>
              <a:rPr dirty="0">
                <a:sym typeface="+mn-ea"/>
              </a:rPr>
              <a:t>via</a:t>
            </a:r>
            <a:r>
              <a:rPr spc="-25" dirty="0">
                <a:sym typeface="+mn-ea"/>
              </a:rPr>
              <a:t> </a:t>
            </a:r>
            <a:r>
              <a:rPr spc="-20" dirty="0">
                <a:sym typeface="+mn-ea"/>
              </a:rPr>
              <a:t>Appium </a:t>
            </a:r>
            <a:r>
              <a:rPr dirty="0">
                <a:sym typeface="+mn-ea"/>
              </a:rPr>
              <a:t>or</a:t>
            </a:r>
            <a:r>
              <a:rPr spc="-25" dirty="0">
                <a:sym typeface="+mn-ea"/>
              </a:rPr>
              <a:t> </a:t>
            </a:r>
            <a:r>
              <a:rPr spc="-10" dirty="0">
                <a:sym typeface="+mn-ea"/>
              </a:rPr>
              <a:t>Selendroid.</a:t>
            </a:r>
            <a:endParaRPr spc="-10" dirty="0"/>
          </a:p>
          <a:p>
            <a:pPr marL="298450" marR="38100" indent="-285750">
              <a:lnSpc>
                <a:spcPct val="150000"/>
              </a:lnSpc>
              <a:spcBef>
                <a:spcPts val="295"/>
              </a:spcBef>
              <a:buFont typeface="Arial" panose="020B0704020202020204" pitchFamily="34" charset="0"/>
              <a:buChar char="•"/>
            </a:pPr>
            <a:r>
              <a:rPr spc="-40" dirty="0">
                <a:sym typeface="+mn-ea"/>
              </a:rPr>
              <a:t>Supports</a:t>
            </a:r>
            <a:r>
              <a:rPr spc="-15" dirty="0">
                <a:sym typeface="+mn-ea"/>
              </a:rPr>
              <a:t> </a:t>
            </a:r>
            <a:r>
              <a:rPr spc="-60" dirty="0">
                <a:sym typeface="+mn-ea"/>
              </a:rPr>
              <a:t>cross-</a:t>
            </a:r>
            <a:r>
              <a:rPr spc="-65" dirty="0">
                <a:sym typeface="+mn-ea"/>
              </a:rPr>
              <a:t>browser</a:t>
            </a:r>
            <a:r>
              <a:rPr spc="-5" dirty="0">
                <a:sym typeface="+mn-ea"/>
              </a:rPr>
              <a:t> </a:t>
            </a:r>
            <a:r>
              <a:rPr spc="-10" dirty="0">
                <a:sym typeface="+mn-ea"/>
              </a:rPr>
              <a:t>testing</a:t>
            </a:r>
            <a:r>
              <a:rPr spc="-5" dirty="0">
                <a:sym typeface="+mn-ea"/>
              </a:rPr>
              <a:t> </a:t>
            </a:r>
            <a:r>
              <a:rPr spc="-30" dirty="0">
                <a:sym typeface="+mn-ea"/>
              </a:rPr>
              <a:t>(Chrome,</a:t>
            </a:r>
            <a:r>
              <a:rPr spc="-10" dirty="0">
                <a:sym typeface="+mn-ea"/>
              </a:rPr>
              <a:t> </a:t>
            </a:r>
            <a:r>
              <a:rPr spc="-25" dirty="0">
                <a:sym typeface="+mn-ea"/>
              </a:rPr>
              <a:t>Firefox,</a:t>
            </a:r>
            <a:r>
              <a:rPr spc="-5" dirty="0">
                <a:sym typeface="+mn-ea"/>
              </a:rPr>
              <a:t> </a:t>
            </a:r>
            <a:r>
              <a:rPr spc="-20" dirty="0">
                <a:sym typeface="+mn-ea"/>
              </a:rPr>
              <a:t>Safari)</a:t>
            </a:r>
            <a:r>
              <a:rPr spc="-10" dirty="0">
                <a:sym typeface="+mn-ea"/>
              </a:rPr>
              <a:t> </a:t>
            </a:r>
            <a:r>
              <a:rPr dirty="0">
                <a:sym typeface="+mn-ea"/>
              </a:rPr>
              <a:t>on</a:t>
            </a:r>
            <a:r>
              <a:rPr spc="-5" dirty="0">
                <a:sym typeface="+mn-ea"/>
              </a:rPr>
              <a:t> </a:t>
            </a:r>
            <a:r>
              <a:rPr spc="-10" dirty="0">
                <a:sym typeface="+mn-ea"/>
              </a:rPr>
              <a:t>Android </a:t>
            </a:r>
            <a:r>
              <a:rPr spc="-25" dirty="0">
                <a:sym typeface="+mn-ea"/>
              </a:rPr>
              <a:t>and</a:t>
            </a:r>
            <a:r>
              <a:rPr spc="-45" dirty="0">
                <a:sym typeface="+mn-ea"/>
              </a:rPr>
              <a:t> </a:t>
            </a:r>
            <a:r>
              <a:rPr spc="-20" dirty="0">
                <a:sym typeface="+mn-ea"/>
              </a:rPr>
              <a:t>iOS.</a:t>
            </a:r>
            <a:endParaRPr spc="-20" dirty="0"/>
          </a:p>
          <a:p>
            <a:pPr marL="298450" indent="-285750">
              <a:lnSpc>
                <a:spcPct val="150000"/>
              </a:lnSpc>
              <a:spcBef>
                <a:spcPts val="290"/>
              </a:spcBef>
              <a:buFont typeface="Arial" panose="020B0704020202020204" pitchFamily="34" charset="0"/>
              <a:buChar char="•"/>
            </a:pPr>
            <a:r>
              <a:rPr spc="-100" dirty="0">
                <a:sym typeface="+mn-ea"/>
              </a:rPr>
              <a:t>Uses</a:t>
            </a:r>
            <a:r>
              <a:rPr spc="30" dirty="0">
                <a:sym typeface="+mn-ea"/>
              </a:rPr>
              <a:t> </a:t>
            </a:r>
            <a:r>
              <a:rPr spc="-35" dirty="0">
                <a:sym typeface="+mn-ea"/>
              </a:rPr>
              <a:t>WebDriver </a:t>
            </a:r>
            <a:r>
              <a:rPr spc="-20" dirty="0">
                <a:sym typeface="+mn-ea"/>
              </a:rPr>
              <a:t>protocol</a:t>
            </a:r>
            <a:r>
              <a:rPr dirty="0">
                <a:sym typeface="+mn-ea"/>
              </a:rPr>
              <a:t> for </a:t>
            </a:r>
            <a:r>
              <a:rPr spc="-55" dirty="0">
                <a:sym typeface="+mn-ea"/>
              </a:rPr>
              <a:t>user</a:t>
            </a:r>
            <a:r>
              <a:rPr dirty="0">
                <a:sym typeface="+mn-ea"/>
              </a:rPr>
              <a:t> </a:t>
            </a:r>
            <a:r>
              <a:rPr spc="-30" dirty="0">
                <a:sym typeface="+mn-ea"/>
              </a:rPr>
              <a:t>actions</a:t>
            </a:r>
            <a:r>
              <a:rPr spc="-5" dirty="0">
                <a:sym typeface="+mn-ea"/>
              </a:rPr>
              <a:t> </a:t>
            </a:r>
            <a:r>
              <a:rPr spc="-10" dirty="0">
                <a:sym typeface="+mn-ea"/>
              </a:rPr>
              <a:t>(clicks,</a:t>
            </a:r>
            <a:r>
              <a:rPr spc="5" dirty="0">
                <a:sym typeface="+mn-ea"/>
              </a:rPr>
              <a:t> </a:t>
            </a:r>
            <a:r>
              <a:rPr spc="-50" dirty="0">
                <a:sym typeface="+mn-ea"/>
              </a:rPr>
              <a:t>swipes,</a:t>
            </a:r>
            <a:r>
              <a:rPr spc="5" dirty="0">
                <a:sym typeface="+mn-ea"/>
              </a:rPr>
              <a:t> </a:t>
            </a:r>
            <a:r>
              <a:rPr dirty="0">
                <a:sym typeface="+mn-ea"/>
              </a:rPr>
              <a:t>text </a:t>
            </a:r>
            <a:r>
              <a:rPr spc="-10" dirty="0">
                <a:sym typeface="+mn-ea"/>
              </a:rPr>
              <a:t>input).</a:t>
            </a:r>
            <a:endParaRPr spc="-10" dirty="0"/>
          </a:p>
          <a:p>
            <a:pPr marL="298450" marR="5080" indent="-285750">
              <a:lnSpc>
                <a:spcPct val="150000"/>
              </a:lnSpc>
              <a:spcBef>
                <a:spcPts val="295"/>
              </a:spcBef>
              <a:buFont typeface="Arial" panose="020B0704020202020204" pitchFamily="34" charset="0"/>
              <a:buChar char="•"/>
            </a:pPr>
            <a:r>
              <a:rPr spc="-45" dirty="0">
                <a:sym typeface="+mn-ea"/>
              </a:rPr>
              <a:t>Features:</a:t>
            </a:r>
            <a:r>
              <a:rPr spc="100" dirty="0">
                <a:sym typeface="+mn-ea"/>
              </a:rPr>
              <a:t> </a:t>
            </a:r>
            <a:r>
              <a:rPr spc="-55" dirty="0">
                <a:sym typeface="+mn-ea"/>
              </a:rPr>
              <a:t>Language</a:t>
            </a:r>
            <a:r>
              <a:rPr spc="5" dirty="0">
                <a:sym typeface="+mn-ea"/>
              </a:rPr>
              <a:t> </a:t>
            </a:r>
            <a:r>
              <a:rPr spc="-10" dirty="0">
                <a:sym typeface="+mn-ea"/>
              </a:rPr>
              <a:t>flexibility</a:t>
            </a:r>
            <a:r>
              <a:rPr dirty="0">
                <a:sym typeface="+mn-ea"/>
              </a:rPr>
              <a:t> </a:t>
            </a:r>
            <a:r>
              <a:rPr spc="-20" dirty="0">
                <a:sym typeface="+mn-ea"/>
              </a:rPr>
              <a:t>(Java,</a:t>
            </a:r>
            <a:r>
              <a:rPr spc="5" dirty="0">
                <a:sym typeface="+mn-ea"/>
              </a:rPr>
              <a:t> </a:t>
            </a:r>
            <a:r>
              <a:rPr spc="-10" dirty="0">
                <a:sym typeface="+mn-ea"/>
              </a:rPr>
              <a:t>Python,</a:t>
            </a:r>
            <a:r>
              <a:rPr spc="5" dirty="0">
                <a:sym typeface="+mn-ea"/>
              </a:rPr>
              <a:t> </a:t>
            </a:r>
            <a:r>
              <a:rPr spc="60" dirty="0">
                <a:sym typeface="+mn-ea"/>
              </a:rPr>
              <a:t>C#,</a:t>
            </a:r>
            <a:r>
              <a:rPr spc="5" dirty="0">
                <a:sym typeface="+mn-ea"/>
              </a:rPr>
              <a:t> </a:t>
            </a:r>
            <a:r>
              <a:rPr spc="-70" dirty="0">
                <a:sym typeface="+mn-ea"/>
              </a:rPr>
              <a:t>Ruby,</a:t>
            </a:r>
            <a:r>
              <a:rPr spc="5" dirty="0">
                <a:sym typeface="+mn-ea"/>
              </a:rPr>
              <a:t> </a:t>
            </a:r>
            <a:r>
              <a:rPr spc="-25" dirty="0">
                <a:sym typeface="+mn-ea"/>
              </a:rPr>
              <a:t>JavaScript), </a:t>
            </a:r>
            <a:r>
              <a:rPr spc="-50" dirty="0">
                <a:sym typeface="+mn-ea"/>
              </a:rPr>
              <a:t>Selenium</a:t>
            </a:r>
            <a:r>
              <a:rPr spc="-20" dirty="0">
                <a:sym typeface="+mn-ea"/>
              </a:rPr>
              <a:t> </a:t>
            </a:r>
            <a:r>
              <a:rPr spc="-10" dirty="0">
                <a:sym typeface="+mn-ea"/>
              </a:rPr>
              <a:t>Grid</a:t>
            </a:r>
            <a:r>
              <a:rPr spc="-25" dirty="0">
                <a:sym typeface="+mn-ea"/>
              </a:rPr>
              <a:t> </a:t>
            </a:r>
            <a:r>
              <a:rPr dirty="0">
                <a:sym typeface="+mn-ea"/>
              </a:rPr>
              <a:t>for</a:t>
            </a:r>
            <a:r>
              <a:rPr spc="-20" dirty="0">
                <a:sym typeface="+mn-ea"/>
              </a:rPr>
              <a:t> </a:t>
            </a:r>
            <a:r>
              <a:rPr spc="-30" dirty="0">
                <a:sym typeface="+mn-ea"/>
              </a:rPr>
              <a:t>parallel</a:t>
            </a:r>
            <a:r>
              <a:rPr spc="-20" dirty="0">
                <a:sym typeface="+mn-ea"/>
              </a:rPr>
              <a:t> </a:t>
            </a:r>
            <a:r>
              <a:rPr spc="-10" dirty="0">
                <a:sym typeface="+mn-ea"/>
              </a:rPr>
              <a:t>testing,</a:t>
            </a:r>
            <a:r>
              <a:rPr spc="-20" dirty="0">
                <a:sym typeface="+mn-ea"/>
              </a:rPr>
              <a:t> </a:t>
            </a:r>
            <a:r>
              <a:rPr spc="-25" dirty="0">
                <a:sym typeface="+mn-ea"/>
              </a:rPr>
              <a:t>cloud</a:t>
            </a:r>
            <a:r>
              <a:rPr spc="-20" dirty="0">
                <a:sym typeface="+mn-ea"/>
              </a:rPr>
              <a:t> </a:t>
            </a:r>
            <a:r>
              <a:rPr spc="-10" dirty="0">
                <a:sym typeface="+mn-ea"/>
              </a:rPr>
              <a:t>integration</a:t>
            </a:r>
            <a:r>
              <a:rPr spc="-20" dirty="0">
                <a:sym typeface="+mn-ea"/>
              </a:rPr>
              <a:t> </a:t>
            </a:r>
            <a:r>
              <a:rPr spc="-10" dirty="0">
                <a:sym typeface="+mn-ea"/>
              </a:rPr>
              <a:t>(BrowserStack, </a:t>
            </a:r>
            <a:r>
              <a:rPr spc="-80" dirty="0">
                <a:sym typeface="+mn-ea"/>
              </a:rPr>
              <a:t>Sauce</a:t>
            </a:r>
            <a:r>
              <a:rPr spc="20" dirty="0">
                <a:sym typeface="+mn-ea"/>
              </a:rPr>
              <a:t> </a:t>
            </a:r>
            <a:r>
              <a:rPr spc="-10" dirty="0">
                <a:sym typeface="+mn-ea"/>
              </a:rPr>
              <a:t>Labs).</a:t>
            </a:r>
            <a:endParaRPr spc="-10" dirty="0"/>
          </a:p>
          <a:p>
            <a:pPr algn="just">
              <a:lnSpc>
                <a:spcPct val="150000"/>
              </a:lnSpc>
            </a:pPr>
            <a:endParaRPr lang="zh-CN" altLang="en-US" dirty="0"/>
          </a:p>
        </p:txBody>
      </p:sp>
      <p:pic>
        <p:nvPicPr>
          <p:cNvPr id="22"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970" y="4327332"/>
            <a:ext cx="4651030" cy="21542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Appium</a:t>
            </a:r>
            <a:endParaRPr lang="zh-CN" altLang="en-US" dirty="0"/>
          </a:p>
        </p:txBody>
      </p:sp>
      <p:sp>
        <p:nvSpPr>
          <p:cNvPr id="3" name="页脚占位符 2"/>
          <p:cNvSpPr>
            <a:spLocks noGrp="1"/>
          </p:cNvSpPr>
          <p:nvPr>
            <p:ph type="ftr" sz="quarter" idx="3"/>
          </p:nvPr>
        </p:nvSpPr>
        <p:spPr/>
        <p:txBody>
          <a:bodyPr/>
          <a:lstStyle/>
          <a:p>
            <a:r>
              <a:rPr lang="en-US" altLang="zh-CN"/>
              <a:t>Wenzhou – Kean University</a:t>
            </a:r>
          </a:p>
          <a:p>
            <a:r>
              <a:rPr lang="en-US" altLang="zh-CN"/>
              <a:t>College of Science, Mathematics and Technology</a:t>
            </a:r>
            <a:endParaRPr lang="en-US" altLang="zh-CN" dirty="0"/>
          </a:p>
        </p:txBody>
      </p:sp>
      <p:sp>
        <p:nvSpPr>
          <p:cNvPr id="4" name="灯片编号占位符 3"/>
          <p:cNvSpPr>
            <a:spLocks noGrp="1"/>
          </p:cNvSpPr>
          <p:nvPr>
            <p:ph type="sldNum" sz="quarter" idx="4"/>
          </p:nvPr>
        </p:nvSpPr>
        <p:spPr/>
        <p:txBody>
          <a:bodyPr/>
          <a:lstStyle/>
          <a:p>
            <a:fld id="{D5496141-EF9F-48D7-BC1D-782D37831BAB}" type="slidenum">
              <a:rPr lang="zh-CN" altLang="en-US" smtClean="0"/>
              <a:t>9</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1451" y="3208214"/>
            <a:ext cx="6645965" cy="3455902"/>
          </a:xfrm>
          <a:prstGeom prst="rect">
            <a:avLst/>
          </a:prstGeom>
        </p:spPr>
      </p:pic>
      <p:sp>
        <p:nvSpPr>
          <p:cNvPr id="5" name="Text Box 4"/>
          <p:cNvSpPr txBox="1"/>
          <p:nvPr/>
        </p:nvSpPr>
        <p:spPr>
          <a:xfrm>
            <a:off x="180340" y="852805"/>
            <a:ext cx="11849735" cy="3523252"/>
          </a:xfrm>
          <a:prstGeom prst="rect">
            <a:avLst/>
          </a:prstGeom>
          <a:noFill/>
        </p:spPr>
        <p:txBody>
          <a:bodyPr wrap="square" rtlCol="0">
            <a:noAutofit/>
          </a:bodyPr>
          <a:lstStyle/>
          <a:p>
            <a:pPr>
              <a:lnSpc>
                <a:spcPct val="150000"/>
              </a:lnSpc>
            </a:pPr>
            <a:r>
              <a:rPr lang="en-US" altLang="en-US" dirty="0"/>
              <a:t>Appium is a popular open&lt;source framework used for automated mobile app testing. It allows developers to automate the testing of native or hybrid iOS and Android </a:t>
            </a:r>
            <a:r>
              <a:rPr lang="en-US" altLang="en-US" dirty="0" err="1"/>
              <a:t>applications.Appium</a:t>
            </a:r>
            <a:r>
              <a:rPr lang="en-US" altLang="en-US" dirty="0"/>
              <a:t> doesn’t work alone. It runs the test cases using the</a:t>
            </a:r>
          </a:p>
          <a:p>
            <a:pPr>
              <a:lnSpc>
                <a:spcPct val="150000"/>
              </a:lnSpc>
            </a:pPr>
            <a:r>
              <a:rPr lang="en-US" altLang="en-US" dirty="0"/>
              <a:t>WebDriver interface.</a:t>
            </a:r>
          </a:p>
          <a:p>
            <a:pPr marL="285750" marR="110490" indent="-285750">
              <a:lnSpc>
                <a:spcPct val="150000"/>
              </a:lnSpc>
              <a:spcBef>
                <a:spcPts val="100"/>
              </a:spcBef>
              <a:buFont typeface="Arial" panose="020B0704020202020204" pitchFamily="34" charset="0"/>
              <a:buChar char="•"/>
            </a:pPr>
            <a:r>
              <a:rPr spc="-60" dirty="0">
                <a:cs typeface="Arial" panose="020B0704020202020204"/>
                <a:sym typeface="+mn-ea"/>
              </a:rPr>
              <a:t>Open-</a:t>
            </a:r>
            <a:r>
              <a:rPr spc="-55" dirty="0">
                <a:cs typeface="Arial" panose="020B0704020202020204"/>
                <a:sym typeface="+mn-ea"/>
              </a:rPr>
              <a:t>source</a:t>
            </a:r>
            <a:r>
              <a:rPr spc="-10" dirty="0">
                <a:cs typeface="Arial" panose="020B0704020202020204"/>
                <a:sym typeface="+mn-ea"/>
              </a:rPr>
              <a:t> </a:t>
            </a:r>
            <a:r>
              <a:rPr spc="-40" dirty="0">
                <a:cs typeface="Arial" panose="020B0704020202020204"/>
                <a:sym typeface="+mn-ea"/>
              </a:rPr>
              <a:t>framework</a:t>
            </a:r>
            <a:r>
              <a:rPr spc="-5" dirty="0">
                <a:cs typeface="Arial" panose="020B0704020202020204"/>
                <a:sym typeface="+mn-ea"/>
              </a:rPr>
              <a:t> </a:t>
            </a:r>
            <a:r>
              <a:rPr dirty="0">
                <a:cs typeface="Arial" panose="020B0704020202020204"/>
                <a:sym typeface="+mn-ea"/>
              </a:rPr>
              <a:t>for</a:t>
            </a:r>
            <a:r>
              <a:rPr spc="-10" dirty="0">
                <a:cs typeface="Arial" panose="020B0704020202020204"/>
                <a:sym typeface="+mn-ea"/>
              </a:rPr>
              <a:t> </a:t>
            </a:r>
            <a:r>
              <a:rPr spc="-30" dirty="0">
                <a:cs typeface="Arial" panose="020B0704020202020204"/>
                <a:sym typeface="+mn-ea"/>
              </a:rPr>
              <a:t>automated</a:t>
            </a:r>
            <a:r>
              <a:rPr spc="-5" dirty="0">
                <a:cs typeface="Arial" panose="020B0704020202020204"/>
                <a:sym typeface="+mn-ea"/>
              </a:rPr>
              <a:t> </a:t>
            </a:r>
            <a:r>
              <a:rPr spc="-25" dirty="0">
                <a:cs typeface="Arial" panose="020B0704020202020204"/>
                <a:sym typeface="+mn-ea"/>
              </a:rPr>
              <a:t>mobile</a:t>
            </a:r>
            <a:r>
              <a:rPr spc="-10" dirty="0">
                <a:cs typeface="Arial" panose="020B0704020202020204"/>
                <a:sym typeface="+mn-ea"/>
              </a:rPr>
              <a:t> </a:t>
            </a:r>
            <a:r>
              <a:rPr spc="-25" dirty="0">
                <a:cs typeface="Arial" panose="020B0704020202020204"/>
                <a:sym typeface="+mn-ea"/>
              </a:rPr>
              <a:t>app</a:t>
            </a:r>
            <a:r>
              <a:rPr spc="-5" dirty="0">
                <a:cs typeface="Arial" panose="020B0704020202020204"/>
                <a:sym typeface="+mn-ea"/>
              </a:rPr>
              <a:t> </a:t>
            </a:r>
            <a:r>
              <a:rPr spc="-10" dirty="0">
                <a:cs typeface="Arial" panose="020B0704020202020204"/>
                <a:sym typeface="+mn-ea"/>
              </a:rPr>
              <a:t>testing. </a:t>
            </a:r>
          </a:p>
          <a:p>
            <a:pPr marL="285750" marR="110490" indent="-285750">
              <a:lnSpc>
                <a:spcPct val="150000"/>
              </a:lnSpc>
              <a:spcBef>
                <a:spcPts val="100"/>
              </a:spcBef>
              <a:buFont typeface="Arial" panose="020B0704020202020204" pitchFamily="34" charset="0"/>
              <a:buChar char="•"/>
            </a:pPr>
            <a:r>
              <a:rPr spc="-35" dirty="0">
                <a:cs typeface="Arial" panose="020B0704020202020204"/>
                <a:sym typeface="+mn-ea"/>
              </a:rPr>
              <a:t>Supports </a:t>
            </a:r>
            <a:r>
              <a:rPr spc="-20" dirty="0">
                <a:cs typeface="Arial" panose="020B0704020202020204"/>
                <a:sym typeface="+mn-ea"/>
              </a:rPr>
              <a:t>native</a:t>
            </a:r>
            <a:r>
              <a:rPr spc="-35" dirty="0">
                <a:cs typeface="Arial" panose="020B0704020202020204"/>
                <a:sym typeface="+mn-ea"/>
              </a:rPr>
              <a:t> </a:t>
            </a:r>
            <a:r>
              <a:rPr spc="-25" dirty="0">
                <a:cs typeface="Arial" panose="020B0704020202020204"/>
                <a:sym typeface="+mn-ea"/>
              </a:rPr>
              <a:t>and</a:t>
            </a:r>
            <a:r>
              <a:rPr spc="-30" dirty="0">
                <a:cs typeface="Arial" panose="020B0704020202020204"/>
                <a:sym typeface="+mn-ea"/>
              </a:rPr>
              <a:t> </a:t>
            </a:r>
            <a:r>
              <a:rPr spc="-20" dirty="0">
                <a:cs typeface="Arial" panose="020B0704020202020204"/>
                <a:sym typeface="+mn-ea"/>
              </a:rPr>
              <a:t>hybrid</a:t>
            </a:r>
            <a:r>
              <a:rPr spc="-35" dirty="0">
                <a:cs typeface="Arial" panose="020B0704020202020204"/>
                <a:sym typeface="+mn-ea"/>
              </a:rPr>
              <a:t> </a:t>
            </a:r>
            <a:r>
              <a:rPr spc="-20" dirty="0">
                <a:cs typeface="Arial" panose="020B0704020202020204"/>
                <a:sym typeface="+mn-ea"/>
              </a:rPr>
              <a:t>iOS</a:t>
            </a:r>
            <a:r>
              <a:rPr spc="-30" dirty="0">
                <a:cs typeface="Arial" panose="020B0704020202020204"/>
                <a:sym typeface="+mn-ea"/>
              </a:rPr>
              <a:t> </a:t>
            </a:r>
            <a:r>
              <a:rPr spc="-25" dirty="0">
                <a:cs typeface="Arial" panose="020B0704020202020204"/>
                <a:sym typeface="+mn-ea"/>
              </a:rPr>
              <a:t>and</a:t>
            </a:r>
            <a:r>
              <a:rPr spc="-35" dirty="0">
                <a:cs typeface="Arial" panose="020B0704020202020204"/>
                <a:sym typeface="+mn-ea"/>
              </a:rPr>
              <a:t> </a:t>
            </a:r>
            <a:r>
              <a:rPr spc="-10" dirty="0">
                <a:cs typeface="Arial" panose="020B0704020202020204"/>
                <a:sym typeface="+mn-ea"/>
              </a:rPr>
              <a:t>Android</a:t>
            </a:r>
            <a:r>
              <a:rPr spc="-35" dirty="0">
                <a:cs typeface="Arial" panose="020B0704020202020204"/>
                <a:sym typeface="+mn-ea"/>
              </a:rPr>
              <a:t> </a:t>
            </a:r>
            <a:r>
              <a:rPr spc="-10" dirty="0">
                <a:cs typeface="Arial" panose="020B0704020202020204"/>
                <a:sym typeface="+mn-ea"/>
              </a:rPr>
              <a:t>applications. </a:t>
            </a:r>
          </a:p>
          <a:p>
            <a:pPr marL="285750" marR="110490" indent="-285750">
              <a:lnSpc>
                <a:spcPct val="150000"/>
              </a:lnSpc>
              <a:spcBef>
                <a:spcPts val="100"/>
              </a:spcBef>
              <a:buFont typeface="Arial" panose="020B0704020202020204" pitchFamily="34" charset="0"/>
              <a:buChar char="•"/>
            </a:pPr>
            <a:r>
              <a:rPr spc="-20" dirty="0">
                <a:cs typeface="Arial" panose="020B0704020202020204"/>
                <a:sym typeface="+mn-ea"/>
              </a:rPr>
              <a:t>Utilizes</a:t>
            </a:r>
            <a:r>
              <a:rPr spc="5" dirty="0">
                <a:cs typeface="Arial" panose="020B0704020202020204"/>
                <a:sym typeface="+mn-ea"/>
              </a:rPr>
              <a:t> </a:t>
            </a:r>
            <a:r>
              <a:rPr spc="-35" dirty="0">
                <a:cs typeface="Arial" panose="020B0704020202020204"/>
                <a:sym typeface="+mn-ea"/>
              </a:rPr>
              <a:t>WebDriver</a:t>
            </a:r>
            <a:r>
              <a:rPr spc="10" dirty="0">
                <a:cs typeface="Arial" panose="020B0704020202020204"/>
                <a:sym typeface="+mn-ea"/>
              </a:rPr>
              <a:t> </a:t>
            </a:r>
            <a:r>
              <a:rPr spc="-30" dirty="0">
                <a:cs typeface="Arial" panose="020B0704020202020204"/>
                <a:sym typeface="+mn-ea"/>
              </a:rPr>
              <a:t>interface</a:t>
            </a:r>
            <a:r>
              <a:rPr spc="5" dirty="0">
                <a:cs typeface="Arial" panose="020B0704020202020204"/>
                <a:sym typeface="+mn-ea"/>
              </a:rPr>
              <a:t> </a:t>
            </a:r>
            <a:r>
              <a:rPr dirty="0">
                <a:cs typeface="Arial" panose="020B0704020202020204"/>
                <a:sym typeface="+mn-ea"/>
              </a:rPr>
              <a:t>to</a:t>
            </a:r>
            <a:r>
              <a:rPr spc="10" dirty="0">
                <a:cs typeface="Arial" panose="020B0704020202020204"/>
                <a:sym typeface="+mn-ea"/>
              </a:rPr>
              <a:t> </a:t>
            </a:r>
            <a:r>
              <a:rPr spc="-50" dirty="0">
                <a:cs typeface="Arial" panose="020B0704020202020204"/>
                <a:sym typeface="+mn-ea"/>
              </a:rPr>
              <a:t>execute</a:t>
            </a:r>
            <a:r>
              <a:rPr spc="5" dirty="0">
                <a:cs typeface="Arial" panose="020B0704020202020204"/>
                <a:sym typeface="+mn-ea"/>
              </a:rPr>
              <a:t> </a:t>
            </a:r>
            <a:r>
              <a:rPr dirty="0">
                <a:cs typeface="Arial" panose="020B0704020202020204"/>
                <a:sym typeface="+mn-ea"/>
              </a:rPr>
              <a:t>test</a:t>
            </a:r>
            <a:r>
              <a:rPr spc="10" dirty="0">
                <a:cs typeface="Arial" panose="020B0704020202020204"/>
                <a:sym typeface="+mn-ea"/>
              </a:rPr>
              <a:t> </a:t>
            </a:r>
            <a:r>
              <a:rPr spc="-10" dirty="0">
                <a:cs typeface="Arial" panose="020B0704020202020204"/>
                <a:sym typeface="+mn-ea"/>
              </a:rPr>
              <a:t>cases.</a:t>
            </a:r>
            <a:endParaRPr dirty="0">
              <a:cs typeface="Arial" panose="020B0704020202020204"/>
            </a:endParaRPr>
          </a:p>
          <a:p>
            <a:pPr marL="285750" marR="5080" indent="-285750">
              <a:lnSpc>
                <a:spcPct val="150000"/>
              </a:lnSpc>
              <a:buFont typeface="Arial" panose="020B0704020202020204" pitchFamily="34" charset="0"/>
              <a:buChar char="•"/>
            </a:pPr>
            <a:r>
              <a:rPr spc="-60" dirty="0">
                <a:cs typeface="Arial" panose="020B0704020202020204"/>
                <a:sym typeface="+mn-ea"/>
              </a:rPr>
              <a:t>Enables</a:t>
            </a:r>
            <a:r>
              <a:rPr spc="-10" dirty="0">
                <a:cs typeface="Arial" panose="020B0704020202020204"/>
                <a:sym typeface="+mn-ea"/>
              </a:rPr>
              <a:t> testing</a:t>
            </a:r>
            <a:r>
              <a:rPr spc="-20" dirty="0">
                <a:cs typeface="Arial" panose="020B0704020202020204"/>
                <a:sym typeface="+mn-ea"/>
              </a:rPr>
              <a:t> </a:t>
            </a:r>
            <a:r>
              <a:rPr dirty="0">
                <a:cs typeface="Arial" panose="020B0704020202020204"/>
                <a:sym typeface="+mn-ea"/>
              </a:rPr>
              <a:t>on</a:t>
            </a:r>
            <a:r>
              <a:rPr spc="-15" dirty="0">
                <a:cs typeface="Arial" panose="020B0704020202020204"/>
                <a:sym typeface="+mn-ea"/>
              </a:rPr>
              <a:t> </a:t>
            </a:r>
            <a:r>
              <a:rPr spc="-25" dirty="0">
                <a:cs typeface="Arial" panose="020B0704020202020204"/>
                <a:sym typeface="+mn-ea"/>
              </a:rPr>
              <a:t>real</a:t>
            </a:r>
            <a:r>
              <a:rPr spc="-15" dirty="0">
                <a:cs typeface="Arial" panose="020B0704020202020204"/>
                <a:sym typeface="+mn-ea"/>
              </a:rPr>
              <a:t> </a:t>
            </a:r>
            <a:r>
              <a:rPr spc="-60" dirty="0">
                <a:cs typeface="Arial" panose="020B0704020202020204"/>
                <a:sym typeface="+mn-ea"/>
              </a:rPr>
              <a:t>devices,</a:t>
            </a:r>
            <a:r>
              <a:rPr spc="-5" dirty="0">
                <a:cs typeface="Arial" panose="020B0704020202020204"/>
                <a:sym typeface="+mn-ea"/>
              </a:rPr>
              <a:t> </a:t>
            </a:r>
            <a:r>
              <a:rPr spc="-40" dirty="0">
                <a:cs typeface="Arial" panose="020B0704020202020204"/>
                <a:sym typeface="+mn-ea"/>
              </a:rPr>
              <a:t>emulators,</a:t>
            </a:r>
            <a:r>
              <a:rPr spc="-15" dirty="0">
                <a:cs typeface="Arial" panose="020B0704020202020204"/>
                <a:sym typeface="+mn-ea"/>
              </a:rPr>
              <a:t> </a:t>
            </a:r>
            <a:r>
              <a:rPr dirty="0">
                <a:cs typeface="Arial" panose="020B0704020202020204"/>
                <a:sym typeface="+mn-ea"/>
              </a:rPr>
              <a:t>or</a:t>
            </a:r>
            <a:r>
              <a:rPr spc="-15" dirty="0">
                <a:cs typeface="Arial" panose="020B0704020202020204"/>
                <a:sym typeface="+mn-ea"/>
              </a:rPr>
              <a:t> </a:t>
            </a:r>
            <a:r>
              <a:rPr spc="-10" dirty="0">
                <a:cs typeface="Arial" panose="020B0704020202020204"/>
                <a:sym typeface="+mn-ea"/>
              </a:rPr>
              <a:t>simulators. </a:t>
            </a:r>
          </a:p>
          <a:p>
            <a:pPr marL="285750" marR="5080" indent="-285750">
              <a:lnSpc>
                <a:spcPct val="150000"/>
              </a:lnSpc>
              <a:buFont typeface="Arial" panose="020B0704020202020204" pitchFamily="34" charset="0"/>
              <a:buChar char="•"/>
            </a:pPr>
            <a:r>
              <a:rPr spc="-30" dirty="0">
                <a:cs typeface="Arial" panose="020B0704020202020204"/>
                <a:sym typeface="+mn-ea"/>
              </a:rPr>
              <a:t>Flexible</a:t>
            </a:r>
            <a:r>
              <a:rPr dirty="0">
                <a:cs typeface="Arial" panose="020B0704020202020204"/>
                <a:sym typeface="+mn-ea"/>
              </a:rPr>
              <a:t> </a:t>
            </a:r>
            <a:r>
              <a:rPr spc="-25" dirty="0">
                <a:cs typeface="Arial" panose="020B0704020202020204"/>
                <a:sym typeface="+mn-ea"/>
              </a:rPr>
              <a:t>and</a:t>
            </a:r>
            <a:r>
              <a:rPr dirty="0">
                <a:cs typeface="Arial" panose="020B0704020202020204"/>
                <a:sym typeface="+mn-ea"/>
              </a:rPr>
              <a:t> </a:t>
            </a:r>
            <a:r>
              <a:rPr spc="-30" dirty="0">
                <a:cs typeface="Arial" panose="020B0704020202020204"/>
                <a:sym typeface="+mn-ea"/>
              </a:rPr>
              <a:t>integrates</a:t>
            </a:r>
            <a:r>
              <a:rPr dirty="0">
                <a:cs typeface="Arial" panose="020B0704020202020204"/>
                <a:sym typeface="+mn-ea"/>
              </a:rPr>
              <a:t> with </a:t>
            </a:r>
            <a:r>
              <a:rPr spc="-40" dirty="0">
                <a:cs typeface="Arial" panose="020B0704020202020204"/>
                <a:sym typeface="+mn-ea"/>
              </a:rPr>
              <a:t>various</a:t>
            </a:r>
            <a:r>
              <a:rPr spc="5" dirty="0">
                <a:cs typeface="Arial" panose="020B0704020202020204"/>
                <a:sym typeface="+mn-ea"/>
              </a:rPr>
              <a:t> </a:t>
            </a:r>
            <a:r>
              <a:rPr spc="-40" dirty="0">
                <a:cs typeface="Arial" panose="020B0704020202020204"/>
                <a:sym typeface="+mn-ea"/>
              </a:rPr>
              <a:t>programming</a:t>
            </a:r>
            <a:r>
              <a:rPr dirty="0">
                <a:cs typeface="Arial" panose="020B0704020202020204"/>
                <a:sym typeface="+mn-ea"/>
              </a:rPr>
              <a:t> </a:t>
            </a:r>
            <a:r>
              <a:rPr spc="-55" dirty="0">
                <a:cs typeface="Arial" panose="020B0704020202020204"/>
                <a:sym typeface="+mn-ea"/>
              </a:rPr>
              <a:t>languages.</a:t>
            </a:r>
            <a:endParaRPr dirty="0">
              <a:cs typeface="Arial" panose="020B0704020202020204"/>
            </a:endParaRPr>
          </a:p>
          <a:p>
            <a:pPr>
              <a:lnSpc>
                <a:spcPct val="150000"/>
              </a:lnSpc>
            </a:pPr>
            <a:endParaRPr lang="en-US" altLang="en-US" dirty="0"/>
          </a:p>
          <a:p>
            <a:pPr>
              <a:lnSpc>
                <a:spcPct val="150000"/>
              </a:lnSpc>
            </a:pPr>
            <a:endParaRPr lang="en-US"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ean">
      <a:majorFont>
        <a:latin typeface="Times New Roman"/>
        <a:ea typeface="方正小标宋简体"/>
        <a:cs typeface=""/>
      </a:majorFont>
      <a:minorFont>
        <a:latin typeface="Times New Roman"/>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1858</Words>
  <Application>Microsoft Office PowerPoint</Application>
  <PresentationFormat>宽屏</PresentationFormat>
  <Paragraphs>208</Paragraphs>
  <Slides>18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Cascadia Next SC</vt:lpstr>
      <vt:lpstr>等线</vt:lpstr>
      <vt:lpstr>Arial</vt:lpstr>
      <vt:lpstr>Times New Roman</vt:lpstr>
      <vt:lpstr>Wingdings</vt:lpstr>
      <vt:lpstr>Office 主题​​</vt:lpstr>
      <vt:lpstr>A Glance at Mobile Testing Automation</vt:lpstr>
      <vt:lpstr>Content</vt:lpstr>
      <vt:lpstr>I. Introduction</vt:lpstr>
      <vt:lpstr>I. Introduction</vt:lpstr>
      <vt:lpstr>II. Background Knowledge</vt:lpstr>
      <vt:lpstr>II. Background Knowledge</vt:lpstr>
      <vt:lpstr>III. Automated Testing Frameworks &amp; Tools</vt:lpstr>
      <vt:lpstr>Selenium</vt:lpstr>
      <vt:lpstr>Appium</vt:lpstr>
      <vt:lpstr>NightwatchJS</vt:lpstr>
      <vt:lpstr>Calabash</vt:lpstr>
      <vt:lpstr>XCUITest</vt:lpstr>
      <vt:lpstr>Tools &amp; Frameworks Summary</vt:lpstr>
      <vt:lpstr>IV. Challenges of Mobile Testing Automation</vt:lpstr>
      <vt:lpstr>IV. Challenges of Mobile Testing Automation</vt:lpstr>
      <vt:lpstr>V. About the Future</vt:lpstr>
      <vt:lpstr>VI. 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诚 包</dc:creator>
  <cp:lastModifiedBy>诚 包</cp:lastModifiedBy>
  <cp:revision>7</cp:revision>
  <dcterms:created xsi:type="dcterms:W3CDTF">2025-05-20T17:48:25Z</dcterms:created>
  <dcterms:modified xsi:type="dcterms:W3CDTF">2025-05-21T07:30:43Z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535C0F61FD3A843F60AF2C6882E04897_42</vt:lpwstr>
  </property>
  <property fmtid="{D5CDD505-2E9C-101B-9397-08002B2CF9AE}" pid="3" name="KSOProductBuildVer">
    <vt:lpwstr>1033-7.2.2.8955</vt:lpwstr>
  </property>
</Properties>
</file>