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77" r:id="rId4"/>
    <p:sldId id="267" r:id="rId5"/>
    <p:sldId id="278" r:id="rId6"/>
    <p:sldId id="279" r:id="rId7"/>
    <p:sldId id="280" r:id="rId8"/>
    <p:sldId id="281" r:id="rId9"/>
    <p:sldId id="282"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76CF3-77BB-112D-489F-E795F5D97A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2D3A7FA-BE33-9EFD-794B-796C953E2D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4C3DF1D-C04F-EAFB-5BF8-8C621B36933C}"/>
              </a:ext>
            </a:extLst>
          </p:cNvPr>
          <p:cNvSpPr>
            <a:spLocks noGrp="1"/>
          </p:cNvSpPr>
          <p:nvPr>
            <p:ph type="dt" sz="half" idx="10"/>
          </p:nvPr>
        </p:nvSpPr>
        <p:spPr/>
        <p:txBody>
          <a:bodyPr/>
          <a:lstStyle/>
          <a:p>
            <a:fld id="{AF64B7AF-7CDD-4AFB-833F-8E9D695F060F}" type="datetimeFigureOut">
              <a:rPr lang="en-GB" smtClean="0"/>
              <a:t>18/01/2024</a:t>
            </a:fld>
            <a:endParaRPr lang="en-GB"/>
          </a:p>
        </p:txBody>
      </p:sp>
      <p:sp>
        <p:nvSpPr>
          <p:cNvPr id="5" name="Footer Placeholder 4">
            <a:extLst>
              <a:ext uri="{FF2B5EF4-FFF2-40B4-BE49-F238E27FC236}">
                <a16:creationId xmlns:a16="http://schemas.microsoft.com/office/drawing/2014/main" id="{96DD5C06-9171-8331-F66A-ED0DF55C23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AD6B61-DF1F-F2F2-E669-000404C4ACCB}"/>
              </a:ext>
            </a:extLst>
          </p:cNvPr>
          <p:cNvSpPr>
            <a:spLocks noGrp="1"/>
          </p:cNvSpPr>
          <p:nvPr>
            <p:ph type="sldNum" sz="quarter" idx="12"/>
          </p:nvPr>
        </p:nvSpPr>
        <p:spPr/>
        <p:txBody>
          <a:bodyPr/>
          <a:lstStyle/>
          <a:p>
            <a:fld id="{1035330A-C6E8-4004-9E4F-40C932839E6A}" type="slidenum">
              <a:rPr lang="en-GB" smtClean="0"/>
              <a:t>‹#›</a:t>
            </a:fld>
            <a:endParaRPr lang="en-GB"/>
          </a:p>
        </p:txBody>
      </p:sp>
    </p:spTree>
    <p:extLst>
      <p:ext uri="{BB962C8B-B14F-4D97-AF65-F5344CB8AC3E}">
        <p14:creationId xmlns:p14="http://schemas.microsoft.com/office/powerpoint/2010/main" val="1310952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47373-ECE7-7F99-7F7B-16C1DEFFE25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27FA9BB-2E50-F29A-0AD0-993645DCF0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33A0B40-1FED-2100-097F-442936EDD0CD}"/>
              </a:ext>
            </a:extLst>
          </p:cNvPr>
          <p:cNvSpPr>
            <a:spLocks noGrp="1"/>
          </p:cNvSpPr>
          <p:nvPr>
            <p:ph type="dt" sz="half" idx="10"/>
          </p:nvPr>
        </p:nvSpPr>
        <p:spPr/>
        <p:txBody>
          <a:bodyPr/>
          <a:lstStyle/>
          <a:p>
            <a:fld id="{AF64B7AF-7CDD-4AFB-833F-8E9D695F060F}" type="datetimeFigureOut">
              <a:rPr lang="en-GB" smtClean="0"/>
              <a:t>18/01/2024</a:t>
            </a:fld>
            <a:endParaRPr lang="en-GB"/>
          </a:p>
        </p:txBody>
      </p:sp>
      <p:sp>
        <p:nvSpPr>
          <p:cNvPr id="5" name="Footer Placeholder 4">
            <a:extLst>
              <a:ext uri="{FF2B5EF4-FFF2-40B4-BE49-F238E27FC236}">
                <a16:creationId xmlns:a16="http://schemas.microsoft.com/office/drawing/2014/main" id="{6CDF49B3-03E6-6CC5-BC7D-B3BAC233D0B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03914B-AB0B-99FB-310F-B3DC515BC1E4}"/>
              </a:ext>
            </a:extLst>
          </p:cNvPr>
          <p:cNvSpPr>
            <a:spLocks noGrp="1"/>
          </p:cNvSpPr>
          <p:nvPr>
            <p:ph type="sldNum" sz="quarter" idx="12"/>
          </p:nvPr>
        </p:nvSpPr>
        <p:spPr/>
        <p:txBody>
          <a:bodyPr/>
          <a:lstStyle/>
          <a:p>
            <a:fld id="{1035330A-C6E8-4004-9E4F-40C932839E6A}" type="slidenum">
              <a:rPr lang="en-GB" smtClean="0"/>
              <a:t>‹#›</a:t>
            </a:fld>
            <a:endParaRPr lang="en-GB"/>
          </a:p>
        </p:txBody>
      </p:sp>
    </p:spTree>
    <p:extLst>
      <p:ext uri="{BB962C8B-B14F-4D97-AF65-F5344CB8AC3E}">
        <p14:creationId xmlns:p14="http://schemas.microsoft.com/office/powerpoint/2010/main" val="3641021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FA23D9-80CF-613D-9093-7E71ED570B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2AAF98E-7D7C-4BB5-BD4B-BA0B3CCD4A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E5D562-840D-C8CC-A956-B9E0B9F96C45}"/>
              </a:ext>
            </a:extLst>
          </p:cNvPr>
          <p:cNvSpPr>
            <a:spLocks noGrp="1"/>
          </p:cNvSpPr>
          <p:nvPr>
            <p:ph type="dt" sz="half" idx="10"/>
          </p:nvPr>
        </p:nvSpPr>
        <p:spPr/>
        <p:txBody>
          <a:bodyPr/>
          <a:lstStyle/>
          <a:p>
            <a:fld id="{AF64B7AF-7CDD-4AFB-833F-8E9D695F060F}" type="datetimeFigureOut">
              <a:rPr lang="en-GB" smtClean="0"/>
              <a:t>18/01/2024</a:t>
            </a:fld>
            <a:endParaRPr lang="en-GB"/>
          </a:p>
        </p:txBody>
      </p:sp>
      <p:sp>
        <p:nvSpPr>
          <p:cNvPr id="5" name="Footer Placeholder 4">
            <a:extLst>
              <a:ext uri="{FF2B5EF4-FFF2-40B4-BE49-F238E27FC236}">
                <a16:creationId xmlns:a16="http://schemas.microsoft.com/office/drawing/2014/main" id="{F04F28C8-FDE7-4F5E-4999-36E8E439B9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47FD11-1AF3-E065-1D62-9DEDEDF5AB78}"/>
              </a:ext>
            </a:extLst>
          </p:cNvPr>
          <p:cNvSpPr>
            <a:spLocks noGrp="1"/>
          </p:cNvSpPr>
          <p:nvPr>
            <p:ph type="sldNum" sz="quarter" idx="12"/>
          </p:nvPr>
        </p:nvSpPr>
        <p:spPr/>
        <p:txBody>
          <a:bodyPr/>
          <a:lstStyle/>
          <a:p>
            <a:fld id="{1035330A-C6E8-4004-9E4F-40C932839E6A}" type="slidenum">
              <a:rPr lang="en-GB" smtClean="0"/>
              <a:t>‹#›</a:t>
            </a:fld>
            <a:endParaRPr lang="en-GB"/>
          </a:p>
        </p:txBody>
      </p:sp>
    </p:spTree>
    <p:extLst>
      <p:ext uri="{BB962C8B-B14F-4D97-AF65-F5344CB8AC3E}">
        <p14:creationId xmlns:p14="http://schemas.microsoft.com/office/powerpoint/2010/main" val="3868615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AF5E6-CD34-45D1-0EFB-6056CFDC9FC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EE63753-8E98-13FA-61CE-32982C9ECA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AFF272-6366-9581-CF93-EA3C854D24F6}"/>
              </a:ext>
            </a:extLst>
          </p:cNvPr>
          <p:cNvSpPr>
            <a:spLocks noGrp="1"/>
          </p:cNvSpPr>
          <p:nvPr>
            <p:ph type="dt" sz="half" idx="10"/>
          </p:nvPr>
        </p:nvSpPr>
        <p:spPr/>
        <p:txBody>
          <a:bodyPr/>
          <a:lstStyle/>
          <a:p>
            <a:fld id="{AF64B7AF-7CDD-4AFB-833F-8E9D695F060F}" type="datetimeFigureOut">
              <a:rPr lang="en-GB" smtClean="0"/>
              <a:t>18/01/2024</a:t>
            </a:fld>
            <a:endParaRPr lang="en-GB"/>
          </a:p>
        </p:txBody>
      </p:sp>
      <p:sp>
        <p:nvSpPr>
          <p:cNvPr id="5" name="Footer Placeholder 4">
            <a:extLst>
              <a:ext uri="{FF2B5EF4-FFF2-40B4-BE49-F238E27FC236}">
                <a16:creationId xmlns:a16="http://schemas.microsoft.com/office/drawing/2014/main" id="{9721AC42-DF2E-82C7-46F3-94C13869EC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891D73-B32A-C270-E88E-82614FA6334E}"/>
              </a:ext>
            </a:extLst>
          </p:cNvPr>
          <p:cNvSpPr>
            <a:spLocks noGrp="1"/>
          </p:cNvSpPr>
          <p:nvPr>
            <p:ph type="sldNum" sz="quarter" idx="12"/>
          </p:nvPr>
        </p:nvSpPr>
        <p:spPr/>
        <p:txBody>
          <a:bodyPr/>
          <a:lstStyle/>
          <a:p>
            <a:fld id="{1035330A-C6E8-4004-9E4F-40C932839E6A}" type="slidenum">
              <a:rPr lang="en-GB" smtClean="0"/>
              <a:t>‹#›</a:t>
            </a:fld>
            <a:endParaRPr lang="en-GB"/>
          </a:p>
        </p:txBody>
      </p:sp>
    </p:spTree>
    <p:extLst>
      <p:ext uri="{BB962C8B-B14F-4D97-AF65-F5344CB8AC3E}">
        <p14:creationId xmlns:p14="http://schemas.microsoft.com/office/powerpoint/2010/main" val="4092217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8F017-F57D-AF56-5092-4F89D3E1E1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C97F757-6548-D2DA-3B9E-E36EFBC937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E52086-022F-052F-F0BE-E9245D95514B}"/>
              </a:ext>
            </a:extLst>
          </p:cNvPr>
          <p:cNvSpPr>
            <a:spLocks noGrp="1"/>
          </p:cNvSpPr>
          <p:nvPr>
            <p:ph type="dt" sz="half" idx="10"/>
          </p:nvPr>
        </p:nvSpPr>
        <p:spPr/>
        <p:txBody>
          <a:bodyPr/>
          <a:lstStyle/>
          <a:p>
            <a:fld id="{AF64B7AF-7CDD-4AFB-833F-8E9D695F060F}" type="datetimeFigureOut">
              <a:rPr lang="en-GB" smtClean="0"/>
              <a:t>18/01/2024</a:t>
            </a:fld>
            <a:endParaRPr lang="en-GB"/>
          </a:p>
        </p:txBody>
      </p:sp>
      <p:sp>
        <p:nvSpPr>
          <p:cNvPr id="5" name="Footer Placeholder 4">
            <a:extLst>
              <a:ext uri="{FF2B5EF4-FFF2-40B4-BE49-F238E27FC236}">
                <a16:creationId xmlns:a16="http://schemas.microsoft.com/office/drawing/2014/main" id="{A5A762EE-8110-D1AA-74FA-02CB9D1E91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48A36F-2B4A-82E3-F580-4CAED5C7D8EB}"/>
              </a:ext>
            </a:extLst>
          </p:cNvPr>
          <p:cNvSpPr>
            <a:spLocks noGrp="1"/>
          </p:cNvSpPr>
          <p:nvPr>
            <p:ph type="sldNum" sz="quarter" idx="12"/>
          </p:nvPr>
        </p:nvSpPr>
        <p:spPr/>
        <p:txBody>
          <a:bodyPr/>
          <a:lstStyle/>
          <a:p>
            <a:fld id="{1035330A-C6E8-4004-9E4F-40C932839E6A}" type="slidenum">
              <a:rPr lang="en-GB" smtClean="0"/>
              <a:t>‹#›</a:t>
            </a:fld>
            <a:endParaRPr lang="en-GB"/>
          </a:p>
        </p:txBody>
      </p:sp>
    </p:spTree>
    <p:extLst>
      <p:ext uri="{BB962C8B-B14F-4D97-AF65-F5344CB8AC3E}">
        <p14:creationId xmlns:p14="http://schemas.microsoft.com/office/powerpoint/2010/main" val="4133381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306C4-4FF1-6BAC-4FA7-6553F20FA2C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0BA478-1CEC-A547-B2EF-9C4BA7E2D9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EBA8D20-ECC8-6BBA-D128-19213CFE2B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B395BAF-8C4B-309F-74FC-AA5A9057EA04}"/>
              </a:ext>
            </a:extLst>
          </p:cNvPr>
          <p:cNvSpPr>
            <a:spLocks noGrp="1"/>
          </p:cNvSpPr>
          <p:nvPr>
            <p:ph type="dt" sz="half" idx="10"/>
          </p:nvPr>
        </p:nvSpPr>
        <p:spPr/>
        <p:txBody>
          <a:bodyPr/>
          <a:lstStyle/>
          <a:p>
            <a:fld id="{AF64B7AF-7CDD-4AFB-833F-8E9D695F060F}" type="datetimeFigureOut">
              <a:rPr lang="en-GB" smtClean="0"/>
              <a:t>18/01/2024</a:t>
            </a:fld>
            <a:endParaRPr lang="en-GB"/>
          </a:p>
        </p:txBody>
      </p:sp>
      <p:sp>
        <p:nvSpPr>
          <p:cNvPr id="6" name="Footer Placeholder 5">
            <a:extLst>
              <a:ext uri="{FF2B5EF4-FFF2-40B4-BE49-F238E27FC236}">
                <a16:creationId xmlns:a16="http://schemas.microsoft.com/office/drawing/2014/main" id="{D54E18FF-8B54-666A-C167-998E383EE77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6D99A4-1473-91E4-E4CB-02DD875DDEBA}"/>
              </a:ext>
            </a:extLst>
          </p:cNvPr>
          <p:cNvSpPr>
            <a:spLocks noGrp="1"/>
          </p:cNvSpPr>
          <p:nvPr>
            <p:ph type="sldNum" sz="quarter" idx="12"/>
          </p:nvPr>
        </p:nvSpPr>
        <p:spPr/>
        <p:txBody>
          <a:bodyPr/>
          <a:lstStyle/>
          <a:p>
            <a:fld id="{1035330A-C6E8-4004-9E4F-40C932839E6A}" type="slidenum">
              <a:rPr lang="en-GB" smtClean="0"/>
              <a:t>‹#›</a:t>
            </a:fld>
            <a:endParaRPr lang="en-GB"/>
          </a:p>
        </p:txBody>
      </p:sp>
    </p:spTree>
    <p:extLst>
      <p:ext uri="{BB962C8B-B14F-4D97-AF65-F5344CB8AC3E}">
        <p14:creationId xmlns:p14="http://schemas.microsoft.com/office/powerpoint/2010/main" val="2638730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73F2-D9A5-22D9-E879-10D465EF9CB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00ADDF5-E8B9-3055-5DCF-63071D3AC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62187-AB68-5B41-B234-992DA9899E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09FA856-4495-5E67-B4A6-E1DB50C7C1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0E4459-A6A9-14E6-C14F-8A9974BE23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55E0B57-C399-C46A-7B4E-87149838C50E}"/>
              </a:ext>
            </a:extLst>
          </p:cNvPr>
          <p:cNvSpPr>
            <a:spLocks noGrp="1"/>
          </p:cNvSpPr>
          <p:nvPr>
            <p:ph type="dt" sz="half" idx="10"/>
          </p:nvPr>
        </p:nvSpPr>
        <p:spPr/>
        <p:txBody>
          <a:bodyPr/>
          <a:lstStyle/>
          <a:p>
            <a:fld id="{AF64B7AF-7CDD-4AFB-833F-8E9D695F060F}" type="datetimeFigureOut">
              <a:rPr lang="en-GB" smtClean="0"/>
              <a:t>18/01/2024</a:t>
            </a:fld>
            <a:endParaRPr lang="en-GB"/>
          </a:p>
        </p:txBody>
      </p:sp>
      <p:sp>
        <p:nvSpPr>
          <p:cNvPr id="8" name="Footer Placeholder 7">
            <a:extLst>
              <a:ext uri="{FF2B5EF4-FFF2-40B4-BE49-F238E27FC236}">
                <a16:creationId xmlns:a16="http://schemas.microsoft.com/office/drawing/2014/main" id="{03448BF3-718D-FE0D-77D8-5CCDFD77DAC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1280B63-AC34-505E-2885-B433DBF60798}"/>
              </a:ext>
            </a:extLst>
          </p:cNvPr>
          <p:cNvSpPr>
            <a:spLocks noGrp="1"/>
          </p:cNvSpPr>
          <p:nvPr>
            <p:ph type="sldNum" sz="quarter" idx="12"/>
          </p:nvPr>
        </p:nvSpPr>
        <p:spPr/>
        <p:txBody>
          <a:bodyPr/>
          <a:lstStyle/>
          <a:p>
            <a:fld id="{1035330A-C6E8-4004-9E4F-40C932839E6A}" type="slidenum">
              <a:rPr lang="en-GB" smtClean="0"/>
              <a:t>‹#›</a:t>
            </a:fld>
            <a:endParaRPr lang="en-GB"/>
          </a:p>
        </p:txBody>
      </p:sp>
    </p:spTree>
    <p:extLst>
      <p:ext uri="{BB962C8B-B14F-4D97-AF65-F5344CB8AC3E}">
        <p14:creationId xmlns:p14="http://schemas.microsoft.com/office/powerpoint/2010/main" val="2053997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BE1B-24DB-48B1-5B60-84EBD5001D5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39966B4-1BFC-DA29-5CF2-4F3C28F8298D}"/>
              </a:ext>
            </a:extLst>
          </p:cNvPr>
          <p:cNvSpPr>
            <a:spLocks noGrp="1"/>
          </p:cNvSpPr>
          <p:nvPr>
            <p:ph type="dt" sz="half" idx="10"/>
          </p:nvPr>
        </p:nvSpPr>
        <p:spPr/>
        <p:txBody>
          <a:bodyPr/>
          <a:lstStyle/>
          <a:p>
            <a:fld id="{AF64B7AF-7CDD-4AFB-833F-8E9D695F060F}" type="datetimeFigureOut">
              <a:rPr lang="en-GB" smtClean="0"/>
              <a:t>18/01/2024</a:t>
            </a:fld>
            <a:endParaRPr lang="en-GB"/>
          </a:p>
        </p:txBody>
      </p:sp>
      <p:sp>
        <p:nvSpPr>
          <p:cNvPr id="4" name="Footer Placeholder 3">
            <a:extLst>
              <a:ext uri="{FF2B5EF4-FFF2-40B4-BE49-F238E27FC236}">
                <a16:creationId xmlns:a16="http://schemas.microsoft.com/office/drawing/2014/main" id="{5357637D-D8E9-9B2C-6F02-25BA2FF2026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242697-6569-845C-8C52-FA1DF852EABB}"/>
              </a:ext>
            </a:extLst>
          </p:cNvPr>
          <p:cNvSpPr>
            <a:spLocks noGrp="1"/>
          </p:cNvSpPr>
          <p:nvPr>
            <p:ph type="sldNum" sz="quarter" idx="12"/>
          </p:nvPr>
        </p:nvSpPr>
        <p:spPr/>
        <p:txBody>
          <a:bodyPr/>
          <a:lstStyle/>
          <a:p>
            <a:fld id="{1035330A-C6E8-4004-9E4F-40C932839E6A}" type="slidenum">
              <a:rPr lang="en-GB" smtClean="0"/>
              <a:t>‹#›</a:t>
            </a:fld>
            <a:endParaRPr lang="en-GB"/>
          </a:p>
        </p:txBody>
      </p:sp>
    </p:spTree>
    <p:extLst>
      <p:ext uri="{BB962C8B-B14F-4D97-AF65-F5344CB8AC3E}">
        <p14:creationId xmlns:p14="http://schemas.microsoft.com/office/powerpoint/2010/main" val="2173010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D8357-4B8C-F1E0-DA48-DD9DDD83D95C}"/>
              </a:ext>
            </a:extLst>
          </p:cNvPr>
          <p:cNvSpPr>
            <a:spLocks noGrp="1"/>
          </p:cNvSpPr>
          <p:nvPr>
            <p:ph type="dt" sz="half" idx="10"/>
          </p:nvPr>
        </p:nvSpPr>
        <p:spPr/>
        <p:txBody>
          <a:bodyPr/>
          <a:lstStyle/>
          <a:p>
            <a:fld id="{AF64B7AF-7CDD-4AFB-833F-8E9D695F060F}" type="datetimeFigureOut">
              <a:rPr lang="en-GB" smtClean="0"/>
              <a:t>18/01/2024</a:t>
            </a:fld>
            <a:endParaRPr lang="en-GB"/>
          </a:p>
        </p:txBody>
      </p:sp>
      <p:sp>
        <p:nvSpPr>
          <p:cNvPr id="3" name="Footer Placeholder 2">
            <a:extLst>
              <a:ext uri="{FF2B5EF4-FFF2-40B4-BE49-F238E27FC236}">
                <a16:creationId xmlns:a16="http://schemas.microsoft.com/office/drawing/2014/main" id="{CC3F4B5E-83E6-99ED-BF43-057BDD0DD71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582AE6B-B6E2-9B1F-418B-811488B08CCC}"/>
              </a:ext>
            </a:extLst>
          </p:cNvPr>
          <p:cNvSpPr>
            <a:spLocks noGrp="1"/>
          </p:cNvSpPr>
          <p:nvPr>
            <p:ph type="sldNum" sz="quarter" idx="12"/>
          </p:nvPr>
        </p:nvSpPr>
        <p:spPr/>
        <p:txBody>
          <a:bodyPr/>
          <a:lstStyle/>
          <a:p>
            <a:fld id="{1035330A-C6E8-4004-9E4F-40C932839E6A}" type="slidenum">
              <a:rPr lang="en-GB" smtClean="0"/>
              <a:t>‹#›</a:t>
            </a:fld>
            <a:endParaRPr lang="en-GB"/>
          </a:p>
        </p:txBody>
      </p:sp>
    </p:spTree>
    <p:extLst>
      <p:ext uri="{BB962C8B-B14F-4D97-AF65-F5344CB8AC3E}">
        <p14:creationId xmlns:p14="http://schemas.microsoft.com/office/powerpoint/2010/main" val="1125723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412BF-0159-06A6-7C13-5BE79953E8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70EC0B4-FC11-5FE1-B822-6985A946F1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39939F5-D108-EE76-83C9-55CCB44FF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FCE127-206D-B858-61AC-5725C2B13DE1}"/>
              </a:ext>
            </a:extLst>
          </p:cNvPr>
          <p:cNvSpPr>
            <a:spLocks noGrp="1"/>
          </p:cNvSpPr>
          <p:nvPr>
            <p:ph type="dt" sz="half" idx="10"/>
          </p:nvPr>
        </p:nvSpPr>
        <p:spPr/>
        <p:txBody>
          <a:bodyPr/>
          <a:lstStyle/>
          <a:p>
            <a:fld id="{AF64B7AF-7CDD-4AFB-833F-8E9D695F060F}" type="datetimeFigureOut">
              <a:rPr lang="en-GB" smtClean="0"/>
              <a:t>18/01/2024</a:t>
            </a:fld>
            <a:endParaRPr lang="en-GB"/>
          </a:p>
        </p:txBody>
      </p:sp>
      <p:sp>
        <p:nvSpPr>
          <p:cNvPr id="6" name="Footer Placeholder 5">
            <a:extLst>
              <a:ext uri="{FF2B5EF4-FFF2-40B4-BE49-F238E27FC236}">
                <a16:creationId xmlns:a16="http://schemas.microsoft.com/office/drawing/2014/main" id="{68221BB6-5D64-7FC4-4DB5-5BDF3756AE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5272B4-58A1-C29C-0C66-70EA1180D26B}"/>
              </a:ext>
            </a:extLst>
          </p:cNvPr>
          <p:cNvSpPr>
            <a:spLocks noGrp="1"/>
          </p:cNvSpPr>
          <p:nvPr>
            <p:ph type="sldNum" sz="quarter" idx="12"/>
          </p:nvPr>
        </p:nvSpPr>
        <p:spPr/>
        <p:txBody>
          <a:bodyPr/>
          <a:lstStyle/>
          <a:p>
            <a:fld id="{1035330A-C6E8-4004-9E4F-40C932839E6A}" type="slidenum">
              <a:rPr lang="en-GB" smtClean="0"/>
              <a:t>‹#›</a:t>
            </a:fld>
            <a:endParaRPr lang="en-GB"/>
          </a:p>
        </p:txBody>
      </p:sp>
    </p:spTree>
    <p:extLst>
      <p:ext uri="{BB962C8B-B14F-4D97-AF65-F5344CB8AC3E}">
        <p14:creationId xmlns:p14="http://schemas.microsoft.com/office/powerpoint/2010/main" val="3276387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23847-5665-E7AD-CFC5-71FD3BF852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FF41C5D-F167-B70F-38E8-C2126B78BE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8C1D70E-DDE5-0A9A-B6B1-4569C1778B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3AF5E8-0726-1417-30B8-FCADF4B14915}"/>
              </a:ext>
            </a:extLst>
          </p:cNvPr>
          <p:cNvSpPr>
            <a:spLocks noGrp="1"/>
          </p:cNvSpPr>
          <p:nvPr>
            <p:ph type="dt" sz="half" idx="10"/>
          </p:nvPr>
        </p:nvSpPr>
        <p:spPr/>
        <p:txBody>
          <a:bodyPr/>
          <a:lstStyle/>
          <a:p>
            <a:fld id="{AF64B7AF-7CDD-4AFB-833F-8E9D695F060F}" type="datetimeFigureOut">
              <a:rPr lang="en-GB" smtClean="0"/>
              <a:t>18/01/2024</a:t>
            </a:fld>
            <a:endParaRPr lang="en-GB"/>
          </a:p>
        </p:txBody>
      </p:sp>
      <p:sp>
        <p:nvSpPr>
          <p:cNvPr id="6" name="Footer Placeholder 5">
            <a:extLst>
              <a:ext uri="{FF2B5EF4-FFF2-40B4-BE49-F238E27FC236}">
                <a16:creationId xmlns:a16="http://schemas.microsoft.com/office/drawing/2014/main" id="{5B187BDD-0598-9ADB-1849-4CC9A64CC5E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33411D-FEFF-1236-FD02-1A9E19B037CD}"/>
              </a:ext>
            </a:extLst>
          </p:cNvPr>
          <p:cNvSpPr>
            <a:spLocks noGrp="1"/>
          </p:cNvSpPr>
          <p:nvPr>
            <p:ph type="sldNum" sz="quarter" idx="12"/>
          </p:nvPr>
        </p:nvSpPr>
        <p:spPr/>
        <p:txBody>
          <a:bodyPr/>
          <a:lstStyle/>
          <a:p>
            <a:fld id="{1035330A-C6E8-4004-9E4F-40C932839E6A}" type="slidenum">
              <a:rPr lang="en-GB" smtClean="0"/>
              <a:t>‹#›</a:t>
            </a:fld>
            <a:endParaRPr lang="en-GB"/>
          </a:p>
        </p:txBody>
      </p:sp>
    </p:spTree>
    <p:extLst>
      <p:ext uri="{BB962C8B-B14F-4D97-AF65-F5344CB8AC3E}">
        <p14:creationId xmlns:p14="http://schemas.microsoft.com/office/powerpoint/2010/main" val="26387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969B9D-B424-172B-2E90-8972238BE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8958F43-8C39-5014-E811-ED12CEB284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52608F-17A6-0BA4-BC8D-255755B55A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64B7AF-7CDD-4AFB-833F-8E9D695F060F}" type="datetimeFigureOut">
              <a:rPr lang="en-GB" smtClean="0"/>
              <a:t>18/01/2024</a:t>
            </a:fld>
            <a:endParaRPr lang="en-GB"/>
          </a:p>
        </p:txBody>
      </p:sp>
      <p:sp>
        <p:nvSpPr>
          <p:cNvPr id="5" name="Footer Placeholder 4">
            <a:extLst>
              <a:ext uri="{FF2B5EF4-FFF2-40B4-BE49-F238E27FC236}">
                <a16:creationId xmlns:a16="http://schemas.microsoft.com/office/drawing/2014/main" id="{4D54A00B-AF8E-24A2-2B5A-62D666BDF0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5DA21D1-77B2-C467-10FA-1061A9091B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35330A-C6E8-4004-9E4F-40C932839E6A}" type="slidenum">
              <a:rPr lang="en-GB" smtClean="0"/>
              <a:t>‹#›</a:t>
            </a:fld>
            <a:endParaRPr lang="en-GB"/>
          </a:p>
        </p:txBody>
      </p:sp>
    </p:spTree>
    <p:extLst>
      <p:ext uri="{BB962C8B-B14F-4D97-AF65-F5344CB8AC3E}">
        <p14:creationId xmlns:p14="http://schemas.microsoft.com/office/powerpoint/2010/main" val="3841099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016/j.envint.2007.12.011" TargetMode="External"/><Relationship Id="rId2" Type="http://schemas.openxmlformats.org/officeDocument/2006/relationships/hyperlink" Target="https://doi.org/10.1016/j.scitotenv.2013.10.060"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1016/j.scitotenv.2020.143772" TargetMode="External"/><Relationship Id="rId2" Type="http://schemas.openxmlformats.org/officeDocument/2006/relationships/hyperlink" Target="https://doi.org/10.1038/s41598-022-09644-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onder.cdc.gov/wonder/help/Climate/ta_htindx.PDF" TargetMode="External"/><Relationship Id="rId2" Type="http://schemas.openxmlformats.org/officeDocument/2006/relationships/hyperlink" Target="https://doi.org/10.3390/su12093664" TargetMode="External"/><Relationship Id="rId1" Type="http://schemas.openxmlformats.org/officeDocument/2006/relationships/slideLayout" Target="../slideLayouts/slideLayout2.xml"/><Relationship Id="rId4" Type="http://schemas.openxmlformats.org/officeDocument/2006/relationships/hyperlink" Target="http://weather.missouri.edu/gcc/OFCMWindchillReport.pdf"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link.springer.com/article/10.1007/s00484-011-0454-1" TargetMode="External"/><Relationship Id="rId2" Type="http://schemas.openxmlformats.org/officeDocument/2006/relationships/hyperlink" Target="https://doi.org/10.1007/s00484-018-1518-2"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doi.org/10.1186/s12891-020-03572-z"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i.org/10.1016/j.jtherbio.2017.11.012" TargetMode="External"/><Relationship Id="rId2" Type="http://schemas.openxmlformats.org/officeDocument/2006/relationships/hyperlink" Target="https://doi.org/10.1161/CIRCULATIONAHA.108.81586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016/j.scitotenv.2012.04.039"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8D50EC-B715-5BBC-540C-B84F4FABDFBE}"/>
              </a:ext>
            </a:extLst>
          </p:cNvPr>
          <p:cNvSpPr txBox="1"/>
          <p:nvPr/>
        </p:nvSpPr>
        <p:spPr>
          <a:xfrm>
            <a:off x="1031358" y="2534543"/>
            <a:ext cx="9341540" cy="584775"/>
          </a:xfrm>
          <a:prstGeom prst="rect">
            <a:avLst/>
          </a:prstGeom>
          <a:noFill/>
        </p:spPr>
        <p:txBody>
          <a:bodyPr wrap="square" rtlCol="0">
            <a:spAutoFit/>
          </a:bodyPr>
          <a:lstStyle/>
          <a:p>
            <a:pPr algn="ctr"/>
            <a:r>
              <a:rPr lang="en-GB" sz="3200" b="1" dirty="0"/>
              <a:t>Potential aggregations of Environmental variables</a:t>
            </a:r>
          </a:p>
        </p:txBody>
      </p:sp>
    </p:spTree>
    <p:extLst>
      <p:ext uri="{BB962C8B-B14F-4D97-AF65-F5344CB8AC3E}">
        <p14:creationId xmlns:p14="http://schemas.microsoft.com/office/powerpoint/2010/main" val="2245126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9040A1-7EE6-9D66-A632-7BAD233916B7}"/>
              </a:ext>
            </a:extLst>
          </p:cNvPr>
          <p:cNvSpPr txBox="1"/>
          <p:nvPr/>
        </p:nvSpPr>
        <p:spPr>
          <a:xfrm>
            <a:off x="595618" y="461394"/>
            <a:ext cx="4051883" cy="369332"/>
          </a:xfrm>
          <a:prstGeom prst="rect">
            <a:avLst/>
          </a:prstGeom>
          <a:noFill/>
        </p:spPr>
        <p:txBody>
          <a:bodyPr wrap="square" rtlCol="0">
            <a:spAutoFit/>
          </a:bodyPr>
          <a:lstStyle/>
          <a:p>
            <a:r>
              <a:rPr lang="en-GB" b="1" dirty="0"/>
              <a:t>Air pollution data</a:t>
            </a:r>
          </a:p>
        </p:txBody>
      </p:sp>
      <p:sp>
        <p:nvSpPr>
          <p:cNvPr id="5" name="TextBox 4">
            <a:extLst>
              <a:ext uri="{FF2B5EF4-FFF2-40B4-BE49-F238E27FC236}">
                <a16:creationId xmlns:a16="http://schemas.microsoft.com/office/drawing/2014/main" id="{74EB3CC3-6926-F0DE-986B-0CA58D301F4E}"/>
              </a:ext>
            </a:extLst>
          </p:cNvPr>
          <p:cNvSpPr txBox="1"/>
          <p:nvPr/>
        </p:nvSpPr>
        <p:spPr>
          <a:xfrm>
            <a:off x="503339" y="2147378"/>
            <a:ext cx="5592661" cy="3046988"/>
          </a:xfrm>
          <a:prstGeom prst="rect">
            <a:avLst/>
          </a:prstGeom>
          <a:noFill/>
          <a:ln>
            <a:solidFill>
              <a:schemeClr val="tx1"/>
            </a:solidFill>
          </a:ln>
        </p:spPr>
        <p:txBody>
          <a:bodyPr wrap="square" rtlCol="0">
            <a:spAutoFit/>
          </a:bodyPr>
          <a:lstStyle/>
          <a:p>
            <a:r>
              <a:rPr lang="en-GB" sz="1600" b="1" dirty="0"/>
              <a:t>Common Air Quality Index</a:t>
            </a:r>
          </a:p>
          <a:p>
            <a:pPr marL="285750" indent="-285750">
              <a:buFont typeface="Arial" panose="020B0604020202020204" pitchFamily="34" charset="0"/>
              <a:buChar char="•"/>
            </a:pPr>
            <a:r>
              <a:rPr lang="en-GB" sz="1600" dirty="0"/>
              <a:t>An index with a set of two indices: roadside monitoring sites and average city background conditions</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r>
              <a:rPr lang="en-GB" sz="1600" dirty="0"/>
              <a:t>Concept and calculation details described in</a:t>
            </a:r>
          </a:p>
          <a:p>
            <a:pPr marL="285750" indent="-285750">
              <a:buFont typeface="Arial" panose="020B0604020202020204" pitchFamily="34" charset="0"/>
              <a:buChar char="•"/>
            </a:pPr>
            <a:r>
              <a:rPr lang="en-GB" sz="1600" dirty="0" err="1"/>
              <a:t>Elshout</a:t>
            </a:r>
            <a:r>
              <a:rPr lang="en-GB" sz="1600" dirty="0"/>
              <a:t> et al.  2014 </a:t>
            </a:r>
            <a:r>
              <a:rPr lang="en-GB" sz="1600" dirty="0">
                <a:hlinkClick r:id="rId2" tooltip="Persistent link using digital object identifier"/>
              </a:rPr>
              <a:t>https://doi.org/10.1016/j.scitotenv.2013.10.060</a:t>
            </a:r>
            <a:endParaRPr lang="en-GB" sz="1600" dirty="0"/>
          </a:p>
          <a:p>
            <a:pPr marL="285750" indent="-285750">
              <a:buFont typeface="Arial" panose="020B0604020202020204" pitchFamily="34" charset="0"/>
              <a:buChar char="•"/>
            </a:pPr>
            <a:r>
              <a:rPr lang="en-GB" sz="1600" dirty="0" err="1"/>
              <a:t>Elshout</a:t>
            </a:r>
            <a:r>
              <a:rPr lang="en-GB" sz="1600" dirty="0"/>
              <a:t> et al. 2008 </a:t>
            </a:r>
            <a:r>
              <a:rPr lang="en-GB" sz="1600" dirty="0">
                <a:hlinkClick r:id="rId3" tooltip="Persistent link using digital object identifier"/>
              </a:rPr>
              <a:t>https://doi.org/10.1016/j.envint.2007.12.011</a:t>
            </a:r>
            <a:endParaRPr lang="en-GB" sz="1600" dirty="0"/>
          </a:p>
          <a:p>
            <a:endParaRPr lang="en-GB" sz="1600" dirty="0"/>
          </a:p>
        </p:txBody>
      </p:sp>
      <p:pic>
        <p:nvPicPr>
          <p:cNvPr id="2" name="Picture 1">
            <a:extLst>
              <a:ext uri="{FF2B5EF4-FFF2-40B4-BE49-F238E27FC236}">
                <a16:creationId xmlns:a16="http://schemas.microsoft.com/office/drawing/2014/main" id="{F9057B23-0F47-55F7-9B67-2F08249E77C5}"/>
              </a:ext>
            </a:extLst>
          </p:cNvPr>
          <p:cNvPicPr>
            <a:picLocks noChangeAspect="1"/>
          </p:cNvPicPr>
          <p:nvPr/>
        </p:nvPicPr>
        <p:blipFill>
          <a:blip r:embed="rId4"/>
          <a:stretch>
            <a:fillRect/>
          </a:stretch>
        </p:blipFill>
        <p:spPr>
          <a:xfrm>
            <a:off x="6354728" y="1075276"/>
            <a:ext cx="5410346" cy="5191192"/>
          </a:xfrm>
          <a:prstGeom prst="rect">
            <a:avLst/>
          </a:prstGeom>
        </p:spPr>
      </p:pic>
    </p:spTree>
    <p:extLst>
      <p:ext uri="{BB962C8B-B14F-4D97-AF65-F5344CB8AC3E}">
        <p14:creationId xmlns:p14="http://schemas.microsoft.com/office/powerpoint/2010/main" val="3880224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D1DD5C-0F6B-31B9-118F-DB70BA9606B2}"/>
              </a:ext>
            </a:extLst>
          </p:cNvPr>
          <p:cNvSpPr txBox="1"/>
          <p:nvPr/>
        </p:nvSpPr>
        <p:spPr>
          <a:xfrm>
            <a:off x="1858039" y="1149209"/>
            <a:ext cx="6097772" cy="4559582"/>
          </a:xfrm>
          <a:prstGeom prst="rect">
            <a:avLst/>
          </a:prstGeom>
          <a:noFill/>
        </p:spPr>
        <p:txBody>
          <a:bodyPr wrap="square">
            <a:spAutoFit/>
          </a:bodyPr>
          <a:lstStyle/>
          <a:p>
            <a:pPr marL="342900" indent="-342900">
              <a:lnSpc>
                <a:spcPct val="107000"/>
              </a:lnSpc>
              <a:buFont typeface="+mj-lt"/>
              <a:buAutoNum type="arabicPeriod"/>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DWD (station observation)</a:t>
            </a:r>
          </a:p>
          <a:p>
            <a:pPr marL="800100" lvl="1" indent="-342900">
              <a:lnSpc>
                <a:spcPct val="107000"/>
              </a:lnSpc>
              <a:buFont typeface="Arial" panose="020B0604020202020204" pitchFamily="34" charset="0"/>
              <a:buChar char="•"/>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air temperature and dew temperature, </a:t>
            </a:r>
          </a:p>
          <a:p>
            <a:pPr marL="800100" lvl="1" indent="-342900">
              <a:lnSpc>
                <a:spcPct val="107000"/>
              </a:lnSpc>
              <a:buFont typeface="Arial" panose="020B0604020202020204" pitchFamily="34" charset="0"/>
              <a:buChar char="•"/>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wind speed, wind direction</a:t>
            </a:r>
          </a:p>
          <a:p>
            <a:pPr marL="800100" lvl="1" indent="-342900">
              <a:lnSpc>
                <a:spcPct val="107000"/>
              </a:lnSpc>
              <a:buFont typeface="Arial" panose="020B0604020202020204" pitchFamily="34" charset="0"/>
              <a:buChar char="•"/>
            </a:pPr>
            <a:endParaRPr lang="en-GB" sz="1600"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ERA 5 Land (historical)</a:t>
            </a:r>
          </a:p>
          <a:p>
            <a:pPr marL="800100" lvl="1" indent="-342900">
              <a:lnSpc>
                <a:spcPct val="107000"/>
              </a:lnSpc>
              <a:buFont typeface="Arial" panose="020B0604020202020204" pitchFamily="34" charset="0"/>
              <a:buChar char="•"/>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Air temperatures</a:t>
            </a:r>
          </a:p>
          <a:p>
            <a:pPr marL="800100" lvl="1" indent="-342900">
              <a:lnSpc>
                <a:spcPct val="107000"/>
              </a:lnSpc>
              <a:buFont typeface="Arial" panose="020B0604020202020204" pitchFamily="34" charset="0"/>
              <a:buChar char="•"/>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Dewpoint temperature</a:t>
            </a:r>
          </a:p>
          <a:p>
            <a:pPr marL="800100" lvl="1" indent="-342900">
              <a:lnSpc>
                <a:spcPct val="107000"/>
              </a:lnSpc>
              <a:buFont typeface="Arial" panose="020B0604020202020204" pitchFamily="34" charset="0"/>
              <a:buChar char="•"/>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Wind direction and wind speed</a:t>
            </a:r>
          </a:p>
          <a:p>
            <a:pPr marL="342900" lvl="0" indent="-342900">
              <a:lnSpc>
                <a:spcPct val="107000"/>
              </a:lnSpc>
              <a:buFont typeface="+mj-lt"/>
              <a:buAutoNum type="arabicPeriod"/>
            </a:pPr>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WRF Chem</a:t>
            </a:r>
          </a:p>
          <a:p>
            <a:pPr marL="800100" lvl="1" indent="-342900">
              <a:lnSpc>
                <a:spcPct val="107000"/>
              </a:lnSpc>
              <a:buFont typeface="Arial" panose="020B0604020202020204" pitchFamily="34" charset="0"/>
              <a:buChar char="•"/>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Air quality</a:t>
            </a:r>
          </a:p>
          <a:p>
            <a:pPr marL="800100" lvl="1" indent="-342900">
              <a:lnSpc>
                <a:spcPct val="107000"/>
              </a:lnSpc>
              <a:buFont typeface="Arial" panose="020B0604020202020204" pitchFamily="34" charset="0"/>
              <a:buChar char="•"/>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PM 2.5, O</a:t>
            </a:r>
            <a:r>
              <a:rPr lang="en-GB" sz="1600" kern="100" baseline="-25000" dirty="0">
                <a:effectLst/>
                <a:latin typeface="Calibri" panose="020F0502020204030204" pitchFamily="34" charset="0"/>
                <a:ea typeface="Calibri" panose="020F0502020204030204" pitchFamily="34" charset="0"/>
                <a:cs typeface="Times New Roman" panose="02020603050405020304" pitchFamily="18" charset="0"/>
              </a:rPr>
              <a:t>3</a:t>
            </a: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 NO</a:t>
            </a:r>
            <a:r>
              <a:rPr lang="en-GB" sz="1600" kern="100" baseline="-25000" dirty="0">
                <a:effectLst/>
                <a:latin typeface="Calibri" panose="020F0502020204030204" pitchFamily="34" charset="0"/>
                <a:ea typeface="Calibri" panose="020F0502020204030204" pitchFamily="34" charset="0"/>
                <a:cs typeface="Times New Roman" panose="02020603050405020304" pitchFamily="18" charset="0"/>
              </a:rPr>
              <a:t>2</a:t>
            </a:r>
          </a:p>
          <a:p>
            <a:pPr lvl="1">
              <a:lnSpc>
                <a:spcPct val="107000"/>
              </a:lnSpc>
            </a:pPr>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fr-FR" sz="1600" kern="100" dirty="0">
                <a:effectLst/>
                <a:latin typeface="Calibri" panose="020F0502020204030204" pitchFamily="34" charset="0"/>
                <a:ea typeface="Calibri" panose="020F0502020204030204" pitchFamily="34" charset="0"/>
                <a:cs typeface="Times New Roman" panose="02020603050405020304" pitchFamily="18" charset="0"/>
              </a:rPr>
              <a:t>Noise </a:t>
            </a:r>
            <a:r>
              <a:rPr lang="fr-FR" sz="1600" kern="100" dirty="0" err="1">
                <a:effectLst/>
                <a:latin typeface="Calibri" panose="020F0502020204030204" pitchFamily="34" charset="0"/>
                <a:ea typeface="Calibri" panose="020F0502020204030204" pitchFamily="34" charset="0"/>
                <a:cs typeface="Times New Roman" panose="02020603050405020304" pitchFamily="18" charset="0"/>
              </a:rPr>
              <a:t>Map</a:t>
            </a:r>
            <a:r>
              <a:rPr lang="fr-FR" sz="1600" kern="100" dirty="0">
                <a:effectLst/>
                <a:latin typeface="Calibri" panose="020F0502020204030204" pitchFamily="34" charset="0"/>
                <a:ea typeface="Calibri" panose="020F0502020204030204" pitchFamily="34" charset="0"/>
                <a:cs typeface="Times New Roman" panose="02020603050405020304" pitchFamily="18" charset="0"/>
              </a:rPr>
              <a:t> (Robin </a:t>
            </a:r>
            <a:r>
              <a:rPr lang="fr-FR" sz="1600" kern="100" dirty="0" err="1">
                <a:effectLst/>
                <a:latin typeface="Calibri" panose="020F0502020204030204" pitchFamily="34" charset="0"/>
                <a:ea typeface="Calibri" panose="020F0502020204030204" pitchFamily="34" charset="0"/>
                <a:cs typeface="Times New Roman" panose="02020603050405020304" pitchFamily="18" charset="0"/>
              </a:rPr>
              <a:t>could</a:t>
            </a:r>
            <a:r>
              <a:rPr lang="fr-FR"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600" kern="100" dirty="0" err="1">
                <a:effectLst/>
                <a:latin typeface="Calibri" panose="020F0502020204030204" pitchFamily="34" charset="0"/>
                <a:ea typeface="Calibri" panose="020F0502020204030204" pitchFamily="34" charset="0"/>
                <a:cs typeface="Times New Roman" panose="02020603050405020304" pitchFamily="18" charset="0"/>
              </a:rPr>
              <a:t>provide</a:t>
            </a:r>
            <a:r>
              <a:rPr lang="fr-FR" sz="1600" kern="100" dirty="0">
                <a:effectLst/>
                <a:latin typeface="Calibri" panose="020F0502020204030204" pitchFamily="34" charset="0"/>
                <a:ea typeface="Calibri" panose="020F0502020204030204" pitchFamily="34" charset="0"/>
                <a:cs typeface="Times New Roman" panose="02020603050405020304" pitchFamily="18" charset="0"/>
              </a:rPr>
              <a:t> noise data)</a:t>
            </a:r>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Traffic, Rail, Aviation (Day and night)</a:t>
            </a:r>
          </a:p>
          <a:p>
            <a:pPr lvl="1">
              <a:lnSpc>
                <a:spcPct val="107000"/>
              </a:lnSpc>
            </a:pPr>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sz="1600" kern="100" dirty="0" err="1">
                <a:effectLst/>
                <a:latin typeface="Calibri" panose="020F0502020204030204" pitchFamily="34" charset="0"/>
                <a:ea typeface="Calibri" panose="020F0502020204030204" pitchFamily="34" charset="0"/>
                <a:cs typeface="Times New Roman" panose="02020603050405020304" pitchFamily="18" charset="0"/>
              </a:rPr>
              <a:t>LfU</a:t>
            </a: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 stations (PM 2.5, O</a:t>
            </a:r>
            <a:r>
              <a:rPr lang="en-GB" sz="1600" kern="100" baseline="-25000" dirty="0">
                <a:effectLst/>
                <a:latin typeface="Calibri" panose="020F0502020204030204" pitchFamily="34" charset="0"/>
                <a:ea typeface="Calibri" panose="020F0502020204030204" pitchFamily="34" charset="0"/>
                <a:cs typeface="Times New Roman" panose="02020603050405020304" pitchFamily="18" charset="0"/>
              </a:rPr>
              <a:t>3</a:t>
            </a: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 NO</a:t>
            </a:r>
            <a:r>
              <a:rPr lang="en-GB" sz="16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5" name="TextBox 4">
            <a:extLst>
              <a:ext uri="{FF2B5EF4-FFF2-40B4-BE49-F238E27FC236}">
                <a16:creationId xmlns:a16="http://schemas.microsoft.com/office/drawing/2014/main" id="{AE77E048-7C95-19D2-9F86-C4CAC34FECC2}"/>
              </a:ext>
            </a:extLst>
          </p:cNvPr>
          <p:cNvSpPr txBox="1"/>
          <p:nvPr/>
        </p:nvSpPr>
        <p:spPr>
          <a:xfrm>
            <a:off x="595422" y="543318"/>
            <a:ext cx="5500577" cy="369332"/>
          </a:xfrm>
          <a:prstGeom prst="rect">
            <a:avLst/>
          </a:prstGeom>
          <a:noFill/>
        </p:spPr>
        <p:txBody>
          <a:bodyPr wrap="square" rtlCol="0">
            <a:spAutoFit/>
          </a:bodyPr>
          <a:lstStyle/>
          <a:p>
            <a:r>
              <a:rPr lang="en-GB" b="1" dirty="0"/>
              <a:t>Discussed potential Environmental variables</a:t>
            </a:r>
          </a:p>
        </p:txBody>
      </p:sp>
    </p:spTree>
    <p:extLst>
      <p:ext uri="{BB962C8B-B14F-4D97-AF65-F5344CB8AC3E}">
        <p14:creationId xmlns:p14="http://schemas.microsoft.com/office/powerpoint/2010/main" val="302231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9040A1-7EE6-9D66-A632-7BAD233916B7}"/>
              </a:ext>
            </a:extLst>
          </p:cNvPr>
          <p:cNvSpPr txBox="1"/>
          <p:nvPr/>
        </p:nvSpPr>
        <p:spPr>
          <a:xfrm>
            <a:off x="595618" y="461394"/>
            <a:ext cx="4051883" cy="369332"/>
          </a:xfrm>
          <a:prstGeom prst="rect">
            <a:avLst/>
          </a:prstGeom>
          <a:noFill/>
        </p:spPr>
        <p:txBody>
          <a:bodyPr wrap="square" rtlCol="0">
            <a:spAutoFit/>
          </a:bodyPr>
          <a:lstStyle/>
          <a:p>
            <a:r>
              <a:rPr lang="en-GB" b="1" dirty="0"/>
              <a:t>1. DWD Station observations</a:t>
            </a:r>
          </a:p>
        </p:txBody>
      </p:sp>
      <p:sp>
        <p:nvSpPr>
          <p:cNvPr id="5" name="TextBox 4">
            <a:extLst>
              <a:ext uri="{FF2B5EF4-FFF2-40B4-BE49-F238E27FC236}">
                <a16:creationId xmlns:a16="http://schemas.microsoft.com/office/drawing/2014/main" id="{74EB3CC3-6926-F0DE-986B-0CA58D301F4E}"/>
              </a:ext>
            </a:extLst>
          </p:cNvPr>
          <p:cNvSpPr txBox="1"/>
          <p:nvPr/>
        </p:nvSpPr>
        <p:spPr>
          <a:xfrm>
            <a:off x="595618" y="1854016"/>
            <a:ext cx="9167478" cy="2308324"/>
          </a:xfrm>
          <a:prstGeom prst="rect">
            <a:avLst/>
          </a:prstGeom>
          <a:noFill/>
          <a:ln>
            <a:solidFill>
              <a:schemeClr val="tx1"/>
            </a:solidFill>
          </a:ln>
        </p:spPr>
        <p:txBody>
          <a:bodyPr wrap="square" rtlCol="0">
            <a:spAutoFit/>
          </a:bodyPr>
          <a:lstStyle/>
          <a:p>
            <a:r>
              <a:rPr lang="en-GB" sz="1600" dirty="0"/>
              <a:t>Bauer et al. 2022; </a:t>
            </a:r>
            <a:r>
              <a:rPr lang="en-GB" sz="1600" dirty="0">
                <a:hlinkClick r:id="rId2"/>
              </a:rPr>
              <a:t>https://doi.org/10.1038/s41598-022-09644-5</a:t>
            </a:r>
            <a:endParaRPr lang="en-GB" sz="1600" dirty="0"/>
          </a:p>
          <a:p>
            <a:pPr marL="285750" indent="-285750">
              <a:buFont typeface="Arial" panose="020B0604020202020204" pitchFamily="34" charset="0"/>
              <a:buChar char="•"/>
            </a:pPr>
            <a:r>
              <a:rPr lang="en-GB" sz="1600" b="1" dirty="0" err="1"/>
              <a:t>T</a:t>
            </a:r>
            <a:r>
              <a:rPr lang="en-GB" sz="1600" b="1" baseline="-25000" dirty="0" err="1"/>
              <a:t>max</a:t>
            </a:r>
            <a:r>
              <a:rPr lang="en-GB" sz="1600" baseline="-25000" dirty="0"/>
              <a:t> </a:t>
            </a:r>
          </a:p>
          <a:p>
            <a:pPr marL="285750" indent="-285750">
              <a:buFont typeface="Arial" panose="020B0604020202020204" pitchFamily="34" charset="0"/>
              <a:buChar char="•"/>
            </a:pPr>
            <a:r>
              <a:rPr lang="en-GB" sz="1600" b="1" dirty="0" err="1"/>
              <a:t>T</a:t>
            </a:r>
            <a:r>
              <a:rPr lang="en-GB" sz="1600" b="1" baseline="-25000" dirty="0" err="1"/>
              <a:t>min</a:t>
            </a:r>
            <a:r>
              <a:rPr lang="en-GB" sz="1600" baseline="-25000" dirty="0"/>
              <a:t> </a:t>
            </a:r>
          </a:p>
          <a:p>
            <a:pPr marL="285750" indent="-285750">
              <a:buFont typeface="Arial" panose="020B0604020202020204" pitchFamily="34" charset="0"/>
              <a:buChar char="•"/>
            </a:pPr>
            <a:r>
              <a:rPr lang="en-GB" sz="1600" b="1" dirty="0" err="1"/>
              <a:t>T</a:t>
            </a:r>
            <a:r>
              <a:rPr lang="en-GB" sz="1600" b="1" baseline="-25000" dirty="0" err="1"/>
              <a:t>mean</a:t>
            </a:r>
            <a:endParaRPr lang="en-GB" sz="1600" b="1" baseline="-25000" dirty="0"/>
          </a:p>
          <a:p>
            <a:pPr marL="285750" indent="-285750">
              <a:buFont typeface="Arial" panose="020B0604020202020204" pitchFamily="34" charset="0"/>
              <a:buChar char="•"/>
            </a:pPr>
            <a:r>
              <a:rPr lang="en-GB" sz="1600" dirty="0"/>
              <a:t>Temperature change between two days (</a:t>
            </a:r>
            <a:r>
              <a:rPr lang="en-GB" sz="1600" b="1" dirty="0"/>
              <a:t>Δ</a:t>
            </a:r>
            <a:r>
              <a:rPr lang="en-GB" sz="1600" b="1" baseline="-25000" dirty="0"/>
              <a:t>d2</a:t>
            </a:r>
            <a:r>
              <a:rPr lang="en-GB" sz="1600" b="1" dirty="0"/>
              <a:t>T</a:t>
            </a:r>
            <a:r>
              <a:rPr lang="en-GB" sz="1600" dirty="0"/>
              <a:t>)</a:t>
            </a:r>
          </a:p>
          <a:p>
            <a:pPr marL="285750" indent="-285750">
              <a:buFont typeface="Arial" panose="020B0604020202020204" pitchFamily="34" charset="0"/>
              <a:buChar char="•"/>
            </a:pPr>
            <a:r>
              <a:rPr lang="en-GB" sz="1600" dirty="0"/>
              <a:t>Temperature change within three days (</a:t>
            </a:r>
            <a:r>
              <a:rPr lang="en-GB" sz="1600" b="1" dirty="0"/>
              <a:t>Δ</a:t>
            </a:r>
            <a:r>
              <a:rPr lang="en-GB" sz="1600" b="1" baseline="-25000" dirty="0"/>
              <a:t>d3</a:t>
            </a:r>
            <a:r>
              <a:rPr lang="en-GB" sz="1600" b="1" dirty="0"/>
              <a:t>T</a:t>
            </a:r>
            <a:r>
              <a:rPr lang="en-GB" sz="1600" dirty="0"/>
              <a:t>)</a:t>
            </a:r>
          </a:p>
          <a:p>
            <a:pPr marL="285750" indent="-285750">
              <a:buFont typeface="Arial" panose="020B0604020202020204" pitchFamily="34" charset="0"/>
              <a:buChar char="•"/>
            </a:pPr>
            <a:r>
              <a:rPr lang="en-GB" sz="1600" dirty="0"/>
              <a:t>Daily temperature amplitude (</a:t>
            </a:r>
            <a:r>
              <a:rPr lang="en-GB" sz="1600" b="1" dirty="0" err="1"/>
              <a:t>T</a:t>
            </a:r>
            <a:r>
              <a:rPr lang="en-GB" sz="1600" b="1" baseline="-25000" dirty="0" err="1"/>
              <a:t>range</a:t>
            </a:r>
            <a:r>
              <a:rPr lang="en-GB" sz="1600" dirty="0"/>
              <a:t> = </a:t>
            </a:r>
            <a:r>
              <a:rPr lang="en-GB" sz="1600" dirty="0" err="1"/>
              <a:t>T</a:t>
            </a:r>
            <a:r>
              <a:rPr lang="en-GB" sz="1600" baseline="-25000" dirty="0" err="1"/>
              <a:t>max</a:t>
            </a:r>
            <a:r>
              <a:rPr lang="en-GB" sz="1600" dirty="0"/>
              <a:t> – </a:t>
            </a:r>
            <a:r>
              <a:rPr lang="en-GB" sz="1600" dirty="0" err="1"/>
              <a:t>T</a:t>
            </a:r>
            <a:r>
              <a:rPr lang="en-GB" sz="1600" baseline="-25000" dirty="0" err="1"/>
              <a:t>min</a:t>
            </a:r>
            <a:r>
              <a:rPr lang="en-GB" sz="1600" dirty="0"/>
              <a:t>)</a:t>
            </a:r>
          </a:p>
          <a:p>
            <a:pPr marL="285750" indent="-285750">
              <a:buFont typeface="Arial" panose="020B0604020202020204" pitchFamily="34" charset="0"/>
              <a:buChar char="•"/>
            </a:pPr>
            <a:r>
              <a:rPr lang="en-GB" sz="1600" dirty="0"/>
              <a:t>Maximal temperature amplitude between two days </a:t>
            </a:r>
            <a:r>
              <a:rPr lang="en-GB" sz="1600" b="1" dirty="0" err="1"/>
              <a:t>T</a:t>
            </a:r>
            <a:r>
              <a:rPr lang="en-GB" sz="1600" b="1" baseline="-25000" dirty="0" err="1"/>
              <a:t>range_max</a:t>
            </a:r>
            <a:r>
              <a:rPr lang="en-GB" sz="1600" b="1" dirty="0"/>
              <a:t> </a:t>
            </a:r>
            <a:r>
              <a:rPr lang="en-GB" sz="1600" dirty="0"/>
              <a:t>(</a:t>
            </a:r>
            <a:r>
              <a:rPr lang="en-GB" sz="1600" dirty="0" err="1"/>
              <a:t>T</a:t>
            </a:r>
            <a:r>
              <a:rPr lang="en-GB" sz="1600" baseline="-25000" dirty="0" err="1"/>
              <a:t>max</a:t>
            </a:r>
            <a:r>
              <a:rPr lang="en-GB" sz="1600" dirty="0"/>
              <a:t> − </a:t>
            </a:r>
            <a:r>
              <a:rPr lang="en-GB" sz="1600" dirty="0" err="1"/>
              <a:t>T</a:t>
            </a:r>
            <a:r>
              <a:rPr lang="en-GB" sz="1600" baseline="-25000" dirty="0" err="1"/>
              <a:t>min</a:t>
            </a:r>
            <a:r>
              <a:rPr lang="en-GB" sz="1600" dirty="0"/>
              <a:t> of two consecutive days: </a:t>
            </a:r>
            <a:r>
              <a:rPr lang="en-GB" sz="1600" dirty="0" err="1"/>
              <a:t>T</a:t>
            </a:r>
            <a:r>
              <a:rPr lang="en-GB" sz="1600" baseline="-25000" dirty="0" err="1"/>
              <a:t>range_max_a</a:t>
            </a:r>
            <a:r>
              <a:rPr lang="en-GB" sz="1600" dirty="0"/>
              <a:t> = </a:t>
            </a:r>
            <a:r>
              <a:rPr lang="en-GB" sz="1600" dirty="0" err="1"/>
              <a:t>T</a:t>
            </a:r>
            <a:r>
              <a:rPr lang="en-GB" sz="1600" baseline="-25000" dirty="0" err="1"/>
              <a:t>max_yesterday</a:t>
            </a:r>
            <a:r>
              <a:rPr lang="en-GB" sz="1600" dirty="0"/>
              <a:t> − </a:t>
            </a:r>
            <a:r>
              <a:rPr lang="en-GB" sz="1600" dirty="0" err="1"/>
              <a:t>T</a:t>
            </a:r>
            <a:r>
              <a:rPr lang="en-GB" sz="1600" baseline="-25000" dirty="0" err="1"/>
              <a:t>min_today</a:t>
            </a:r>
            <a:r>
              <a:rPr lang="en-GB" sz="1600" dirty="0"/>
              <a:t>, </a:t>
            </a:r>
            <a:r>
              <a:rPr lang="en-GB" sz="1600" dirty="0" err="1"/>
              <a:t>T</a:t>
            </a:r>
            <a:r>
              <a:rPr lang="en-GB" sz="1600" baseline="-25000" dirty="0" err="1"/>
              <a:t>range_max_b</a:t>
            </a:r>
            <a:r>
              <a:rPr lang="en-GB" sz="1600" dirty="0"/>
              <a:t> = </a:t>
            </a:r>
            <a:r>
              <a:rPr lang="en-GB" sz="1600" dirty="0" err="1"/>
              <a:t>T</a:t>
            </a:r>
            <a:r>
              <a:rPr lang="en-GB" sz="1600" baseline="-25000" dirty="0" err="1"/>
              <a:t>max_today</a:t>
            </a:r>
            <a:r>
              <a:rPr lang="en-GB" sz="1600" dirty="0"/>
              <a:t> − </a:t>
            </a:r>
            <a:r>
              <a:rPr lang="en-GB" sz="1600" dirty="0" err="1"/>
              <a:t>T</a:t>
            </a:r>
            <a:r>
              <a:rPr lang="en-GB" sz="1600" baseline="-25000" dirty="0" err="1"/>
              <a:t>min_yesterday</a:t>
            </a:r>
            <a:r>
              <a:rPr lang="en-GB" sz="1600" dirty="0"/>
              <a:t>)</a:t>
            </a:r>
          </a:p>
        </p:txBody>
      </p:sp>
      <p:sp>
        <p:nvSpPr>
          <p:cNvPr id="7" name="TextBox 6">
            <a:extLst>
              <a:ext uri="{FF2B5EF4-FFF2-40B4-BE49-F238E27FC236}">
                <a16:creationId xmlns:a16="http://schemas.microsoft.com/office/drawing/2014/main" id="{2DEEE6DA-C9F4-685A-C833-4C626FA42A94}"/>
              </a:ext>
            </a:extLst>
          </p:cNvPr>
          <p:cNvSpPr txBox="1"/>
          <p:nvPr/>
        </p:nvSpPr>
        <p:spPr>
          <a:xfrm>
            <a:off x="997248" y="975512"/>
            <a:ext cx="4051883" cy="369332"/>
          </a:xfrm>
          <a:prstGeom prst="rect">
            <a:avLst/>
          </a:prstGeom>
          <a:noFill/>
        </p:spPr>
        <p:txBody>
          <a:bodyPr wrap="square" rtlCol="0">
            <a:spAutoFit/>
          </a:bodyPr>
          <a:lstStyle/>
          <a:p>
            <a:r>
              <a:rPr lang="en-GB" b="1" dirty="0"/>
              <a:t>For temperature data</a:t>
            </a:r>
          </a:p>
        </p:txBody>
      </p:sp>
      <p:sp>
        <p:nvSpPr>
          <p:cNvPr id="8" name="TextBox 7">
            <a:extLst>
              <a:ext uri="{FF2B5EF4-FFF2-40B4-BE49-F238E27FC236}">
                <a16:creationId xmlns:a16="http://schemas.microsoft.com/office/drawing/2014/main" id="{6935D445-8ACE-C0C8-6687-76B5ABA7323A}"/>
              </a:ext>
            </a:extLst>
          </p:cNvPr>
          <p:cNvSpPr txBox="1"/>
          <p:nvPr/>
        </p:nvSpPr>
        <p:spPr>
          <a:xfrm>
            <a:off x="5465135" y="4298935"/>
            <a:ext cx="4297961" cy="1815882"/>
          </a:xfrm>
          <a:prstGeom prst="rect">
            <a:avLst/>
          </a:prstGeom>
          <a:noFill/>
          <a:ln>
            <a:solidFill>
              <a:schemeClr val="tx1"/>
            </a:solidFill>
          </a:ln>
        </p:spPr>
        <p:txBody>
          <a:bodyPr wrap="square" rtlCol="0">
            <a:spAutoFit/>
          </a:bodyPr>
          <a:lstStyle/>
          <a:p>
            <a:r>
              <a:rPr lang="en-GB" sz="1600" dirty="0" err="1"/>
              <a:t>Ghada</a:t>
            </a:r>
            <a:r>
              <a:rPr lang="en-GB" sz="1600" dirty="0"/>
              <a:t> et al. 2021; </a:t>
            </a:r>
            <a:r>
              <a:rPr lang="en-GB" sz="1600" dirty="0">
                <a:hlinkClick r:id="rId3" tooltip="Persistent link using digital object identifier"/>
              </a:rPr>
              <a:t>https://doi.org/10.1016/j.scitotenv.2020.143772</a:t>
            </a:r>
            <a:endParaRPr lang="en-GB" sz="1600" dirty="0"/>
          </a:p>
          <a:p>
            <a:r>
              <a:rPr lang="en-GB" sz="1600" dirty="0"/>
              <a:t>Lag effects:</a:t>
            </a:r>
          </a:p>
          <a:p>
            <a:pPr marL="285750" indent="-285750">
              <a:buFont typeface="Arial" panose="020B0604020202020204" pitchFamily="34" charset="0"/>
              <a:buChar char="•"/>
            </a:pPr>
            <a:r>
              <a:rPr lang="en-GB" sz="1600" dirty="0"/>
              <a:t>T</a:t>
            </a:r>
            <a:r>
              <a:rPr lang="en-GB" sz="1600" baseline="-25000" dirty="0"/>
              <a:t>d-1</a:t>
            </a:r>
          </a:p>
          <a:p>
            <a:pPr marL="285750" indent="-285750">
              <a:buFont typeface="Arial" panose="020B0604020202020204" pitchFamily="34" charset="0"/>
              <a:buChar char="•"/>
            </a:pPr>
            <a:r>
              <a:rPr lang="en-GB" sz="1600" dirty="0"/>
              <a:t>T</a:t>
            </a:r>
            <a:r>
              <a:rPr lang="en-GB" sz="1600" baseline="-25000" dirty="0"/>
              <a:t>d-2</a:t>
            </a:r>
          </a:p>
          <a:p>
            <a:pPr marL="285750" indent="-285750">
              <a:buFont typeface="Arial" panose="020B0604020202020204" pitchFamily="34" charset="0"/>
              <a:buChar char="•"/>
            </a:pPr>
            <a:r>
              <a:rPr lang="en-GB" sz="1600" dirty="0"/>
              <a:t>T</a:t>
            </a:r>
            <a:r>
              <a:rPr lang="en-GB" sz="1600" baseline="-25000" dirty="0"/>
              <a:t>d-3</a:t>
            </a:r>
          </a:p>
          <a:p>
            <a:pPr marL="285750" indent="-285750">
              <a:buFont typeface="Arial" panose="020B0604020202020204" pitchFamily="34" charset="0"/>
              <a:buChar char="•"/>
            </a:pPr>
            <a:r>
              <a:rPr lang="en-GB" sz="1600" dirty="0"/>
              <a:t>Or until 7 days for more explorations</a:t>
            </a:r>
          </a:p>
        </p:txBody>
      </p:sp>
      <p:sp>
        <p:nvSpPr>
          <p:cNvPr id="10" name="TextBox 9">
            <a:extLst>
              <a:ext uri="{FF2B5EF4-FFF2-40B4-BE49-F238E27FC236}">
                <a16:creationId xmlns:a16="http://schemas.microsoft.com/office/drawing/2014/main" id="{0054245C-A3E8-B0B8-DBE2-4249849A0928}"/>
              </a:ext>
            </a:extLst>
          </p:cNvPr>
          <p:cNvSpPr txBox="1"/>
          <p:nvPr/>
        </p:nvSpPr>
        <p:spPr>
          <a:xfrm>
            <a:off x="437562" y="1515462"/>
            <a:ext cx="11525692" cy="338554"/>
          </a:xfrm>
          <a:prstGeom prst="rect">
            <a:avLst/>
          </a:prstGeom>
          <a:noFill/>
        </p:spPr>
        <p:txBody>
          <a:bodyPr wrap="square">
            <a:spAutoFit/>
          </a:bodyPr>
          <a:lstStyle/>
          <a:p>
            <a:pPr algn="ctr"/>
            <a:r>
              <a:rPr lang="en-GB" sz="1600" dirty="0"/>
              <a:t>Some health conditions might associate with a seasonal as well as acute variation in weather conditions than with absolute temperature.</a:t>
            </a:r>
          </a:p>
        </p:txBody>
      </p:sp>
    </p:spTree>
    <p:extLst>
      <p:ext uri="{BB962C8B-B14F-4D97-AF65-F5344CB8AC3E}">
        <p14:creationId xmlns:p14="http://schemas.microsoft.com/office/powerpoint/2010/main" val="2932342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9040A1-7EE6-9D66-A632-7BAD233916B7}"/>
              </a:ext>
            </a:extLst>
          </p:cNvPr>
          <p:cNvSpPr txBox="1"/>
          <p:nvPr/>
        </p:nvSpPr>
        <p:spPr>
          <a:xfrm>
            <a:off x="595618" y="461394"/>
            <a:ext cx="4051883" cy="369332"/>
          </a:xfrm>
          <a:prstGeom prst="rect">
            <a:avLst/>
          </a:prstGeom>
          <a:noFill/>
        </p:spPr>
        <p:txBody>
          <a:bodyPr wrap="square" rtlCol="0">
            <a:spAutoFit/>
          </a:bodyPr>
          <a:lstStyle/>
          <a:p>
            <a:r>
              <a:rPr lang="en-GB" b="1" dirty="0"/>
              <a:t>1. DWD Station observations</a:t>
            </a:r>
          </a:p>
        </p:txBody>
      </p:sp>
      <p:sp>
        <p:nvSpPr>
          <p:cNvPr id="7" name="TextBox 6">
            <a:extLst>
              <a:ext uri="{FF2B5EF4-FFF2-40B4-BE49-F238E27FC236}">
                <a16:creationId xmlns:a16="http://schemas.microsoft.com/office/drawing/2014/main" id="{2DEEE6DA-C9F4-685A-C833-4C626FA42A94}"/>
              </a:ext>
            </a:extLst>
          </p:cNvPr>
          <p:cNvSpPr txBox="1"/>
          <p:nvPr/>
        </p:nvSpPr>
        <p:spPr>
          <a:xfrm>
            <a:off x="997248" y="975512"/>
            <a:ext cx="4051883" cy="369332"/>
          </a:xfrm>
          <a:prstGeom prst="rect">
            <a:avLst/>
          </a:prstGeom>
          <a:noFill/>
        </p:spPr>
        <p:txBody>
          <a:bodyPr wrap="square" rtlCol="0">
            <a:spAutoFit/>
          </a:bodyPr>
          <a:lstStyle/>
          <a:p>
            <a:r>
              <a:rPr lang="en-GB" b="1" dirty="0"/>
              <a:t>For temperature data</a:t>
            </a:r>
          </a:p>
        </p:txBody>
      </p:sp>
      <p:sp>
        <p:nvSpPr>
          <p:cNvPr id="11" name="TextBox 10">
            <a:extLst>
              <a:ext uri="{FF2B5EF4-FFF2-40B4-BE49-F238E27FC236}">
                <a16:creationId xmlns:a16="http://schemas.microsoft.com/office/drawing/2014/main" id="{24CBA45C-A1E0-3DC4-1E20-F4DDF1F3B829}"/>
              </a:ext>
            </a:extLst>
          </p:cNvPr>
          <p:cNvSpPr txBox="1"/>
          <p:nvPr/>
        </p:nvSpPr>
        <p:spPr>
          <a:xfrm>
            <a:off x="595618" y="1344844"/>
            <a:ext cx="11383861" cy="5437386"/>
          </a:xfrm>
          <a:prstGeom prst="rect">
            <a:avLst/>
          </a:prstGeom>
          <a:noFill/>
          <a:ln>
            <a:solidFill>
              <a:schemeClr val="tx1"/>
            </a:solidFill>
          </a:ln>
        </p:spPr>
        <p:txBody>
          <a:bodyPr wrap="square" rtlCol="0">
            <a:spAutoFit/>
          </a:bodyPr>
          <a:lstStyle/>
          <a:p>
            <a:r>
              <a:rPr lang="en-GB" sz="1600" dirty="0" err="1"/>
              <a:t>Fritze</a:t>
            </a:r>
            <a:r>
              <a:rPr lang="en-GB" sz="1600" dirty="0"/>
              <a:t> 2020, </a:t>
            </a:r>
            <a:r>
              <a:rPr lang="en-GB" sz="1600" dirty="0">
                <a:hlinkClick r:id="rId2"/>
              </a:rPr>
              <a:t>https://doi.org/10.3390/su12093664</a:t>
            </a:r>
            <a:endParaRPr lang="en-GB" sz="1600" dirty="0"/>
          </a:p>
          <a:p>
            <a:endParaRPr lang="en-GB" sz="1600" dirty="0"/>
          </a:p>
          <a:p>
            <a:r>
              <a:rPr lang="en-GB" sz="1600" b="1" dirty="0"/>
              <a:t>Heat and Cold Waves: </a:t>
            </a:r>
          </a:p>
          <a:p>
            <a:pPr marL="285750" indent="-285750">
              <a:buFont typeface="Arial" panose="020B0604020202020204" pitchFamily="34" charset="0"/>
              <a:buChar char="•"/>
            </a:pPr>
            <a:r>
              <a:rPr lang="en-GB" sz="1600" dirty="0"/>
              <a:t>Heat index for &gt; 20°C </a:t>
            </a:r>
          </a:p>
          <a:p>
            <a:pPr marL="285750" indent="-285750">
              <a:buFont typeface="Arial" panose="020B0604020202020204" pitchFamily="34" charset="0"/>
              <a:buChar char="•"/>
            </a:pPr>
            <a:r>
              <a:rPr lang="en-GB" sz="1600" dirty="0"/>
              <a:t>Wind Chill Temperature index for &lt; 10°C</a:t>
            </a:r>
          </a:p>
          <a:p>
            <a:pPr marL="285750" indent="-285750">
              <a:buFont typeface="Arial" panose="020B0604020202020204" pitchFamily="34" charset="0"/>
              <a:buChar char="•"/>
            </a:pPr>
            <a:endParaRPr lang="en-GB" sz="1600" dirty="0"/>
          </a:p>
          <a:p>
            <a:r>
              <a:rPr lang="en-GB" sz="1600" dirty="0" err="1"/>
              <a:t>Fritze</a:t>
            </a:r>
            <a:r>
              <a:rPr lang="en-GB" sz="1600" dirty="0"/>
              <a:t> 2020 mentioned following calculation methods referring to the mentioned sources </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b="1" dirty="0"/>
              <a:t>Heat Index </a:t>
            </a:r>
          </a:p>
          <a:p>
            <a:r>
              <a:rPr lang="en-GB" sz="1600" b="1" dirty="0"/>
              <a:t>       HI </a:t>
            </a:r>
            <a:r>
              <a:rPr lang="en-GB" sz="1400" dirty="0"/>
              <a:t>= -42.379 + 2.04901523T + 10.14333127R - 0.22475541TR - 6.83783x10</a:t>
            </a:r>
            <a:r>
              <a:rPr lang="en-GB" sz="1400" baseline="30000" dirty="0"/>
              <a:t>-3</a:t>
            </a:r>
            <a:r>
              <a:rPr lang="en-GB" sz="1400" dirty="0"/>
              <a:t>T</a:t>
            </a:r>
            <a:r>
              <a:rPr lang="en-GB" sz="1400" baseline="30000" dirty="0"/>
              <a:t>2 </a:t>
            </a:r>
            <a:r>
              <a:rPr lang="en-GB" sz="1400" dirty="0"/>
              <a:t>- 5.481717x10</a:t>
            </a:r>
            <a:r>
              <a:rPr lang="en-GB" sz="1400" baseline="30000" dirty="0"/>
              <a:t>-2</a:t>
            </a:r>
            <a:r>
              <a:rPr lang="en-GB" sz="1400" dirty="0"/>
              <a:t>R</a:t>
            </a:r>
            <a:r>
              <a:rPr lang="en-GB" sz="1400" baseline="30000" dirty="0"/>
              <a:t>2</a:t>
            </a:r>
            <a:r>
              <a:rPr lang="en-GB" sz="1400" dirty="0"/>
              <a:t> + 1.22874x10</a:t>
            </a:r>
            <a:r>
              <a:rPr lang="en-GB" sz="1400" baseline="30000" dirty="0"/>
              <a:t>-3</a:t>
            </a:r>
            <a:r>
              <a:rPr lang="en-GB" sz="1400" dirty="0"/>
              <a:t>T</a:t>
            </a:r>
            <a:r>
              <a:rPr lang="en-GB" sz="1400" baseline="30000" dirty="0"/>
              <a:t>2</a:t>
            </a:r>
            <a:r>
              <a:rPr lang="en-GB" sz="1400" dirty="0"/>
              <a:t>R + 8.5282x10</a:t>
            </a:r>
            <a:r>
              <a:rPr lang="en-GB" sz="1400" baseline="30000" dirty="0"/>
              <a:t>-4</a:t>
            </a:r>
            <a:r>
              <a:rPr lang="en-GB" sz="1400" dirty="0"/>
              <a:t>TR</a:t>
            </a:r>
            <a:r>
              <a:rPr lang="en-GB" sz="1400" baseline="30000" dirty="0"/>
              <a:t>2</a:t>
            </a:r>
            <a:r>
              <a:rPr lang="en-GB" sz="1400" dirty="0"/>
              <a:t> - 1.99x10</a:t>
            </a:r>
            <a:r>
              <a:rPr lang="en-GB" sz="1400" baseline="30000" dirty="0"/>
              <a:t>-6</a:t>
            </a:r>
            <a:r>
              <a:rPr lang="en-GB" sz="1400" dirty="0"/>
              <a:t>T</a:t>
            </a:r>
            <a:r>
              <a:rPr lang="en-GB" sz="1400" baseline="30000" dirty="0"/>
              <a:t>2</a:t>
            </a:r>
            <a:r>
              <a:rPr lang="en-GB" sz="1400" dirty="0"/>
              <a:t>R</a:t>
            </a:r>
            <a:r>
              <a:rPr lang="en-GB" sz="1400" baseline="30000" dirty="0"/>
              <a:t>2</a:t>
            </a:r>
          </a:p>
          <a:p>
            <a:pPr algn="ctr"/>
            <a:endParaRPr lang="en-GB" sz="1400" baseline="30000" dirty="0"/>
          </a:p>
          <a:p>
            <a:pPr algn="ctr"/>
            <a:r>
              <a:rPr lang="en-GB" sz="1600" dirty="0"/>
              <a:t>where T = ambient dry bulb temperature (°F)</a:t>
            </a:r>
          </a:p>
          <a:p>
            <a:pPr algn="ctr"/>
            <a:r>
              <a:rPr lang="en-GB" sz="1600" dirty="0"/>
              <a:t>                    R = relative humidity (integer percentage)</a:t>
            </a:r>
          </a:p>
          <a:p>
            <a:pPr algn="ctr"/>
            <a:endParaRPr lang="en-GB" sz="1600" dirty="0"/>
          </a:p>
          <a:p>
            <a:pPr algn="just"/>
            <a:r>
              <a:rPr lang="en-GB" sz="1000" dirty="0"/>
              <a:t>Source: </a:t>
            </a:r>
            <a:r>
              <a:rPr lang="en-GB" sz="1000" dirty="0" err="1"/>
              <a:t>Rothfusz</a:t>
            </a:r>
            <a:r>
              <a:rPr lang="en-GB" sz="1000" dirty="0"/>
              <a:t>, L.P. The Heat Index Equation; SR 90-23; National Oceanic and Atmospheric Administration, National Weather Service, Office of Meteorology: Fort Worth, TX, USA, 1990.</a:t>
            </a:r>
          </a:p>
          <a:p>
            <a:pPr algn="just"/>
            <a:r>
              <a:rPr lang="en-GB" sz="1000" dirty="0">
                <a:hlinkClick r:id="rId3"/>
              </a:rPr>
              <a:t>https://wonder.cdc.gov/wonder/help/Climate/ta_htindx.PDF</a:t>
            </a:r>
            <a:r>
              <a:rPr lang="en-GB" sz="1000" dirty="0"/>
              <a:t> </a:t>
            </a:r>
          </a:p>
          <a:p>
            <a:endParaRPr lang="en-GB" sz="1600" dirty="0"/>
          </a:p>
          <a:p>
            <a:pPr marL="285750" indent="-285750">
              <a:buFont typeface="Arial" panose="020B0604020202020204" pitchFamily="34" charset="0"/>
              <a:buChar char="•"/>
            </a:pPr>
            <a:r>
              <a:rPr lang="en-GB" sz="1600" b="1" dirty="0"/>
              <a:t>Wind Chill Temperature Index </a:t>
            </a:r>
          </a:p>
          <a:p>
            <a:r>
              <a:rPr lang="en-GB" sz="1600" dirty="0"/>
              <a:t>WCTI = 13.12 + 0.6215T – 11.37V</a:t>
            </a:r>
            <a:r>
              <a:rPr lang="en-GB" sz="1600" baseline="30000" dirty="0"/>
              <a:t>0.16</a:t>
            </a:r>
            <a:r>
              <a:rPr lang="en-GB" sz="1600" dirty="0"/>
              <a:t> + 0.3965TV</a:t>
            </a:r>
            <a:r>
              <a:rPr lang="en-GB" sz="1600" baseline="30000" dirty="0"/>
              <a:t>0.16</a:t>
            </a:r>
          </a:p>
          <a:p>
            <a:pPr algn="ctr"/>
            <a:r>
              <a:rPr lang="en-GB" sz="1600" dirty="0"/>
              <a:t>where T = air temperature in °C</a:t>
            </a:r>
          </a:p>
          <a:p>
            <a:pPr algn="ctr"/>
            <a:r>
              <a:rPr lang="en-GB" sz="1600" dirty="0"/>
              <a:t>                                             V = wind speed in km h </a:t>
            </a:r>
            <a:r>
              <a:rPr lang="en-GB" sz="1600" baseline="30000" dirty="0"/>
              <a:t>-1</a:t>
            </a:r>
            <a:r>
              <a:rPr lang="en-GB" sz="1600" dirty="0"/>
              <a:t> at 10 m elevation</a:t>
            </a:r>
          </a:p>
          <a:p>
            <a:pPr algn="just"/>
            <a:endParaRPr lang="en-GB" sz="1000" dirty="0"/>
          </a:p>
          <a:p>
            <a:pPr algn="just"/>
            <a:r>
              <a:rPr lang="en-GB" sz="1000" dirty="0"/>
              <a:t>Source: OFCM. Report on Wind Chill Temperature and Extreme Heat Indices: Evaluation and Improvement Projects; Office of the Federal Coordinator for Meteorological Services and Supporting Research: Washington, DC, USA, 2003. </a:t>
            </a:r>
            <a:r>
              <a:rPr lang="en-GB" sz="1000" dirty="0">
                <a:hlinkClick r:id="rId4"/>
              </a:rPr>
              <a:t>http://weather.missouri.edu/gcc/OFCMWindchillReport.pdf</a:t>
            </a:r>
            <a:r>
              <a:rPr lang="en-GB" sz="1000" dirty="0"/>
              <a:t>  </a:t>
            </a:r>
          </a:p>
        </p:txBody>
      </p:sp>
    </p:spTree>
    <p:extLst>
      <p:ext uri="{BB962C8B-B14F-4D97-AF65-F5344CB8AC3E}">
        <p14:creationId xmlns:p14="http://schemas.microsoft.com/office/powerpoint/2010/main" val="3636416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9040A1-7EE6-9D66-A632-7BAD233916B7}"/>
              </a:ext>
            </a:extLst>
          </p:cNvPr>
          <p:cNvSpPr txBox="1"/>
          <p:nvPr/>
        </p:nvSpPr>
        <p:spPr>
          <a:xfrm>
            <a:off x="595618" y="461394"/>
            <a:ext cx="4051883" cy="369332"/>
          </a:xfrm>
          <a:prstGeom prst="rect">
            <a:avLst/>
          </a:prstGeom>
          <a:noFill/>
        </p:spPr>
        <p:txBody>
          <a:bodyPr wrap="square" rtlCol="0">
            <a:spAutoFit/>
          </a:bodyPr>
          <a:lstStyle/>
          <a:p>
            <a:r>
              <a:rPr lang="en-GB" b="1" dirty="0"/>
              <a:t>1. DWD Station observations</a:t>
            </a:r>
          </a:p>
        </p:txBody>
      </p:sp>
      <p:sp>
        <p:nvSpPr>
          <p:cNvPr id="2" name="TextBox 1">
            <a:extLst>
              <a:ext uri="{FF2B5EF4-FFF2-40B4-BE49-F238E27FC236}">
                <a16:creationId xmlns:a16="http://schemas.microsoft.com/office/drawing/2014/main" id="{50AFE5F2-7AB6-50EF-5D5B-10850167233B}"/>
              </a:ext>
            </a:extLst>
          </p:cNvPr>
          <p:cNvSpPr txBox="1"/>
          <p:nvPr/>
        </p:nvSpPr>
        <p:spPr>
          <a:xfrm>
            <a:off x="595618" y="830726"/>
            <a:ext cx="11023133" cy="3785652"/>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GB" sz="1600" b="1" dirty="0"/>
              <a:t>Universal Thermal Climate index (UTCI) </a:t>
            </a:r>
            <a:r>
              <a:rPr lang="en-GB" sz="1600" dirty="0"/>
              <a:t>for the assessment of the </a:t>
            </a:r>
            <a:r>
              <a:rPr lang="en-GB" sz="1600" dirty="0" err="1"/>
              <a:t>thermophysiological</a:t>
            </a:r>
            <a:r>
              <a:rPr lang="en-GB" sz="1600" dirty="0"/>
              <a:t> effects of the atmospheric environment.</a:t>
            </a:r>
          </a:p>
          <a:p>
            <a:endParaRPr lang="en-GB" sz="1600" dirty="0"/>
          </a:p>
          <a:p>
            <a:r>
              <a:rPr lang="en-GB" sz="1600" dirty="0"/>
              <a:t>Napoli et al. 2018 </a:t>
            </a:r>
            <a:r>
              <a:rPr lang="en-GB" sz="1000" dirty="0"/>
              <a:t>(</a:t>
            </a:r>
            <a:r>
              <a:rPr lang="en-GB" sz="1000" dirty="0">
                <a:hlinkClick r:id="rId2"/>
              </a:rPr>
              <a:t>https://doi.org/10.1007/s00484-018-1518-2</a:t>
            </a:r>
            <a:r>
              <a:rPr lang="en-GB" sz="1000" dirty="0"/>
              <a:t>)</a:t>
            </a:r>
            <a:r>
              <a:rPr lang="en-GB" sz="1600" dirty="0"/>
              <a:t>:</a:t>
            </a:r>
          </a:p>
          <a:p>
            <a:pPr algn="ctr"/>
            <a:r>
              <a:rPr lang="en-GB" sz="1600" dirty="0"/>
              <a:t>“For a given combination of air temperature, wind, radiation and humidity, the UTCI is defined as the air temperature of a reference environment that would elicit in the human body the same UTCI-</a:t>
            </a:r>
            <a:r>
              <a:rPr lang="en-GB" sz="1600" dirty="0" err="1"/>
              <a:t>Fiala</a:t>
            </a:r>
            <a:r>
              <a:rPr lang="en-GB" sz="1600" dirty="0"/>
              <a:t> model’s response (sweat production, shivering, skin </a:t>
            </a:r>
            <a:r>
              <a:rPr lang="en-GB" sz="1600" dirty="0" err="1"/>
              <a:t>wettedness</a:t>
            </a:r>
            <a:r>
              <a:rPr lang="en-GB" sz="1600" dirty="0"/>
              <a:t>, skin blood flow and rectal, mean skin and face temperatures) as the actual environment.”</a:t>
            </a:r>
          </a:p>
          <a:p>
            <a:endParaRPr lang="en-GB" sz="1600" dirty="0"/>
          </a:p>
          <a:p>
            <a:r>
              <a:rPr lang="en-GB" sz="1600" dirty="0" err="1"/>
              <a:t>Bröde</a:t>
            </a:r>
            <a:r>
              <a:rPr lang="en-GB" sz="1600" dirty="0"/>
              <a:t> et al. 2012 </a:t>
            </a:r>
            <a:r>
              <a:rPr lang="en-GB" sz="1000" dirty="0"/>
              <a:t>(</a:t>
            </a:r>
            <a:r>
              <a:rPr lang="en-GB" sz="1000" dirty="0">
                <a:hlinkClick r:id="rId3"/>
              </a:rPr>
              <a:t>https://link.springer.com/article/10.1007/s00484-011-0454-1</a:t>
            </a:r>
            <a:r>
              <a:rPr lang="en-GB" sz="1000" dirty="0"/>
              <a:t>)</a:t>
            </a:r>
            <a:r>
              <a:rPr lang="en-GB" sz="1600" dirty="0"/>
              <a:t> </a:t>
            </a:r>
          </a:p>
          <a:p>
            <a:pPr algn="ctr"/>
            <a:r>
              <a:rPr lang="en-GB" sz="1600" dirty="0"/>
              <a:t>As operationalised here, the UTCI is defined as the air temperature (Ta) of the reference condition causing the same model response as the actual condition. </a:t>
            </a:r>
          </a:p>
          <a:p>
            <a:pPr algn="ctr"/>
            <a:endParaRPr lang="en-GB" sz="1600" dirty="0"/>
          </a:p>
          <a:p>
            <a:pPr algn="ctr"/>
            <a:r>
              <a:rPr lang="en-GB" sz="1600" i="1" dirty="0"/>
              <a:t>UTCI (Ta, Tr, </a:t>
            </a:r>
            <a:r>
              <a:rPr lang="en-GB" sz="1600" i="1" dirty="0" err="1"/>
              <a:t>va</a:t>
            </a:r>
            <a:r>
              <a:rPr lang="en-GB" sz="1600" i="1" dirty="0"/>
              <a:t>, pa) =Ta +Offset (Ta, Tr, </a:t>
            </a:r>
            <a:r>
              <a:rPr lang="en-GB" sz="1600" i="1" dirty="0" err="1"/>
              <a:t>va</a:t>
            </a:r>
            <a:r>
              <a:rPr lang="en-GB" sz="1600" i="1" dirty="0"/>
              <a:t>, pa)</a:t>
            </a:r>
          </a:p>
          <a:p>
            <a:endParaRPr lang="en-GB" sz="1600" dirty="0"/>
          </a:p>
          <a:p>
            <a:r>
              <a:rPr lang="en-GB" sz="1600" dirty="0"/>
              <a:t>The offset, i.e. the deviation of UTCI from air temperature depends on the actual values of air and mean radiant temperature (Tr), wind speed (</a:t>
            </a:r>
            <a:r>
              <a:rPr lang="en-GB" sz="1600" dirty="0" err="1"/>
              <a:t>va</a:t>
            </a:r>
            <a:r>
              <a:rPr lang="en-GB" sz="1600" dirty="0"/>
              <a:t>) and humidity, expressed as water vapour pressure (pa) or relative humidity (</a:t>
            </a:r>
            <a:r>
              <a:rPr lang="en-GB" sz="1600" dirty="0" err="1"/>
              <a:t>rH</a:t>
            </a:r>
            <a:r>
              <a:rPr lang="en-GB" sz="1600" dirty="0"/>
              <a:t>).</a:t>
            </a:r>
          </a:p>
        </p:txBody>
      </p:sp>
      <p:pic>
        <p:nvPicPr>
          <p:cNvPr id="3" name="Picture 2">
            <a:extLst>
              <a:ext uri="{FF2B5EF4-FFF2-40B4-BE49-F238E27FC236}">
                <a16:creationId xmlns:a16="http://schemas.microsoft.com/office/drawing/2014/main" id="{EF6793A5-363D-EAD3-AB1C-EF935C19B9E2}"/>
              </a:ext>
            </a:extLst>
          </p:cNvPr>
          <p:cNvPicPr>
            <a:picLocks noChangeAspect="1"/>
          </p:cNvPicPr>
          <p:nvPr/>
        </p:nvPicPr>
        <p:blipFill>
          <a:blip r:embed="rId4"/>
          <a:stretch>
            <a:fillRect/>
          </a:stretch>
        </p:blipFill>
        <p:spPr>
          <a:xfrm>
            <a:off x="595618" y="4708945"/>
            <a:ext cx="5170328" cy="2000200"/>
          </a:xfrm>
          <a:prstGeom prst="rect">
            <a:avLst/>
          </a:prstGeom>
        </p:spPr>
      </p:pic>
      <p:sp>
        <p:nvSpPr>
          <p:cNvPr id="5" name="TextBox 4">
            <a:extLst>
              <a:ext uri="{FF2B5EF4-FFF2-40B4-BE49-F238E27FC236}">
                <a16:creationId xmlns:a16="http://schemas.microsoft.com/office/drawing/2014/main" id="{7788287D-892C-FE6B-B815-E5E57952CCB1}"/>
              </a:ext>
            </a:extLst>
          </p:cNvPr>
          <p:cNvSpPr txBox="1"/>
          <p:nvPr/>
        </p:nvSpPr>
        <p:spPr>
          <a:xfrm>
            <a:off x="6594856" y="5231991"/>
            <a:ext cx="5310146" cy="954107"/>
          </a:xfrm>
          <a:prstGeom prst="rect">
            <a:avLst/>
          </a:prstGeom>
          <a:solidFill>
            <a:schemeClr val="accent1">
              <a:lumMod val="40000"/>
              <a:lumOff val="60000"/>
            </a:schemeClr>
          </a:solidFill>
          <a:ln>
            <a:solidFill>
              <a:schemeClr val="accent2">
                <a:lumMod val="50000"/>
              </a:schemeClr>
            </a:solidFill>
          </a:ln>
        </p:spPr>
        <p:txBody>
          <a:bodyPr wrap="square" rtlCol="0">
            <a:spAutoFit/>
          </a:bodyPr>
          <a:lstStyle/>
          <a:p>
            <a:r>
              <a:rPr lang="en-GB" sz="1400" dirty="0" err="1"/>
              <a:t>Ghada</a:t>
            </a:r>
            <a:r>
              <a:rPr lang="en-GB" sz="1400" dirty="0"/>
              <a:t> et al. 2021 mentioned that they used DWD sources to calculate UTCI. As the direct and diffuse radiation were not available, relative humidity and the cloud cover were used to estimate mean radiant temperature</a:t>
            </a:r>
          </a:p>
        </p:txBody>
      </p:sp>
      <p:sp>
        <p:nvSpPr>
          <p:cNvPr id="6" name="TextBox 5">
            <a:extLst>
              <a:ext uri="{FF2B5EF4-FFF2-40B4-BE49-F238E27FC236}">
                <a16:creationId xmlns:a16="http://schemas.microsoft.com/office/drawing/2014/main" id="{0E8C8153-6553-5621-B228-863089802BF3}"/>
              </a:ext>
            </a:extLst>
          </p:cNvPr>
          <p:cNvSpPr txBox="1"/>
          <p:nvPr/>
        </p:nvSpPr>
        <p:spPr>
          <a:xfrm>
            <a:off x="4036214" y="6669699"/>
            <a:ext cx="1729732" cy="230832"/>
          </a:xfrm>
          <a:prstGeom prst="rect">
            <a:avLst/>
          </a:prstGeom>
          <a:noFill/>
        </p:spPr>
        <p:txBody>
          <a:bodyPr wrap="square" rtlCol="0">
            <a:spAutoFit/>
          </a:bodyPr>
          <a:lstStyle/>
          <a:p>
            <a:r>
              <a:rPr lang="en-GB" sz="900" dirty="0"/>
              <a:t>Source: </a:t>
            </a:r>
            <a:r>
              <a:rPr lang="en-GB" sz="900" dirty="0" err="1"/>
              <a:t>Bröde</a:t>
            </a:r>
            <a:r>
              <a:rPr lang="en-GB" sz="900" dirty="0"/>
              <a:t> et al. 2021 Fig 1.</a:t>
            </a:r>
          </a:p>
        </p:txBody>
      </p:sp>
    </p:spTree>
    <p:extLst>
      <p:ext uri="{BB962C8B-B14F-4D97-AF65-F5344CB8AC3E}">
        <p14:creationId xmlns:p14="http://schemas.microsoft.com/office/powerpoint/2010/main" val="360823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9040A1-7EE6-9D66-A632-7BAD233916B7}"/>
              </a:ext>
            </a:extLst>
          </p:cNvPr>
          <p:cNvSpPr txBox="1"/>
          <p:nvPr/>
        </p:nvSpPr>
        <p:spPr>
          <a:xfrm>
            <a:off x="595618" y="461394"/>
            <a:ext cx="4051883" cy="369332"/>
          </a:xfrm>
          <a:prstGeom prst="rect">
            <a:avLst/>
          </a:prstGeom>
          <a:noFill/>
        </p:spPr>
        <p:txBody>
          <a:bodyPr wrap="square" rtlCol="0">
            <a:spAutoFit/>
          </a:bodyPr>
          <a:lstStyle/>
          <a:p>
            <a:r>
              <a:rPr lang="en-GB" b="1" dirty="0"/>
              <a:t>1. DWD Station observations</a:t>
            </a:r>
          </a:p>
        </p:txBody>
      </p:sp>
      <p:sp>
        <p:nvSpPr>
          <p:cNvPr id="7" name="TextBox 6">
            <a:extLst>
              <a:ext uri="{FF2B5EF4-FFF2-40B4-BE49-F238E27FC236}">
                <a16:creationId xmlns:a16="http://schemas.microsoft.com/office/drawing/2014/main" id="{2DEEE6DA-C9F4-685A-C833-4C626FA42A94}"/>
              </a:ext>
            </a:extLst>
          </p:cNvPr>
          <p:cNvSpPr txBox="1"/>
          <p:nvPr/>
        </p:nvSpPr>
        <p:spPr>
          <a:xfrm>
            <a:off x="997249" y="975512"/>
            <a:ext cx="3117552" cy="369332"/>
          </a:xfrm>
          <a:prstGeom prst="rect">
            <a:avLst/>
          </a:prstGeom>
          <a:noFill/>
        </p:spPr>
        <p:txBody>
          <a:bodyPr wrap="square" rtlCol="0">
            <a:spAutoFit/>
          </a:bodyPr>
          <a:lstStyle/>
          <a:p>
            <a:r>
              <a:rPr lang="en-GB" b="1" dirty="0"/>
              <a:t>For wind data: Foehn winds</a:t>
            </a:r>
          </a:p>
        </p:txBody>
      </p:sp>
      <p:pic>
        <p:nvPicPr>
          <p:cNvPr id="3" name="Picture 2">
            <a:extLst>
              <a:ext uri="{FF2B5EF4-FFF2-40B4-BE49-F238E27FC236}">
                <a16:creationId xmlns:a16="http://schemas.microsoft.com/office/drawing/2014/main" id="{58C31B0E-0906-786C-203B-1D5ACD3BBD6F}"/>
              </a:ext>
            </a:extLst>
          </p:cNvPr>
          <p:cNvPicPr>
            <a:picLocks noChangeAspect="1"/>
          </p:cNvPicPr>
          <p:nvPr/>
        </p:nvPicPr>
        <p:blipFill>
          <a:blip r:embed="rId2"/>
          <a:stretch>
            <a:fillRect/>
          </a:stretch>
        </p:blipFill>
        <p:spPr>
          <a:xfrm>
            <a:off x="6880458" y="461394"/>
            <a:ext cx="3867150" cy="6238875"/>
          </a:xfrm>
          <a:prstGeom prst="rect">
            <a:avLst/>
          </a:prstGeom>
          <a:ln>
            <a:solidFill>
              <a:schemeClr val="tx1"/>
            </a:solidFill>
          </a:ln>
        </p:spPr>
      </p:pic>
      <p:pic>
        <p:nvPicPr>
          <p:cNvPr id="6" name="Picture 5">
            <a:extLst>
              <a:ext uri="{FF2B5EF4-FFF2-40B4-BE49-F238E27FC236}">
                <a16:creationId xmlns:a16="http://schemas.microsoft.com/office/drawing/2014/main" id="{C788192C-A7C9-2889-00E4-57FEA0ED962F}"/>
              </a:ext>
            </a:extLst>
          </p:cNvPr>
          <p:cNvPicPr>
            <a:picLocks noChangeAspect="1"/>
          </p:cNvPicPr>
          <p:nvPr/>
        </p:nvPicPr>
        <p:blipFill>
          <a:blip r:embed="rId3"/>
          <a:stretch>
            <a:fillRect/>
          </a:stretch>
        </p:blipFill>
        <p:spPr>
          <a:xfrm>
            <a:off x="595618" y="1681365"/>
            <a:ext cx="5010980" cy="2555075"/>
          </a:xfrm>
          <a:prstGeom prst="rect">
            <a:avLst/>
          </a:prstGeom>
          <a:ln>
            <a:solidFill>
              <a:schemeClr val="tx1"/>
            </a:solidFill>
          </a:ln>
        </p:spPr>
      </p:pic>
      <p:sp>
        <p:nvSpPr>
          <p:cNvPr id="9" name="Arrow: Right 8">
            <a:extLst>
              <a:ext uri="{FF2B5EF4-FFF2-40B4-BE49-F238E27FC236}">
                <a16:creationId xmlns:a16="http://schemas.microsoft.com/office/drawing/2014/main" id="{15666C8E-B474-8D1B-125B-6C8CA9644A84}"/>
              </a:ext>
            </a:extLst>
          </p:cNvPr>
          <p:cNvSpPr/>
          <p:nvPr/>
        </p:nvSpPr>
        <p:spPr>
          <a:xfrm>
            <a:off x="5606598" y="2958902"/>
            <a:ext cx="1196874" cy="3103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40FDD3F6-1314-77EA-EEBF-CA7966EB0C60}"/>
              </a:ext>
            </a:extLst>
          </p:cNvPr>
          <p:cNvSpPr txBox="1"/>
          <p:nvPr/>
        </p:nvSpPr>
        <p:spPr>
          <a:xfrm>
            <a:off x="663805" y="4236440"/>
            <a:ext cx="3020691" cy="276999"/>
          </a:xfrm>
          <a:prstGeom prst="rect">
            <a:avLst/>
          </a:prstGeom>
          <a:noFill/>
        </p:spPr>
        <p:txBody>
          <a:bodyPr wrap="square">
            <a:spAutoFit/>
          </a:bodyPr>
          <a:lstStyle/>
          <a:p>
            <a:r>
              <a:rPr lang="en-GB" sz="1200" dirty="0">
                <a:hlinkClick r:id="rId4"/>
              </a:rPr>
              <a:t>https://doi.org/10.1186/s12891-020-03572-z</a:t>
            </a:r>
            <a:r>
              <a:rPr lang="en-GB" sz="1200" dirty="0"/>
              <a:t> </a:t>
            </a:r>
          </a:p>
        </p:txBody>
      </p:sp>
      <p:pic>
        <p:nvPicPr>
          <p:cNvPr id="12" name="Picture 11">
            <a:extLst>
              <a:ext uri="{FF2B5EF4-FFF2-40B4-BE49-F238E27FC236}">
                <a16:creationId xmlns:a16="http://schemas.microsoft.com/office/drawing/2014/main" id="{B208199E-AE4F-D404-22CC-3C09723499D9}"/>
              </a:ext>
            </a:extLst>
          </p:cNvPr>
          <p:cNvPicPr>
            <a:picLocks noChangeAspect="1"/>
          </p:cNvPicPr>
          <p:nvPr/>
        </p:nvPicPr>
        <p:blipFill>
          <a:blip r:embed="rId5"/>
          <a:stretch>
            <a:fillRect/>
          </a:stretch>
        </p:blipFill>
        <p:spPr>
          <a:xfrm>
            <a:off x="592954" y="4512826"/>
            <a:ext cx="5010980" cy="2187444"/>
          </a:xfrm>
          <a:prstGeom prst="rect">
            <a:avLst/>
          </a:prstGeom>
        </p:spPr>
      </p:pic>
    </p:spTree>
    <p:extLst>
      <p:ext uri="{BB962C8B-B14F-4D97-AF65-F5344CB8AC3E}">
        <p14:creationId xmlns:p14="http://schemas.microsoft.com/office/powerpoint/2010/main" val="3575241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9040A1-7EE6-9D66-A632-7BAD233916B7}"/>
              </a:ext>
            </a:extLst>
          </p:cNvPr>
          <p:cNvSpPr txBox="1"/>
          <p:nvPr/>
        </p:nvSpPr>
        <p:spPr>
          <a:xfrm>
            <a:off x="595618" y="461394"/>
            <a:ext cx="4051883" cy="369332"/>
          </a:xfrm>
          <a:prstGeom prst="rect">
            <a:avLst/>
          </a:prstGeom>
          <a:noFill/>
        </p:spPr>
        <p:txBody>
          <a:bodyPr wrap="square" rtlCol="0">
            <a:spAutoFit/>
          </a:bodyPr>
          <a:lstStyle/>
          <a:p>
            <a:r>
              <a:rPr lang="en-GB" b="1" dirty="0"/>
              <a:t>2. ERA5 Land dataset</a:t>
            </a:r>
          </a:p>
        </p:txBody>
      </p:sp>
      <p:sp>
        <p:nvSpPr>
          <p:cNvPr id="2" name="TextBox 1">
            <a:extLst>
              <a:ext uri="{FF2B5EF4-FFF2-40B4-BE49-F238E27FC236}">
                <a16:creationId xmlns:a16="http://schemas.microsoft.com/office/drawing/2014/main" id="{3191CE21-456B-8A05-44C6-86E0C8F2379F}"/>
              </a:ext>
            </a:extLst>
          </p:cNvPr>
          <p:cNvSpPr txBox="1"/>
          <p:nvPr/>
        </p:nvSpPr>
        <p:spPr>
          <a:xfrm>
            <a:off x="480088" y="798827"/>
            <a:ext cx="11481537" cy="593265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GB" sz="1600" b="1" dirty="0"/>
              <a:t>24-hour mean</a:t>
            </a:r>
          </a:p>
          <a:p>
            <a:pPr marL="285750" indent="-285750">
              <a:lnSpc>
                <a:spcPct val="200000"/>
              </a:lnSpc>
              <a:buFont typeface="Arial" panose="020B0604020202020204" pitchFamily="34" charset="0"/>
              <a:buChar char="•"/>
            </a:pPr>
            <a:r>
              <a:rPr lang="en-GB" sz="1600" b="1" dirty="0"/>
              <a:t>24-hour maximum</a:t>
            </a:r>
          </a:p>
          <a:p>
            <a:pPr marL="285750" indent="-285750">
              <a:lnSpc>
                <a:spcPct val="200000"/>
              </a:lnSpc>
              <a:buFont typeface="Arial" panose="020B0604020202020204" pitchFamily="34" charset="0"/>
              <a:buChar char="•"/>
            </a:pPr>
            <a:r>
              <a:rPr lang="en-GB" sz="1600" b="1" dirty="0"/>
              <a:t>24-hour minimum</a:t>
            </a:r>
          </a:p>
          <a:p>
            <a:pPr marL="285750" indent="-285750">
              <a:lnSpc>
                <a:spcPct val="200000"/>
              </a:lnSpc>
              <a:buFont typeface="Arial" panose="020B0604020202020204" pitchFamily="34" charset="0"/>
              <a:buChar char="•"/>
            </a:pPr>
            <a:r>
              <a:rPr lang="en-GB" sz="1600" b="1" dirty="0"/>
              <a:t>Certain days average</a:t>
            </a:r>
          </a:p>
          <a:p>
            <a:pPr marL="285750" indent="-285750">
              <a:lnSpc>
                <a:spcPct val="200000"/>
              </a:lnSpc>
              <a:buFont typeface="Arial" panose="020B0604020202020204" pitchFamily="34" charset="0"/>
              <a:buChar char="•"/>
            </a:pPr>
            <a:r>
              <a:rPr lang="en-GB" sz="1600" b="1" dirty="0"/>
              <a:t>Monthly, Seasonal and Annual averages</a:t>
            </a:r>
          </a:p>
          <a:p>
            <a:pPr marL="285750" indent="-285750">
              <a:lnSpc>
                <a:spcPct val="200000"/>
              </a:lnSpc>
              <a:buFont typeface="Arial" panose="020B0604020202020204" pitchFamily="34" charset="0"/>
              <a:buChar char="•"/>
            </a:pPr>
            <a:r>
              <a:rPr lang="en-GB" sz="1600" b="1" dirty="0"/>
              <a:t>Apparent temperature (AT)</a:t>
            </a:r>
          </a:p>
          <a:p>
            <a:pPr algn="ctr">
              <a:lnSpc>
                <a:spcPct val="150000"/>
              </a:lnSpc>
            </a:pPr>
            <a:r>
              <a:rPr lang="en-GB" sz="1600" dirty="0"/>
              <a:t>AT=−2.653+(0.994*T)+(0.0153*DT</a:t>
            </a:r>
            <a:r>
              <a:rPr lang="en-GB" sz="1600" baseline="30000" dirty="0"/>
              <a:t>2</a:t>
            </a:r>
            <a:r>
              <a:rPr lang="en-GB" sz="1600" dirty="0"/>
              <a:t>) </a:t>
            </a:r>
            <a:r>
              <a:rPr lang="en-GB" sz="1000" dirty="0">
                <a:hlinkClick r:id="rId2"/>
              </a:rPr>
              <a:t>https://doi.org/10.1161/CIRCULATIONAHA.108.815860</a:t>
            </a:r>
            <a:endParaRPr lang="en-GB" sz="1000" dirty="0"/>
          </a:p>
          <a:p>
            <a:pPr>
              <a:lnSpc>
                <a:spcPct val="200000"/>
              </a:lnSpc>
            </a:pPr>
            <a:r>
              <a:rPr lang="en-GB" sz="1600" dirty="0"/>
              <a:t>		               But there are several other equations in different literatures. </a:t>
            </a:r>
          </a:p>
          <a:p>
            <a:pPr marL="285750" indent="-285750">
              <a:lnSpc>
                <a:spcPct val="200000"/>
              </a:lnSpc>
              <a:buFont typeface="Arial" panose="020B0604020202020204" pitchFamily="34" charset="0"/>
              <a:buChar char="•"/>
            </a:pPr>
            <a:r>
              <a:rPr lang="en-GB" sz="1600" b="1" dirty="0"/>
              <a:t>Physiological Equivalent Temperature (PET) </a:t>
            </a:r>
            <a:r>
              <a:rPr lang="en-GB" sz="1600" dirty="0"/>
              <a:t>using models such as </a:t>
            </a:r>
            <a:r>
              <a:rPr lang="en-GB" sz="1600" dirty="0" err="1"/>
              <a:t>RayMan</a:t>
            </a:r>
            <a:r>
              <a:rPr lang="en-GB" sz="1600" dirty="0"/>
              <a:t> </a:t>
            </a:r>
            <a:r>
              <a:rPr lang="en-GB" sz="1200" dirty="0"/>
              <a:t>(with software)</a:t>
            </a:r>
            <a:r>
              <a:rPr lang="en-GB" sz="1600" dirty="0"/>
              <a:t> or </a:t>
            </a:r>
            <a:r>
              <a:rPr lang="en-GB" sz="1600" dirty="0" err="1"/>
              <a:t>SkyHelios</a:t>
            </a:r>
            <a:r>
              <a:rPr lang="en-GB" sz="1600" dirty="0"/>
              <a:t> </a:t>
            </a:r>
            <a:r>
              <a:rPr lang="en-GB" sz="1200" dirty="0"/>
              <a:t>(</a:t>
            </a:r>
            <a:r>
              <a:rPr lang="en-GB" sz="1200" dirty="0" err="1"/>
              <a:t>Matzarakis</a:t>
            </a:r>
            <a:r>
              <a:rPr lang="en-GB" sz="1200" dirty="0"/>
              <a:t> et al. 2021).</a:t>
            </a:r>
          </a:p>
          <a:p>
            <a:pPr>
              <a:lnSpc>
                <a:spcPct val="200000"/>
              </a:lnSpc>
            </a:pPr>
            <a:r>
              <a:rPr lang="en-GB" sz="1200" dirty="0" err="1"/>
              <a:t>Sharafkhani</a:t>
            </a:r>
            <a:r>
              <a:rPr lang="en-GB" sz="1200" dirty="0"/>
              <a:t> et al. 2018 (</a:t>
            </a:r>
            <a:r>
              <a:rPr lang="en-GB" sz="1200" dirty="0">
                <a:hlinkClick r:id="rId3" tooltip="Persistent link using digital object identifier"/>
              </a:rPr>
              <a:t>https://doi.org/10.1016/j.jtherbio.2017.11.012</a:t>
            </a:r>
            <a:r>
              <a:rPr lang="en-GB" sz="1200" dirty="0"/>
              <a:t>) mentions: “The required variables to calculate the PET index include: A) geographical variables such as altitude and latitude of the area under study, B) meteorological variables such as dry air temperature (°C), relative humidity (%), wind speed(m/s)and cloudiness(octas); and C) individual variables such as height, weight, age, gender, clothing and physical activity (W/m</a:t>
            </a:r>
            <a:r>
              <a:rPr lang="en-GB" sz="1200" baseline="30000" dirty="0"/>
              <a:t>2</a:t>
            </a:r>
            <a:r>
              <a:rPr lang="en-GB" sz="1200" dirty="0"/>
              <a:t>).”</a:t>
            </a:r>
          </a:p>
          <a:p>
            <a:pPr marL="285750" indent="-285750">
              <a:lnSpc>
                <a:spcPct val="200000"/>
              </a:lnSpc>
              <a:buFont typeface="Arial" panose="020B0604020202020204" pitchFamily="34" charset="0"/>
              <a:buChar char="•"/>
            </a:pPr>
            <a:r>
              <a:rPr lang="en-GB" sz="1600" b="1" dirty="0"/>
              <a:t>Temperature humidity index (THI)</a:t>
            </a:r>
            <a:r>
              <a:rPr lang="en-GB" sz="1600" dirty="0"/>
              <a:t>: using air temperature and dew point temperature (Rosenberg et al. 1983)</a:t>
            </a:r>
          </a:p>
        </p:txBody>
      </p:sp>
    </p:spTree>
    <p:extLst>
      <p:ext uri="{BB962C8B-B14F-4D97-AF65-F5344CB8AC3E}">
        <p14:creationId xmlns:p14="http://schemas.microsoft.com/office/powerpoint/2010/main" val="3727148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9040A1-7EE6-9D66-A632-7BAD233916B7}"/>
              </a:ext>
            </a:extLst>
          </p:cNvPr>
          <p:cNvSpPr txBox="1"/>
          <p:nvPr/>
        </p:nvSpPr>
        <p:spPr>
          <a:xfrm>
            <a:off x="595618" y="461394"/>
            <a:ext cx="4051883" cy="369332"/>
          </a:xfrm>
          <a:prstGeom prst="rect">
            <a:avLst/>
          </a:prstGeom>
          <a:noFill/>
        </p:spPr>
        <p:txBody>
          <a:bodyPr wrap="square" rtlCol="0">
            <a:spAutoFit/>
          </a:bodyPr>
          <a:lstStyle/>
          <a:p>
            <a:r>
              <a:rPr lang="en-GB" b="1" dirty="0"/>
              <a:t>2. ERA5 Land dataset</a:t>
            </a:r>
          </a:p>
        </p:txBody>
      </p:sp>
      <p:pic>
        <p:nvPicPr>
          <p:cNvPr id="3" name="Picture 2">
            <a:extLst>
              <a:ext uri="{FF2B5EF4-FFF2-40B4-BE49-F238E27FC236}">
                <a16:creationId xmlns:a16="http://schemas.microsoft.com/office/drawing/2014/main" id="{956232AA-BAEA-305F-D1CF-4CCD7CFE61C0}"/>
              </a:ext>
            </a:extLst>
          </p:cNvPr>
          <p:cNvPicPr>
            <a:picLocks noChangeAspect="1"/>
          </p:cNvPicPr>
          <p:nvPr/>
        </p:nvPicPr>
        <p:blipFill>
          <a:blip r:embed="rId2"/>
          <a:stretch>
            <a:fillRect/>
          </a:stretch>
        </p:blipFill>
        <p:spPr>
          <a:xfrm>
            <a:off x="0" y="1503395"/>
            <a:ext cx="12192000" cy="4532243"/>
          </a:xfrm>
          <a:prstGeom prst="rect">
            <a:avLst/>
          </a:prstGeom>
        </p:spPr>
      </p:pic>
      <p:sp>
        <p:nvSpPr>
          <p:cNvPr id="5" name="TextBox 4">
            <a:extLst>
              <a:ext uri="{FF2B5EF4-FFF2-40B4-BE49-F238E27FC236}">
                <a16:creationId xmlns:a16="http://schemas.microsoft.com/office/drawing/2014/main" id="{782B93FC-B487-198A-6472-5001133E42BF}"/>
              </a:ext>
            </a:extLst>
          </p:cNvPr>
          <p:cNvSpPr txBox="1"/>
          <p:nvPr/>
        </p:nvSpPr>
        <p:spPr>
          <a:xfrm>
            <a:off x="251670" y="1081964"/>
            <a:ext cx="4488110" cy="369332"/>
          </a:xfrm>
          <a:prstGeom prst="rect">
            <a:avLst/>
          </a:prstGeom>
          <a:noFill/>
        </p:spPr>
        <p:txBody>
          <a:bodyPr wrap="square" rtlCol="0">
            <a:spAutoFit/>
          </a:bodyPr>
          <a:lstStyle/>
          <a:p>
            <a:r>
              <a:rPr lang="en-GB" b="1" dirty="0"/>
              <a:t>More temperature indices</a:t>
            </a:r>
          </a:p>
        </p:txBody>
      </p:sp>
      <p:sp>
        <p:nvSpPr>
          <p:cNvPr id="6" name="TextBox 5">
            <a:extLst>
              <a:ext uri="{FF2B5EF4-FFF2-40B4-BE49-F238E27FC236}">
                <a16:creationId xmlns:a16="http://schemas.microsoft.com/office/drawing/2014/main" id="{F0F8AE8C-B13C-ABCC-268D-C68F21611562}"/>
              </a:ext>
            </a:extLst>
          </p:cNvPr>
          <p:cNvSpPr txBox="1"/>
          <p:nvPr/>
        </p:nvSpPr>
        <p:spPr>
          <a:xfrm>
            <a:off x="6591504" y="5810738"/>
            <a:ext cx="5436066" cy="276999"/>
          </a:xfrm>
          <a:prstGeom prst="rect">
            <a:avLst/>
          </a:prstGeom>
          <a:noFill/>
        </p:spPr>
        <p:txBody>
          <a:bodyPr wrap="square" rtlCol="0">
            <a:spAutoFit/>
          </a:bodyPr>
          <a:lstStyle/>
          <a:p>
            <a:r>
              <a:rPr lang="en-GB" sz="1200" dirty="0"/>
              <a:t>Source: Lin et al. 2012 </a:t>
            </a:r>
            <a:r>
              <a:rPr lang="en-GB" sz="1200" dirty="0">
                <a:hlinkClick r:id="rId3" tooltip="Persistent link using digital object identifier"/>
              </a:rPr>
              <a:t>https://doi.org/10.1016/j.scitotenv.2012.04.039</a:t>
            </a:r>
            <a:endParaRPr lang="en-GB" sz="1200" dirty="0"/>
          </a:p>
        </p:txBody>
      </p:sp>
    </p:spTree>
    <p:extLst>
      <p:ext uri="{BB962C8B-B14F-4D97-AF65-F5344CB8AC3E}">
        <p14:creationId xmlns:p14="http://schemas.microsoft.com/office/powerpoint/2010/main" val="4262603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9040A1-7EE6-9D66-A632-7BAD233916B7}"/>
              </a:ext>
            </a:extLst>
          </p:cNvPr>
          <p:cNvSpPr txBox="1"/>
          <p:nvPr/>
        </p:nvSpPr>
        <p:spPr>
          <a:xfrm>
            <a:off x="595618" y="461394"/>
            <a:ext cx="4051883" cy="369332"/>
          </a:xfrm>
          <a:prstGeom prst="rect">
            <a:avLst/>
          </a:prstGeom>
          <a:noFill/>
        </p:spPr>
        <p:txBody>
          <a:bodyPr wrap="square" rtlCol="0">
            <a:spAutoFit/>
          </a:bodyPr>
          <a:lstStyle/>
          <a:p>
            <a:r>
              <a:rPr lang="en-GB" b="1" dirty="0"/>
              <a:t>2. ERA5 Land dataset</a:t>
            </a:r>
          </a:p>
        </p:txBody>
      </p:sp>
      <p:sp>
        <p:nvSpPr>
          <p:cNvPr id="2" name="TextBox 1">
            <a:extLst>
              <a:ext uri="{FF2B5EF4-FFF2-40B4-BE49-F238E27FC236}">
                <a16:creationId xmlns:a16="http://schemas.microsoft.com/office/drawing/2014/main" id="{0049F14F-27A6-F490-F11A-CF6FE3D102C2}"/>
              </a:ext>
            </a:extLst>
          </p:cNvPr>
          <p:cNvSpPr txBox="1"/>
          <p:nvPr/>
        </p:nvSpPr>
        <p:spPr>
          <a:xfrm>
            <a:off x="503339" y="981512"/>
            <a:ext cx="11104227" cy="1077218"/>
          </a:xfrm>
          <a:prstGeom prst="rect">
            <a:avLst/>
          </a:prstGeom>
          <a:noFill/>
        </p:spPr>
        <p:txBody>
          <a:bodyPr wrap="square" rtlCol="0">
            <a:spAutoFit/>
          </a:bodyPr>
          <a:lstStyle/>
          <a:p>
            <a:pPr marL="285750" indent="-285750">
              <a:buFont typeface="Arial" panose="020B0604020202020204" pitchFamily="34" charset="0"/>
              <a:buChar char="•"/>
            </a:pPr>
            <a:r>
              <a:rPr lang="en-GB" sz="1600" b="1" dirty="0"/>
              <a:t>Wind speed measured at 10 m can be converted to Wind speed at 2 m </a:t>
            </a:r>
            <a:r>
              <a:rPr lang="en-GB" sz="1600" dirty="0"/>
              <a:t>using the logarithmic wind profile for roughness-length 1m referring “</a:t>
            </a:r>
            <a:r>
              <a:rPr lang="en-GB" sz="1000" dirty="0"/>
              <a:t>Stull, R. Atmospheric boundary layer. In Meteorology for Scientists and Engineers; Brooks Cole: Vancouver, BC, Canada, 2011; pp. 687–722.”</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p:txBody>
      </p:sp>
    </p:spTree>
    <p:extLst>
      <p:ext uri="{BB962C8B-B14F-4D97-AF65-F5344CB8AC3E}">
        <p14:creationId xmlns:p14="http://schemas.microsoft.com/office/powerpoint/2010/main" val="3356523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1123</Words>
  <Application>Microsoft Office PowerPoint</Application>
  <PresentationFormat>Widescreen</PresentationFormat>
  <Paragraphs>104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Surendra Ranpal</dc:creator>
  <cp:lastModifiedBy>Surendra Ranpal</cp:lastModifiedBy>
  <cp:revision>104</cp:revision>
  <dcterms:created xsi:type="dcterms:W3CDTF">2024-01-15T07:52:03Z</dcterms:created>
  <dcterms:modified xsi:type="dcterms:W3CDTF">2024-01-18T10:14:25Z</dcterms:modified>
</cp:coreProperties>
</file>