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93" r:id="rId2"/>
    <p:sldId id="359" r:id="rId3"/>
    <p:sldId id="355" r:id="rId4"/>
    <p:sldId id="420" r:id="rId5"/>
    <p:sldId id="416" r:id="rId6"/>
    <p:sldId id="422" r:id="rId7"/>
    <p:sldId id="421" r:id="rId8"/>
    <p:sldId id="417" r:id="rId9"/>
    <p:sldId id="418" r:id="rId10"/>
    <p:sldId id="423" r:id="rId11"/>
    <p:sldId id="419" r:id="rId12"/>
    <p:sldId id="415" r:id="rId13"/>
  </p:sldIdLst>
  <p:sldSz cx="9144000" cy="5143500" type="screen16x9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1836"/>
    <a:srgbClr val="005DA2"/>
    <a:srgbClr val="3992DB"/>
    <a:srgbClr val="93D050"/>
    <a:srgbClr val="F79600"/>
    <a:srgbClr val="FFCF37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8" autoAdjust="0"/>
    <p:restoredTop sz="94660" autoAdjust="0"/>
  </p:normalViewPr>
  <p:slideViewPr>
    <p:cSldViewPr>
      <p:cViewPr varScale="1">
        <p:scale>
          <a:sx n="144" d="100"/>
          <a:sy n="144" d="100"/>
        </p:scale>
        <p:origin x="-684" y="-96"/>
      </p:cViewPr>
      <p:guideLst>
        <p:guide orient="horz" pos="159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4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2020/6/10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68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2020/6/10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21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2020/6/10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2020/6/10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34" y="1347614"/>
            <a:ext cx="9142766" cy="1656184"/>
          </a:xfrm>
          <a:prstGeom prst="rect">
            <a:avLst/>
          </a:prstGeom>
          <a:solidFill>
            <a:srgbClr val="168A93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260759" y="1635490"/>
            <a:ext cx="6407247" cy="6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0" tIns="45715" rIns="91430" bIns="45715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22"/>
          <p:cNvGrpSpPr/>
          <p:nvPr/>
        </p:nvGrpSpPr>
        <p:grpSpPr>
          <a:xfrm>
            <a:off x="2101203" y="3795509"/>
            <a:ext cx="4941596" cy="46281"/>
            <a:chOff x="2054384" y="3643262"/>
            <a:chExt cx="4942263" cy="46281"/>
          </a:xfrm>
        </p:grpSpPr>
        <p:grpSp>
          <p:nvGrpSpPr>
            <p:cNvPr id="5" name="组合 66"/>
            <p:cNvGrpSpPr/>
            <p:nvPr/>
          </p:nvGrpSpPr>
          <p:grpSpPr>
            <a:xfrm>
              <a:off x="2054384" y="3643262"/>
              <a:ext cx="4919404" cy="45719"/>
              <a:chOff x="2010494" y="4118060"/>
              <a:chExt cx="4919404" cy="45719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2033354" y="4140342"/>
                <a:ext cx="489654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椭圆 7"/>
              <p:cNvSpPr/>
              <p:nvPr/>
            </p:nvSpPr>
            <p:spPr>
              <a:xfrm>
                <a:off x="2010494" y="41180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椭圆 5"/>
            <p:cNvSpPr/>
            <p:nvPr/>
          </p:nvSpPr>
          <p:spPr>
            <a:xfrm>
              <a:off x="6950928" y="3643824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8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6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"/>
          <p:cNvSpPr/>
          <p:nvPr/>
        </p:nvSpPr>
        <p:spPr bwMode="auto">
          <a:xfrm>
            <a:off x="827584" y="214522"/>
            <a:ext cx="283303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  <a:cs typeface="Open Sans" pitchFamily="34" charset="0"/>
              </a:rPr>
              <a:t>线程池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03598"/>
            <a:ext cx="8028384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7204" y="82408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阿里规范：</a:t>
            </a:r>
          </a:p>
        </p:txBody>
      </p:sp>
    </p:spTree>
    <p:extLst>
      <p:ext uri="{BB962C8B-B14F-4D97-AF65-F5344CB8AC3E}">
        <p14:creationId xmlns:p14="http://schemas.microsoft.com/office/powerpoint/2010/main" val="93817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"/>
          <p:cNvSpPr/>
          <p:nvPr/>
        </p:nvSpPr>
        <p:spPr bwMode="auto">
          <a:xfrm>
            <a:off x="827584" y="214522"/>
            <a:ext cx="283303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  <a:cs typeface="Open Sans" pitchFamily="34" charset="0"/>
              </a:rPr>
              <a:t>项目应用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2853" y="998607"/>
            <a:ext cx="614783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异步任务：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" pitchFamily="34" charset="-128"/>
                <a:ea typeface="Yu Gothic UI" pitchFamily="34" charset="-128"/>
              </a:rPr>
              <a:t>      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</a:rPr>
              <a:t>在主线程内单起一条线程，执行子任务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华文宋体" pitchFamily="2" charset="-122"/>
              <a:ea typeface="华文宋体" pitchFamily="2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</a:rPr>
              <a:t>一些不需要实时返回给客户的操作都可以后台异步执行。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华文宋体" pitchFamily="2" charset="-122"/>
              <a:ea typeface="华文宋体" pitchFamily="2" charset="-122"/>
            </a:endParaRPr>
          </a:p>
          <a:p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分治：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</a:rPr>
              <a:t>将一个耗时较长的同步任务，拆解成多个异步任务，处理完毕后，结果汇总。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华文宋体" pitchFamily="2" charset="-122"/>
              <a:ea typeface="华文宋体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</a:rPr>
              <a:t>配合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</a:rPr>
              <a:t>Future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</a:rPr>
              <a:t>一起使用。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华文宋体" pitchFamily="2" charset="-122"/>
              <a:ea typeface="华文宋体" pitchFamily="2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</a:rPr>
              <a:t>        通常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</a:rPr>
              <a:t>使用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</a:rPr>
              <a:t>Spring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</a:rPr>
              <a:t>提供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</a:rPr>
              <a:t>ThreadPoolTaskExecutor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</a:rPr>
              <a:t>使用方式和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</a:rPr>
              <a:t>ThreadPoolExecutor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</a:rPr>
              <a:t>类似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华文宋体" pitchFamily="2" charset="-122"/>
              <a:ea typeface="华文宋体" pitchFamily="2" charset="-122"/>
            </a:endParaRP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</a:rPr>
              <a:t>Spring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</a:rPr>
              <a:t>还提供了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</a:rPr>
              <a:t>@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</a:rPr>
              <a:t>Async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</a:rPr>
              <a:t>注解，可以开启异步任务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华文宋体" pitchFamily="2" charset="-122"/>
              <a:ea typeface="华文宋体" pitchFamily="2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</a:rPr>
              <a:t>        使用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</a:rPr>
              <a:t>@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</a:rPr>
              <a:t>Async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</a:rPr>
              <a:t>注解，注意使用配置好的线程池，不要使用默认方式，默认方式使用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华文宋体" pitchFamily="2" charset="-122"/>
              <a:ea typeface="华文宋体" pitchFamily="2" charset="-122"/>
            </a:endParaRP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</a:rPr>
              <a:t>SimpleAsyncTaskExecutor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</a:rPr>
              <a:t>，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</a:rPr>
              <a:t>BlockingQueue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</a:rPr>
              <a:t>是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</a:rPr>
              <a:t>Integer.MAX_VALUE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</a:rPr>
              <a:t>有可能出现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</a:rPr>
              <a:t>OOM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</a:rPr>
              <a:t>问题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华文宋体" pitchFamily="2" charset="-122"/>
              <a:ea typeface="华文宋体" pitchFamily="2" charset="-122"/>
            </a:endParaRPr>
          </a:p>
          <a:p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</a:rPr>
              <a:t>如果，子任务里有数据库操作，且依赖主线程内数据库操作结果，注意先把主线程内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华文宋体" pitchFamily="2" charset="-122"/>
              <a:ea typeface="华文宋体" pitchFamily="2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itchFamily="2" charset="-122"/>
                <a:ea typeface="华文宋体" pitchFamily="2" charset="-122"/>
              </a:rPr>
              <a:t>的事务提交，避免子线程拿到主线程提交前的数据。造成数据不一致。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华文宋体" pitchFamily="2" charset="-122"/>
              <a:ea typeface="华文宋体" pitchFamily="2" charset="-122"/>
            </a:endParaRPr>
          </a:p>
          <a:p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07995" y="2512060"/>
            <a:ext cx="230251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00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 End!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"/>
          <p:cNvSpPr txBox="1"/>
          <p:nvPr/>
        </p:nvSpPr>
        <p:spPr>
          <a:xfrm>
            <a:off x="3323901" y="123478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2844212" y="1334303"/>
            <a:ext cx="894259" cy="489631"/>
            <a:chOff x="2215144" y="927951"/>
            <a:chExt cx="1244730" cy="897673"/>
          </a:xfrm>
        </p:grpSpPr>
        <p:sp>
          <p:nvSpPr>
            <p:cNvPr id="48" name="平行四边形 47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0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844212" y="2013917"/>
            <a:ext cx="894259" cy="504163"/>
            <a:chOff x="2215144" y="1952311"/>
            <a:chExt cx="1244730" cy="924318"/>
          </a:xfrm>
        </p:grpSpPr>
        <p:sp>
          <p:nvSpPr>
            <p:cNvPr id="76" name="平行四边形 75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77" name="文本框 10"/>
            <p:cNvSpPr txBox="1"/>
            <p:nvPr/>
          </p:nvSpPr>
          <p:spPr>
            <a:xfrm>
              <a:off x="2393075" y="1952311"/>
              <a:ext cx="1066799" cy="81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2844212" y="2715765"/>
            <a:ext cx="894259" cy="496081"/>
            <a:chOff x="2215144" y="3018134"/>
            <a:chExt cx="1244730" cy="909499"/>
          </a:xfrm>
        </p:grpSpPr>
        <p:sp>
          <p:nvSpPr>
            <p:cNvPr id="79" name="平行四边形 78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80" name="文本框 11"/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844212" y="3398255"/>
            <a:ext cx="894259" cy="508134"/>
            <a:chOff x="2215144" y="4047039"/>
            <a:chExt cx="1244730" cy="931598"/>
          </a:xfrm>
        </p:grpSpPr>
        <p:sp>
          <p:nvSpPr>
            <p:cNvPr id="82" name="平行四边形 81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83" name="文本框 12"/>
            <p:cNvSpPr txBox="1"/>
            <p:nvPr/>
          </p:nvSpPr>
          <p:spPr>
            <a:xfrm>
              <a:off x="2393075" y="4047039"/>
              <a:ext cx="1066799" cy="816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3523465" y="1347614"/>
            <a:ext cx="3568815" cy="459690"/>
            <a:chOff x="4315150" y="953426"/>
            <a:chExt cx="3857250" cy="540057"/>
          </a:xfrm>
        </p:grpSpPr>
        <p:sp>
          <p:nvSpPr>
            <p:cNvPr id="90" name="矩形 89"/>
            <p:cNvSpPr/>
            <p:nvPr/>
          </p:nvSpPr>
          <p:spPr>
            <a:xfrm>
              <a:off x="4841196" y="1036090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知识图谱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平行四边形 90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3523465" y="2041767"/>
            <a:ext cx="3568815" cy="459690"/>
            <a:chOff x="4315150" y="1647579"/>
            <a:chExt cx="3857250" cy="540057"/>
          </a:xfrm>
        </p:grpSpPr>
        <p:sp>
          <p:nvSpPr>
            <p:cNvPr id="93" name="矩形 92"/>
            <p:cNvSpPr/>
            <p:nvPr/>
          </p:nvSpPr>
          <p:spPr>
            <a:xfrm>
              <a:off x="4841196" y="1730243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多线程变迁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523465" y="2735919"/>
            <a:ext cx="3568815" cy="459690"/>
            <a:chOff x="4315150" y="2341731"/>
            <a:chExt cx="3857250" cy="540057"/>
          </a:xfrm>
        </p:grpSpPr>
        <p:sp>
          <p:nvSpPr>
            <p:cNvPr id="96" name="矩形 95"/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平行四边形 96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3523465" y="3430072"/>
            <a:ext cx="3568815" cy="459690"/>
            <a:chOff x="4315150" y="3035884"/>
            <a:chExt cx="3857250" cy="540057"/>
          </a:xfrm>
        </p:grpSpPr>
        <p:sp>
          <p:nvSpPr>
            <p:cNvPr id="99" name="矩形 98"/>
            <p:cNvSpPr/>
            <p:nvPr/>
          </p:nvSpPr>
          <p:spPr>
            <a:xfrm>
              <a:off x="4841196" y="3118548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线程池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平行四边形 99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755246" y="4089690"/>
            <a:ext cx="894259" cy="523220"/>
            <a:chOff x="2215144" y="4047039"/>
            <a:chExt cx="1244730" cy="959256"/>
          </a:xfrm>
        </p:grpSpPr>
        <p:sp>
          <p:nvSpPr>
            <p:cNvPr id="34" name="平行四边形 33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35" name="文本框 12"/>
            <p:cNvSpPr txBox="1"/>
            <p:nvPr/>
          </p:nvSpPr>
          <p:spPr>
            <a:xfrm>
              <a:off x="2393075" y="4047039"/>
              <a:ext cx="1066799" cy="959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434499" y="4121506"/>
            <a:ext cx="3568815" cy="459690"/>
            <a:chOff x="4315150" y="3035884"/>
            <a:chExt cx="3857250" cy="540057"/>
          </a:xfrm>
        </p:grpSpPr>
        <p:sp>
          <p:nvSpPr>
            <p:cNvPr id="37" name="矩形 36"/>
            <p:cNvSpPr/>
            <p:nvPr/>
          </p:nvSpPr>
          <p:spPr>
            <a:xfrm>
              <a:off x="4841196" y="3118548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项目应用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平行四边形 37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505"/>
    </mc:Choice>
    <mc:Fallback xmlns="">
      <p:transition spd="slow" advClick="0" advTm="65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"/>
          <p:cNvSpPr/>
          <p:nvPr/>
        </p:nvSpPr>
        <p:spPr bwMode="auto">
          <a:xfrm>
            <a:off x="827584" y="214522"/>
            <a:ext cx="283303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  <a:cs typeface="Open Sans" pitchFamily="34" charset="0"/>
              </a:rPr>
              <a:t>知识图谱</a:t>
            </a:r>
          </a:p>
        </p:txBody>
      </p:sp>
      <p:pic>
        <p:nvPicPr>
          <p:cNvPr id="2" name="图片 1" descr="多线程高并发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" y="-283845"/>
            <a:ext cx="10058400" cy="5711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"/>
          <p:cNvSpPr/>
          <p:nvPr/>
        </p:nvSpPr>
        <p:spPr bwMode="auto">
          <a:xfrm>
            <a:off x="827584" y="214522"/>
            <a:ext cx="283303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  <a:cs typeface="Open Sans" pitchFamily="34" charset="0"/>
              </a:rPr>
              <a:t>Java</a:t>
            </a: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  <a:cs typeface="Open Sans" pitchFamily="34" charset="0"/>
              </a:rPr>
              <a:t>多线程变迁</a:t>
            </a:r>
          </a:p>
        </p:txBody>
      </p:sp>
      <p:pic>
        <p:nvPicPr>
          <p:cNvPr id="1029" name="Picture 5" descr="https://img-blog.csdnimg.cn/20200506225614976.png?x-oss-process=image/watermark,type_ZmFuZ3poZW5naGVpdGk,shadow_10,text_aHR0cHM6Ly9ibG9nLmNzZG4ubmV0L2JjaDE5OTE=,size_16,color_FFFFFF,t_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14" y="671751"/>
            <a:ext cx="8268256" cy="447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data:image/gif;base64,R0lGODlhAQABAPABAP///wAAACH5BAEKAAAALAAAAAABAAEAAAICRAEAOw=="/>
          <p:cNvSpPr>
            <a:spLocks noChangeAspect="1" noChangeArrowheads="1"/>
          </p:cNvSpPr>
          <p:nvPr/>
        </p:nvSpPr>
        <p:spPr bwMode="auto">
          <a:xfrm>
            <a:off x="1592263" y="-2963863"/>
            <a:ext cx="1428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文本框 3"/>
          <p:cNvSpPr txBox="1"/>
          <p:nvPr/>
        </p:nvSpPr>
        <p:spPr>
          <a:xfrm>
            <a:off x="827584" y="692289"/>
            <a:ext cx="7272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Open Sans" pitchFamily="34" charset="0"/>
              </a:rPr>
              <a:t>线程的状态：</a:t>
            </a:r>
          </a:p>
          <a:p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Open Sans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6136" y="1209114"/>
            <a:ext cx="1066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RUNNABLE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"/>
          <p:cNvSpPr/>
          <p:nvPr/>
        </p:nvSpPr>
        <p:spPr bwMode="auto">
          <a:xfrm>
            <a:off x="827584" y="214522"/>
            <a:ext cx="283303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  <a:cs typeface="Open Sans" pitchFamily="34" charset="0"/>
              </a:rPr>
              <a:t>Java</a:t>
            </a: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  <a:cs typeface="Open Sans" pitchFamily="34" charset="0"/>
              </a:rPr>
              <a:t>多线程变迁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83894" y="915566"/>
            <a:ext cx="57603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  <a:cs typeface="Open Sans" pitchFamily="34" charset="0"/>
              </a:rPr>
              <a:t>1.5</a:t>
            </a:r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  <a:cs typeface="Open Sans" pitchFamily="34" charset="0"/>
              </a:rPr>
              <a:t>以前：重量级锁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cs typeface="Open Sans" pitchFamily="34" charset="0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Open Sans" pitchFamily="34" charset="0"/>
              </a:rPr>
              <a:t>频繁进行用户态和内核态切换</a:t>
            </a:r>
            <a:endParaRPr lang="zh-CN" altLang="en-US" sz="2000" b="1" dirty="0">
              <a:latin typeface="华文中宋" panose="02010600040101010101" pitchFamily="2" charset="-122"/>
              <a:ea typeface="华文中宋" panose="02010600040101010101" pitchFamily="2" charset="-122"/>
              <a:cs typeface="Open Sans" pitchFamily="34" charset="0"/>
            </a:endParaRPr>
          </a:p>
          <a:p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Open Sans" pitchFamily="34" charset="0"/>
            </a:endParaRPr>
          </a:p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Open Sans" pitchFamily="34" charset="0"/>
              </a:rPr>
              <a:t>1.6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Open Sans" pitchFamily="34" charset="0"/>
              </a:rPr>
              <a:t>以后：引入锁升级概念</a:t>
            </a:r>
          </a:p>
          <a:p>
            <a:pPr fontAlgn="auto">
              <a:lnSpc>
                <a:spcPct val="150000"/>
              </a:lnSpc>
            </a:pPr>
            <a:r>
              <a:rPr lang="en-US" altLang="zh-CN" sz="1400" dirty="0" smtClean="0"/>
              <a:t>sync </a:t>
            </a:r>
            <a:r>
              <a:rPr lang="en-US" altLang="zh-CN" sz="1400" dirty="0"/>
              <a:t>(Object)</a:t>
            </a:r>
            <a:br>
              <a:rPr lang="en-US" altLang="zh-CN" sz="1400" dirty="0"/>
            </a:br>
            <a:r>
              <a:rPr lang="en-US" altLang="zh-CN" sz="1400" b="1" dirty="0" err="1">
                <a:solidFill>
                  <a:schemeClr val="accent1"/>
                </a:solidFill>
              </a:rPr>
              <a:t>markword</a:t>
            </a:r>
            <a:r>
              <a:rPr lang="en-US" altLang="zh-CN" sz="1400" dirty="0"/>
              <a:t> </a:t>
            </a:r>
            <a:r>
              <a:rPr lang="zh-CN" altLang="en-US" sz="1400" dirty="0"/>
              <a:t>记录这个线程</a:t>
            </a:r>
            <a:r>
              <a:rPr lang="en-US" altLang="zh-CN" sz="1400" dirty="0"/>
              <a:t>ID </a:t>
            </a:r>
            <a:r>
              <a:rPr lang="zh-CN" altLang="en-US" sz="1400" dirty="0"/>
              <a:t>（偏向锁）</a:t>
            </a:r>
            <a:br>
              <a:rPr lang="zh-CN" altLang="en-US" sz="1400" dirty="0"/>
            </a:br>
            <a:r>
              <a:rPr lang="zh-CN" altLang="en-US" sz="1400" dirty="0"/>
              <a:t>如果线程争用：升级为 自旋锁</a:t>
            </a:r>
            <a:br>
              <a:rPr lang="zh-CN" altLang="en-US" sz="1400" dirty="0"/>
            </a:br>
            <a:r>
              <a:rPr lang="en-US" altLang="zh-CN" sz="1400" dirty="0"/>
              <a:t>10</a:t>
            </a:r>
            <a:r>
              <a:rPr lang="zh-CN" altLang="en-US" sz="1400" dirty="0"/>
              <a:t>次以后</a:t>
            </a:r>
            <a:r>
              <a:rPr lang="zh-CN" altLang="en-US" sz="1400" dirty="0" smtClean="0"/>
              <a:t>，升级</a:t>
            </a:r>
            <a:r>
              <a:rPr lang="zh-CN" altLang="en-US" sz="1400" dirty="0"/>
              <a:t>为重量级锁 </a:t>
            </a:r>
            <a:r>
              <a:rPr lang="en-US" altLang="zh-CN" sz="1400" dirty="0" smtClean="0"/>
              <a:t>– OS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accent1"/>
                </a:solidFill>
              </a:rPr>
              <a:t>锁应用</a:t>
            </a:r>
            <a:r>
              <a:rPr lang="zh-CN" altLang="en-US" sz="1400" dirty="0" smtClean="0"/>
              <a:t>：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zh-CN" altLang="en-US" sz="1400" dirty="0" smtClean="0"/>
              <a:t>执行时间</a:t>
            </a:r>
            <a:r>
              <a:rPr lang="zh-CN" altLang="en-US" sz="1400" dirty="0"/>
              <a:t>短（加锁代码），线程数少，用自旋</a:t>
            </a:r>
            <a:br>
              <a:rPr lang="zh-CN" altLang="en-US" sz="1400" dirty="0"/>
            </a:br>
            <a:r>
              <a:rPr lang="zh-CN" altLang="en-US" sz="1400" dirty="0"/>
              <a:t>执行时间长，线程数多，用系统锁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Open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"/>
          <p:cNvSpPr/>
          <p:nvPr/>
        </p:nvSpPr>
        <p:spPr bwMode="auto">
          <a:xfrm>
            <a:off x="827584" y="214522"/>
            <a:ext cx="283303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  <a:cs typeface="Open Sans" pitchFamily="34" charset="0"/>
              </a:rPr>
              <a:t>Java</a:t>
            </a: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  <a:cs typeface="Open Sans" pitchFamily="34" charset="0"/>
              </a:rPr>
              <a:t>多线程变迁</a:t>
            </a:r>
          </a:p>
        </p:txBody>
      </p:sp>
      <p:sp>
        <p:nvSpPr>
          <p:cNvPr id="3" name="AutoShape 3" descr="data:image/gif;base64,R0lGODlhAQABAPABAP///wAAACH5BAEKAAAALAAAAAABAAEAAAICRAEAOw=="/>
          <p:cNvSpPr>
            <a:spLocks noChangeAspect="1" noChangeArrowheads="1"/>
          </p:cNvSpPr>
          <p:nvPr/>
        </p:nvSpPr>
        <p:spPr bwMode="auto">
          <a:xfrm>
            <a:off x="1211263" y="-2141538"/>
            <a:ext cx="1428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4" name="Picture 2" descr="https://img-blog.csdnimg.cn/20200524211530582.png?x-oss-process=image/watermark,type_ZmFuZ3poZW5naGVpdGk,shadow_10,text_aHR0cHM6Ly9ibG9nLmNzZG4ubmV0L2JjaDE5OTE=,size_16,color_FFFFFF,t_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6909"/>
            <a:ext cx="8347532" cy="432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3" descr="data:image/gif;base64,R0lGODlhAQABAPABAP///wAAACH5BAEKAAAALAAAAAABAAEAAAICRAEAOw=="/>
          <p:cNvSpPr>
            <a:spLocks noChangeAspect="1" noChangeArrowheads="1"/>
          </p:cNvSpPr>
          <p:nvPr/>
        </p:nvSpPr>
        <p:spPr bwMode="auto">
          <a:xfrm>
            <a:off x="1566863" y="-2909888"/>
            <a:ext cx="1428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64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"/>
          <p:cNvSpPr/>
          <p:nvPr/>
        </p:nvSpPr>
        <p:spPr bwMode="auto">
          <a:xfrm>
            <a:off x="827584" y="214522"/>
            <a:ext cx="283303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  <a:cs typeface="Open Sans" pitchFamily="34" charset="0"/>
              </a:rPr>
              <a:t>Java</a:t>
            </a: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  <a:cs typeface="Open Sans" pitchFamily="34" charset="0"/>
              </a:rPr>
              <a:t>多线程变迁</a:t>
            </a:r>
          </a:p>
        </p:txBody>
      </p:sp>
      <p:pic>
        <p:nvPicPr>
          <p:cNvPr id="2050" name="Picture 2" descr="https://img-blog.csdnimg.cn/20200524211620164.png?x-oss-process=image/watermark,type_ZmFuZ3poZW5naGVpdGk,shadow_10,text_aHR0cHM6Ly9ibG9nLmNzZG4ubmV0L2JjaDE5OTE=,size_16,color_FFFFFF,t_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00" y="699541"/>
            <a:ext cx="8574396" cy="417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3" descr="data:image/gif;base64,R0lGODlhAQABAPABAP///wAAACH5BAEKAAAALAAAAAABAAEAAAICRAEAOw=="/>
          <p:cNvSpPr>
            <a:spLocks noChangeAspect="1" noChangeArrowheads="1"/>
          </p:cNvSpPr>
          <p:nvPr/>
        </p:nvSpPr>
        <p:spPr bwMode="auto">
          <a:xfrm>
            <a:off x="1211263" y="-2141538"/>
            <a:ext cx="1428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3"/>
          <p:cNvSpPr txBox="1"/>
          <p:nvPr/>
        </p:nvSpPr>
        <p:spPr>
          <a:xfrm>
            <a:off x="539552" y="694055"/>
            <a:ext cx="8991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Open Sans" pitchFamily="34" charset="0"/>
              </a:rPr>
              <a:t>锁升级：</a:t>
            </a:r>
          </a:p>
          <a:p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Open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"/>
          <p:cNvSpPr/>
          <p:nvPr/>
        </p:nvSpPr>
        <p:spPr bwMode="auto">
          <a:xfrm>
            <a:off x="827584" y="214522"/>
            <a:ext cx="283303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  <a:cs typeface="Open Sans" pitchFamily="34" charset="0"/>
              </a:rPr>
              <a:t>其他</a:t>
            </a: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  <a:cs typeface="Open Sans" pitchFamily="34" charset="0"/>
              </a:rPr>
              <a:t>API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83895" y="1216025"/>
            <a:ext cx="2999740" cy="3169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CAS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自旋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ReetrantLock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可重入锁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Condition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条件与等待通知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Latch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门闩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CyclicBarrier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线程栅栏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Sempphore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信号量</a:t>
            </a:r>
          </a:p>
          <a:p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ea typeface="华文中宋" panose="02010600040101010101" pitchFamily="2" charset="-122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"/>
          <p:cNvSpPr/>
          <p:nvPr/>
        </p:nvSpPr>
        <p:spPr bwMode="auto">
          <a:xfrm>
            <a:off x="827584" y="214522"/>
            <a:ext cx="283303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  <a:cs typeface="Open Sans" pitchFamily="34" charset="0"/>
              </a:rPr>
              <a:t>线程池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5300" y="956945"/>
            <a:ext cx="631190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创建线程池方式：</a:t>
            </a:r>
          </a:p>
          <a:p>
            <a:pPr algn="l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Executors</a:t>
            </a:r>
          </a:p>
          <a:p>
            <a:pPr marL="285750" indent="-285750" algn="l" fontAlgn="auto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newFixedThreadPool()</a:t>
            </a:r>
          </a:p>
          <a:p>
            <a:pPr marL="285750" indent="-285750" algn="l" fontAlgn="auto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newCachedThreadPool()</a:t>
            </a:r>
          </a:p>
          <a:p>
            <a:pPr marL="285750" indent="-285750" algn="l" fontAlgn="auto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newSingleThreadExecutor()</a:t>
            </a:r>
          </a:p>
          <a:p>
            <a:pPr marL="285750" indent="-285750" algn="l" fontAlgn="auto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newScheduledThreadPool()</a:t>
            </a:r>
          </a:p>
          <a:p>
            <a:pPr marL="285750" indent="-285750" algn="l" fontAlgn="auto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newWorkStealingPool()</a:t>
            </a:r>
          </a:p>
          <a:p>
            <a:pPr marL="342900" indent="-342900" algn="l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ThreadPoolExecutor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ea typeface="华文中宋" panose="02010600040101010101" pitchFamily="2" charset="-122"/>
              <a:cs typeface="+mn-lt"/>
            </a:endParaRPr>
          </a:p>
          <a:p>
            <a:pPr marL="342900" indent="-342900" algn="l" fontAlgn="auto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int corePoolSize,  int maximumPoolSize,</a:t>
            </a:r>
          </a:p>
          <a:p>
            <a:pPr marL="342900" indent="-342900" algn="l" fontAlgn="auto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long keepAliveTime, TimeUnit unit,</a:t>
            </a:r>
          </a:p>
          <a:p>
            <a:pPr marL="342900" indent="-342900" algn="l" fontAlgn="auto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BlockingQueue&lt;Runnable&gt; workQueue,</a:t>
            </a:r>
          </a:p>
          <a:p>
            <a:pPr marL="342900" indent="-342900" algn="l" fontAlgn="auto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ThreadFactory threadFactory,</a:t>
            </a:r>
          </a:p>
          <a:p>
            <a:pPr marL="342900" indent="-342900" algn="l" fontAlgn="auto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  <a:cs typeface="+mn-lt"/>
              </a:rPr>
              <a:t> RejectedExecutionHandler handler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317</Words>
  <Application>Microsoft Office PowerPoint</Application>
  <PresentationFormat>全屏显示(16:9)</PresentationFormat>
  <Paragraphs>67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qzs</dc:creator>
  <cp:keywords>项目分析</cp:keywords>
  <cp:lastModifiedBy>微软中国</cp:lastModifiedBy>
  <cp:revision>93</cp:revision>
  <dcterms:created xsi:type="dcterms:W3CDTF">2015-12-11T17:46:00Z</dcterms:created>
  <dcterms:modified xsi:type="dcterms:W3CDTF">2020-06-10T14:14:20Z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