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6" r:id="rId22"/>
    <p:sldId id="287" r:id="rId23"/>
    <p:sldId id="288" r:id="rId24"/>
    <p:sldId id="289" r:id="rId25"/>
    <p:sldId id="291"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10.bin"/><Relationship Id="rId7" Type="http://schemas.openxmlformats.org/officeDocument/2006/relationships/image" Target="../media/image15.wmf"/><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 Id="rId3" Type="http://schemas.openxmlformats.org/officeDocument/2006/relationships/image" Target="../media/image13.png"/><Relationship Id="rId2" Type="http://schemas.openxmlformats.org/officeDocument/2006/relationships/image" Target="../media/image12.wmf"/><Relationship Id="rId11" Type="http://schemas.openxmlformats.org/officeDocument/2006/relationships/vmlDrawing" Target="../drawings/vmlDrawing5.vml"/><Relationship Id="rId10" Type="http://schemas.openxmlformats.org/officeDocument/2006/relationships/slideLayout" Target="../slideLayouts/slideLayout4.xml"/><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4.xml"/><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wmf"/><Relationship Id="rId3" Type="http://schemas.openxmlformats.org/officeDocument/2006/relationships/oleObject" Target="../embeddings/oleObject12.bin"/><Relationship Id="rId2" Type="http://schemas.openxmlformats.org/officeDocument/2006/relationships/image" Target="../media/image21.wmf"/><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xml"/><Relationship Id="rId3" Type="http://schemas.openxmlformats.org/officeDocument/2006/relationships/image" Target="../media/image25.wmf"/><Relationship Id="rId2" Type="http://schemas.openxmlformats.org/officeDocument/2006/relationships/oleObject" Target="../embeddings/oleObject14.bin"/><Relationship Id="rId1" Type="http://schemas.openxmlformats.org/officeDocument/2006/relationships/image" Target="../media/image2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xml"/><Relationship Id="rId3" Type="http://schemas.openxmlformats.org/officeDocument/2006/relationships/image" Target="../media/image28.wmf"/><Relationship Id="rId2" Type="http://schemas.openxmlformats.org/officeDocument/2006/relationships/oleObject" Target="../embeddings/oleObject15.bin"/><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4.xml"/><Relationship Id="rId3" Type="http://schemas.openxmlformats.org/officeDocument/2006/relationships/image" Target="../media/image30.wmf"/><Relationship Id="rId2" Type="http://schemas.openxmlformats.org/officeDocument/2006/relationships/oleObject" Target="../embeddings/oleObject16.bin"/><Relationship Id="rId1" Type="http://schemas.openxmlformats.org/officeDocument/2006/relationships/image" Target="../media/image2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ĐỒ ÁN 2: RIDGE REGRESSION</a:t>
            </a:r>
            <a:endParaRPr lang="en-US" dirty="0"/>
          </a:p>
        </p:txBody>
      </p:sp>
      <p:sp>
        <p:nvSpPr>
          <p:cNvPr id="3" name="Subtitle 2"/>
          <p:cNvSpPr>
            <a:spLocks noGrp="1"/>
          </p:cNvSpPr>
          <p:nvPr>
            <p:ph type="subTitle" idx="1"/>
          </p:nvPr>
        </p:nvSpPr>
        <p:spPr>
          <a:xfrm>
            <a:off x="624205" y="2279333"/>
            <a:ext cx="9144000" cy="1655762"/>
          </a:xfrm>
        </p:spPr>
        <p:txBody>
          <a:bodyPr/>
          <a:lstStyle/>
          <a:p>
            <a:pPr algn="l"/>
            <a:r>
              <a:rPr lang="en-US" sz="1800"/>
              <a:t>Nhóm 2: </a:t>
            </a:r>
            <a:endParaRPr lang="en-US" sz="1800"/>
          </a:p>
          <a:p>
            <a:pPr algn="l"/>
            <a:r>
              <a:rPr lang="en-US" sz="1800"/>
              <a:t>Nguyễn Ngọc Quý - 16110195</a:t>
            </a:r>
            <a:endParaRPr lang="en-US" sz="1800"/>
          </a:p>
          <a:p>
            <a:pPr algn="l"/>
            <a:r>
              <a:rPr lang="en-US" sz="1800"/>
              <a:t>Trần Bảo Đan - 16110044</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7.Gradient Descent</a:t>
            </a:r>
            <a:endParaRPr lang="en-US"/>
          </a:p>
        </p:txBody>
      </p:sp>
      <p:sp>
        <p:nvSpPr>
          <p:cNvPr id="3" name="Content Placeholder 2"/>
          <p:cNvSpPr>
            <a:spLocks noGrp="1"/>
          </p:cNvSpPr>
          <p:nvPr>
            <p:ph sz="half" idx="1"/>
          </p:nvPr>
        </p:nvSpPr>
        <p:spPr>
          <a:xfrm>
            <a:off x="838200" y="1825625"/>
            <a:ext cx="10318750" cy="4351655"/>
          </a:xfrm>
        </p:spPr>
        <p:txBody>
          <a:bodyPr>
            <a:normAutofit/>
          </a:bodyPr>
          <a:p>
            <a:r>
              <a:rPr lang="en-US"/>
              <a:t>Gradient Descent là một thuật toán là một thuật toán tối ưu hóa lặp đầu tiên để tìm mức tối thiểu của hàm (theo wiki) . Cụ thể ở đây là cực tiểu hóa hàm J. </a:t>
            </a:r>
            <a:endParaRPr lang="en-US"/>
          </a:p>
          <a:p>
            <a:pPr marL="0" indent="0">
              <a:buNone/>
            </a:pPr>
            <a:r>
              <a:rPr lang="en-US"/>
              <a:t>Ý tưởng: </a:t>
            </a:r>
            <a:endParaRPr lang="en-US"/>
          </a:p>
          <a:p>
            <a:r>
              <a:rPr lang="en-US"/>
              <a:t>Đầu tiên ta khởi đầu với một vài giá trị nào đó cho theta0 và theta1. Thông thường sẽ cho cả 2 tham số bằng 0.</a:t>
            </a:r>
            <a:endParaRPr lang="en-US"/>
          </a:p>
          <a:p>
            <a:r>
              <a:rPr lang="en-US"/>
              <a:t>Thay đổi theta0 và theta1 một chút để giảm giá trị của J đến một lúc nào đó chúng có thể đạt cực tiểu.</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30" name="Picture 49"/>
          <p:cNvPicPr>
            <a:picLocks noChangeAspect="1"/>
          </p:cNvPicPr>
          <p:nvPr>
            <p:ph sz="half" idx="1"/>
          </p:nvPr>
        </p:nvPicPr>
        <p:blipFill>
          <a:blip r:embed="rId1"/>
          <a:stretch>
            <a:fillRect/>
          </a:stretch>
        </p:blipFill>
        <p:spPr>
          <a:xfrm>
            <a:off x="838200" y="471170"/>
            <a:ext cx="10779760" cy="54209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Công thức Gradient Descent</a:t>
            </a:r>
            <a:endParaRPr lang="en-US"/>
          </a:p>
        </p:txBody>
      </p:sp>
      <p:sp>
        <p:nvSpPr>
          <p:cNvPr id="5" name="Content Placeholder 4"/>
          <p:cNvSpPr>
            <a:spLocks noGrp="1"/>
          </p:cNvSpPr>
          <p:nvPr>
            <p:ph sz="half" idx="2"/>
          </p:nvPr>
        </p:nvSpPr>
        <p:spPr/>
        <p:txBody>
          <a:bodyPr/>
          <a:p>
            <a:r>
              <a:rPr lang="en-US"/>
              <a:t>Cách triển khai</a:t>
            </a:r>
            <a:endParaRPr lang="en-US"/>
          </a:p>
        </p:txBody>
      </p:sp>
      <p:graphicFrame>
        <p:nvGraphicFramePr>
          <p:cNvPr id="3" name="Content Placeholder -2147482615"/>
          <p:cNvGraphicFramePr>
            <a:graphicFrameLocks noChangeAspect="1"/>
          </p:cNvGraphicFramePr>
          <p:nvPr>
            <p:ph sz="half" idx="1"/>
          </p:nvPr>
        </p:nvGraphicFramePr>
        <p:xfrm>
          <a:off x="385445" y="1691005"/>
          <a:ext cx="4526280" cy="1320165"/>
        </p:xfrm>
        <a:graphic>
          <a:graphicData uri="http://schemas.openxmlformats.org/presentationml/2006/ole">
            <mc:AlternateContent xmlns:mc="http://schemas.openxmlformats.org/markup-compatibility/2006">
              <mc:Choice xmlns:v="urn:schemas-microsoft-com:vml" Requires="v">
                <p:oleObj spid="_x0000_s3076" name="" r:id="rId1" imgW="1524000" imgH="444500" progId="Equation.KSEE3">
                  <p:embed/>
                </p:oleObj>
              </mc:Choice>
              <mc:Fallback>
                <p:oleObj name="" r:id="rId1" imgW="1524000" imgH="444500" progId="Equation.KSEE3">
                  <p:embed/>
                  <p:pic>
                    <p:nvPicPr>
                      <p:cNvPr id="0" name="Picture 3075"/>
                      <p:cNvPicPr/>
                      <p:nvPr/>
                    </p:nvPicPr>
                    <p:blipFill>
                      <a:blip r:embed="rId2"/>
                      <a:stretch>
                        <a:fillRect/>
                      </a:stretch>
                    </p:blipFill>
                    <p:spPr>
                      <a:xfrm>
                        <a:off x="385445" y="1691005"/>
                        <a:ext cx="4526280" cy="1320165"/>
                      </a:xfrm>
                      <a:prstGeom prst="rect">
                        <a:avLst/>
                      </a:prstGeom>
                      <a:noFill/>
                      <a:ln w="38100">
                        <a:noFill/>
                        <a:miter/>
                      </a:ln>
                    </p:spPr>
                  </p:pic>
                </p:oleObj>
              </mc:Fallback>
            </mc:AlternateContent>
          </a:graphicData>
        </a:graphic>
      </p:graphicFrame>
      <p:sp>
        <p:nvSpPr>
          <p:cNvPr id="105" name="Text Box 104"/>
          <p:cNvSpPr txBox="1"/>
          <p:nvPr/>
        </p:nvSpPr>
        <p:spPr>
          <a:xfrm>
            <a:off x="385445" y="2906077"/>
            <a:ext cx="5080000" cy="583565"/>
          </a:xfrm>
          <a:prstGeom prst="rect">
            <a:avLst/>
          </a:prstGeom>
          <a:noFill/>
          <a:ln w="9525">
            <a:noFill/>
          </a:ln>
        </p:spPr>
        <p:txBody>
          <a:bodyPr>
            <a:spAutoFit/>
          </a:bodyPr>
          <a:p>
            <a:pPr indent="0"/>
            <a:r>
              <a:rPr lang="en-US" sz="3200" b="0">
                <a:latin typeface="Times New Roman" panose="02020603050405020304" charset="0"/>
                <a:ea typeface="SimSun" panose="02010600030101010101" pitchFamily="2" charset="-122"/>
              </a:rPr>
              <a:t>for (j=0 và j=1)</a:t>
            </a:r>
            <a:endParaRPr lang="en-US" sz="3200" b="0">
              <a:latin typeface="Times New Roman" panose="02020603050405020304" charset="0"/>
              <a:ea typeface="SimSun" panose="02010600030101010101" pitchFamily="2" charset="-122"/>
            </a:endParaRPr>
          </a:p>
        </p:txBody>
      </p:sp>
      <p:sp>
        <p:nvSpPr>
          <p:cNvPr id="6" name="Text Box 5"/>
          <p:cNvSpPr txBox="1"/>
          <p:nvPr/>
        </p:nvSpPr>
        <p:spPr>
          <a:xfrm>
            <a:off x="6172200" y="2614612"/>
            <a:ext cx="5080000" cy="460375"/>
          </a:xfrm>
          <a:prstGeom prst="rect">
            <a:avLst/>
          </a:prstGeom>
          <a:noFill/>
          <a:ln w="9525">
            <a:noFill/>
          </a:ln>
        </p:spPr>
        <p:txBody>
          <a:bodyPr>
            <a:spAutoFit/>
          </a:bodyPr>
          <a:p>
            <a:pPr indent="0"/>
            <a:r>
              <a:rPr lang="en-US" sz="2400" b="0">
                <a:latin typeface="Times New Roman" panose="02020603050405020304" charset="0"/>
                <a:ea typeface="SimSun" panose="02010600030101010101" pitchFamily="2" charset="-122"/>
              </a:rPr>
              <a:t>temp0: = </a:t>
            </a:r>
            <a:endParaRPr lang="en-US" sz="2400" b="0">
              <a:latin typeface="Times New Roman" panose="02020603050405020304" charset="0"/>
              <a:ea typeface="SimSun" panose="02010600030101010101" pitchFamily="2" charset="-122"/>
            </a:endParaRPr>
          </a:p>
        </p:txBody>
      </p:sp>
      <p:pic>
        <p:nvPicPr>
          <p:cNvPr id="7" name="Picture 6"/>
          <p:cNvPicPr/>
          <p:nvPr/>
        </p:nvPicPr>
        <p:blipFill>
          <a:blip r:embed="rId3"/>
          <a:stretch>
            <a:fillRect/>
          </a:stretch>
        </p:blipFill>
        <p:spPr>
          <a:xfrm>
            <a:off x="7501255" y="2459990"/>
            <a:ext cx="2130425" cy="769620"/>
          </a:xfrm>
          <a:prstGeom prst="rect">
            <a:avLst/>
          </a:prstGeom>
          <a:noFill/>
          <a:ln w="9525">
            <a:noFill/>
          </a:ln>
        </p:spPr>
      </p:pic>
      <p:graphicFrame>
        <p:nvGraphicFramePr>
          <p:cNvPr id="4" name="Object -2147482609"/>
          <p:cNvGraphicFramePr>
            <a:graphicFrameLocks noChangeAspect="1"/>
          </p:cNvGraphicFramePr>
          <p:nvPr/>
        </p:nvGraphicFramePr>
        <p:xfrm>
          <a:off x="7653020" y="3369945"/>
          <a:ext cx="2118360" cy="774700"/>
        </p:xfrm>
        <a:graphic>
          <a:graphicData uri="http://schemas.openxmlformats.org/presentationml/2006/ole">
            <mc:AlternateContent xmlns:mc="http://schemas.openxmlformats.org/markup-compatibility/2006">
              <mc:Choice xmlns:v="urn:schemas-microsoft-com:vml" Requires="v">
                <p:oleObj spid="_x0000_s8" name="" r:id="rId4" imgW="1181100" imgH="431800" progId="Equation.KSEE3">
                  <p:embed/>
                </p:oleObj>
              </mc:Choice>
              <mc:Fallback>
                <p:oleObj name="" r:id="rId4" imgW="1181100" imgH="431800" progId="Equation.KSEE3">
                  <p:embed/>
                  <p:pic>
                    <p:nvPicPr>
                      <p:cNvPr id="0" name="Picture 7"/>
                      <p:cNvPicPr/>
                      <p:nvPr/>
                    </p:nvPicPr>
                    <p:blipFill>
                      <a:blip r:embed="rId5"/>
                      <a:stretch>
                        <a:fillRect/>
                      </a:stretch>
                    </p:blipFill>
                    <p:spPr>
                      <a:xfrm>
                        <a:off x="7653020" y="3369945"/>
                        <a:ext cx="2118360" cy="774700"/>
                      </a:xfrm>
                      <a:prstGeom prst="rect">
                        <a:avLst/>
                      </a:prstGeom>
                      <a:noFill/>
                      <a:ln w="38100">
                        <a:noFill/>
                        <a:miter/>
                      </a:ln>
                    </p:spPr>
                  </p:pic>
                </p:oleObj>
              </mc:Fallback>
            </mc:AlternateContent>
          </a:graphicData>
        </a:graphic>
      </p:graphicFrame>
      <p:sp>
        <p:nvSpPr>
          <p:cNvPr id="106" name="Text Box 105"/>
          <p:cNvSpPr txBox="1"/>
          <p:nvPr/>
        </p:nvSpPr>
        <p:spPr>
          <a:xfrm>
            <a:off x="6223000" y="3527107"/>
            <a:ext cx="5080000" cy="460375"/>
          </a:xfrm>
          <a:prstGeom prst="rect">
            <a:avLst/>
          </a:prstGeom>
          <a:noFill/>
          <a:ln w="9525">
            <a:noFill/>
          </a:ln>
        </p:spPr>
        <p:txBody>
          <a:bodyPr>
            <a:spAutoFit/>
          </a:bodyPr>
          <a:p>
            <a:pPr indent="0"/>
            <a:r>
              <a:rPr lang="en-US" sz="2400" b="0">
                <a:latin typeface="Times New Roman" panose="02020603050405020304" charset="0"/>
                <a:ea typeface="SimSun" panose="02010600030101010101" pitchFamily="2" charset="-122"/>
              </a:rPr>
              <a:t>temp1 :=</a:t>
            </a:r>
            <a:endParaRPr lang="en-US" sz="2400" b="0">
              <a:latin typeface="Times New Roman" panose="02020603050405020304" charset="0"/>
              <a:ea typeface="SimSun" panose="02010600030101010101" pitchFamily="2" charset="-122"/>
            </a:endParaRPr>
          </a:p>
        </p:txBody>
      </p:sp>
      <p:graphicFrame>
        <p:nvGraphicFramePr>
          <p:cNvPr id="9" name="Object -2147482608"/>
          <p:cNvGraphicFramePr>
            <a:graphicFrameLocks noChangeAspect="1"/>
          </p:cNvGraphicFramePr>
          <p:nvPr/>
        </p:nvGraphicFramePr>
        <p:xfrm>
          <a:off x="6346190" y="4144645"/>
          <a:ext cx="466725" cy="646430"/>
        </p:xfrm>
        <a:graphic>
          <a:graphicData uri="http://schemas.openxmlformats.org/presentationml/2006/ole">
            <mc:AlternateContent xmlns:mc="http://schemas.openxmlformats.org/markup-compatibility/2006">
              <mc:Choice xmlns:v="urn:schemas-microsoft-com:vml" Requires="v">
                <p:oleObj spid="_x0000_s10" name="" r:id="rId6" imgW="165100" imgH="228600" progId="Equation.KSEE3">
                  <p:embed/>
                </p:oleObj>
              </mc:Choice>
              <mc:Fallback>
                <p:oleObj name="" r:id="rId6" imgW="165100" imgH="228600" progId="Equation.KSEE3">
                  <p:embed/>
                  <p:pic>
                    <p:nvPicPr>
                      <p:cNvPr id="0" name="Picture 9"/>
                      <p:cNvPicPr/>
                      <p:nvPr/>
                    </p:nvPicPr>
                    <p:blipFill>
                      <a:blip r:embed="rId7"/>
                      <a:stretch>
                        <a:fillRect/>
                      </a:stretch>
                    </p:blipFill>
                    <p:spPr>
                      <a:xfrm>
                        <a:off x="6346190" y="4144645"/>
                        <a:ext cx="466725" cy="646430"/>
                      </a:xfrm>
                      <a:prstGeom prst="rect">
                        <a:avLst/>
                      </a:prstGeom>
                      <a:noFill/>
                      <a:ln w="38100">
                        <a:noFill/>
                        <a:miter/>
                      </a:ln>
                    </p:spPr>
                  </p:pic>
                </p:oleObj>
              </mc:Fallback>
            </mc:AlternateContent>
          </a:graphicData>
        </a:graphic>
      </p:graphicFrame>
      <p:graphicFrame>
        <p:nvGraphicFramePr>
          <p:cNvPr id="11" name="Object -2147482607"/>
          <p:cNvGraphicFramePr>
            <a:graphicFrameLocks noChangeAspect="1"/>
          </p:cNvGraphicFramePr>
          <p:nvPr/>
        </p:nvGraphicFramePr>
        <p:xfrm>
          <a:off x="6442710" y="5095875"/>
          <a:ext cx="370205" cy="525780"/>
        </p:xfrm>
        <a:graphic>
          <a:graphicData uri="http://schemas.openxmlformats.org/presentationml/2006/ole">
            <mc:AlternateContent xmlns:mc="http://schemas.openxmlformats.org/markup-compatibility/2006">
              <mc:Choice xmlns:v="urn:schemas-microsoft-com:vml" Requires="v">
                <p:oleObj spid="_x0000_s12" name="" r:id="rId8" imgW="152400" imgH="215900" progId="Equation.KSEE3">
                  <p:embed/>
                </p:oleObj>
              </mc:Choice>
              <mc:Fallback>
                <p:oleObj name="" r:id="rId8" imgW="152400" imgH="215900" progId="Equation.KSEE3">
                  <p:embed/>
                  <p:pic>
                    <p:nvPicPr>
                      <p:cNvPr id="0" name="Picture 10"/>
                      <p:cNvPicPr/>
                      <p:nvPr/>
                    </p:nvPicPr>
                    <p:blipFill>
                      <a:blip r:embed="rId9"/>
                      <a:stretch>
                        <a:fillRect/>
                      </a:stretch>
                    </p:blipFill>
                    <p:spPr>
                      <a:xfrm>
                        <a:off x="6442710" y="5095875"/>
                        <a:ext cx="370205" cy="525780"/>
                      </a:xfrm>
                      <a:prstGeom prst="rect">
                        <a:avLst/>
                      </a:prstGeom>
                      <a:noFill/>
                      <a:ln w="38100">
                        <a:noFill/>
                        <a:miter/>
                      </a:ln>
                    </p:spPr>
                  </p:pic>
                </p:oleObj>
              </mc:Fallback>
            </mc:AlternateContent>
          </a:graphicData>
        </a:graphic>
      </p:graphicFrame>
      <p:sp>
        <p:nvSpPr>
          <p:cNvPr id="13" name="Text Box 12"/>
          <p:cNvSpPr txBox="1"/>
          <p:nvPr/>
        </p:nvSpPr>
        <p:spPr>
          <a:xfrm>
            <a:off x="6812915" y="4237672"/>
            <a:ext cx="5080000" cy="460375"/>
          </a:xfrm>
          <a:prstGeom prst="rect">
            <a:avLst/>
          </a:prstGeom>
          <a:noFill/>
          <a:ln w="9525">
            <a:noFill/>
          </a:ln>
        </p:spPr>
        <p:txBody>
          <a:bodyPr>
            <a:spAutoFit/>
          </a:bodyPr>
          <a:p>
            <a:pPr indent="0"/>
            <a:r>
              <a:rPr lang="en-US" sz="2400" b="0">
                <a:latin typeface="Times New Roman" panose="02020603050405020304" charset="0"/>
                <a:ea typeface="SimSun" panose="02010600030101010101" pitchFamily="2" charset="-122"/>
              </a:rPr>
              <a:t>:= temp0 </a:t>
            </a:r>
            <a:endParaRPr lang="en-US" sz="2400" b="0">
              <a:latin typeface="Times New Roman" panose="02020603050405020304" charset="0"/>
              <a:ea typeface="SimSun" panose="02010600030101010101" pitchFamily="2" charset="-122"/>
            </a:endParaRPr>
          </a:p>
        </p:txBody>
      </p:sp>
      <p:sp>
        <p:nvSpPr>
          <p:cNvPr id="14" name="Text Box 13"/>
          <p:cNvSpPr txBox="1"/>
          <p:nvPr/>
        </p:nvSpPr>
        <p:spPr>
          <a:xfrm>
            <a:off x="6933565" y="5096192"/>
            <a:ext cx="5080000" cy="460375"/>
          </a:xfrm>
          <a:prstGeom prst="rect">
            <a:avLst/>
          </a:prstGeom>
          <a:noFill/>
          <a:ln w="9525">
            <a:noFill/>
          </a:ln>
        </p:spPr>
        <p:txBody>
          <a:bodyPr>
            <a:spAutoFit/>
          </a:bodyPr>
          <a:p>
            <a:pPr indent="0"/>
            <a:r>
              <a:rPr lang="en-US" sz="2400" b="0">
                <a:latin typeface="Times New Roman" panose="02020603050405020304" charset="0"/>
                <a:ea typeface="SimSun" panose="02010600030101010101" pitchFamily="2" charset="-122"/>
              </a:rPr>
              <a:t>:= temp1 </a:t>
            </a:r>
            <a:endParaRPr lang="en-US" sz="2400" b="0">
              <a:latin typeface="Times New Roman" panose="02020603050405020304"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Đạo hàm trong Gradient Desent.</a:t>
            </a:r>
            <a:endParaRPr lang="en-US"/>
          </a:p>
        </p:txBody>
      </p:sp>
      <p:sp>
        <p:nvSpPr>
          <p:cNvPr id="4" name="Content Placeholder 3"/>
          <p:cNvSpPr>
            <a:spLocks noGrp="1"/>
          </p:cNvSpPr>
          <p:nvPr>
            <p:ph sz="half" idx="2"/>
          </p:nvPr>
        </p:nvSpPr>
        <p:spPr/>
        <p:txBody>
          <a:bodyPr/>
          <a:p>
            <a:endParaRPr lang="en-US"/>
          </a:p>
        </p:txBody>
      </p:sp>
      <p:pic>
        <p:nvPicPr>
          <p:cNvPr id="5" name="Picture 2" descr="14"/>
          <p:cNvPicPr>
            <a:picLocks noChangeAspect="1"/>
          </p:cNvPicPr>
          <p:nvPr>
            <p:ph sz="half" idx="1"/>
          </p:nvPr>
        </p:nvPicPr>
        <p:blipFill>
          <a:blip r:embed="rId1"/>
          <a:stretch>
            <a:fillRect/>
          </a:stretch>
        </p:blipFill>
        <p:spPr>
          <a:xfrm>
            <a:off x="1268730" y="1825625"/>
            <a:ext cx="9653905" cy="2918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Learning rate trong Gradient Descent</a:t>
            </a:r>
            <a:endParaRPr lang="en-US"/>
          </a:p>
        </p:txBody>
      </p:sp>
      <p:sp>
        <p:nvSpPr>
          <p:cNvPr id="4" name="Content Placeholder 3"/>
          <p:cNvSpPr>
            <a:spLocks noGrp="1"/>
          </p:cNvSpPr>
          <p:nvPr>
            <p:ph sz="half" idx="2"/>
          </p:nvPr>
        </p:nvSpPr>
        <p:spPr>
          <a:xfrm>
            <a:off x="5053965" y="1572895"/>
            <a:ext cx="5181600" cy="4351338"/>
          </a:xfrm>
        </p:spPr>
        <p:txBody>
          <a:bodyPr>
            <a:normAutofit lnSpcReduction="20000"/>
          </a:bodyPr>
          <a:p>
            <a:r>
              <a:rPr lang="en-US"/>
              <a:t>Trước tiên ta xét khi alpha quá nhỏ. Như đồ thị đầu tiên,  khi alpha quá nhỏ thì các bước đi của Gradient Descent sẽ rất nhỏ dẫn đến để đi đến vùng cực tiểu sẽ mất rất nhiều thồi gian.</a:t>
            </a:r>
            <a:endParaRPr lang="en-US"/>
          </a:p>
          <a:p>
            <a:r>
              <a:rPr lang="en-US"/>
              <a:t>Ngược lại khi alqua quá lớn. Vì bước đi quá lớn nên đôi khi nó có thể vượt qua vùng cực tiểu, thậm chí đối hướng . Và nó có thể càng lúc càng xa như trong đồ thị thứ 2 trong hình.</a:t>
            </a:r>
            <a:endParaRPr lang="en-US"/>
          </a:p>
        </p:txBody>
      </p:sp>
      <p:pic>
        <p:nvPicPr>
          <p:cNvPr id="6" name="Picture 6" descr="15"/>
          <p:cNvPicPr>
            <a:picLocks noChangeAspect="1"/>
          </p:cNvPicPr>
          <p:nvPr>
            <p:ph sz="half" idx="1"/>
          </p:nvPr>
        </p:nvPicPr>
        <p:blipFill>
          <a:blip r:embed="rId1"/>
          <a:stretch>
            <a:fillRect/>
          </a:stretch>
        </p:blipFill>
        <p:spPr>
          <a:xfrm>
            <a:off x="838200" y="1525270"/>
            <a:ext cx="3409315" cy="4399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Gradient Descent cho Linear Regression</a:t>
            </a:r>
            <a:endParaRPr lang="en-US"/>
          </a:p>
        </p:txBody>
      </p:sp>
      <p:pic>
        <p:nvPicPr>
          <p:cNvPr id="11" name="Picture 11" descr="17"/>
          <p:cNvPicPr>
            <a:picLocks noChangeAspect="1"/>
          </p:cNvPicPr>
          <p:nvPr>
            <p:ph sz="half" idx="1"/>
          </p:nvPr>
        </p:nvPicPr>
        <p:blipFill>
          <a:blip r:embed="rId1"/>
          <a:stretch>
            <a:fillRect/>
          </a:stretch>
        </p:blipFill>
        <p:spPr>
          <a:xfrm>
            <a:off x="1463040" y="2177415"/>
            <a:ext cx="8705215" cy="25031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Multiple Linear Regression</a:t>
            </a:r>
            <a:endParaRPr lang="en-US"/>
          </a:p>
        </p:txBody>
      </p:sp>
      <p:sp>
        <p:nvSpPr>
          <p:cNvPr id="4" name="Content Placeholder 3"/>
          <p:cNvSpPr>
            <a:spLocks noGrp="1"/>
          </p:cNvSpPr>
          <p:nvPr>
            <p:ph sz="half" idx="2"/>
          </p:nvPr>
        </p:nvSpPr>
        <p:spPr/>
        <p:txBody>
          <a:bodyPr/>
          <a:p>
            <a:endParaRPr lang="en-US"/>
          </a:p>
        </p:txBody>
      </p:sp>
      <p:pic>
        <p:nvPicPr>
          <p:cNvPr id="25" name="Picture 44"/>
          <p:cNvPicPr>
            <a:picLocks noChangeAspect="1"/>
          </p:cNvPicPr>
          <p:nvPr>
            <p:ph sz="half" idx="1"/>
          </p:nvPr>
        </p:nvPicPr>
        <p:blipFill>
          <a:blip r:embed="rId1"/>
          <a:stretch>
            <a:fillRect/>
          </a:stretch>
        </p:blipFill>
        <p:spPr>
          <a:xfrm>
            <a:off x="1269365" y="1825625"/>
            <a:ext cx="9653905" cy="35718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488950" y="881062"/>
            <a:ext cx="5080000" cy="645160"/>
          </a:xfrm>
          <a:prstGeom prst="rect">
            <a:avLst/>
          </a:prstGeom>
          <a:noFill/>
          <a:ln w="9525">
            <a:noFill/>
          </a:ln>
        </p:spPr>
        <p:txBody>
          <a:bodyPr>
            <a:spAutoFit/>
          </a:bodyPr>
          <a:p>
            <a:pPr marL="266700" indent="-266700"/>
            <a:r>
              <a:rPr lang="en-US" sz="3600" b="0">
                <a:latin typeface="Wingdings" panose="05000000000000000000" charset="0"/>
                <a:ea typeface="SimSun" panose="02010600030101010101" pitchFamily="2" charset="-122"/>
              </a:rPr>
              <a:t>Ø </a:t>
            </a:r>
            <a:r>
              <a:rPr lang="en-US" sz="3600" b="0">
                <a:latin typeface="Times New Roman" panose="02020603050405020304" charset="0"/>
                <a:ea typeface="SimSun" panose="02010600030101010101" pitchFamily="2" charset="-122"/>
              </a:rPr>
              <a:t>Hàm h: </a:t>
            </a:r>
            <a:r>
              <a:rPr lang="en-US" sz="1300" b="0">
                <a:latin typeface="Times New Roman" panose="02020603050405020304" charset="0"/>
                <a:ea typeface="SimSun" panose="02010600030101010101" pitchFamily="2" charset="-122"/>
              </a:rPr>
              <a:t>  </a:t>
            </a:r>
            <a:endParaRPr lang="en-US"/>
          </a:p>
        </p:txBody>
      </p:sp>
      <p:graphicFrame>
        <p:nvGraphicFramePr>
          <p:cNvPr id="2" name="Content Placeholder -2147482557"/>
          <p:cNvGraphicFramePr>
            <a:graphicFrameLocks noChangeAspect="1"/>
          </p:cNvGraphicFramePr>
          <p:nvPr>
            <p:ph sz="half" idx="1"/>
          </p:nvPr>
        </p:nvGraphicFramePr>
        <p:xfrm>
          <a:off x="2575560" y="1873250"/>
          <a:ext cx="8254365" cy="750570"/>
        </p:xfrm>
        <a:graphic>
          <a:graphicData uri="http://schemas.openxmlformats.org/presentationml/2006/ole">
            <mc:AlternateContent xmlns:mc="http://schemas.openxmlformats.org/markup-compatibility/2006">
              <mc:Choice xmlns:v="urn:schemas-microsoft-com:vml" Requires="v">
                <p:oleObj spid="_x0000_s3076" name="" r:id="rId1" imgW="2514600" imgH="228600" progId="Equation.KSEE3">
                  <p:embed/>
                </p:oleObj>
              </mc:Choice>
              <mc:Fallback>
                <p:oleObj name="" r:id="rId1" imgW="2514600" imgH="228600" progId="Equation.KSEE3">
                  <p:embed/>
                  <p:pic>
                    <p:nvPicPr>
                      <p:cNvPr id="0" name="Picture 3075"/>
                      <p:cNvPicPr/>
                      <p:nvPr/>
                    </p:nvPicPr>
                    <p:blipFill>
                      <a:blip r:embed="rId2"/>
                      <a:stretch>
                        <a:fillRect/>
                      </a:stretch>
                    </p:blipFill>
                    <p:spPr>
                      <a:xfrm>
                        <a:off x="2575560" y="1873250"/>
                        <a:ext cx="8254365" cy="750570"/>
                      </a:xfrm>
                      <a:prstGeom prst="rect">
                        <a:avLst/>
                      </a:prstGeom>
                      <a:noFill/>
                      <a:ln w="38100">
                        <a:noFill/>
                        <a:miter/>
                      </a:ln>
                    </p:spPr>
                  </p:pic>
                </p:oleObj>
              </mc:Fallback>
            </mc:AlternateContent>
          </a:graphicData>
        </a:graphic>
      </p:graphicFrame>
      <p:sp>
        <p:nvSpPr>
          <p:cNvPr id="7" name="Text Box 6"/>
          <p:cNvSpPr txBox="1"/>
          <p:nvPr/>
        </p:nvSpPr>
        <p:spPr>
          <a:xfrm>
            <a:off x="730885" y="2890837"/>
            <a:ext cx="5080000" cy="645160"/>
          </a:xfrm>
          <a:prstGeom prst="rect">
            <a:avLst/>
          </a:prstGeom>
          <a:noFill/>
          <a:ln w="9525">
            <a:noFill/>
          </a:ln>
        </p:spPr>
        <p:txBody>
          <a:bodyPr>
            <a:spAutoFit/>
          </a:bodyPr>
          <a:p>
            <a:pPr marL="266700" indent="-266700"/>
            <a:r>
              <a:rPr lang="en-US" sz="3600" b="0">
                <a:latin typeface="Wingdings" panose="05000000000000000000" charset="0"/>
                <a:ea typeface="SimSun" panose="02010600030101010101" pitchFamily="2" charset="-122"/>
              </a:rPr>
              <a:t>Ø </a:t>
            </a:r>
            <a:r>
              <a:rPr lang="en-US" sz="3600" b="0">
                <a:latin typeface="Times New Roman" panose="02020603050405020304" charset="0"/>
                <a:ea typeface="SimSun" panose="02010600030101010101" pitchFamily="2" charset="-122"/>
              </a:rPr>
              <a:t>Cost Function</a:t>
            </a:r>
            <a:r>
              <a:rPr lang="en-US" sz="1300" b="0">
                <a:latin typeface="Times New Roman" panose="02020603050405020304" charset="0"/>
                <a:ea typeface="SimSun" panose="02010600030101010101" pitchFamily="2" charset="-122"/>
              </a:rPr>
              <a:t>:</a:t>
            </a:r>
            <a:endParaRPr lang="en-US"/>
          </a:p>
        </p:txBody>
      </p:sp>
      <p:graphicFrame>
        <p:nvGraphicFramePr>
          <p:cNvPr id="3" name="Content Placeholder -2147482556"/>
          <p:cNvGraphicFramePr>
            <a:graphicFrameLocks noChangeAspect="1"/>
          </p:cNvGraphicFramePr>
          <p:nvPr>
            <p:ph sz="half" idx="2"/>
          </p:nvPr>
        </p:nvGraphicFramePr>
        <p:xfrm>
          <a:off x="2575560" y="3535680"/>
          <a:ext cx="7313295" cy="1010920"/>
        </p:xfrm>
        <a:graphic>
          <a:graphicData uri="http://schemas.openxmlformats.org/presentationml/2006/ole">
            <mc:AlternateContent xmlns:mc="http://schemas.openxmlformats.org/markup-compatibility/2006">
              <mc:Choice xmlns:v="urn:schemas-microsoft-com:vml" Requires="v">
                <p:oleObj spid="_x0000_s8" name="" r:id="rId3" imgW="3124200" imgH="431800" progId="Equation.KSEE3">
                  <p:embed/>
                </p:oleObj>
              </mc:Choice>
              <mc:Fallback>
                <p:oleObj name="" r:id="rId3" imgW="3124200" imgH="431800" progId="Equation.KSEE3">
                  <p:embed/>
                  <p:pic>
                    <p:nvPicPr>
                      <p:cNvPr id="0" name="Picture 7"/>
                      <p:cNvPicPr/>
                      <p:nvPr/>
                    </p:nvPicPr>
                    <p:blipFill>
                      <a:blip r:embed="rId4"/>
                      <a:stretch>
                        <a:fillRect/>
                      </a:stretch>
                    </p:blipFill>
                    <p:spPr>
                      <a:xfrm>
                        <a:off x="2575560" y="3535680"/>
                        <a:ext cx="7313295" cy="1010920"/>
                      </a:xfrm>
                      <a:prstGeom prst="rect">
                        <a:avLst/>
                      </a:prstGeom>
                      <a:noFill/>
                      <a:ln w="38100">
                        <a:noFill/>
                        <a:miter/>
                      </a:ln>
                    </p:spPr>
                  </p:pic>
                </p:oleObj>
              </mc:Fallback>
            </mc:AlternateContent>
          </a:graphicData>
        </a:graphic>
      </p:graphicFrame>
      <p:sp>
        <p:nvSpPr>
          <p:cNvPr id="10" name="Text Box 9"/>
          <p:cNvSpPr txBox="1"/>
          <p:nvPr/>
        </p:nvSpPr>
        <p:spPr>
          <a:xfrm>
            <a:off x="730885" y="4567872"/>
            <a:ext cx="5080000" cy="645160"/>
          </a:xfrm>
          <a:prstGeom prst="rect">
            <a:avLst/>
          </a:prstGeom>
          <a:noFill/>
          <a:ln w="9525">
            <a:noFill/>
          </a:ln>
        </p:spPr>
        <p:txBody>
          <a:bodyPr>
            <a:spAutoFit/>
          </a:bodyPr>
          <a:p>
            <a:pPr indent="0"/>
            <a:r>
              <a:rPr lang="en-US" sz="3600">
                <a:latin typeface="Wingdings" panose="05000000000000000000" charset="0"/>
                <a:ea typeface="SimSun" panose="02010600030101010101" pitchFamily="2" charset="-122"/>
                <a:sym typeface="+mn-ea"/>
              </a:rPr>
              <a:t>Ø </a:t>
            </a:r>
            <a:r>
              <a:rPr lang="en-US" sz="3600" b="0">
                <a:latin typeface="Times New Roman" panose="02020603050405020304" charset="0"/>
                <a:ea typeface="SimSun" panose="02010600030101010101" pitchFamily="2" charset="-122"/>
              </a:rPr>
              <a:t>Gradient Descent</a:t>
            </a:r>
            <a:endParaRPr lang="en-US" sz="3600" b="0">
              <a:latin typeface="Times New Roman" panose="02020603050405020304" charset="0"/>
              <a:ea typeface="SimSun" panose="02010600030101010101" pitchFamily="2" charset="-122"/>
            </a:endParaRPr>
          </a:p>
        </p:txBody>
      </p:sp>
      <p:graphicFrame>
        <p:nvGraphicFramePr>
          <p:cNvPr id="4" name="Object -2147482591"/>
          <p:cNvGraphicFramePr>
            <a:graphicFrameLocks noChangeAspect="1"/>
          </p:cNvGraphicFramePr>
          <p:nvPr/>
        </p:nvGraphicFramePr>
        <p:xfrm>
          <a:off x="3204210" y="5212715"/>
          <a:ext cx="5492750" cy="1273810"/>
        </p:xfrm>
        <a:graphic>
          <a:graphicData uri="http://schemas.openxmlformats.org/presentationml/2006/ole">
            <mc:AlternateContent xmlns:mc="http://schemas.openxmlformats.org/markup-compatibility/2006">
              <mc:Choice xmlns:v="urn:schemas-microsoft-com:vml" Requires="v">
                <p:oleObj spid="_x0000_s11" name="" r:id="rId5" imgW="1917065" imgH="444500" progId="Equation.KSEE3">
                  <p:embed/>
                </p:oleObj>
              </mc:Choice>
              <mc:Fallback>
                <p:oleObj name="" r:id="rId5" imgW="1917065" imgH="444500" progId="Equation.KSEE3">
                  <p:embed/>
                  <p:pic>
                    <p:nvPicPr>
                      <p:cNvPr id="0" name="Picture 10"/>
                      <p:cNvPicPr/>
                      <p:nvPr/>
                    </p:nvPicPr>
                    <p:blipFill>
                      <a:blip r:embed="rId6"/>
                      <a:stretch>
                        <a:fillRect/>
                      </a:stretch>
                    </p:blipFill>
                    <p:spPr>
                      <a:xfrm>
                        <a:off x="3204210" y="5212715"/>
                        <a:ext cx="5492750" cy="127381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Polynomial Regression</a:t>
            </a:r>
            <a:endParaRPr lang="en-US"/>
          </a:p>
        </p:txBody>
      </p:sp>
      <p:sp>
        <p:nvSpPr>
          <p:cNvPr id="4" name="Content Placeholder 3"/>
          <p:cNvSpPr>
            <a:spLocks noGrp="1"/>
          </p:cNvSpPr>
          <p:nvPr>
            <p:ph sz="half" idx="2"/>
          </p:nvPr>
        </p:nvSpPr>
        <p:spPr/>
        <p:txBody>
          <a:bodyPr/>
          <a:p>
            <a:r>
              <a:rPr lang="en-US"/>
              <a:t>Trong trường hợp này ta thấy có vẻ như dữ liệu không tập trung quanh đường thẳng h(x) mà có hơi hướng theo dạng đường cong hơn. Chính vì thế nên khi sử dụng hàm h(x) này, kết quả dự đoán sẽ không tốt.</a:t>
            </a:r>
            <a:endParaRPr lang="en-US"/>
          </a:p>
        </p:txBody>
      </p:sp>
      <p:pic>
        <p:nvPicPr>
          <p:cNvPr id="5" name="Picture 4" descr="19"/>
          <p:cNvPicPr>
            <a:picLocks noChangeAspect="1"/>
          </p:cNvPicPr>
          <p:nvPr>
            <p:ph sz="half" idx="1"/>
          </p:nvPr>
        </p:nvPicPr>
        <p:blipFill>
          <a:blip r:embed="rId1"/>
          <a:stretch>
            <a:fillRect/>
          </a:stretch>
        </p:blipFill>
        <p:spPr>
          <a:xfrm>
            <a:off x="513715" y="2143760"/>
            <a:ext cx="5412105" cy="3195955"/>
          </a:xfrm>
          <a:prstGeom prst="rect">
            <a:avLst/>
          </a:prstGeom>
        </p:spPr>
      </p:pic>
      <p:graphicFrame>
        <p:nvGraphicFramePr>
          <p:cNvPr id="3" name="Object -2147482590"/>
          <p:cNvGraphicFramePr>
            <a:graphicFrameLocks noChangeAspect="1"/>
          </p:cNvGraphicFramePr>
          <p:nvPr/>
        </p:nvGraphicFramePr>
        <p:xfrm>
          <a:off x="6433185" y="4763135"/>
          <a:ext cx="5097780" cy="576580"/>
        </p:xfrm>
        <a:graphic>
          <a:graphicData uri="http://schemas.openxmlformats.org/presentationml/2006/ole">
            <mc:AlternateContent xmlns:mc="http://schemas.openxmlformats.org/markup-compatibility/2006">
              <mc:Choice xmlns:v="urn:schemas-microsoft-com:vml" Requires="v">
                <p:oleObj spid="_x0000_s3076" name="" r:id="rId2" imgW="2133600" imgH="241300" progId="Equation.KSEE3">
                  <p:embed/>
                </p:oleObj>
              </mc:Choice>
              <mc:Fallback>
                <p:oleObj name="" r:id="rId2" imgW="2133600" imgH="241300" progId="Equation.KSEE3">
                  <p:embed/>
                  <p:pic>
                    <p:nvPicPr>
                      <p:cNvPr id="0" name="Picture 3075"/>
                      <p:cNvPicPr/>
                      <p:nvPr/>
                    </p:nvPicPr>
                    <p:blipFill>
                      <a:blip r:embed="rId3"/>
                      <a:stretch>
                        <a:fillRect/>
                      </a:stretch>
                    </p:blipFill>
                    <p:spPr>
                      <a:xfrm>
                        <a:off x="6433185" y="4763135"/>
                        <a:ext cx="5097780" cy="57658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Overfitting</a:t>
            </a:r>
            <a:endParaRPr lang="en-US"/>
          </a:p>
        </p:txBody>
      </p:sp>
      <p:sp>
        <p:nvSpPr>
          <p:cNvPr id="4" name="Content Placeholder 3"/>
          <p:cNvSpPr>
            <a:spLocks noGrp="1"/>
          </p:cNvSpPr>
          <p:nvPr>
            <p:ph sz="half" idx="2"/>
          </p:nvPr>
        </p:nvSpPr>
        <p:spPr/>
        <p:txBody>
          <a:bodyPr/>
          <a:p>
            <a:endParaRPr lang="en-US"/>
          </a:p>
        </p:txBody>
      </p:sp>
      <p:pic>
        <p:nvPicPr>
          <p:cNvPr id="7" name="Picture 7" descr="20"/>
          <p:cNvPicPr>
            <a:picLocks noChangeAspect="1"/>
          </p:cNvPicPr>
          <p:nvPr>
            <p:ph sz="half" idx="1"/>
          </p:nvPr>
        </p:nvPicPr>
        <p:blipFill>
          <a:blip r:embed="rId1"/>
          <a:stretch>
            <a:fillRect/>
          </a:stretch>
        </p:blipFill>
        <p:spPr>
          <a:xfrm>
            <a:off x="787400" y="1825625"/>
            <a:ext cx="10617200" cy="4218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2728595"/>
            <a:ext cx="10972800" cy="582613"/>
          </a:xfrm>
        </p:spPr>
        <p:txBody>
          <a:bodyPr/>
          <a:p>
            <a:pPr algn="ctr"/>
            <a:r>
              <a:rPr lang="en-US"/>
              <a:t>LINEAR REGRESSION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55240"/>
            <a:ext cx="10515600" cy="1325563"/>
          </a:xfrm>
        </p:spPr>
        <p:txBody>
          <a:bodyPr/>
          <a:p>
            <a:pPr algn="ctr"/>
            <a:r>
              <a:rPr lang="en-US"/>
              <a:t>RIDGE REGRESSION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Giới thiệu</a:t>
            </a:r>
            <a:endParaRPr lang="en-US"/>
          </a:p>
        </p:txBody>
      </p:sp>
      <p:sp>
        <p:nvSpPr>
          <p:cNvPr id="3" name="Content Placeholder 2"/>
          <p:cNvSpPr>
            <a:spLocks noGrp="1"/>
          </p:cNvSpPr>
          <p:nvPr>
            <p:ph sz="half" idx="1"/>
          </p:nvPr>
        </p:nvSpPr>
        <p:spPr>
          <a:xfrm>
            <a:off x="838200" y="1811020"/>
            <a:ext cx="10515600" cy="4351655"/>
          </a:xfrm>
        </p:spPr>
        <p:txBody>
          <a:bodyPr>
            <a:normAutofit/>
          </a:bodyPr>
          <a:p>
            <a:r>
              <a:rPr lang="en-US"/>
              <a:t>Hồi quy Ridge (Ridge Regression) bắt đầu từ một phương pháp có tên Tikhonov Regularization - đặt theo tên của nhà toán học người Nga Andrey Nikolayevich Tikhonov cho các ứng dụng của phương trình vi phân. Nhưng người sử dụng cách tiếp cận và diễn giải nó theo ngôn ngữ của thống kê là Arthur E. Hoerl và từ đó phương pháp này được gọi là hồi quy Ridge. Hồi quy ridge là biến thể của hồi quy tuyến tính nhầm khác phục tình trạng overfitting.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Regularization</a:t>
            </a:r>
            <a:endParaRPr lang="en-US"/>
          </a:p>
        </p:txBody>
      </p:sp>
      <p:sp>
        <p:nvSpPr>
          <p:cNvPr id="6" name="Content Placeholder 5"/>
          <p:cNvSpPr/>
          <p:nvPr>
            <p:ph sz="half" idx="1"/>
          </p:nvPr>
        </p:nvSpPr>
        <p:spPr>
          <a:xfrm>
            <a:off x="838200" y="1825625"/>
            <a:ext cx="10287635" cy="4351655"/>
          </a:xfrm>
        </p:spPr>
        <p:txBody>
          <a:bodyPr>
            <a:normAutofit/>
          </a:bodyPr>
          <a:p>
            <a:r>
              <a:rPr lang="en-US"/>
              <a:t>Regularization, một cách cơ bản, là thay đổi mô hình một chút để tránh overfitting trong khi vẫn giữ được tính tổng quát của nó (tính tổng quát là tính mô tả được nhiều dữ liệu, trong cả tập training và test). Một cách cụ thể hơn, ta sẽ tìm cách di chuyển nghiệm của bài toán tối ưu hàm mất mát tới một điểm gần nó. Hướng di chuyển sẽ là hướng làm cho mô hình ít phức tạp hơn mặc dù giá trị của hàm mất mát có tăng lên một chút.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Picture 5" descr="21"/>
          <p:cNvPicPr>
            <a:picLocks noChangeAspect="1"/>
          </p:cNvPicPr>
          <p:nvPr>
            <p:ph sz="half" idx="1"/>
          </p:nvPr>
        </p:nvPicPr>
        <p:blipFill>
          <a:blip r:embed="rId1"/>
          <a:stretch>
            <a:fillRect/>
          </a:stretch>
        </p:blipFill>
        <p:spPr>
          <a:xfrm>
            <a:off x="609600" y="1767840"/>
            <a:ext cx="5619115" cy="3013075"/>
          </a:xfrm>
          <a:prstGeom prst="rect">
            <a:avLst/>
          </a:prstGeom>
        </p:spPr>
      </p:pic>
      <p:graphicFrame>
        <p:nvGraphicFramePr>
          <p:cNvPr id="-2147482554" name="Content Placeholder -2147482555"/>
          <p:cNvGraphicFramePr>
            <a:graphicFrameLocks noChangeAspect="1"/>
          </p:cNvGraphicFramePr>
          <p:nvPr>
            <p:ph sz="half" idx="2"/>
          </p:nvPr>
        </p:nvGraphicFramePr>
        <p:xfrm>
          <a:off x="6684010" y="2741930"/>
          <a:ext cx="4631055" cy="702945"/>
        </p:xfrm>
        <a:graphic>
          <a:graphicData uri="http://schemas.openxmlformats.org/presentationml/2006/ole">
            <mc:AlternateContent xmlns:mc="http://schemas.openxmlformats.org/markup-compatibility/2006">
              <mc:Choice xmlns:v="urn:schemas-microsoft-com:vml" Requires="v">
                <p:oleObj spid="_x0000_s3076" name="" r:id="rId2" imgW="2844800" imgH="431800" progId="Equation.KSEE3">
                  <p:embed/>
                </p:oleObj>
              </mc:Choice>
              <mc:Fallback>
                <p:oleObj name="" r:id="rId2" imgW="2844800" imgH="431800" progId="Equation.KSEE3">
                  <p:embed/>
                  <p:pic>
                    <p:nvPicPr>
                      <p:cNvPr id="0" name="Picture 3075"/>
                      <p:cNvPicPr/>
                      <p:nvPr/>
                    </p:nvPicPr>
                    <p:blipFill>
                      <a:blip r:embed="rId3"/>
                      <a:stretch>
                        <a:fillRect/>
                      </a:stretch>
                    </p:blipFill>
                    <p:spPr>
                      <a:xfrm>
                        <a:off x="6684010" y="2741930"/>
                        <a:ext cx="4631055" cy="70294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a:xfrm>
            <a:off x="609600" y="2685415"/>
            <a:ext cx="8390890" cy="3729355"/>
          </a:xfrm>
        </p:spPr>
        <p:txBody>
          <a:bodyPr/>
          <a:p>
            <a:r>
              <a:rPr lang="en-US" sz="1800"/>
              <a:t>: tham số regularization. thường là một số dương để cân bằng giữa hai đại lượng ở vế phải.</a:t>
            </a:r>
            <a:endParaRPr lang="en-US" sz="1800"/>
          </a:p>
          <a:p>
            <a:r>
              <a:rPr lang="en-US" sz="1800"/>
              <a:t>Cụm 1 là cụm mục tiêu đó là những gì chúng ta muốn áp dụng tập huấn luyện. Và cụm 2 là chúng ta muốn giữa các tham số nhỏ để giả thuyết đơn giản hơn. .Và việc của lamda là kiểm soát sự khác biệt giữa 2 cụm này.</a:t>
            </a:r>
            <a:endParaRPr lang="en-US" sz="1800"/>
          </a:p>
          <a:p>
            <a:r>
              <a:rPr lang="en-US" sz="1800"/>
              <a:t>Việc lựa chọn tham số vô cùng quan trọng, được lựa chọn bằng phương pháp cross-validation. Vậy có thể hiểu Ridge regression là Linear Regression có sử dụng thêm Regularization. </a:t>
            </a:r>
            <a:endParaRPr lang="en-US" sz="1800"/>
          </a:p>
        </p:txBody>
      </p:sp>
      <p:pic>
        <p:nvPicPr>
          <p:cNvPr id="12" name="Picture 12" descr="24"/>
          <p:cNvPicPr>
            <a:picLocks noChangeAspect="1"/>
          </p:cNvPicPr>
          <p:nvPr>
            <p:ph sz="half" idx="1"/>
          </p:nvPr>
        </p:nvPicPr>
        <p:blipFill>
          <a:blip r:embed="rId1"/>
          <a:stretch>
            <a:fillRect/>
          </a:stretch>
        </p:blipFill>
        <p:spPr>
          <a:xfrm>
            <a:off x="609600" y="943610"/>
            <a:ext cx="6320790" cy="1290320"/>
          </a:xfrm>
          <a:prstGeom prst="rect">
            <a:avLst/>
          </a:prstGeom>
        </p:spPr>
      </p:pic>
      <p:graphicFrame>
        <p:nvGraphicFramePr>
          <p:cNvPr id="-2147482552" name="Object -2147482553"/>
          <p:cNvGraphicFramePr>
            <a:graphicFrameLocks noChangeAspect="1"/>
          </p:cNvGraphicFramePr>
          <p:nvPr/>
        </p:nvGraphicFramePr>
        <p:xfrm>
          <a:off x="889635" y="2685415"/>
          <a:ext cx="263525" cy="334645"/>
        </p:xfrm>
        <a:graphic>
          <a:graphicData uri="http://schemas.openxmlformats.org/presentationml/2006/ole">
            <mc:AlternateContent xmlns:mc="http://schemas.openxmlformats.org/markup-compatibility/2006">
              <mc:Choice xmlns:v="urn:schemas-microsoft-com:vml" Requires="v">
                <p:oleObj spid="_x0000_s3076" name="" r:id="rId2" imgW="139700" imgH="177165" progId="Equation.KSEE3">
                  <p:embed/>
                </p:oleObj>
              </mc:Choice>
              <mc:Fallback>
                <p:oleObj name="" r:id="rId2" imgW="139700" imgH="177165" progId="Equation.KSEE3">
                  <p:embed/>
                  <p:pic>
                    <p:nvPicPr>
                      <p:cNvPr id="0" name="Picture 3075"/>
                      <p:cNvPicPr/>
                      <p:nvPr/>
                    </p:nvPicPr>
                    <p:blipFill>
                      <a:blip r:embed="rId3"/>
                      <a:stretch>
                        <a:fillRect/>
                      </a:stretch>
                    </p:blipFill>
                    <p:spPr>
                      <a:xfrm>
                        <a:off x="889635" y="2685415"/>
                        <a:ext cx="263525" cy="33464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Validation</a:t>
            </a:r>
            <a:endParaRPr lang="en-US"/>
          </a:p>
        </p:txBody>
      </p:sp>
      <p:sp>
        <p:nvSpPr>
          <p:cNvPr id="3" name="Content Placeholder 2"/>
          <p:cNvSpPr>
            <a:spLocks noGrp="1"/>
          </p:cNvSpPr>
          <p:nvPr>
            <p:ph sz="half" idx="1"/>
          </p:nvPr>
        </p:nvSpPr>
        <p:spPr/>
        <p:txBody>
          <a:bodyPr/>
          <a:p>
            <a:r>
              <a:rPr lang="en-US"/>
              <a:t>Validation</a:t>
            </a:r>
            <a:endParaRPr lang="en-US"/>
          </a:p>
          <a:p>
            <a:r>
              <a:rPr lang="en-US"/>
              <a:t>Cross-validation.</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7565" y="4528185"/>
            <a:ext cx="10515600" cy="1325563"/>
          </a:xfrm>
        </p:spPr>
        <p:txBody>
          <a:bodyPr>
            <a:normAutofit fontScale="90000"/>
          </a:bodyPr>
          <a:p>
            <a:r>
              <a:rPr lang="en-US" sz="2800"/>
              <a:t>- Linear Regression (Hồi Quy Tuyến Tính) thuộc nhóm Supervised learning ( Học có giám sát ).</a:t>
            </a:r>
            <a:br>
              <a:rPr lang="en-US" sz="2800"/>
            </a:br>
            <a:r>
              <a:rPr lang="en-US" sz="2800"/>
              <a:t>- Hồi quy chính là một phương pháp thống kê để thiết lập mối quan hệ giữa một biến phụ thuộc và một nhóm tập hợp các biến độc lập.</a:t>
            </a:r>
            <a:br>
              <a:rPr lang="en-US" sz="2800"/>
            </a:br>
            <a:r>
              <a:rPr lang="en-US" sz="2800"/>
              <a:t>Ví dụ : Tuổi = 5 + chiều cao*10 + trọng lượng+13</a:t>
            </a:r>
            <a:br>
              <a:rPr lang="en-US" sz="2800"/>
            </a:br>
            <a:endParaRPr lang="en-US" sz="2800"/>
          </a:p>
        </p:txBody>
      </p:sp>
      <p:pic>
        <p:nvPicPr>
          <p:cNvPr id="32" name="Picture 51" descr="IMG_256"/>
          <p:cNvPicPr>
            <a:picLocks noChangeAspect="1"/>
          </p:cNvPicPr>
          <p:nvPr>
            <p:ph idx="1"/>
          </p:nvPr>
        </p:nvPicPr>
        <p:blipFill>
          <a:blip r:embed="rId1"/>
          <a:stretch>
            <a:fillRect/>
          </a:stretch>
        </p:blipFill>
        <p:spPr>
          <a:xfrm>
            <a:off x="3519170" y="99695"/>
            <a:ext cx="5153025" cy="38481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2.Học có giám sát là gì?</a:t>
            </a:r>
            <a:endParaRPr lang="en-US"/>
          </a:p>
        </p:txBody>
      </p:sp>
      <p:pic>
        <p:nvPicPr>
          <p:cNvPr id="18" name="Picture 37"/>
          <p:cNvPicPr>
            <a:picLocks noChangeAspect="1"/>
          </p:cNvPicPr>
          <p:nvPr>
            <p:ph idx="1"/>
          </p:nvPr>
        </p:nvPicPr>
        <p:blipFill>
          <a:blip r:embed="rId1"/>
          <a:stretch>
            <a:fillRect/>
          </a:stretch>
        </p:blipFill>
        <p:spPr>
          <a:xfrm>
            <a:off x="3566795" y="1691005"/>
            <a:ext cx="5057775" cy="2066925"/>
          </a:xfrm>
          <a:prstGeom prst="rect">
            <a:avLst/>
          </a:prstGeom>
          <a:noFill/>
          <a:ln w="9525">
            <a:noFill/>
          </a:ln>
        </p:spPr>
      </p:pic>
      <p:sp>
        <p:nvSpPr>
          <p:cNvPr id="100" name="Text Box 99"/>
          <p:cNvSpPr txBox="1"/>
          <p:nvPr/>
        </p:nvSpPr>
        <p:spPr>
          <a:xfrm>
            <a:off x="838200" y="3601720"/>
            <a:ext cx="9451340" cy="2861310"/>
          </a:xfrm>
          <a:prstGeom prst="rect">
            <a:avLst/>
          </a:prstGeom>
          <a:noFill/>
          <a:ln w="9525">
            <a:noFill/>
          </a:ln>
        </p:spPr>
        <p:txBody>
          <a:bodyPr wrap="square">
            <a:spAutoFit/>
          </a:bodyPr>
          <a:p>
            <a:pPr indent="247650"/>
            <a:r>
              <a:rPr lang="en-US" sz="3600" b="0">
                <a:latin typeface="Times New Roman" panose="02020603050405020304" charset="0"/>
                <a:ea typeface="SimSun" panose="02010600030101010101" pitchFamily="2" charset="-122"/>
              </a:rPr>
              <a:t>Các ngôi nhà kích thước khác nhau sẽ được bán với gián khác nhau. Giả dụ bạn đang muốn bán một canh nhà, và bạn thấy nếu canh nhà đó có kích thước 1250 feet vuông thì khi nhìn vào biểu đồ này, ta có thể bán với giá khoảng 220.000$ . </a:t>
            </a: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kí hiệu</a:t>
            </a:r>
            <a:endParaRPr lang="en-US"/>
          </a:p>
        </p:txBody>
      </p:sp>
      <p:sp>
        <p:nvSpPr>
          <p:cNvPr id="3" name="Content Placeholder 2"/>
          <p:cNvSpPr>
            <a:spLocks noGrp="1"/>
          </p:cNvSpPr>
          <p:nvPr>
            <p:ph idx="1"/>
          </p:nvPr>
        </p:nvSpPr>
        <p:spPr/>
        <p:txBody>
          <a:bodyPr/>
          <a:p>
            <a:r>
              <a:rPr lang="en-US"/>
              <a:t>Chúng ta có bộ dữ liệu như ở trên và gọi là : Tập huấn luyện (trainning set)</a:t>
            </a:r>
            <a:endParaRPr lang="en-US"/>
          </a:p>
          <a:p>
            <a:r>
              <a:rPr lang="en-US"/>
              <a:t>Ký hiệu số lượng cho mỗi huấn luyện : m</a:t>
            </a:r>
            <a:endParaRPr lang="en-US"/>
          </a:p>
          <a:p>
            <a:r>
              <a:rPr lang="en-US"/>
              <a:t>Các biến đầu vào : x (feature)</a:t>
            </a:r>
            <a:endParaRPr lang="en-US"/>
          </a:p>
          <a:p>
            <a:r>
              <a:rPr lang="en-US"/>
              <a:t>Các biến đầu ra : y ( target variable)</a:t>
            </a:r>
            <a:endParaRPr lang="en-US"/>
          </a:p>
          <a:p>
            <a:r>
              <a:rPr lang="en-US"/>
              <a:t>Một mẫu huấn luyện : (x,y)</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Hàm hypothsis (h)</a:t>
            </a:r>
            <a:endParaRPr lang="en-US"/>
          </a:p>
        </p:txBody>
      </p:sp>
      <p:pic>
        <p:nvPicPr>
          <p:cNvPr id="19" name="Picture 38"/>
          <p:cNvPicPr>
            <a:picLocks noChangeAspect="1"/>
          </p:cNvPicPr>
          <p:nvPr>
            <p:ph sz="half" idx="1"/>
          </p:nvPr>
        </p:nvPicPr>
        <p:blipFill>
          <a:blip r:embed="rId1"/>
          <a:stretch>
            <a:fillRect/>
          </a:stretch>
        </p:blipFill>
        <p:spPr>
          <a:xfrm>
            <a:off x="994410" y="1894840"/>
            <a:ext cx="3933190" cy="3418205"/>
          </a:xfrm>
          <a:prstGeom prst="rect">
            <a:avLst/>
          </a:prstGeom>
          <a:noFill/>
          <a:ln w="9525">
            <a:noFill/>
          </a:ln>
        </p:spPr>
      </p:pic>
      <p:sp>
        <p:nvSpPr>
          <p:cNvPr id="100" name="Text Box 99"/>
          <p:cNvSpPr txBox="1"/>
          <p:nvPr/>
        </p:nvSpPr>
        <p:spPr>
          <a:xfrm>
            <a:off x="5607685" y="1343660"/>
            <a:ext cx="6216015" cy="3969385"/>
          </a:xfrm>
          <a:prstGeom prst="rect">
            <a:avLst/>
          </a:prstGeom>
          <a:noFill/>
          <a:ln w="9525">
            <a:noFill/>
          </a:ln>
        </p:spPr>
        <p:txBody>
          <a:bodyPr wrap="square">
            <a:spAutoFit/>
          </a:bodyPr>
          <a:p>
            <a:pPr indent="0"/>
            <a:r>
              <a:rPr lang="en-US" sz="2800" b="0">
                <a:latin typeface="Times New Roman" panose="02020603050405020304" charset="0"/>
                <a:ea typeface="SimSun" panose="02010600030101010101" pitchFamily="2" charset="-122"/>
              </a:rPr>
              <a:t>Tập huấn luyện như tập huấn luyện giá nhà và ta đưa nó vào thuật toán học . Công việc của thuật toán học là cho ra 1 hàm được ký hiệu bằng chữ “h” . Lấy giá trị đầu vào là kích thước ngôi nhà có thể là kích thước mới. Nó lấy giá trị x và thử ra 1 giá trị ước tính y cho ngôi nhà tương ứng. Ta có thể nói hàm “h” là 1 hàm ánh xạ.</a:t>
            </a:r>
            <a:endParaRPr lang="en-US" sz="2800"/>
          </a:p>
        </p:txBody>
      </p:sp>
      <p:graphicFrame>
        <p:nvGraphicFramePr>
          <p:cNvPr id="3" name="Object -2147482623"/>
          <p:cNvGraphicFramePr>
            <a:graphicFrameLocks noChangeAspect="1"/>
          </p:cNvGraphicFramePr>
          <p:nvPr/>
        </p:nvGraphicFramePr>
        <p:xfrm>
          <a:off x="5607050" y="3314700"/>
          <a:ext cx="977900" cy="228600"/>
        </p:xfrm>
        <a:graphic>
          <a:graphicData uri="http://schemas.openxmlformats.org/presentationml/2006/ole">
            <mc:AlternateContent xmlns:mc="http://schemas.openxmlformats.org/markup-compatibility/2006">
              <mc:Choice xmlns:v="urn:schemas-microsoft-com:vml" Requires="v">
                <p:oleObj spid="_x0000_s3076" name="" r:id="rId2" imgW="977900" imgH="228600" progId="Equation.KSEE3">
                  <p:embed/>
                </p:oleObj>
              </mc:Choice>
              <mc:Fallback>
                <p:oleObj name="" r:id="rId2" imgW="977900" imgH="228600" progId="Equation.KSEE3">
                  <p:embed/>
                  <p:pic>
                    <p:nvPicPr>
                      <p:cNvPr id="0" name="Picture 3075"/>
                      <p:cNvPicPr/>
                      <p:nvPr/>
                    </p:nvPicPr>
                    <p:blipFill>
                      <a:blip r:embed="rId3"/>
                      <a:stretch>
                        <a:fillRect/>
                      </a:stretch>
                    </p:blipFill>
                    <p:spPr>
                      <a:xfrm>
                        <a:off x="5607050" y="3314700"/>
                        <a:ext cx="977900" cy="228600"/>
                      </a:xfrm>
                      <a:prstGeom prst="rect">
                        <a:avLst/>
                      </a:prstGeom>
                      <a:noFill/>
                      <a:ln w="38100">
                        <a:noFill/>
                        <a:miter/>
                      </a:ln>
                    </p:spPr>
                  </p:pic>
                </p:oleObj>
              </mc:Fallback>
            </mc:AlternateContent>
          </a:graphicData>
        </a:graphic>
      </p:graphicFrame>
      <p:graphicFrame>
        <p:nvGraphicFramePr>
          <p:cNvPr id="7" name="Content Placeholder 6"/>
          <p:cNvGraphicFramePr>
            <a:graphicFrameLocks noChangeAspect="1"/>
          </p:cNvGraphicFramePr>
          <p:nvPr>
            <p:ph sz="half" idx="2"/>
          </p:nvPr>
        </p:nvGraphicFramePr>
        <p:xfrm>
          <a:off x="7329170" y="5313045"/>
          <a:ext cx="2978785" cy="696595"/>
        </p:xfrm>
        <a:graphic>
          <a:graphicData uri="http://schemas.openxmlformats.org/presentationml/2006/ole">
            <mc:AlternateContent xmlns:mc="http://schemas.openxmlformats.org/markup-compatibility/2006">
              <mc:Choice xmlns:v="urn:schemas-microsoft-com:vml" Requires="v">
                <p:oleObj spid="_x0000_s8" name="" r:id="rId4" imgW="977900" imgH="228600" progId="Equation.KSEE3">
                  <p:embed/>
                </p:oleObj>
              </mc:Choice>
              <mc:Fallback>
                <p:oleObj name="" r:id="rId4" imgW="977900" imgH="228600" progId="Equation.KSEE3">
                  <p:embed/>
                  <p:pic>
                    <p:nvPicPr>
                      <p:cNvPr id="0" name="Picture 7"/>
                      <p:cNvPicPr/>
                      <p:nvPr/>
                    </p:nvPicPr>
                    <p:blipFill>
                      <a:blip r:embed="rId3"/>
                      <a:stretch>
                        <a:fillRect/>
                      </a:stretch>
                    </p:blipFill>
                    <p:spPr>
                      <a:xfrm>
                        <a:off x="7329170" y="5313045"/>
                        <a:ext cx="2978785" cy="69659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Cost funtion</a:t>
            </a:r>
            <a:endParaRPr lang="en-US"/>
          </a:p>
        </p:txBody>
      </p:sp>
      <p:sp>
        <p:nvSpPr>
          <p:cNvPr id="3" name="Content Placeholder 2"/>
          <p:cNvSpPr>
            <a:spLocks noGrp="1"/>
          </p:cNvSpPr>
          <p:nvPr>
            <p:ph sz="half" idx="1"/>
          </p:nvPr>
        </p:nvSpPr>
        <p:spPr/>
        <p:txBody>
          <a:bodyPr/>
          <a:p>
            <a:r>
              <a:rPr lang="en-US"/>
              <a:t>Ta có :</a:t>
            </a:r>
            <a:endParaRPr lang="en-US"/>
          </a:p>
          <a:p>
            <a:r>
              <a:rPr lang="en-US"/>
              <a:t> parameter:</a:t>
            </a:r>
            <a:endParaRPr lang="en-US"/>
          </a:p>
          <a:p>
            <a:r>
              <a:rPr lang="en-US"/>
              <a:t>Theta0 và thete1 không đổi và ta gọi là tham số của mô hình. </a:t>
            </a:r>
            <a:endParaRPr lang="en-US"/>
          </a:p>
        </p:txBody>
      </p:sp>
      <p:graphicFrame>
        <p:nvGraphicFramePr>
          <p:cNvPr id="4" name="Content Placeholder -2147482620"/>
          <p:cNvGraphicFramePr>
            <a:graphicFrameLocks noChangeAspect="1"/>
          </p:cNvGraphicFramePr>
          <p:nvPr>
            <p:ph sz="half" idx="2"/>
          </p:nvPr>
        </p:nvGraphicFramePr>
        <p:xfrm>
          <a:off x="2185670" y="1916430"/>
          <a:ext cx="1651000" cy="386080"/>
        </p:xfrm>
        <a:graphic>
          <a:graphicData uri="http://schemas.openxmlformats.org/presentationml/2006/ole">
            <mc:AlternateContent xmlns:mc="http://schemas.openxmlformats.org/markup-compatibility/2006">
              <mc:Choice xmlns:v="urn:schemas-microsoft-com:vml" Requires="v">
                <p:oleObj spid="_x0000_s3076" name="" r:id="rId1" imgW="977900" imgH="228600" progId="Equation.KSEE3">
                  <p:embed/>
                </p:oleObj>
              </mc:Choice>
              <mc:Fallback>
                <p:oleObj name="" r:id="rId1" imgW="977900" imgH="228600" progId="Equation.KSEE3">
                  <p:embed/>
                  <p:pic>
                    <p:nvPicPr>
                      <p:cNvPr id="0" name="Picture 3075"/>
                      <p:cNvPicPr/>
                      <p:nvPr/>
                    </p:nvPicPr>
                    <p:blipFill>
                      <a:blip r:embed="rId2"/>
                      <a:stretch>
                        <a:fillRect/>
                      </a:stretch>
                    </p:blipFill>
                    <p:spPr>
                      <a:xfrm>
                        <a:off x="2185670" y="1916430"/>
                        <a:ext cx="1651000" cy="386080"/>
                      </a:xfrm>
                      <a:prstGeom prst="rect">
                        <a:avLst/>
                      </a:prstGeom>
                      <a:noFill/>
                      <a:ln w="38100">
                        <a:noFill/>
                        <a:miter/>
                      </a:ln>
                    </p:spPr>
                  </p:pic>
                </p:oleObj>
              </mc:Fallback>
            </mc:AlternateContent>
          </a:graphicData>
        </a:graphic>
      </p:graphicFrame>
      <p:graphicFrame>
        <p:nvGraphicFramePr>
          <p:cNvPr id="5" name="Object -2147482619"/>
          <p:cNvGraphicFramePr>
            <a:graphicFrameLocks noChangeAspect="1"/>
          </p:cNvGraphicFramePr>
          <p:nvPr/>
        </p:nvGraphicFramePr>
        <p:xfrm>
          <a:off x="2937510" y="2302510"/>
          <a:ext cx="347980" cy="522605"/>
        </p:xfrm>
        <a:graphic>
          <a:graphicData uri="http://schemas.openxmlformats.org/presentationml/2006/ole">
            <mc:AlternateContent xmlns:mc="http://schemas.openxmlformats.org/markup-compatibility/2006">
              <mc:Choice xmlns:v="urn:schemas-microsoft-com:vml" Requires="v">
                <p:oleObj spid="_x0000_s6" name="" r:id="rId3" imgW="152400" imgH="228600" progId="Equation.KSEE3">
                  <p:embed/>
                </p:oleObj>
              </mc:Choice>
              <mc:Fallback>
                <p:oleObj name="" r:id="rId3" imgW="152400" imgH="228600" progId="Equation.KSEE3">
                  <p:embed/>
                  <p:pic>
                    <p:nvPicPr>
                      <p:cNvPr id="0" name="Picture 3"/>
                      <p:cNvPicPr/>
                      <p:nvPr/>
                    </p:nvPicPr>
                    <p:blipFill>
                      <a:blip r:embed="rId4"/>
                      <a:stretch>
                        <a:fillRect/>
                      </a:stretch>
                    </p:blipFill>
                    <p:spPr>
                      <a:xfrm>
                        <a:off x="2937510" y="2302510"/>
                        <a:ext cx="347980" cy="52260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Ý tưởng</a:t>
            </a:r>
            <a:endParaRPr lang="en-US"/>
          </a:p>
        </p:txBody>
      </p:sp>
      <p:pic>
        <p:nvPicPr>
          <p:cNvPr id="24" name="Picture 43"/>
          <p:cNvPicPr>
            <a:picLocks noChangeAspect="1"/>
          </p:cNvPicPr>
          <p:nvPr>
            <p:ph sz="half" idx="1"/>
          </p:nvPr>
        </p:nvPicPr>
        <p:blipFill>
          <a:blip r:embed="rId1"/>
          <a:stretch>
            <a:fillRect/>
          </a:stretch>
        </p:blipFill>
        <p:spPr>
          <a:xfrm>
            <a:off x="748030" y="1790065"/>
            <a:ext cx="5181600" cy="2300605"/>
          </a:xfrm>
          <a:prstGeom prst="rect">
            <a:avLst/>
          </a:prstGeom>
          <a:noFill/>
          <a:ln w="9525">
            <a:noFill/>
          </a:ln>
        </p:spPr>
      </p:pic>
      <p:sp>
        <p:nvSpPr>
          <p:cNvPr id="102" name="Text Box 101"/>
          <p:cNvSpPr txBox="1"/>
          <p:nvPr/>
        </p:nvSpPr>
        <p:spPr>
          <a:xfrm>
            <a:off x="6482715" y="1910715"/>
            <a:ext cx="5080000" cy="2553335"/>
          </a:xfrm>
          <a:prstGeom prst="rect">
            <a:avLst/>
          </a:prstGeom>
          <a:noFill/>
          <a:ln w="9525">
            <a:noFill/>
          </a:ln>
        </p:spPr>
        <p:txBody>
          <a:bodyPr>
            <a:spAutoFit/>
          </a:bodyPr>
          <a:p>
            <a:pPr indent="0"/>
            <a:r>
              <a:rPr lang="en-US" sz="2000" b="0">
                <a:latin typeface="Times New Roman" panose="02020603050405020304" charset="0"/>
                <a:ea typeface="SimSun" panose="02010600030101010101" pitchFamily="2" charset="-122"/>
              </a:rPr>
              <a:t>Ý tưởng là chọn theta0 và theta1 để h(x) là giá trị ta dự đoán từ đầu vào x gần nhất với các giá trị y cho những trainning set . Hay nói cách khác là làm thế nào giá trị dự đoán gần với giá trị thực tế nhất hoặc có thể nói là mục đích tìm theta0 và theta1 là tìm đường thẳng phù hợp với dữ liệu. Vậy trong hồi quy tuyến tính, việc ta giải bài toán tìm số nhỏ nhất.</a:t>
            </a:r>
            <a:endParaRPr lang="en-US" sz="2000" b="0">
              <a:latin typeface="Times New Roman" panose="02020603050405020304" charset="0"/>
              <a:ea typeface="SimSun" panose="02010600030101010101" pitchFamily="2" charset="-122"/>
            </a:endParaRPr>
          </a:p>
        </p:txBody>
      </p:sp>
      <p:graphicFrame>
        <p:nvGraphicFramePr>
          <p:cNvPr id="3" name="Content Placeholder -2147482559"/>
          <p:cNvGraphicFramePr>
            <a:graphicFrameLocks noChangeAspect="1"/>
          </p:cNvGraphicFramePr>
          <p:nvPr>
            <p:ph sz="half" idx="2"/>
          </p:nvPr>
        </p:nvGraphicFramePr>
        <p:xfrm>
          <a:off x="748030" y="5129530"/>
          <a:ext cx="3177540" cy="991235"/>
        </p:xfrm>
        <a:graphic>
          <a:graphicData uri="http://schemas.openxmlformats.org/presentationml/2006/ole">
            <mc:AlternateContent xmlns:mc="http://schemas.openxmlformats.org/markup-compatibility/2006">
              <mc:Choice xmlns:v="urn:schemas-microsoft-com:vml" Requires="v">
                <p:oleObj spid="_x0000_s3076" name="" r:id="rId2" imgW="1384300" imgH="431800" progId="Equation.KSEE3">
                  <p:embed/>
                </p:oleObj>
              </mc:Choice>
              <mc:Fallback>
                <p:oleObj name="" r:id="rId2" imgW="1384300" imgH="431800" progId="Equation.KSEE3">
                  <p:embed/>
                  <p:pic>
                    <p:nvPicPr>
                      <p:cNvPr id="0" name="Picture 3075"/>
                      <p:cNvPicPr/>
                      <p:nvPr/>
                    </p:nvPicPr>
                    <p:blipFill>
                      <a:blip r:embed="rId3"/>
                      <a:stretch>
                        <a:fillRect/>
                      </a:stretch>
                    </p:blipFill>
                    <p:spPr>
                      <a:xfrm>
                        <a:off x="748030" y="5129530"/>
                        <a:ext cx="3177540" cy="991235"/>
                      </a:xfrm>
                      <a:prstGeom prst="rect">
                        <a:avLst/>
                      </a:prstGeom>
                      <a:noFill/>
                      <a:ln w="38100">
                        <a:noFill/>
                        <a:miter/>
                      </a:ln>
                    </p:spPr>
                  </p:pic>
                </p:oleObj>
              </mc:Fallback>
            </mc:AlternateContent>
          </a:graphicData>
        </a:graphic>
      </p:graphicFrame>
      <p:sp>
        <p:nvSpPr>
          <p:cNvPr id="10" name="Text Box 9"/>
          <p:cNvSpPr txBox="1"/>
          <p:nvPr/>
        </p:nvSpPr>
        <p:spPr>
          <a:xfrm>
            <a:off x="4221480" y="5364480"/>
            <a:ext cx="6348730" cy="521970"/>
          </a:xfrm>
          <a:prstGeom prst="rect">
            <a:avLst/>
          </a:prstGeom>
          <a:noFill/>
          <a:ln w="9525">
            <a:noFill/>
          </a:ln>
        </p:spPr>
        <p:txBody>
          <a:bodyPr wrap="square">
            <a:spAutoFit/>
          </a:bodyPr>
          <a:p>
            <a:pPr indent="0"/>
            <a:r>
              <a:rPr lang="en-US" sz="2800" b="0">
                <a:latin typeface="Times New Roman" panose="02020603050405020304" charset="0"/>
                <a:ea typeface="SimSun" panose="02010600030101010101" pitchFamily="2" charset="-122"/>
              </a:rPr>
              <a:t>: sự khác biệt giữa giá dự định và thực tế</a:t>
            </a:r>
            <a:endParaRPr lang="en-US" sz="2800" b="0">
              <a:latin typeface="Times New Roman" panose="0202060305040502030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Hàm J</a:t>
            </a:r>
            <a:endParaRPr lang="en-US"/>
          </a:p>
        </p:txBody>
      </p:sp>
      <p:sp>
        <p:nvSpPr>
          <p:cNvPr id="6" name="Content Placeholder 5"/>
          <p:cNvSpPr>
            <a:spLocks noGrp="1"/>
          </p:cNvSpPr>
          <p:nvPr>
            <p:ph sz="half" idx="2"/>
          </p:nvPr>
        </p:nvSpPr>
        <p:spPr/>
        <p:txBody>
          <a:bodyPr/>
          <a:p>
            <a:endParaRPr lang="en-US"/>
          </a:p>
        </p:txBody>
      </p:sp>
      <p:graphicFrame>
        <p:nvGraphicFramePr>
          <p:cNvPr id="2" name="Content Placeholder -2147482616"/>
          <p:cNvGraphicFramePr>
            <a:graphicFrameLocks noChangeAspect="1"/>
          </p:cNvGraphicFramePr>
          <p:nvPr>
            <p:ph sz="half" idx="1"/>
          </p:nvPr>
        </p:nvGraphicFramePr>
        <p:xfrm>
          <a:off x="951230" y="1825625"/>
          <a:ext cx="4695825" cy="1156970"/>
        </p:xfrm>
        <a:graphic>
          <a:graphicData uri="http://schemas.openxmlformats.org/presentationml/2006/ole">
            <mc:AlternateContent xmlns:mc="http://schemas.openxmlformats.org/markup-compatibility/2006">
              <mc:Choice xmlns:v="urn:schemas-microsoft-com:vml" Requires="v">
                <p:oleObj spid="_x0000_s3076" name="" r:id="rId1" imgW="1752600" imgH="431800" progId="Equation.KSEE3">
                  <p:embed/>
                </p:oleObj>
              </mc:Choice>
              <mc:Fallback>
                <p:oleObj name="" r:id="rId1" imgW="1752600" imgH="431800" progId="Equation.KSEE3">
                  <p:embed/>
                  <p:pic>
                    <p:nvPicPr>
                      <p:cNvPr id="0" name="Picture 3075"/>
                      <p:cNvPicPr/>
                      <p:nvPr/>
                    </p:nvPicPr>
                    <p:blipFill>
                      <a:blip r:embed="rId2"/>
                      <a:stretch>
                        <a:fillRect/>
                      </a:stretch>
                    </p:blipFill>
                    <p:spPr>
                      <a:xfrm>
                        <a:off x="951230" y="1825625"/>
                        <a:ext cx="4695825" cy="1156970"/>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4385</Words>
  <Application>WPS Presentation</Application>
  <PresentationFormat>Widescreen</PresentationFormat>
  <Paragraphs>105</Paragraphs>
  <Slides>25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16</vt:i4>
      </vt:variant>
      <vt:variant>
        <vt:lpstr>幻灯片标题</vt:lpstr>
      </vt:variant>
      <vt:variant>
        <vt:i4>25</vt:i4>
      </vt:variant>
    </vt:vector>
  </HeadingPairs>
  <TitlesOfParts>
    <vt:vector size="51" baseType="lpstr">
      <vt:lpstr>Arial</vt:lpstr>
      <vt:lpstr>SimSun</vt:lpstr>
      <vt:lpstr>Wingdings</vt:lpstr>
      <vt:lpstr>Times New Roman</vt:lpstr>
      <vt:lpstr>Calibri Light</vt:lpstr>
      <vt:lpstr>Calibri</vt:lpstr>
      <vt:lpstr>Microsoft YaHei</vt:lpstr>
      <vt:lpstr>Arial Unicode MS</vt:lpstr>
      <vt:lpstr>Wingdings</vt:lpstr>
      <vt:lpstr>Blue Waves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Linear regression</vt:lpstr>
      <vt:lpstr>PowerPoint 演示文稿</vt:lpstr>
      <vt:lpstr>- Linear Regression (Hồi Quy Tuyến Tính) thuộc nhóm Supervised learning ( Học có giám sát ). - Hồi quy chính là một phương pháp thống kê để thiết lập mối quan hệ giữa một biến phụ thuộc và một nhóm tập hợp các biến độc lập. Ví dụ : Tuổi = 5 + chiều cao*10 + trọng lượng+13 Đây là mô hình hồi quy tuyến tính. Nó hồi quy tuyến tính với một biến, cụ thể ở đây là x. Dự đoán tất cả giá nhà với một biến x . </vt:lpstr>
      <vt:lpstr>2.Học có giám sát là gì?</vt:lpstr>
      <vt:lpstr>Các kí hiệu</vt:lpstr>
      <vt:lpstr>Hàm hypothsis (h)</vt:lpstr>
      <vt:lpstr>Cost funtion</vt:lpstr>
      <vt:lpstr>Ý tưởng</vt:lpstr>
      <vt:lpstr>Hàm J</vt:lpstr>
      <vt:lpstr>7.Gradient Descent</vt:lpstr>
      <vt:lpstr>PowerPoint 演示文稿</vt:lpstr>
      <vt:lpstr> Công thức Gradient Descent</vt:lpstr>
      <vt:lpstr>Đạo hàm trong Gradient Desent.</vt:lpstr>
      <vt:lpstr>Learning rate trong Gradient Descent</vt:lpstr>
      <vt:lpstr>Gradient Descent cho Linear Regression</vt:lpstr>
      <vt:lpstr>Multiple Linear Regression</vt:lpstr>
      <vt:lpstr>PowerPoint 演示文稿</vt:lpstr>
      <vt:lpstr>Polynomial Regression</vt:lpstr>
      <vt:lpstr>Overfitting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DELL</dc:creator>
  <cp:lastModifiedBy>DELL</cp:lastModifiedBy>
  <cp:revision>9</cp:revision>
  <dcterms:created xsi:type="dcterms:W3CDTF">2019-05-14T13:22:00Z</dcterms:created>
  <dcterms:modified xsi:type="dcterms:W3CDTF">2019-05-22T15:21:35Z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