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8"/>
  </p:notesMasterIdLst>
  <p:sldIdLst>
    <p:sldId id="256" r:id="rId3"/>
    <p:sldId id="257" r:id="rId4"/>
    <p:sldId id="258" r:id="rId5"/>
    <p:sldId id="260" r:id="rId6"/>
    <p:sldId id="259" r:id="rId7"/>
    <p:sldId id="261" r:id="rId8"/>
    <p:sldId id="262" r:id="rId9"/>
    <p:sldId id="263" r:id="rId10"/>
    <p:sldId id="269" r:id="rId11"/>
    <p:sldId id="264" r:id="rId12"/>
    <p:sldId id="265" r:id="rId13"/>
    <p:sldId id="270" r:id="rId14"/>
    <p:sldId id="268" r:id="rId15"/>
    <p:sldId id="266" r:id="rId16"/>
    <p:sldId id="267"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6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228C9E-2CE4-48CD-9393-62D1B81BBF25}" type="datetimeFigureOut">
              <a:rPr lang="zh-CN" altLang="en-US" smtClean="0"/>
              <a:pPr/>
              <a:t>2012/6/4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9813F6-AAD3-4B2E-999F-39F878AA4567}" type="slidenum">
              <a:rPr lang="zh-CN" altLang="en-US" smtClean="0"/>
              <a:pPr/>
              <a:t>‹#›</a:t>
            </a:fld>
            <a:endParaRPr lang="zh-CN" altLang="en-US"/>
          </a:p>
        </p:txBody>
      </p:sp>
    </p:spTree>
    <p:extLst>
      <p:ext uri="{BB962C8B-B14F-4D97-AF65-F5344CB8AC3E}">
        <p14:creationId xmlns="" xmlns:p14="http://schemas.microsoft.com/office/powerpoint/2010/main" val="2145095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猜电影的能力增强了，猜类型的能力减弱了；协同对数据集规模的依赖程度要比基于内容的要高。</a:t>
            </a:r>
            <a:endParaRPr lang="zh-CN" altLang="en-US" dirty="0"/>
          </a:p>
        </p:txBody>
      </p:sp>
      <p:sp>
        <p:nvSpPr>
          <p:cNvPr id="4" name="灯片编号占位符 3"/>
          <p:cNvSpPr>
            <a:spLocks noGrp="1"/>
          </p:cNvSpPr>
          <p:nvPr>
            <p:ph type="sldNum" sz="quarter" idx="10"/>
          </p:nvPr>
        </p:nvSpPr>
        <p:spPr/>
        <p:txBody>
          <a:bodyPr/>
          <a:lstStyle/>
          <a:p>
            <a:fld id="{3F9813F6-AAD3-4B2E-999F-39F878AA4567}" type="slidenum">
              <a:rPr lang="zh-CN" altLang="en-US" smtClean="0"/>
              <a:pPr/>
              <a:t>10</a:t>
            </a:fld>
            <a:endParaRPr lang="zh-CN" altLang="en-US"/>
          </a:p>
        </p:txBody>
      </p:sp>
    </p:spTree>
    <p:extLst>
      <p:ext uri="{BB962C8B-B14F-4D97-AF65-F5344CB8AC3E}">
        <p14:creationId xmlns="" xmlns:p14="http://schemas.microsoft.com/office/powerpoint/2010/main" val="28577777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2057400" y="1981200"/>
            <a:ext cx="6858000" cy="1470025"/>
          </a:xfrm>
        </p:spPr>
        <p:txBody>
          <a:bodyPr/>
          <a:lstStyle>
            <a:lvl1pPr>
              <a:defRPr sz="3600">
                <a:solidFill>
                  <a:schemeClr val="bg1"/>
                </a:solidFill>
              </a:defRPr>
            </a:lvl1pPr>
          </a:lstStyle>
          <a:p>
            <a:pPr lvl="0"/>
            <a:r>
              <a:rPr lang="zh-CN" altLang="en-US" noProof="0" smtClean="0"/>
              <a:t>单击此处编辑母版标题样式</a:t>
            </a:r>
          </a:p>
        </p:txBody>
      </p:sp>
      <p:sp>
        <p:nvSpPr>
          <p:cNvPr id="6147" name="Rectangle 3"/>
          <p:cNvSpPr>
            <a:spLocks noGrp="1" noChangeArrowheads="1"/>
          </p:cNvSpPr>
          <p:nvPr>
            <p:ph type="subTitle" idx="1"/>
          </p:nvPr>
        </p:nvSpPr>
        <p:spPr>
          <a:xfrm>
            <a:off x="2374900" y="3632200"/>
            <a:ext cx="6172200" cy="838200"/>
          </a:xfrm>
        </p:spPr>
        <p:txBody>
          <a:bodyPr/>
          <a:lstStyle>
            <a:lvl1pPr marL="0" indent="0" algn="ctr">
              <a:buFontTx/>
              <a:buNone/>
              <a:defRPr b="1">
                <a:solidFill>
                  <a:schemeClr val="bg1"/>
                </a:solidFill>
                <a:ea typeface="黑体" pitchFamily="2" charset="-122"/>
              </a:defRPr>
            </a:lvl1pPr>
          </a:lstStyle>
          <a:p>
            <a:pPr lvl="0"/>
            <a:r>
              <a:rPr lang="zh-CN" altLang="en-US" noProof="0" smtClean="0"/>
              <a:t>单击此处编辑母版副标题样式</a:t>
            </a:r>
          </a:p>
        </p:txBody>
      </p:sp>
      <p:sp>
        <p:nvSpPr>
          <p:cNvPr id="6148" name="Rectangle 4"/>
          <p:cNvSpPr>
            <a:spLocks noGrp="1" noChangeArrowheads="1"/>
          </p:cNvSpPr>
          <p:nvPr>
            <p:ph type="dt" sz="half" idx="2"/>
          </p:nvPr>
        </p:nvSpPr>
        <p:spPr>
          <a:xfrm>
            <a:off x="228600" y="6245225"/>
            <a:ext cx="2133600" cy="476250"/>
          </a:xfrm>
        </p:spPr>
        <p:txBody>
          <a:bodyPr/>
          <a:lstStyle>
            <a:lvl1pPr>
              <a:defRPr/>
            </a:lvl1pPr>
          </a:lstStyle>
          <a:p>
            <a:fld id="{530820CF-B880-4189-942D-D702A7CBA730}" type="datetimeFigureOut">
              <a:rPr lang="zh-CN" altLang="en-US" smtClean="0"/>
              <a:pPr/>
              <a:t>2012/6/4</a:t>
            </a:fld>
            <a:endParaRPr lang="zh-CN" altLang="en-US"/>
          </a:p>
        </p:txBody>
      </p:sp>
      <p:sp>
        <p:nvSpPr>
          <p:cNvPr id="6149" name="Rectangle 5"/>
          <p:cNvSpPr>
            <a:spLocks noGrp="1" noChangeArrowheads="1"/>
          </p:cNvSpPr>
          <p:nvPr>
            <p:ph type="ftr" sz="quarter" idx="3"/>
          </p:nvPr>
        </p:nvSpPr>
        <p:spPr>
          <a:xfrm>
            <a:off x="3048000" y="6245225"/>
            <a:ext cx="2895600" cy="476250"/>
          </a:xfrm>
        </p:spPr>
        <p:txBody>
          <a:bodyPr/>
          <a:lstStyle>
            <a:lvl1pPr>
              <a:defRPr/>
            </a:lvl1pPr>
          </a:lstStyle>
          <a:p>
            <a:endParaRPr lang="zh-CN" altLang="en-US"/>
          </a:p>
        </p:txBody>
      </p:sp>
      <p:sp>
        <p:nvSpPr>
          <p:cNvPr id="6150" name="Rectangle 6"/>
          <p:cNvSpPr>
            <a:spLocks noGrp="1" noChangeArrowheads="1"/>
          </p:cNvSpPr>
          <p:nvPr>
            <p:ph type="sldNum" sz="quarter" idx="4"/>
          </p:nvPr>
        </p:nvSpPr>
        <p:spPr>
          <a:xfrm>
            <a:off x="6858000" y="6248400"/>
            <a:ext cx="2133600" cy="476250"/>
          </a:xfrm>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2012/6/4</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848853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2750" y="0"/>
            <a:ext cx="2152650" cy="6248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0"/>
            <a:ext cx="6305550" cy="6248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2012/6/4</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2608245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 xmlns:p14="http://schemas.microsoft.com/office/powerpoint/2010/main" val="2781261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731181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 xmlns:p14="http://schemas.microsoft.com/office/powerpoint/2010/main" val="2255194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3288695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18757375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 xmlns:p14="http://schemas.microsoft.com/office/powerpoint/2010/main" val="24357307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7605576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 xmlns:p14="http://schemas.microsoft.com/office/powerpoint/2010/main" val="2286196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bg1"/>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2012/6/4</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376469806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 xmlns:p14="http://schemas.microsoft.com/office/powerpoint/2010/main" val="40603097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13499253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1095253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2012/6/4</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157411117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219200"/>
            <a:ext cx="42291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219200"/>
            <a:ext cx="42291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pPr/>
              <a:t>2012/6/4</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211355375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530820CF-B880-4189-942D-D702A7CBA730}" type="datetimeFigureOut">
              <a:rPr lang="zh-CN" altLang="en-US" smtClean="0"/>
              <a:pPr/>
              <a:t>2012/6/4</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3636697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530820CF-B880-4189-942D-D702A7CBA730}" type="datetimeFigureOut">
              <a:rPr lang="zh-CN" altLang="en-US" smtClean="0"/>
              <a:pPr/>
              <a:t>2012/6/4</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2214790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530820CF-B880-4189-942D-D702A7CBA730}" type="datetimeFigureOut">
              <a:rPr lang="zh-CN" altLang="en-US" smtClean="0"/>
              <a:pPr/>
              <a:t>2012/6/4</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2886110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pPr/>
              <a:t>2012/6/4</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515913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pPr/>
              <a:t>2012/6/4</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1069813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43000" y="0"/>
            <a:ext cx="7620000" cy="1066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304800" y="1219200"/>
            <a:ext cx="8610600" cy="5029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8" name="Rectangle 4"/>
          <p:cNvSpPr>
            <a:spLocks noGrp="1" noChangeArrowheads="1"/>
          </p:cNvSpPr>
          <p:nvPr>
            <p:ph type="dt" sz="half" idx="2"/>
          </p:nvPr>
        </p:nvSpPr>
        <p:spPr bwMode="auto">
          <a:xfrm>
            <a:off x="304800" y="6356350"/>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530820CF-B880-4189-942D-D702A7CBA730}" type="datetimeFigureOut">
              <a:rPr lang="zh-CN" altLang="en-US" smtClean="0"/>
              <a:pPr/>
              <a:t>2012/6/4</a:t>
            </a:fld>
            <a:endParaRPr lang="zh-CN" altLang="en-US"/>
          </a:p>
        </p:txBody>
      </p:sp>
      <p:sp>
        <p:nvSpPr>
          <p:cNvPr id="1029" name="Rectangle 5"/>
          <p:cNvSpPr>
            <a:spLocks noGrp="1" noChangeArrowheads="1"/>
          </p:cNvSpPr>
          <p:nvPr>
            <p:ph type="ftr" sz="quarter" idx="3"/>
          </p:nvPr>
        </p:nvSpPr>
        <p:spPr bwMode="auto">
          <a:xfrm>
            <a:off x="3136900" y="6330950"/>
            <a:ext cx="2895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zh-CN" altLang="en-US"/>
          </a:p>
        </p:txBody>
      </p:sp>
      <p:sp>
        <p:nvSpPr>
          <p:cNvPr id="1030" name="Rectangle 6"/>
          <p:cNvSpPr>
            <a:spLocks noGrp="1" noChangeArrowheads="1"/>
          </p:cNvSpPr>
          <p:nvPr>
            <p:ph type="sldNum" sz="quarter" idx="4"/>
          </p:nvPr>
        </p:nvSpPr>
        <p:spPr bwMode="auto">
          <a:xfrm>
            <a:off x="6705600" y="6318250"/>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rtl="0" eaLnBrk="1" fontAlgn="base" hangingPunct="1">
        <a:spcBef>
          <a:spcPct val="0"/>
        </a:spcBef>
        <a:spcAft>
          <a:spcPct val="0"/>
        </a:spcAft>
        <a:defRPr sz="4000" b="1">
          <a:solidFill>
            <a:schemeClr val="bg1"/>
          </a:solidFill>
          <a:latin typeface="+mj-lt"/>
          <a:ea typeface="+mj-ea"/>
          <a:cs typeface="+mj-cs"/>
        </a:defRPr>
      </a:lvl1pPr>
      <a:lvl2pPr algn="ctr" rtl="0" eaLnBrk="1" fontAlgn="base" hangingPunct="1">
        <a:spcBef>
          <a:spcPct val="0"/>
        </a:spcBef>
        <a:spcAft>
          <a:spcPct val="0"/>
        </a:spcAft>
        <a:defRPr sz="4000" b="1">
          <a:solidFill>
            <a:schemeClr val="tx1"/>
          </a:solidFill>
          <a:latin typeface="Arial" charset="0"/>
          <a:ea typeface="黑体" pitchFamily="2" charset="-122"/>
        </a:defRPr>
      </a:lvl2pPr>
      <a:lvl3pPr algn="ctr" rtl="0" eaLnBrk="1" fontAlgn="base" hangingPunct="1">
        <a:spcBef>
          <a:spcPct val="0"/>
        </a:spcBef>
        <a:spcAft>
          <a:spcPct val="0"/>
        </a:spcAft>
        <a:defRPr sz="4000" b="1">
          <a:solidFill>
            <a:schemeClr val="tx1"/>
          </a:solidFill>
          <a:latin typeface="Arial" charset="0"/>
          <a:ea typeface="黑体" pitchFamily="2" charset="-122"/>
        </a:defRPr>
      </a:lvl3pPr>
      <a:lvl4pPr algn="ctr" rtl="0" eaLnBrk="1" fontAlgn="base" hangingPunct="1">
        <a:spcBef>
          <a:spcPct val="0"/>
        </a:spcBef>
        <a:spcAft>
          <a:spcPct val="0"/>
        </a:spcAft>
        <a:defRPr sz="4000" b="1">
          <a:solidFill>
            <a:schemeClr val="tx1"/>
          </a:solidFill>
          <a:latin typeface="Arial" charset="0"/>
          <a:ea typeface="黑体" pitchFamily="2" charset="-122"/>
        </a:defRPr>
      </a:lvl4pPr>
      <a:lvl5pPr algn="ctr" rtl="0" eaLnBrk="1" fontAlgn="base" hangingPunct="1">
        <a:spcBef>
          <a:spcPct val="0"/>
        </a:spcBef>
        <a:spcAft>
          <a:spcPct val="0"/>
        </a:spcAft>
        <a:defRPr sz="4000" b="1">
          <a:solidFill>
            <a:schemeClr val="tx1"/>
          </a:solidFill>
          <a:latin typeface="Arial" charset="0"/>
          <a:ea typeface="黑体" pitchFamily="2" charset="-122"/>
        </a:defRPr>
      </a:lvl5pPr>
      <a:lvl6pPr marL="457200" algn="ctr" rtl="0" eaLnBrk="1" fontAlgn="base" hangingPunct="1">
        <a:spcBef>
          <a:spcPct val="0"/>
        </a:spcBef>
        <a:spcAft>
          <a:spcPct val="0"/>
        </a:spcAft>
        <a:defRPr sz="4000" b="1">
          <a:solidFill>
            <a:schemeClr val="tx1"/>
          </a:solidFill>
          <a:latin typeface="Arial" charset="0"/>
          <a:ea typeface="黑体" pitchFamily="2" charset="-122"/>
        </a:defRPr>
      </a:lvl6pPr>
      <a:lvl7pPr marL="914400" algn="ctr" rtl="0" eaLnBrk="1" fontAlgn="base" hangingPunct="1">
        <a:spcBef>
          <a:spcPct val="0"/>
        </a:spcBef>
        <a:spcAft>
          <a:spcPct val="0"/>
        </a:spcAft>
        <a:defRPr sz="4000" b="1">
          <a:solidFill>
            <a:schemeClr val="tx1"/>
          </a:solidFill>
          <a:latin typeface="Arial" charset="0"/>
          <a:ea typeface="黑体" pitchFamily="2" charset="-122"/>
        </a:defRPr>
      </a:lvl7pPr>
      <a:lvl8pPr marL="1371600" algn="ctr" rtl="0" eaLnBrk="1" fontAlgn="base" hangingPunct="1">
        <a:spcBef>
          <a:spcPct val="0"/>
        </a:spcBef>
        <a:spcAft>
          <a:spcPct val="0"/>
        </a:spcAft>
        <a:defRPr sz="4000" b="1">
          <a:solidFill>
            <a:schemeClr val="tx1"/>
          </a:solidFill>
          <a:latin typeface="Arial" charset="0"/>
          <a:ea typeface="黑体" pitchFamily="2" charset="-122"/>
        </a:defRPr>
      </a:lvl8pPr>
      <a:lvl9pPr marL="1828800" algn="ctr" rtl="0" eaLnBrk="1" fontAlgn="base" hangingPunct="1">
        <a:spcBef>
          <a:spcPct val="0"/>
        </a:spcBef>
        <a:spcAft>
          <a:spcPct val="0"/>
        </a:spcAft>
        <a:defRPr sz="4000" b="1">
          <a:solidFill>
            <a:schemeClr val="tx1"/>
          </a:solidFill>
          <a:latin typeface="Arial" charset="0"/>
          <a:ea typeface="黑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463" name="Text Box 7"/>
          <p:cNvSpPr txBox="1">
            <a:spLocks noChangeArrowheads="1"/>
          </p:cNvSpPr>
          <p:nvPr/>
        </p:nvSpPr>
        <p:spPr bwMode="auto">
          <a:xfrm>
            <a:off x="3813175" y="2144713"/>
            <a:ext cx="361950" cy="641350"/>
          </a:xfrm>
          <a:prstGeom prst="rect">
            <a:avLst/>
          </a:prstGeom>
          <a:noFill/>
          <a:ln w="9525">
            <a:no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en-US" altLang="zh-CN" sz="3600">
                <a:solidFill>
                  <a:schemeClr val="bg1"/>
                </a:solidFill>
                <a:latin typeface="Impact" pitchFamily="34" charset="0"/>
              </a:rPr>
              <a:t>P</a:t>
            </a:r>
          </a:p>
        </p:txBody>
      </p:sp>
      <p:sp>
        <p:nvSpPr>
          <p:cNvPr id="19464" name="Text Box 8"/>
          <p:cNvSpPr txBox="1">
            <a:spLocks noChangeArrowheads="1"/>
          </p:cNvSpPr>
          <p:nvPr/>
        </p:nvSpPr>
        <p:spPr bwMode="auto">
          <a:xfrm>
            <a:off x="4029075" y="2144713"/>
            <a:ext cx="361950" cy="641350"/>
          </a:xfrm>
          <a:prstGeom prst="rect">
            <a:avLst/>
          </a:prstGeom>
          <a:noFill/>
          <a:ln w="9525">
            <a:no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en-US" altLang="zh-CN" sz="3600">
                <a:solidFill>
                  <a:schemeClr val="bg1"/>
                </a:solidFill>
                <a:latin typeface="Impact" pitchFamily="34" charset="0"/>
              </a:rPr>
              <a:t>o</a:t>
            </a:r>
          </a:p>
        </p:txBody>
      </p:sp>
      <p:sp>
        <p:nvSpPr>
          <p:cNvPr id="19465" name="Text Box 9"/>
          <p:cNvSpPr txBox="1">
            <a:spLocks noChangeArrowheads="1"/>
          </p:cNvSpPr>
          <p:nvPr/>
        </p:nvSpPr>
        <p:spPr bwMode="auto">
          <a:xfrm>
            <a:off x="4256088" y="2144713"/>
            <a:ext cx="361950" cy="641350"/>
          </a:xfrm>
          <a:prstGeom prst="rect">
            <a:avLst/>
          </a:prstGeom>
          <a:noFill/>
          <a:ln w="9525">
            <a:no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en-US" altLang="zh-CN" sz="3600">
                <a:solidFill>
                  <a:schemeClr val="bg1"/>
                </a:solidFill>
                <a:latin typeface="Impact" pitchFamily="34" charset="0"/>
              </a:rPr>
              <a:t>w</a:t>
            </a:r>
          </a:p>
        </p:txBody>
      </p:sp>
      <p:sp>
        <p:nvSpPr>
          <p:cNvPr id="19466" name="Text Box 10"/>
          <p:cNvSpPr txBox="1">
            <a:spLocks noChangeArrowheads="1"/>
          </p:cNvSpPr>
          <p:nvPr/>
        </p:nvSpPr>
        <p:spPr bwMode="auto">
          <a:xfrm>
            <a:off x="4543425" y="2144713"/>
            <a:ext cx="361950" cy="641350"/>
          </a:xfrm>
          <a:prstGeom prst="rect">
            <a:avLst/>
          </a:prstGeom>
          <a:noFill/>
          <a:ln w="9525">
            <a:no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en-US" altLang="zh-CN" sz="3600">
                <a:solidFill>
                  <a:schemeClr val="bg1"/>
                </a:solidFill>
                <a:latin typeface="Impact" pitchFamily="34" charset="0"/>
              </a:rPr>
              <a:t>e</a:t>
            </a:r>
          </a:p>
        </p:txBody>
      </p:sp>
      <p:sp>
        <p:nvSpPr>
          <p:cNvPr id="19467" name="Text Box 11"/>
          <p:cNvSpPr txBox="1">
            <a:spLocks noChangeArrowheads="1"/>
          </p:cNvSpPr>
          <p:nvPr/>
        </p:nvSpPr>
        <p:spPr bwMode="auto">
          <a:xfrm>
            <a:off x="4757738" y="2144713"/>
            <a:ext cx="361950" cy="641350"/>
          </a:xfrm>
          <a:prstGeom prst="rect">
            <a:avLst/>
          </a:prstGeom>
          <a:noFill/>
          <a:ln w="9525">
            <a:no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en-US" altLang="zh-CN" sz="3600">
                <a:solidFill>
                  <a:schemeClr val="bg1"/>
                </a:solidFill>
                <a:latin typeface="Impact" pitchFamily="34" charset="0"/>
              </a:rPr>
              <a:t>r</a:t>
            </a:r>
          </a:p>
        </p:txBody>
      </p:sp>
      <p:sp>
        <p:nvSpPr>
          <p:cNvPr id="19468" name="Text Box 12"/>
          <p:cNvSpPr txBox="1">
            <a:spLocks noChangeArrowheads="1"/>
          </p:cNvSpPr>
          <p:nvPr/>
        </p:nvSpPr>
        <p:spPr bwMode="auto">
          <a:xfrm>
            <a:off x="5037138" y="2144713"/>
            <a:ext cx="361950" cy="641350"/>
          </a:xfrm>
          <a:prstGeom prst="rect">
            <a:avLst/>
          </a:prstGeom>
          <a:noFill/>
          <a:ln w="9525">
            <a:no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en-US" altLang="zh-CN" sz="3600">
                <a:solidFill>
                  <a:schemeClr val="bg1"/>
                </a:solidFill>
                <a:latin typeface="Impact" pitchFamily="34" charset="0"/>
              </a:rPr>
              <a:t>B</a:t>
            </a:r>
          </a:p>
        </p:txBody>
      </p:sp>
      <p:sp>
        <p:nvSpPr>
          <p:cNvPr id="19469" name="Text Box 13"/>
          <p:cNvSpPr txBox="1">
            <a:spLocks noChangeArrowheads="1"/>
          </p:cNvSpPr>
          <p:nvPr/>
        </p:nvSpPr>
        <p:spPr bwMode="auto">
          <a:xfrm>
            <a:off x="5264150" y="2144713"/>
            <a:ext cx="361950" cy="641350"/>
          </a:xfrm>
          <a:prstGeom prst="rect">
            <a:avLst/>
          </a:prstGeom>
          <a:noFill/>
          <a:ln w="9525">
            <a:no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en-US" altLang="zh-CN" sz="3600">
                <a:solidFill>
                  <a:schemeClr val="bg1"/>
                </a:solidFill>
                <a:latin typeface="Impact" pitchFamily="34" charset="0"/>
              </a:rPr>
              <a:t>a</a:t>
            </a:r>
          </a:p>
        </p:txBody>
      </p:sp>
      <p:sp>
        <p:nvSpPr>
          <p:cNvPr id="19470" name="Text Box 14"/>
          <p:cNvSpPr txBox="1">
            <a:spLocks noChangeArrowheads="1"/>
          </p:cNvSpPr>
          <p:nvPr/>
        </p:nvSpPr>
        <p:spPr bwMode="auto">
          <a:xfrm>
            <a:off x="5478463" y="2144713"/>
            <a:ext cx="361950" cy="641350"/>
          </a:xfrm>
          <a:prstGeom prst="rect">
            <a:avLst/>
          </a:prstGeom>
          <a:noFill/>
          <a:ln w="9525">
            <a:no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en-US" altLang="zh-CN" sz="3600">
                <a:solidFill>
                  <a:schemeClr val="bg1"/>
                </a:solidFill>
                <a:latin typeface="Impact" pitchFamily="34" charset="0"/>
              </a:rPr>
              <a:t>r</a:t>
            </a:r>
          </a:p>
        </p:txBody>
      </p:sp>
      <p:sp>
        <p:nvSpPr>
          <p:cNvPr id="19471" name="Text Box 15"/>
          <p:cNvSpPr txBox="1">
            <a:spLocks noChangeArrowheads="1"/>
          </p:cNvSpPr>
          <p:nvPr/>
        </p:nvSpPr>
        <p:spPr bwMode="auto">
          <a:xfrm>
            <a:off x="3808413" y="2627313"/>
            <a:ext cx="2005012" cy="274637"/>
          </a:xfrm>
          <a:prstGeom prst="rect">
            <a:avLst/>
          </a:prstGeom>
          <a:noFill/>
          <a:ln w="9525">
            <a:noFill/>
            <a:miter lim="800000"/>
            <a:headEnd/>
            <a:tailEnd/>
          </a:ln>
          <a:effec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1200">
                <a:solidFill>
                  <a:schemeClr val="bg1"/>
                </a:solidFill>
                <a:ea typeface="微软雅黑" pitchFamily="34" charset="-122"/>
              </a:rPr>
              <a:t>中国专业</a:t>
            </a:r>
            <a:r>
              <a:rPr lang="en-US" altLang="zh-CN" sz="1200">
                <a:solidFill>
                  <a:schemeClr val="bg1"/>
                </a:solidFill>
                <a:ea typeface="微软雅黑" pitchFamily="34" charset="-122"/>
              </a:rPr>
              <a:t>PPT</a:t>
            </a:r>
            <a:r>
              <a:rPr lang="zh-CN" altLang="en-US" sz="1200">
                <a:solidFill>
                  <a:schemeClr val="bg1"/>
                </a:solidFill>
                <a:ea typeface="微软雅黑" pitchFamily="34" charset="-122"/>
              </a:rPr>
              <a:t>设计交流论坛</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wipe(down)">
                                      <p:cBhvr>
                                        <p:cTn id="7" dur="580">
                                          <p:stCondLst>
                                            <p:cond delay="0"/>
                                          </p:stCondLst>
                                        </p:cTn>
                                        <p:tgtEl>
                                          <p:spTgt spid="19463"/>
                                        </p:tgtEl>
                                      </p:cBhvr>
                                    </p:animEffect>
                                    <p:anim calcmode="lin" valueType="num">
                                      <p:cBhvr>
                                        <p:cTn id="8" dur="1822" tmFilter="0,0; 0.14,0.36; 0.43,0.73; 0.71,0.91; 1.0,1.0">
                                          <p:stCondLst>
                                            <p:cond delay="0"/>
                                          </p:stCondLst>
                                        </p:cTn>
                                        <p:tgtEl>
                                          <p:spTgt spid="1946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946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946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946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9463"/>
                                        </p:tgtEl>
                                        <p:attrNameLst>
                                          <p:attrName>ppt_y</p:attrName>
                                        </p:attrNameLst>
                                      </p:cBhvr>
                                      <p:tavLst>
                                        <p:tav tm="0" fmla="#ppt_y-sin(pi*$)/81">
                                          <p:val>
                                            <p:fltVal val="0"/>
                                          </p:val>
                                        </p:tav>
                                        <p:tav tm="100000">
                                          <p:val>
                                            <p:fltVal val="1"/>
                                          </p:val>
                                        </p:tav>
                                      </p:tavLst>
                                    </p:anim>
                                    <p:animScale>
                                      <p:cBhvr>
                                        <p:cTn id="13" dur="26">
                                          <p:stCondLst>
                                            <p:cond delay="650"/>
                                          </p:stCondLst>
                                        </p:cTn>
                                        <p:tgtEl>
                                          <p:spTgt spid="19463"/>
                                        </p:tgtEl>
                                      </p:cBhvr>
                                      <p:to x="100000" y="60000"/>
                                    </p:animScale>
                                    <p:animScale>
                                      <p:cBhvr>
                                        <p:cTn id="14" dur="166" decel="50000">
                                          <p:stCondLst>
                                            <p:cond delay="676"/>
                                          </p:stCondLst>
                                        </p:cTn>
                                        <p:tgtEl>
                                          <p:spTgt spid="19463"/>
                                        </p:tgtEl>
                                      </p:cBhvr>
                                      <p:to x="100000" y="100000"/>
                                    </p:animScale>
                                    <p:animScale>
                                      <p:cBhvr>
                                        <p:cTn id="15" dur="26">
                                          <p:stCondLst>
                                            <p:cond delay="1312"/>
                                          </p:stCondLst>
                                        </p:cTn>
                                        <p:tgtEl>
                                          <p:spTgt spid="19463"/>
                                        </p:tgtEl>
                                      </p:cBhvr>
                                      <p:to x="100000" y="80000"/>
                                    </p:animScale>
                                    <p:animScale>
                                      <p:cBhvr>
                                        <p:cTn id="16" dur="166" decel="50000">
                                          <p:stCondLst>
                                            <p:cond delay="1338"/>
                                          </p:stCondLst>
                                        </p:cTn>
                                        <p:tgtEl>
                                          <p:spTgt spid="19463"/>
                                        </p:tgtEl>
                                      </p:cBhvr>
                                      <p:to x="100000" y="100000"/>
                                    </p:animScale>
                                    <p:animScale>
                                      <p:cBhvr>
                                        <p:cTn id="17" dur="26">
                                          <p:stCondLst>
                                            <p:cond delay="1642"/>
                                          </p:stCondLst>
                                        </p:cTn>
                                        <p:tgtEl>
                                          <p:spTgt spid="19463"/>
                                        </p:tgtEl>
                                      </p:cBhvr>
                                      <p:to x="100000" y="90000"/>
                                    </p:animScale>
                                    <p:animScale>
                                      <p:cBhvr>
                                        <p:cTn id="18" dur="166" decel="50000">
                                          <p:stCondLst>
                                            <p:cond delay="1668"/>
                                          </p:stCondLst>
                                        </p:cTn>
                                        <p:tgtEl>
                                          <p:spTgt spid="19463"/>
                                        </p:tgtEl>
                                      </p:cBhvr>
                                      <p:to x="100000" y="100000"/>
                                    </p:animScale>
                                    <p:animScale>
                                      <p:cBhvr>
                                        <p:cTn id="19" dur="26">
                                          <p:stCondLst>
                                            <p:cond delay="1808"/>
                                          </p:stCondLst>
                                        </p:cTn>
                                        <p:tgtEl>
                                          <p:spTgt spid="19463"/>
                                        </p:tgtEl>
                                      </p:cBhvr>
                                      <p:to x="100000" y="95000"/>
                                    </p:animScale>
                                    <p:animScale>
                                      <p:cBhvr>
                                        <p:cTn id="20" dur="166" decel="50000">
                                          <p:stCondLst>
                                            <p:cond delay="1834"/>
                                          </p:stCondLst>
                                        </p:cTn>
                                        <p:tgtEl>
                                          <p:spTgt spid="19463"/>
                                        </p:tgtEl>
                                      </p:cBhvr>
                                      <p:to x="100000" y="100000"/>
                                    </p:animScale>
                                  </p:childTnLst>
                                </p:cTn>
                              </p:par>
                              <p:par>
                                <p:cTn id="21" presetID="26" presetClass="entr" presetSubtype="0" fill="hold" grpId="0" nodeType="withEffect">
                                  <p:stCondLst>
                                    <p:cond delay="100"/>
                                  </p:stCondLst>
                                  <p:childTnLst>
                                    <p:set>
                                      <p:cBhvr>
                                        <p:cTn id="22" dur="1" fill="hold">
                                          <p:stCondLst>
                                            <p:cond delay="0"/>
                                          </p:stCondLst>
                                        </p:cTn>
                                        <p:tgtEl>
                                          <p:spTgt spid="19464"/>
                                        </p:tgtEl>
                                        <p:attrNameLst>
                                          <p:attrName>style.visibility</p:attrName>
                                        </p:attrNameLst>
                                      </p:cBhvr>
                                      <p:to>
                                        <p:strVal val="visible"/>
                                      </p:to>
                                    </p:set>
                                    <p:animEffect transition="in" filter="wipe(down)">
                                      <p:cBhvr>
                                        <p:cTn id="23" dur="580">
                                          <p:stCondLst>
                                            <p:cond delay="0"/>
                                          </p:stCondLst>
                                        </p:cTn>
                                        <p:tgtEl>
                                          <p:spTgt spid="19464"/>
                                        </p:tgtEl>
                                      </p:cBhvr>
                                    </p:animEffect>
                                    <p:anim calcmode="lin" valueType="num">
                                      <p:cBhvr>
                                        <p:cTn id="24" dur="1822" tmFilter="0,0; 0.14,0.36; 0.43,0.73; 0.71,0.91; 1.0,1.0">
                                          <p:stCondLst>
                                            <p:cond delay="0"/>
                                          </p:stCondLst>
                                        </p:cTn>
                                        <p:tgtEl>
                                          <p:spTgt spid="19464"/>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9464"/>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9464"/>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9464"/>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9464"/>
                                        </p:tgtEl>
                                        <p:attrNameLst>
                                          <p:attrName>ppt_y</p:attrName>
                                        </p:attrNameLst>
                                      </p:cBhvr>
                                      <p:tavLst>
                                        <p:tav tm="0" fmla="#ppt_y-sin(pi*$)/81">
                                          <p:val>
                                            <p:fltVal val="0"/>
                                          </p:val>
                                        </p:tav>
                                        <p:tav tm="100000">
                                          <p:val>
                                            <p:fltVal val="1"/>
                                          </p:val>
                                        </p:tav>
                                      </p:tavLst>
                                    </p:anim>
                                    <p:animScale>
                                      <p:cBhvr>
                                        <p:cTn id="29" dur="26">
                                          <p:stCondLst>
                                            <p:cond delay="650"/>
                                          </p:stCondLst>
                                        </p:cTn>
                                        <p:tgtEl>
                                          <p:spTgt spid="19464"/>
                                        </p:tgtEl>
                                      </p:cBhvr>
                                      <p:to x="100000" y="60000"/>
                                    </p:animScale>
                                    <p:animScale>
                                      <p:cBhvr>
                                        <p:cTn id="30" dur="166" decel="50000">
                                          <p:stCondLst>
                                            <p:cond delay="676"/>
                                          </p:stCondLst>
                                        </p:cTn>
                                        <p:tgtEl>
                                          <p:spTgt spid="19464"/>
                                        </p:tgtEl>
                                      </p:cBhvr>
                                      <p:to x="100000" y="100000"/>
                                    </p:animScale>
                                    <p:animScale>
                                      <p:cBhvr>
                                        <p:cTn id="31" dur="26">
                                          <p:stCondLst>
                                            <p:cond delay="1312"/>
                                          </p:stCondLst>
                                        </p:cTn>
                                        <p:tgtEl>
                                          <p:spTgt spid="19464"/>
                                        </p:tgtEl>
                                      </p:cBhvr>
                                      <p:to x="100000" y="80000"/>
                                    </p:animScale>
                                    <p:animScale>
                                      <p:cBhvr>
                                        <p:cTn id="32" dur="166" decel="50000">
                                          <p:stCondLst>
                                            <p:cond delay="1338"/>
                                          </p:stCondLst>
                                        </p:cTn>
                                        <p:tgtEl>
                                          <p:spTgt spid="19464"/>
                                        </p:tgtEl>
                                      </p:cBhvr>
                                      <p:to x="100000" y="100000"/>
                                    </p:animScale>
                                    <p:animScale>
                                      <p:cBhvr>
                                        <p:cTn id="33" dur="26">
                                          <p:stCondLst>
                                            <p:cond delay="1642"/>
                                          </p:stCondLst>
                                        </p:cTn>
                                        <p:tgtEl>
                                          <p:spTgt spid="19464"/>
                                        </p:tgtEl>
                                      </p:cBhvr>
                                      <p:to x="100000" y="90000"/>
                                    </p:animScale>
                                    <p:animScale>
                                      <p:cBhvr>
                                        <p:cTn id="34" dur="166" decel="50000">
                                          <p:stCondLst>
                                            <p:cond delay="1668"/>
                                          </p:stCondLst>
                                        </p:cTn>
                                        <p:tgtEl>
                                          <p:spTgt spid="19464"/>
                                        </p:tgtEl>
                                      </p:cBhvr>
                                      <p:to x="100000" y="100000"/>
                                    </p:animScale>
                                    <p:animScale>
                                      <p:cBhvr>
                                        <p:cTn id="35" dur="26">
                                          <p:stCondLst>
                                            <p:cond delay="1808"/>
                                          </p:stCondLst>
                                        </p:cTn>
                                        <p:tgtEl>
                                          <p:spTgt spid="19464"/>
                                        </p:tgtEl>
                                      </p:cBhvr>
                                      <p:to x="100000" y="95000"/>
                                    </p:animScale>
                                    <p:animScale>
                                      <p:cBhvr>
                                        <p:cTn id="36" dur="166" decel="50000">
                                          <p:stCondLst>
                                            <p:cond delay="1834"/>
                                          </p:stCondLst>
                                        </p:cTn>
                                        <p:tgtEl>
                                          <p:spTgt spid="19464"/>
                                        </p:tgtEl>
                                      </p:cBhvr>
                                      <p:to x="100000" y="100000"/>
                                    </p:animScale>
                                  </p:childTnLst>
                                </p:cTn>
                              </p:par>
                              <p:par>
                                <p:cTn id="37" presetID="26" presetClass="entr" presetSubtype="0" fill="hold" grpId="0" nodeType="withEffect">
                                  <p:stCondLst>
                                    <p:cond delay="400"/>
                                  </p:stCondLst>
                                  <p:childTnLst>
                                    <p:set>
                                      <p:cBhvr>
                                        <p:cTn id="38" dur="1" fill="hold">
                                          <p:stCondLst>
                                            <p:cond delay="0"/>
                                          </p:stCondLst>
                                        </p:cTn>
                                        <p:tgtEl>
                                          <p:spTgt spid="19465"/>
                                        </p:tgtEl>
                                        <p:attrNameLst>
                                          <p:attrName>style.visibility</p:attrName>
                                        </p:attrNameLst>
                                      </p:cBhvr>
                                      <p:to>
                                        <p:strVal val="visible"/>
                                      </p:to>
                                    </p:set>
                                    <p:animEffect transition="in" filter="wipe(down)">
                                      <p:cBhvr>
                                        <p:cTn id="39" dur="580">
                                          <p:stCondLst>
                                            <p:cond delay="0"/>
                                          </p:stCondLst>
                                        </p:cTn>
                                        <p:tgtEl>
                                          <p:spTgt spid="19465"/>
                                        </p:tgtEl>
                                      </p:cBhvr>
                                    </p:animEffect>
                                    <p:anim calcmode="lin" valueType="num">
                                      <p:cBhvr>
                                        <p:cTn id="40" dur="1822" tmFilter="0,0; 0.14,0.36; 0.43,0.73; 0.71,0.91; 1.0,1.0">
                                          <p:stCondLst>
                                            <p:cond delay="0"/>
                                          </p:stCondLst>
                                        </p:cTn>
                                        <p:tgtEl>
                                          <p:spTgt spid="19465"/>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9465"/>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9465"/>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9465"/>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9465"/>
                                        </p:tgtEl>
                                        <p:attrNameLst>
                                          <p:attrName>ppt_y</p:attrName>
                                        </p:attrNameLst>
                                      </p:cBhvr>
                                      <p:tavLst>
                                        <p:tav tm="0" fmla="#ppt_y-sin(pi*$)/81">
                                          <p:val>
                                            <p:fltVal val="0"/>
                                          </p:val>
                                        </p:tav>
                                        <p:tav tm="100000">
                                          <p:val>
                                            <p:fltVal val="1"/>
                                          </p:val>
                                        </p:tav>
                                      </p:tavLst>
                                    </p:anim>
                                    <p:animScale>
                                      <p:cBhvr>
                                        <p:cTn id="45" dur="26">
                                          <p:stCondLst>
                                            <p:cond delay="650"/>
                                          </p:stCondLst>
                                        </p:cTn>
                                        <p:tgtEl>
                                          <p:spTgt spid="19465"/>
                                        </p:tgtEl>
                                      </p:cBhvr>
                                      <p:to x="100000" y="60000"/>
                                    </p:animScale>
                                    <p:animScale>
                                      <p:cBhvr>
                                        <p:cTn id="46" dur="166" decel="50000">
                                          <p:stCondLst>
                                            <p:cond delay="676"/>
                                          </p:stCondLst>
                                        </p:cTn>
                                        <p:tgtEl>
                                          <p:spTgt spid="19465"/>
                                        </p:tgtEl>
                                      </p:cBhvr>
                                      <p:to x="100000" y="100000"/>
                                    </p:animScale>
                                    <p:animScale>
                                      <p:cBhvr>
                                        <p:cTn id="47" dur="26">
                                          <p:stCondLst>
                                            <p:cond delay="1312"/>
                                          </p:stCondLst>
                                        </p:cTn>
                                        <p:tgtEl>
                                          <p:spTgt spid="19465"/>
                                        </p:tgtEl>
                                      </p:cBhvr>
                                      <p:to x="100000" y="80000"/>
                                    </p:animScale>
                                    <p:animScale>
                                      <p:cBhvr>
                                        <p:cTn id="48" dur="166" decel="50000">
                                          <p:stCondLst>
                                            <p:cond delay="1338"/>
                                          </p:stCondLst>
                                        </p:cTn>
                                        <p:tgtEl>
                                          <p:spTgt spid="19465"/>
                                        </p:tgtEl>
                                      </p:cBhvr>
                                      <p:to x="100000" y="100000"/>
                                    </p:animScale>
                                    <p:animScale>
                                      <p:cBhvr>
                                        <p:cTn id="49" dur="26">
                                          <p:stCondLst>
                                            <p:cond delay="1642"/>
                                          </p:stCondLst>
                                        </p:cTn>
                                        <p:tgtEl>
                                          <p:spTgt spid="19465"/>
                                        </p:tgtEl>
                                      </p:cBhvr>
                                      <p:to x="100000" y="90000"/>
                                    </p:animScale>
                                    <p:animScale>
                                      <p:cBhvr>
                                        <p:cTn id="50" dur="166" decel="50000">
                                          <p:stCondLst>
                                            <p:cond delay="1668"/>
                                          </p:stCondLst>
                                        </p:cTn>
                                        <p:tgtEl>
                                          <p:spTgt spid="19465"/>
                                        </p:tgtEl>
                                      </p:cBhvr>
                                      <p:to x="100000" y="100000"/>
                                    </p:animScale>
                                    <p:animScale>
                                      <p:cBhvr>
                                        <p:cTn id="51" dur="26">
                                          <p:stCondLst>
                                            <p:cond delay="1808"/>
                                          </p:stCondLst>
                                        </p:cTn>
                                        <p:tgtEl>
                                          <p:spTgt spid="19465"/>
                                        </p:tgtEl>
                                      </p:cBhvr>
                                      <p:to x="100000" y="95000"/>
                                    </p:animScale>
                                    <p:animScale>
                                      <p:cBhvr>
                                        <p:cTn id="52" dur="166" decel="50000">
                                          <p:stCondLst>
                                            <p:cond delay="1834"/>
                                          </p:stCondLst>
                                        </p:cTn>
                                        <p:tgtEl>
                                          <p:spTgt spid="19465"/>
                                        </p:tgtEl>
                                      </p:cBhvr>
                                      <p:to x="100000" y="100000"/>
                                    </p:animScale>
                                  </p:childTnLst>
                                </p:cTn>
                              </p:par>
                              <p:par>
                                <p:cTn id="53" presetID="26" presetClass="entr" presetSubtype="0" fill="hold" grpId="0" nodeType="withEffect">
                                  <p:stCondLst>
                                    <p:cond delay="900"/>
                                  </p:stCondLst>
                                  <p:childTnLst>
                                    <p:set>
                                      <p:cBhvr>
                                        <p:cTn id="54" dur="1" fill="hold">
                                          <p:stCondLst>
                                            <p:cond delay="0"/>
                                          </p:stCondLst>
                                        </p:cTn>
                                        <p:tgtEl>
                                          <p:spTgt spid="19466"/>
                                        </p:tgtEl>
                                        <p:attrNameLst>
                                          <p:attrName>style.visibility</p:attrName>
                                        </p:attrNameLst>
                                      </p:cBhvr>
                                      <p:to>
                                        <p:strVal val="visible"/>
                                      </p:to>
                                    </p:set>
                                    <p:animEffect transition="in" filter="wipe(down)">
                                      <p:cBhvr>
                                        <p:cTn id="55" dur="580">
                                          <p:stCondLst>
                                            <p:cond delay="0"/>
                                          </p:stCondLst>
                                        </p:cTn>
                                        <p:tgtEl>
                                          <p:spTgt spid="19466"/>
                                        </p:tgtEl>
                                      </p:cBhvr>
                                    </p:animEffect>
                                    <p:anim calcmode="lin" valueType="num">
                                      <p:cBhvr>
                                        <p:cTn id="56" dur="1822" tmFilter="0,0; 0.14,0.36; 0.43,0.73; 0.71,0.91; 1.0,1.0">
                                          <p:stCondLst>
                                            <p:cond delay="0"/>
                                          </p:stCondLst>
                                        </p:cTn>
                                        <p:tgtEl>
                                          <p:spTgt spid="19466"/>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9466"/>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9466"/>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9466"/>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9466"/>
                                        </p:tgtEl>
                                        <p:attrNameLst>
                                          <p:attrName>ppt_y</p:attrName>
                                        </p:attrNameLst>
                                      </p:cBhvr>
                                      <p:tavLst>
                                        <p:tav tm="0" fmla="#ppt_y-sin(pi*$)/81">
                                          <p:val>
                                            <p:fltVal val="0"/>
                                          </p:val>
                                        </p:tav>
                                        <p:tav tm="100000">
                                          <p:val>
                                            <p:fltVal val="1"/>
                                          </p:val>
                                        </p:tav>
                                      </p:tavLst>
                                    </p:anim>
                                    <p:animScale>
                                      <p:cBhvr>
                                        <p:cTn id="61" dur="26">
                                          <p:stCondLst>
                                            <p:cond delay="650"/>
                                          </p:stCondLst>
                                        </p:cTn>
                                        <p:tgtEl>
                                          <p:spTgt spid="19466"/>
                                        </p:tgtEl>
                                      </p:cBhvr>
                                      <p:to x="100000" y="60000"/>
                                    </p:animScale>
                                    <p:animScale>
                                      <p:cBhvr>
                                        <p:cTn id="62" dur="166" decel="50000">
                                          <p:stCondLst>
                                            <p:cond delay="676"/>
                                          </p:stCondLst>
                                        </p:cTn>
                                        <p:tgtEl>
                                          <p:spTgt spid="19466"/>
                                        </p:tgtEl>
                                      </p:cBhvr>
                                      <p:to x="100000" y="100000"/>
                                    </p:animScale>
                                    <p:animScale>
                                      <p:cBhvr>
                                        <p:cTn id="63" dur="26">
                                          <p:stCondLst>
                                            <p:cond delay="1312"/>
                                          </p:stCondLst>
                                        </p:cTn>
                                        <p:tgtEl>
                                          <p:spTgt spid="19466"/>
                                        </p:tgtEl>
                                      </p:cBhvr>
                                      <p:to x="100000" y="80000"/>
                                    </p:animScale>
                                    <p:animScale>
                                      <p:cBhvr>
                                        <p:cTn id="64" dur="166" decel="50000">
                                          <p:stCondLst>
                                            <p:cond delay="1338"/>
                                          </p:stCondLst>
                                        </p:cTn>
                                        <p:tgtEl>
                                          <p:spTgt spid="19466"/>
                                        </p:tgtEl>
                                      </p:cBhvr>
                                      <p:to x="100000" y="100000"/>
                                    </p:animScale>
                                    <p:animScale>
                                      <p:cBhvr>
                                        <p:cTn id="65" dur="26">
                                          <p:stCondLst>
                                            <p:cond delay="1642"/>
                                          </p:stCondLst>
                                        </p:cTn>
                                        <p:tgtEl>
                                          <p:spTgt spid="19466"/>
                                        </p:tgtEl>
                                      </p:cBhvr>
                                      <p:to x="100000" y="90000"/>
                                    </p:animScale>
                                    <p:animScale>
                                      <p:cBhvr>
                                        <p:cTn id="66" dur="166" decel="50000">
                                          <p:stCondLst>
                                            <p:cond delay="1668"/>
                                          </p:stCondLst>
                                        </p:cTn>
                                        <p:tgtEl>
                                          <p:spTgt spid="19466"/>
                                        </p:tgtEl>
                                      </p:cBhvr>
                                      <p:to x="100000" y="100000"/>
                                    </p:animScale>
                                    <p:animScale>
                                      <p:cBhvr>
                                        <p:cTn id="67" dur="26">
                                          <p:stCondLst>
                                            <p:cond delay="1808"/>
                                          </p:stCondLst>
                                        </p:cTn>
                                        <p:tgtEl>
                                          <p:spTgt spid="19466"/>
                                        </p:tgtEl>
                                      </p:cBhvr>
                                      <p:to x="100000" y="95000"/>
                                    </p:animScale>
                                    <p:animScale>
                                      <p:cBhvr>
                                        <p:cTn id="68" dur="166" decel="50000">
                                          <p:stCondLst>
                                            <p:cond delay="1834"/>
                                          </p:stCondLst>
                                        </p:cTn>
                                        <p:tgtEl>
                                          <p:spTgt spid="19466"/>
                                        </p:tgtEl>
                                      </p:cBhvr>
                                      <p:to x="100000" y="100000"/>
                                    </p:animScale>
                                  </p:childTnLst>
                                </p:cTn>
                              </p:par>
                              <p:par>
                                <p:cTn id="69" presetID="26" presetClass="entr" presetSubtype="0" fill="hold" grpId="0" nodeType="withEffect">
                                  <p:stCondLst>
                                    <p:cond delay="600"/>
                                  </p:stCondLst>
                                  <p:childTnLst>
                                    <p:set>
                                      <p:cBhvr>
                                        <p:cTn id="70" dur="1" fill="hold">
                                          <p:stCondLst>
                                            <p:cond delay="0"/>
                                          </p:stCondLst>
                                        </p:cTn>
                                        <p:tgtEl>
                                          <p:spTgt spid="19467"/>
                                        </p:tgtEl>
                                        <p:attrNameLst>
                                          <p:attrName>style.visibility</p:attrName>
                                        </p:attrNameLst>
                                      </p:cBhvr>
                                      <p:to>
                                        <p:strVal val="visible"/>
                                      </p:to>
                                    </p:set>
                                    <p:animEffect transition="in" filter="wipe(down)">
                                      <p:cBhvr>
                                        <p:cTn id="71" dur="580">
                                          <p:stCondLst>
                                            <p:cond delay="0"/>
                                          </p:stCondLst>
                                        </p:cTn>
                                        <p:tgtEl>
                                          <p:spTgt spid="19467"/>
                                        </p:tgtEl>
                                      </p:cBhvr>
                                    </p:animEffect>
                                    <p:anim calcmode="lin" valueType="num">
                                      <p:cBhvr>
                                        <p:cTn id="72" dur="1822" tmFilter="0,0; 0.14,0.36; 0.43,0.73; 0.71,0.91; 1.0,1.0">
                                          <p:stCondLst>
                                            <p:cond delay="0"/>
                                          </p:stCondLst>
                                        </p:cTn>
                                        <p:tgtEl>
                                          <p:spTgt spid="19467"/>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19467"/>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19467"/>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19467"/>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19467"/>
                                        </p:tgtEl>
                                        <p:attrNameLst>
                                          <p:attrName>ppt_y</p:attrName>
                                        </p:attrNameLst>
                                      </p:cBhvr>
                                      <p:tavLst>
                                        <p:tav tm="0" fmla="#ppt_y-sin(pi*$)/81">
                                          <p:val>
                                            <p:fltVal val="0"/>
                                          </p:val>
                                        </p:tav>
                                        <p:tav tm="100000">
                                          <p:val>
                                            <p:fltVal val="1"/>
                                          </p:val>
                                        </p:tav>
                                      </p:tavLst>
                                    </p:anim>
                                    <p:animScale>
                                      <p:cBhvr>
                                        <p:cTn id="77" dur="26">
                                          <p:stCondLst>
                                            <p:cond delay="650"/>
                                          </p:stCondLst>
                                        </p:cTn>
                                        <p:tgtEl>
                                          <p:spTgt spid="19467"/>
                                        </p:tgtEl>
                                      </p:cBhvr>
                                      <p:to x="100000" y="60000"/>
                                    </p:animScale>
                                    <p:animScale>
                                      <p:cBhvr>
                                        <p:cTn id="78" dur="166" decel="50000">
                                          <p:stCondLst>
                                            <p:cond delay="676"/>
                                          </p:stCondLst>
                                        </p:cTn>
                                        <p:tgtEl>
                                          <p:spTgt spid="19467"/>
                                        </p:tgtEl>
                                      </p:cBhvr>
                                      <p:to x="100000" y="100000"/>
                                    </p:animScale>
                                    <p:animScale>
                                      <p:cBhvr>
                                        <p:cTn id="79" dur="26">
                                          <p:stCondLst>
                                            <p:cond delay="1312"/>
                                          </p:stCondLst>
                                        </p:cTn>
                                        <p:tgtEl>
                                          <p:spTgt spid="19467"/>
                                        </p:tgtEl>
                                      </p:cBhvr>
                                      <p:to x="100000" y="80000"/>
                                    </p:animScale>
                                    <p:animScale>
                                      <p:cBhvr>
                                        <p:cTn id="80" dur="166" decel="50000">
                                          <p:stCondLst>
                                            <p:cond delay="1338"/>
                                          </p:stCondLst>
                                        </p:cTn>
                                        <p:tgtEl>
                                          <p:spTgt spid="19467"/>
                                        </p:tgtEl>
                                      </p:cBhvr>
                                      <p:to x="100000" y="100000"/>
                                    </p:animScale>
                                    <p:animScale>
                                      <p:cBhvr>
                                        <p:cTn id="81" dur="26">
                                          <p:stCondLst>
                                            <p:cond delay="1642"/>
                                          </p:stCondLst>
                                        </p:cTn>
                                        <p:tgtEl>
                                          <p:spTgt spid="19467"/>
                                        </p:tgtEl>
                                      </p:cBhvr>
                                      <p:to x="100000" y="90000"/>
                                    </p:animScale>
                                    <p:animScale>
                                      <p:cBhvr>
                                        <p:cTn id="82" dur="166" decel="50000">
                                          <p:stCondLst>
                                            <p:cond delay="1668"/>
                                          </p:stCondLst>
                                        </p:cTn>
                                        <p:tgtEl>
                                          <p:spTgt spid="19467"/>
                                        </p:tgtEl>
                                      </p:cBhvr>
                                      <p:to x="100000" y="100000"/>
                                    </p:animScale>
                                    <p:animScale>
                                      <p:cBhvr>
                                        <p:cTn id="83" dur="26">
                                          <p:stCondLst>
                                            <p:cond delay="1808"/>
                                          </p:stCondLst>
                                        </p:cTn>
                                        <p:tgtEl>
                                          <p:spTgt spid="19467"/>
                                        </p:tgtEl>
                                      </p:cBhvr>
                                      <p:to x="100000" y="95000"/>
                                    </p:animScale>
                                    <p:animScale>
                                      <p:cBhvr>
                                        <p:cTn id="84" dur="166" decel="50000">
                                          <p:stCondLst>
                                            <p:cond delay="1834"/>
                                          </p:stCondLst>
                                        </p:cTn>
                                        <p:tgtEl>
                                          <p:spTgt spid="19467"/>
                                        </p:tgtEl>
                                      </p:cBhvr>
                                      <p:to x="100000" y="100000"/>
                                    </p:animScale>
                                  </p:childTnLst>
                                </p:cTn>
                              </p:par>
                              <p:par>
                                <p:cTn id="85" presetID="26" presetClass="entr" presetSubtype="0" fill="hold" grpId="0" nodeType="withEffect">
                                  <p:stCondLst>
                                    <p:cond delay="500"/>
                                  </p:stCondLst>
                                  <p:childTnLst>
                                    <p:set>
                                      <p:cBhvr>
                                        <p:cTn id="86" dur="1" fill="hold">
                                          <p:stCondLst>
                                            <p:cond delay="0"/>
                                          </p:stCondLst>
                                        </p:cTn>
                                        <p:tgtEl>
                                          <p:spTgt spid="19468"/>
                                        </p:tgtEl>
                                        <p:attrNameLst>
                                          <p:attrName>style.visibility</p:attrName>
                                        </p:attrNameLst>
                                      </p:cBhvr>
                                      <p:to>
                                        <p:strVal val="visible"/>
                                      </p:to>
                                    </p:set>
                                    <p:animEffect transition="in" filter="wipe(down)">
                                      <p:cBhvr>
                                        <p:cTn id="87" dur="580">
                                          <p:stCondLst>
                                            <p:cond delay="0"/>
                                          </p:stCondLst>
                                        </p:cTn>
                                        <p:tgtEl>
                                          <p:spTgt spid="19468"/>
                                        </p:tgtEl>
                                      </p:cBhvr>
                                    </p:animEffect>
                                    <p:anim calcmode="lin" valueType="num">
                                      <p:cBhvr>
                                        <p:cTn id="88" dur="1822" tmFilter="0,0; 0.14,0.36; 0.43,0.73; 0.71,0.91; 1.0,1.0">
                                          <p:stCondLst>
                                            <p:cond delay="0"/>
                                          </p:stCondLst>
                                        </p:cTn>
                                        <p:tgtEl>
                                          <p:spTgt spid="19468"/>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19468"/>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19468"/>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19468"/>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19468"/>
                                        </p:tgtEl>
                                        <p:attrNameLst>
                                          <p:attrName>ppt_y</p:attrName>
                                        </p:attrNameLst>
                                      </p:cBhvr>
                                      <p:tavLst>
                                        <p:tav tm="0" fmla="#ppt_y-sin(pi*$)/81">
                                          <p:val>
                                            <p:fltVal val="0"/>
                                          </p:val>
                                        </p:tav>
                                        <p:tav tm="100000">
                                          <p:val>
                                            <p:fltVal val="1"/>
                                          </p:val>
                                        </p:tav>
                                      </p:tavLst>
                                    </p:anim>
                                    <p:animScale>
                                      <p:cBhvr>
                                        <p:cTn id="93" dur="26">
                                          <p:stCondLst>
                                            <p:cond delay="650"/>
                                          </p:stCondLst>
                                        </p:cTn>
                                        <p:tgtEl>
                                          <p:spTgt spid="19468"/>
                                        </p:tgtEl>
                                      </p:cBhvr>
                                      <p:to x="100000" y="60000"/>
                                    </p:animScale>
                                    <p:animScale>
                                      <p:cBhvr>
                                        <p:cTn id="94" dur="166" decel="50000">
                                          <p:stCondLst>
                                            <p:cond delay="676"/>
                                          </p:stCondLst>
                                        </p:cTn>
                                        <p:tgtEl>
                                          <p:spTgt spid="19468"/>
                                        </p:tgtEl>
                                      </p:cBhvr>
                                      <p:to x="100000" y="100000"/>
                                    </p:animScale>
                                    <p:animScale>
                                      <p:cBhvr>
                                        <p:cTn id="95" dur="26">
                                          <p:stCondLst>
                                            <p:cond delay="1312"/>
                                          </p:stCondLst>
                                        </p:cTn>
                                        <p:tgtEl>
                                          <p:spTgt spid="19468"/>
                                        </p:tgtEl>
                                      </p:cBhvr>
                                      <p:to x="100000" y="80000"/>
                                    </p:animScale>
                                    <p:animScale>
                                      <p:cBhvr>
                                        <p:cTn id="96" dur="166" decel="50000">
                                          <p:stCondLst>
                                            <p:cond delay="1338"/>
                                          </p:stCondLst>
                                        </p:cTn>
                                        <p:tgtEl>
                                          <p:spTgt spid="19468"/>
                                        </p:tgtEl>
                                      </p:cBhvr>
                                      <p:to x="100000" y="100000"/>
                                    </p:animScale>
                                    <p:animScale>
                                      <p:cBhvr>
                                        <p:cTn id="97" dur="26">
                                          <p:stCondLst>
                                            <p:cond delay="1642"/>
                                          </p:stCondLst>
                                        </p:cTn>
                                        <p:tgtEl>
                                          <p:spTgt spid="19468"/>
                                        </p:tgtEl>
                                      </p:cBhvr>
                                      <p:to x="100000" y="90000"/>
                                    </p:animScale>
                                    <p:animScale>
                                      <p:cBhvr>
                                        <p:cTn id="98" dur="166" decel="50000">
                                          <p:stCondLst>
                                            <p:cond delay="1668"/>
                                          </p:stCondLst>
                                        </p:cTn>
                                        <p:tgtEl>
                                          <p:spTgt spid="19468"/>
                                        </p:tgtEl>
                                      </p:cBhvr>
                                      <p:to x="100000" y="100000"/>
                                    </p:animScale>
                                    <p:animScale>
                                      <p:cBhvr>
                                        <p:cTn id="99" dur="26">
                                          <p:stCondLst>
                                            <p:cond delay="1808"/>
                                          </p:stCondLst>
                                        </p:cTn>
                                        <p:tgtEl>
                                          <p:spTgt spid="19468"/>
                                        </p:tgtEl>
                                      </p:cBhvr>
                                      <p:to x="100000" y="95000"/>
                                    </p:animScale>
                                    <p:animScale>
                                      <p:cBhvr>
                                        <p:cTn id="100" dur="166" decel="50000">
                                          <p:stCondLst>
                                            <p:cond delay="1834"/>
                                          </p:stCondLst>
                                        </p:cTn>
                                        <p:tgtEl>
                                          <p:spTgt spid="19468"/>
                                        </p:tgtEl>
                                      </p:cBhvr>
                                      <p:to x="100000" y="100000"/>
                                    </p:animScale>
                                  </p:childTnLst>
                                </p:cTn>
                              </p:par>
                              <p:par>
                                <p:cTn id="101" presetID="26" presetClass="entr" presetSubtype="0" fill="hold" grpId="0" nodeType="withEffect">
                                  <p:stCondLst>
                                    <p:cond delay="800"/>
                                  </p:stCondLst>
                                  <p:childTnLst>
                                    <p:set>
                                      <p:cBhvr>
                                        <p:cTn id="102" dur="1" fill="hold">
                                          <p:stCondLst>
                                            <p:cond delay="0"/>
                                          </p:stCondLst>
                                        </p:cTn>
                                        <p:tgtEl>
                                          <p:spTgt spid="19469"/>
                                        </p:tgtEl>
                                        <p:attrNameLst>
                                          <p:attrName>style.visibility</p:attrName>
                                        </p:attrNameLst>
                                      </p:cBhvr>
                                      <p:to>
                                        <p:strVal val="visible"/>
                                      </p:to>
                                    </p:set>
                                    <p:animEffect transition="in" filter="wipe(down)">
                                      <p:cBhvr>
                                        <p:cTn id="103" dur="580">
                                          <p:stCondLst>
                                            <p:cond delay="0"/>
                                          </p:stCondLst>
                                        </p:cTn>
                                        <p:tgtEl>
                                          <p:spTgt spid="19469"/>
                                        </p:tgtEl>
                                      </p:cBhvr>
                                    </p:animEffect>
                                    <p:anim calcmode="lin" valueType="num">
                                      <p:cBhvr>
                                        <p:cTn id="104" dur="1822" tmFilter="0,0; 0.14,0.36; 0.43,0.73; 0.71,0.91; 1.0,1.0">
                                          <p:stCondLst>
                                            <p:cond delay="0"/>
                                          </p:stCondLst>
                                        </p:cTn>
                                        <p:tgtEl>
                                          <p:spTgt spid="19469"/>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19469"/>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19469"/>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19469"/>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19469"/>
                                        </p:tgtEl>
                                        <p:attrNameLst>
                                          <p:attrName>ppt_y</p:attrName>
                                        </p:attrNameLst>
                                      </p:cBhvr>
                                      <p:tavLst>
                                        <p:tav tm="0" fmla="#ppt_y-sin(pi*$)/81">
                                          <p:val>
                                            <p:fltVal val="0"/>
                                          </p:val>
                                        </p:tav>
                                        <p:tav tm="100000">
                                          <p:val>
                                            <p:fltVal val="1"/>
                                          </p:val>
                                        </p:tav>
                                      </p:tavLst>
                                    </p:anim>
                                    <p:animScale>
                                      <p:cBhvr>
                                        <p:cTn id="109" dur="26">
                                          <p:stCondLst>
                                            <p:cond delay="650"/>
                                          </p:stCondLst>
                                        </p:cTn>
                                        <p:tgtEl>
                                          <p:spTgt spid="19469"/>
                                        </p:tgtEl>
                                      </p:cBhvr>
                                      <p:to x="100000" y="60000"/>
                                    </p:animScale>
                                    <p:animScale>
                                      <p:cBhvr>
                                        <p:cTn id="110" dur="166" decel="50000">
                                          <p:stCondLst>
                                            <p:cond delay="676"/>
                                          </p:stCondLst>
                                        </p:cTn>
                                        <p:tgtEl>
                                          <p:spTgt spid="19469"/>
                                        </p:tgtEl>
                                      </p:cBhvr>
                                      <p:to x="100000" y="100000"/>
                                    </p:animScale>
                                    <p:animScale>
                                      <p:cBhvr>
                                        <p:cTn id="111" dur="26">
                                          <p:stCondLst>
                                            <p:cond delay="1312"/>
                                          </p:stCondLst>
                                        </p:cTn>
                                        <p:tgtEl>
                                          <p:spTgt spid="19469"/>
                                        </p:tgtEl>
                                      </p:cBhvr>
                                      <p:to x="100000" y="80000"/>
                                    </p:animScale>
                                    <p:animScale>
                                      <p:cBhvr>
                                        <p:cTn id="112" dur="166" decel="50000">
                                          <p:stCondLst>
                                            <p:cond delay="1338"/>
                                          </p:stCondLst>
                                        </p:cTn>
                                        <p:tgtEl>
                                          <p:spTgt spid="19469"/>
                                        </p:tgtEl>
                                      </p:cBhvr>
                                      <p:to x="100000" y="100000"/>
                                    </p:animScale>
                                    <p:animScale>
                                      <p:cBhvr>
                                        <p:cTn id="113" dur="26">
                                          <p:stCondLst>
                                            <p:cond delay="1642"/>
                                          </p:stCondLst>
                                        </p:cTn>
                                        <p:tgtEl>
                                          <p:spTgt spid="19469"/>
                                        </p:tgtEl>
                                      </p:cBhvr>
                                      <p:to x="100000" y="90000"/>
                                    </p:animScale>
                                    <p:animScale>
                                      <p:cBhvr>
                                        <p:cTn id="114" dur="166" decel="50000">
                                          <p:stCondLst>
                                            <p:cond delay="1668"/>
                                          </p:stCondLst>
                                        </p:cTn>
                                        <p:tgtEl>
                                          <p:spTgt spid="19469"/>
                                        </p:tgtEl>
                                      </p:cBhvr>
                                      <p:to x="100000" y="100000"/>
                                    </p:animScale>
                                    <p:animScale>
                                      <p:cBhvr>
                                        <p:cTn id="115" dur="26">
                                          <p:stCondLst>
                                            <p:cond delay="1808"/>
                                          </p:stCondLst>
                                        </p:cTn>
                                        <p:tgtEl>
                                          <p:spTgt spid="19469"/>
                                        </p:tgtEl>
                                      </p:cBhvr>
                                      <p:to x="100000" y="95000"/>
                                    </p:animScale>
                                    <p:animScale>
                                      <p:cBhvr>
                                        <p:cTn id="116" dur="166" decel="50000">
                                          <p:stCondLst>
                                            <p:cond delay="1834"/>
                                          </p:stCondLst>
                                        </p:cTn>
                                        <p:tgtEl>
                                          <p:spTgt spid="19469"/>
                                        </p:tgtEl>
                                      </p:cBhvr>
                                      <p:to x="100000" y="100000"/>
                                    </p:animScale>
                                  </p:childTnLst>
                                </p:cTn>
                              </p:par>
                              <p:par>
                                <p:cTn id="117" presetID="26" presetClass="entr" presetSubtype="0" fill="hold" grpId="0" nodeType="withEffect">
                                  <p:stCondLst>
                                    <p:cond delay="1000"/>
                                  </p:stCondLst>
                                  <p:childTnLst>
                                    <p:set>
                                      <p:cBhvr>
                                        <p:cTn id="118" dur="1" fill="hold">
                                          <p:stCondLst>
                                            <p:cond delay="0"/>
                                          </p:stCondLst>
                                        </p:cTn>
                                        <p:tgtEl>
                                          <p:spTgt spid="19470"/>
                                        </p:tgtEl>
                                        <p:attrNameLst>
                                          <p:attrName>style.visibility</p:attrName>
                                        </p:attrNameLst>
                                      </p:cBhvr>
                                      <p:to>
                                        <p:strVal val="visible"/>
                                      </p:to>
                                    </p:set>
                                    <p:animEffect transition="in" filter="wipe(down)">
                                      <p:cBhvr>
                                        <p:cTn id="119" dur="580">
                                          <p:stCondLst>
                                            <p:cond delay="0"/>
                                          </p:stCondLst>
                                        </p:cTn>
                                        <p:tgtEl>
                                          <p:spTgt spid="19470"/>
                                        </p:tgtEl>
                                      </p:cBhvr>
                                    </p:animEffect>
                                    <p:anim calcmode="lin" valueType="num">
                                      <p:cBhvr>
                                        <p:cTn id="120" dur="1822" tmFilter="0,0; 0.14,0.36; 0.43,0.73; 0.71,0.91; 1.0,1.0">
                                          <p:stCondLst>
                                            <p:cond delay="0"/>
                                          </p:stCondLst>
                                        </p:cTn>
                                        <p:tgtEl>
                                          <p:spTgt spid="19470"/>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19470"/>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19470"/>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19470"/>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19470"/>
                                        </p:tgtEl>
                                        <p:attrNameLst>
                                          <p:attrName>ppt_y</p:attrName>
                                        </p:attrNameLst>
                                      </p:cBhvr>
                                      <p:tavLst>
                                        <p:tav tm="0" fmla="#ppt_y-sin(pi*$)/81">
                                          <p:val>
                                            <p:fltVal val="0"/>
                                          </p:val>
                                        </p:tav>
                                        <p:tav tm="100000">
                                          <p:val>
                                            <p:fltVal val="1"/>
                                          </p:val>
                                        </p:tav>
                                      </p:tavLst>
                                    </p:anim>
                                    <p:animScale>
                                      <p:cBhvr>
                                        <p:cTn id="125" dur="26">
                                          <p:stCondLst>
                                            <p:cond delay="650"/>
                                          </p:stCondLst>
                                        </p:cTn>
                                        <p:tgtEl>
                                          <p:spTgt spid="19470"/>
                                        </p:tgtEl>
                                      </p:cBhvr>
                                      <p:to x="100000" y="60000"/>
                                    </p:animScale>
                                    <p:animScale>
                                      <p:cBhvr>
                                        <p:cTn id="126" dur="166" decel="50000">
                                          <p:stCondLst>
                                            <p:cond delay="676"/>
                                          </p:stCondLst>
                                        </p:cTn>
                                        <p:tgtEl>
                                          <p:spTgt spid="19470"/>
                                        </p:tgtEl>
                                      </p:cBhvr>
                                      <p:to x="100000" y="100000"/>
                                    </p:animScale>
                                    <p:animScale>
                                      <p:cBhvr>
                                        <p:cTn id="127" dur="26">
                                          <p:stCondLst>
                                            <p:cond delay="1312"/>
                                          </p:stCondLst>
                                        </p:cTn>
                                        <p:tgtEl>
                                          <p:spTgt spid="19470"/>
                                        </p:tgtEl>
                                      </p:cBhvr>
                                      <p:to x="100000" y="80000"/>
                                    </p:animScale>
                                    <p:animScale>
                                      <p:cBhvr>
                                        <p:cTn id="128" dur="166" decel="50000">
                                          <p:stCondLst>
                                            <p:cond delay="1338"/>
                                          </p:stCondLst>
                                        </p:cTn>
                                        <p:tgtEl>
                                          <p:spTgt spid="19470"/>
                                        </p:tgtEl>
                                      </p:cBhvr>
                                      <p:to x="100000" y="100000"/>
                                    </p:animScale>
                                    <p:animScale>
                                      <p:cBhvr>
                                        <p:cTn id="129" dur="26">
                                          <p:stCondLst>
                                            <p:cond delay="1642"/>
                                          </p:stCondLst>
                                        </p:cTn>
                                        <p:tgtEl>
                                          <p:spTgt spid="19470"/>
                                        </p:tgtEl>
                                      </p:cBhvr>
                                      <p:to x="100000" y="90000"/>
                                    </p:animScale>
                                    <p:animScale>
                                      <p:cBhvr>
                                        <p:cTn id="130" dur="166" decel="50000">
                                          <p:stCondLst>
                                            <p:cond delay="1668"/>
                                          </p:stCondLst>
                                        </p:cTn>
                                        <p:tgtEl>
                                          <p:spTgt spid="19470"/>
                                        </p:tgtEl>
                                      </p:cBhvr>
                                      <p:to x="100000" y="100000"/>
                                    </p:animScale>
                                    <p:animScale>
                                      <p:cBhvr>
                                        <p:cTn id="131" dur="26">
                                          <p:stCondLst>
                                            <p:cond delay="1808"/>
                                          </p:stCondLst>
                                        </p:cTn>
                                        <p:tgtEl>
                                          <p:spTgt spid="19470"/>
                                        </p:tgtEl>
                                      </p:cBhvr>
                                      <p:to x="100000" y="95000"/>
                                    </p:animScale>
                                    <p:animScale>
                                      <p:cBhvr>
                                        <p:cTn id="132" dur="166" decel="50000">
                                          <p:stCondLst>
                                            <p:cond delay="1834"/>
                                          </p:stCondLst>
                                        </p:cTn>
                                        <p:tgtEl>
                                          <p:spTgt spid="19470"/>
                                        </p:tgtEl>
                                      </p:cBhvr>
                                      <p:to x="100000" y="100000"/>
                                    </p:animScale>
                                  </p:childTnLst>
                                </p:cTn>
                              </p:par>
                              <p:par>
                                <p:cTn id="133" presetID="23" presetClass="entr" presetSubtype="36" fill="hold" grpId="0" nodeType="withEffect">
                                  <p:stCondLst>
                                    <p:cond delay="1500"/>
                                  </p:stCondLst>
                                  <p:iterate type="lt">
                                    <p:tmPct val="116667"/>
                                  </p:iterate>
                                  <p:childTnLst>
                                    <p:set>
                                      <p:cBhvr>
                                        <p:cTn id="134" dur="1" fill="hold">
                                          <p:stCondLst>
                                            <p:cond delay="0"/>
                                          </p:stCondLst>
                                        </p:cTn>
                                        <p:tgtEl>
                                          <p:spTgt spid="19471"/>
                                        </p:tgtEl>
                                        <p:attrNameLst>
                                          <p:attrName>style.visibility</p:attrName>
                                        </p:attrNameLst>
                                      </p:cBhvr>
                                      <p:to>
                                        <p:strVal val="visible"/>
                                      </p:to>
                                    </p:set>
                                    <p:anim calcmode="lin" valueType="num">
                                      <p:cBhvr>
                                        <p:cTn id="135" dur="100" fill="hold"/>
                                        <p:tgtEl>
                                          <p:spTgt spid="19471"/>
                                        </p:tgtEl>
                                        <p:attrNameLst>
                                          <p:attrName>ppt_w</p:attrName>
                                        </p:attrNameLst>
                                      </p:cBhvr>
                                      <p:tavLst>
                                        <p:tav tm="0">
                                          <p:val>
                                            <p:strVal val="(6*min(max(#ppt_w*#ppt_h,.3),1)-7.4)/-.7*#ppt_w"/>
                                          </p:val>
                                        </p:tav>
                                        <p:tav tm="100000">
                                          <p:val>
                                            <p:strVal val="#ppt_w"/>
                                          </p:val>
                                        </p:tav>
                                      </p:tavLst>
                                    </p:anim>
                                    <p:anim calcmode="lin" valueType="num">
                                      <p:cBhvr>
                                        <p:cTn id="136" dur="100" fill="hold"/>
                                        <p:tgtEl>
                                          <p:spTgt spid="19471"/>
                                        </p:tgtEl>
                                        <p:attrNameLst>
                                          <p:attrName>ppt_h</p:attrName>
                                        </p:attrNameLst>
                                      </p:cBhvr>
                                      <p:tavLst>
                                        <p:tav tm="0">
                                          <p:val>
                                            <p:strVal val="(6*min(max(#ppt_w*#ppt_h,.3),1)-7.4)/-.7*#ppt_h"/>
                                          </p:val>
                                        </p:tav>
                                        <p:tav tm="100000">
                                          <p:val>
                                            <p:strVal val="#ppt_h"/>
                                          </p:val>
                                        </p:tav>
                                      </p:tavLst>
                                    </p:anim>
                                    <p:anim calcmode="lin" valueType="num">
                                      <p:cBhvr>
                                        <p:cTn id="137" dur="100" fill="hold"/>
                                        <p:tgtEl>
                                          <p:spTgt spid="19471"/>
                                        </p:tgtEl>
                                        <p:attrNameLst>
                                          <p:attrName>ppt_x</p:attrName>
                                        </p:attrNameLst>
                                      </p:cBhvr>
                                      <p:tavLst>
                                        <p:tav tm="0">
                                          <p:val>
                                            <p:fltVal val="0.5"/>
                                          </p:val>
                                        </p:tav>
                                        <p:tav tm="100000">
                                          <p:val>
                                            <p:strVal val="#ppt_x"/>
                                          </p:val>
                                        </p:tav>
                                      </p:tavLst>
                                    </p:anim>
                                    <p:anim calcmode="lin" valueType="num">
                                      <p:cBhvr>
                                        <p:cTn id="138" dur="100" fill="hold"/>
                                        <p:tgtEl>
                                          <p:spTgt spid="19471"/>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p:bldP spid="19464" grpId="0"/>
      <p:bldP spid="19465" grpId="0"/>
      <p:bldP spid="19466" grpId="0"/>
      <p:bldP spid="19467" grpId="0"/>
      <p:bldP spid="19468" grpId="0"/>
      <p:bldP spid="19469" grpId="0"/>
      <p:bldP spid="19470" grpId="0"/>
      <p:bldP spid="19471" grpId="0"/>
    </p:bld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charset="-122"/>
        </a:defRPr>
      </a:lvl2pPr>
      <a:lvl3pPr algn="ctr" rtl="0" eaLnBrk="1" fontAlgn="base" hangingPunct="1">
        <a:spcBef>
          <a:spcPct val="0"/>
        </a:spcBef>
        <a:spcAft>
          <a:spcPct val="0"/>
        </a:spcAft>
        <a:defRPr sz="4400">
          <a:solidFill>
            <a:schemeClr val="tx2"/>
          </a:solidFill>
          <a:latin typeface="Arial" charset="0"/>
          <a:ea typeface="宋体" charset="-122"/>
        </a:defRPr>
      </a:lvl3pPr>
      <a:lvl4pPr algn="ctr" rtl="0" eaLnBrk="1" fontAlgn="base" hangingPunct="1">
        <a:spcBef>
          <a:spcPct val="0"/>
        </a:spcBef>
        <a:spcAft>
          <a:spcPct val="0"/>
        </a:spcAft>
        <a:defRPr sz="4400">
          <a:solidFill>
            <a:schemeClr val="tx2"/>
          </a:solidFill>
          <a:latin typeface="Arial" charset="0"/>
          <a:ea typeface="宋体" charset="-122"/>
        </a:defRPr>
      </a:lvl4pPr>
      <a:lvl5pPr algn="ctr" rtl="0" eaLnBrk="1" fontAlgn="base" hangingPunct="1">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07704" y="1988840"/>
            <a:ext cx="6858000" cy="1470025"/>
          </a:xfrm>
        </p:spPr>
        <p:txBody>
          <a:bodyPr/>
          <a:lstStyle/>
          <a:p>
            <a:r>
              <a:rPr lang="zh-CN" altLang="en-US" dirty="0" smtClean="0"/>
              <a:t>基于机器学习的链路预测</a:t>
            </a:r>
            <a:endParaRPr lang="zh-CN" altLang="en-US" dirty="0"/>
          </a:p>
        </p:txBody>
      </p:sp>
      <p:sp>
        <p:nvSpPr>
          <p:cNvPr id="3" name="副标题 2"/>
          <p:cNvSpPr>
            <a:spLocks noGrp="1"/>
          </p:cNvSpPr>
          <p:nvPr>
            <p:ph type="subTitle" idx="1"/>
          </p:nvPr>
        </p:nvSpPr>
        <p:spPr>
          <a:xfrm>
            <a:off x="2771800" y="3645024"/>
            <a:ext cx="6172200" cy="838200"/>
          </a:xfrm>
        </p:spPr>
        <p:txBody>
          <a:bodyPr/>
          <a:lstStyle/>
          <a:p>
            <a:r>
              <a:rPr lang="en-US" altLang="zh-CN" sz="2000" dirty="0"/>
              <a:t>——</a:t>
            </a:r>
            <a:r>
              <a:rPr lang="zh-CN" altLang="en-US" sz="2000" dirty="0" smtClean="0"/>
              <a:t>电影推荐中的内容特征刻画和推荐算法优化</a:t>
            </a:r>
            <a:endParaRPr lang="zh-CN" altLang="en-US" sz="2000" dirty="0"/>
          </a:p>
        </p:txBody>
      </p:sp>
      <p:sp>
        <p:nvSpPr>
          <p:cNvPr id="4" name="TextBox 3"/>
          <p:cNvSpPr txBox="1"/>
          <p:nvPr/>
        </p:nvSpPr>
        <p:spPr>
          <a:xfrm>
            <a:off x="6156176" y="5301208"/>
            <a:ext cx="2160240" cy="923330"/>
          </a:xfrm>
          <a:prstGeom prst="rect">
            <a:avLst/>
          </a:prstGeom>
          <a:noFill/>
        </p:spPr>
        <p:txBody>
          <a:bodyPr wrap="square" rtlCol="0">
            <a:spAutoFit/>
          </a:bodyPr>
          <a:lstStyle/>
          <a:p>
            <a:r>
              <a:rPr lang="zh-CN" altLang="en-US" dirty="0" smtClean="0"/>
              <a:t>姓名</a:t>
            </a:r>
            <a:r>
              <a:rPr lang="zh-CN" altLang="en-US" dirty="0" smtClean="0"/>
              <a:t>：</a:t>
            </a:r>
            <a:r>
              <a:rPr lang="zh-CN" altLang="en-US" dirty="0" smtClean="0"/>
              <a:t>聂晓飞</a:t>
            </a:r>
            <a:endParaRPr lang="en-US" altLang="zh-CN" dirty="0" smtClean="0"/>
          </a:p>
          <a:p>
            <a:r>
              <a:rPr lang="zh-CN" altLang="en-US" dirty="0"/>
              <a:t>学</a:t>
            </a:r>
            <a:r>
              <a:rPr lang="zh-CN" altLang="en-US" dirty="0" smtClean="0"/>
              <a:t>号：</a:t>
            </a:r>
            <a:r>
              <a:rPr lang="en-US" altLang="zh-CN" dirty="0" smtClean="0"/>
              <a:t>08214012</a:t>
            </a:r>
          </a:p>
          <a:p>
            <a:r>
              <a:rPr lang="zh-CN" altLang="en-US" dirty="0" smtClean="0"/>
              <a:t>指导</a:t>
            </a:r>
            <a:r>
              <a:rPr lang="zh-CN" altLang="en-US" dirty="0" smtClean="0"/>
              <a:t>教师：郭宇春</a:t>
            </a:r>
            <a:endParaRPr lang="zh-CN" altLang="en-US" dirty="0"/>
          </a:p>
        </p:txBody>
      </p:sp>
    </p:spTree>
    <p:extLst>
      <p:ext uri="{BB962C8B-B14F-4D97-AF65-F5344CB8AC3E}">
        <p14:creationId xmlns="" xmlns:p14="http://schemas.microsoft.com/office/powerpoint/2010/main" val="5521828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基于协同的推荐</a:t>
            </a:r>
            <a:endParaRPr lang="zh-CN" altLang="en-US" dirty="0"/>
          </a:p>
        </p:txBody>
      </p:sp>
      <p:sp>
        <p:nvSpPr>
          <p:cNvPr id="3" name="内容占位符 2"/>
          <p:cNvSpPr>
            <a:spLocks noGrp="1"/>
          </p:cNvSpPr>
          <p:nvPr>
            <p:ph idx="1"/>
          </p:nvPr>
        </p:nvSpPr>
        <p:spPr/>
        <p:txBody>
          <a:bodyPr/>
          <a:lstStyle/>
          <a:p>
            <a:r>
              <a:rPr lang="zh-CN" altLang="en-US" dirty="0" smtClean="0"/>
              <a:t>六次推荐实验结果比较</a:t>
            </a:r>
            <a:endParaRPr lang="zh-CN" altLang="en-US" dirty="0"/>
          </a:p>
        </p:txBody>
      </p:sp>
      <p:graphicFrame>
        <p:nvGraphicFramePr>
          <p:cNvPr id="4" name="表格 3"/>
          <p:cNvGraphicFramePr>
            <a:graphicFrameLocks noGrp="1"/>
          </p:cNvGraphicFramePr>
          <p:nvPr>
            <p:extLst>
              <p:ext uri="{D42A27DB-BD31-4B8C-83A1-F6EECF244321}">
                <p14:modId xmlns="" xmlns:p14="http://schemas.microsoft.com/office/powerpoint/2010/main" val="214436937"/>
              </p:ext>
            </p:extLst>
          </p:nvPr>
        </p:nvGraphicFramePr>
        <p:xfrm>
          <a:off x="899592" y="2132856"/>
          <a:ext cx="6546987" cy="4015317"/>
        </p:xfrm>
        <a:graphic>
          <a:graphicData uri="http://schemas.openxmlformats.org/drawingml/2006/table">
            <a:tbl>
              <a:tblPr firstRow="1" firstCol="1" bandRow="1">
                <a:tableStyleId>{9D7B26C5-4107-4FEC-AEDC-1716B250A1EF}</a:tableStyleId>
              </a:tblPr>
              <a:tblGrid>
                <a:gridCol w="1297163"/>
                <a:gridCol w="874831"/>
                <a:gridCol w="874831"/>
                <a:gridCol w="874831"/>
                <a:gridCol w="874831"/>
                <a:gridCol w="874831"/>
                <a:gridCol w="875669"/>
              </a:tblGrid>
              <a:tr h="433733">
                <a:tc>
                  <a:txBody>
                    <a:bodyPr/>
                    <a:lstStyle/>
                    <a:p>
                      <a:pPr algn="just">
                        <a:lnSpc>
                          <a:spcPct val="150000"/>
                        </a:lnSpc>
                        <a:spcAft>
                          <a:spcPts val="0"/>
                        </a:spcAft>
                      </a:pPr>
                      <a:r>
                        <a:rPr lang="zh-CN" sz="1400" kern="100" dirty="0">
                          <a:effectLst/>
                        </a:rPr>
                        <a:t>实验</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sz="1400" kern="100">
                          <a:effectLst/>
                        </a:rPr>
                        <a:t>1</a:t>
                      </a:r>
                      <a:endParaRPr lang="zh-CN" sz="1800" kern="100">
                        <a:effectLst/>
                        <a:latin typeface="Times New Roman"/>
                        <a:ea typeface="宋体"/>
                      </a:endParaRPr>
                    </a:p>
                  </a:txBody>
                  <a:tcPr marL="68580" marR="68580" marT="0" marB="0"/>
                </a:tc>
                <a:tc>
                  <a:txBody>
                    <a:bodyPr/>
                    <a:lstStyle/>
                    <a:p>
                      <a:pPr algn="just">
                        <a:lnSpc>
                          <a:spcPct val="150000"/>
                        </a:lnSpc>
                        <a:spcAft>
                          <a:spcPts val="0"/>
                        </a:spcAft>
                      </a:pPr>
                      <a:r>
                        <a:rPr lang="en-US" sz="1400" kern="100">
                          <a:effectLst/>
                        </a:rPr>
                        <a:t>2</a:t>
                      </a:r>
                      <a:endParaRPr lang="zh-CN" sz="1800" kern="100">
                        <a:effectLst/>
                        <a:latin typeface="Times New Roman"/>
                        <a:ea typeface="宋体"/>
                      </a:endParaRPr>
                    </a:p>
                  </a:txBody>
                  <a:tcPr marL="68580" marR="68580" marT="0" marB="0"/>
                </a:tc>
                <a:tc>
                  <a:txBody>
                    <a:bodyPr/>
                    <a:lstStyle/>
                    <a:p>
                      <a:pPr algn="just">
                        <a:lnSpc>
                          <a:spcPct val="150000"/>
                        </a:lnSpc>
                        <a:spcAft>
                          <a:spcPts val="0"/>
                        </a:spcAft>
                      </a:pPr>
                      <a:r>
                        <a:rPr lang="en-US" sz="1400" kern="100">
                          <a:effectLst/>
                        </a:rPr>
                        <a:t>3</a:t>
                      </a:r>
                      <a:endParaRPr lang="zh-CN" sz="1800" kern="100">
                        <a:effectLst/>
                        <a:latin typeface="Times New Roman"/>
                        <a:ea typeface="宋体"/>
                      </a:endParaRPr>
                    </a:p>
                  </a:txBody>
                  <a:tcPr marL="68580" marR="68580" marT="0" marB="0"/>
                </a:tc>
                <a:tc>
                  <a:txBody>
                    <a:bodyPr/>
                    <a:lstStyle/>
                    <a:p>
                      <a:pPr algn="just">
                        <a:lnSpc>
                          <a:spcPct val="150000"/>
                        </a:lnSpc>
                        <a:spcAft>
                          <a:spcPts val="0"/>
                        </a:spcAft>
                      </a:pPr>
                      <a:r>
                        <a:rPr lang="en-US" sz="1400" kern="100">
                          <a:effectLst/>
                        </a:rPr>
                        <a:t>4</a:t>
                      </a:r>
                      <a:endParaRPr lang="zh-CN" sz="1800" kern="100">
                        <a:effectLst/>
                        <a:latin typeface="Times New Roman"/>
                        <a:ea typeface="宋体"/>
                      </a:endParaRPr>
                    </a:p>
                  </a:txBody>
                  <a:tcPr marL="68580" marR="68580" marT="0" marB="0"/>
                </a:tc>
                <a:tc>
                  <a:txBody>
                    <a:bodyPr/>
                    <a:lstStyle/>
                    <a:p>
                      <a:pPr algn="just">
                        <a:lnSpc>
                          <a:spcPct val="150000"/>
                        </a:lnSpc>
                        <a:spcAft>
                          <a:spcPts val="0"/>
                        </a:spcAft>
                      </a:pPr>
                      <a:r>
                        <a:rPr lang="en-US" sz="1400" kern="100">
                          <a:effectLst/>
                        </a:rPr>
                        <a:t>5</a:t>
                      </a:r>
                      <a:endParaRPr lang="zh-CN" sz="1800" kern="100">
                        <a:effectLst/>
                        <a:latin typeface="Times New Roman"/>
                        <a:ea typeface="宋体"/>
                      </a:endParaRPr>
                    </a:p>
                  </a:txBody>
                  <a:tcPr marL="68580" marR="68580" marT="0" marB="0"/>
                </a:tc>
                <a:tc>
                  <a:txBody>
                    <a:bodyPr/>
                    <a:lstStyle/>
                    <a:p>
                      <a:pPr algn="just">
                        <a:lnSpc>
                          <a:spcPct val="150000"/>
                        </a:lnSpc>
                        <a:spcAft>
                          <a:spcPts val="0"/>
                        </a:spcAft>
                      </a:pPr>
                      <a:r>
                        <a:rPr lang="en-US" sz="1400" kern="100">
                          <a:effectLst/>
                        </a:rPr>
                        <a:t>6</a:t>
                      </a:r>
                      <a:endParaRPr lang="zh-CN" sz="1800" kern="100">
                        <a:effectLst/>
                        <a:latin typeface="Times New Roman"/>
                        <a:ea typeface="宋体"/>
                      </a:endParaRPr>
                    </a:p>
                  </a:txBody>
                  <a:tcPr marL="68580" marR="68580" marT="0" marB="0"/>
                </a:tc>
              </a:tr>
              <a:tr h="675003">
                <a:tc>
                  <a:txBody>
                    <a:bodyPr/>
                    <a:lstStyle/>
                    <a:p>
                      <a:pPr algn="just">
                        <a:lnSpc>
                          <a:spcPct val="150000"/>
                        </a:lnSpc>
                        <a:spcAft>
                          <a:spcPts val="0"/>
                        </a:spcAft>
                      </a:pPr>
                      <a:r>
                        <a:rPr lang="zh-CN" sz="1400" kern="100">
                          <a:effectLst/>
                        </a:rPr>
                        <a:t>推荐算法</a:t>
                      </a:r>
                      <a:endParaRPr lang="zh-CN" sz="1800" kern="100">
                        <a:effectLst/>
                        <a:latin typeface="Times New Roman"/>
                        <a:ea typeface="宋体"/>
                      </a:endParaRPr>
                    </a:p>
                  </a:txBody>
                  <a:tcPr marL="68580" marR="68580" marT="0" marB="0"/>
                </a:tc>
                <a:tc>
                  <a:txBody>
                    <a:bodyPr/>
                    <a:lstStyle/>
                    <a:p>
                      <a:pPr algn="just">
                        <a:lnSpc>
                          <a:spcPct val="150000"/>
                        </a:lnSpc>
                        <a:spcAft>
                          <a:spcPts val="0"/>
                        </a:spcAft>
                      </a:pPr>
                      <a:r>
                        <a:rPr lang="zh-CN" sz="1400" kern="100">
                          <a:effectLst/>
                        </a:rPr>
                        <a:t>基于内容</a:t>
                      </a:r>
                      <a:endParaRPr lang="zh-CN" sz="1800" kern="100">
                        <a:effectLst/>
                        <a:latin typeface="Times New Roman"/>
                        <a:ea typeface="宋体"/>
                      </a:endParaRPr>
                    </a:p>
                  </a:txBody>
                  <a:tcPr marL="68580" marR="68580" marT="0" marB="0"/>
                </a:tc>
                <a:tc>
                  <a:txBody>
                    <a:bodyPr/>
                    <a:lstStyle/>
                    <a:p>
                      <a:pPr algn="just">
                        <a:lnSpc>
                          <a:spcPct val="150000"/>
                        </a:lnSpc>
                        <a:spcAft>
                          <a:spcPts val="0"/>
                        </a:spcAft>
                      </a:pPr>
                      <a:r>
                        <a:rPr lang="zh-CN" sz="1400" kern="100" dirty="0">
                          <a:effectLst/>
                        </a:rPr>
                        <a:t>基于内容</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zh-CN" sz="1400" kern="100">
                          <a:effectLst/>
                        </a:rPr>
                        <a:t>基于内容</a:t>
                      </a:r>
                      <a:endParaRPr lang="zh-CN" sz="1800" kern="100">
                        <a:effectLst/>
                        <a:latin typeface="Times New Roman"/>
                        <a:ea typeface="宋体"/>
                      </a:endParaRPr>
                    </a:p>
                  </a:txBody>
                  <a:tcPr marL="68580" marR="68580" marT="0" marB="0"/>
                </a:tc>
                <a:tc>
                  <a:txBody>
                    <a:bodyPr/>
                    <a:lstStyle/>
                    <a:p>
                      <a:pPr algn="just">
                        <a:lnSpc>
                          <a:spcPct val="150000"/>
                        </a:lnSpc>
                        <a:spcAft>
                          <a:spcPts val="0"/>
                        </a:spcAft>
                      </a:pPr>
                      <a:r>
                        <a:rPr lang="zh-CN" sz="1400" kern="100">
                          <a:effectLst/>
                        </a:rPr>
                        <a:t>协同</a:t>
                      </a:r>
                      <a:endParaRPr lang="zh-CN" sz="1800" kern="100">
                        <a:effectLst/>
                        <a:latin typeface="Times New Roman"/>
                        <a:ea typeface="宋体"/>
                      </a:endParaRPr>
                    </a:p>
                  </a:txBody>
                  <a:tcPr marL="68580" marR="68580" marT="0" marB="0"/>
                </a:tc>
                <a:tc>
                  <a:txBody>
                    <a:bodyPr/>
                    <a:lstStyle/>
                    <a:p>
                      <a:pPr algn="just">
                        <a:lnSpc>
                          <a:spcPct val="150000"/>
                        </a:lnSpc>
                        <a:spcAft>
                          <a:spcPts val="0"/>
                        </a:spcAft>
                      </a:pPr>
                      <a:r>
                        <a:rPr lang="zh-CN" sz="1400" kern="100">
                          <a:effectLst/>
                        </a:rPr>
                        <a:t>协同</a:t>
                      </a:r>
                      <a:endParaRPr lang="zh-CN" sz="1800" kern="100">
                        <a:effectLst/>
                        <a:latin typeface="Times New Roman"/>
                        <a:ea typeface="宋体"/>
                      </a:endParaRPr>
                    </a:p>
                  </a:txBody>
                  <a:tcPr marL="68580" marR="68580" marT="0" marB="0"/>
                </a:tc>
                <a:tc>
                  <a:txBody>
                    <a:bodyPr/>
                    <a:lstStyle/>
                    <a:p>
                      <a:pPr algn="just">
                        <a:lnSpc>
                          <a:spcPct val="150000"/>
                        </a:lnSpc>
                        <a:spcAft>
                          <a:spcPts val="0"/>
                        </a:spcAft>
                      </a:pPr>
                      <a:r>
                        <a:rPr lang="zh-CN" sz="1400" kern="100">
                          <a:effectLst/>
                        </a:rPr>
                        <a:t>协 同</a:t>
                      </a:r>
                      <a:endParaRPr lang="zh-CN" sz="1800" kern="100">
                        <a:effectLst/>
                        <a:latin typeface="Times New Roman"/>
                        <a:ea typeface="宋体"/>
                      </a:endParaRPr>
                    </a:p>
                  </a:txBody>
                  <a:tcPr marL="68580" marR="68580" marT="0" marB="0"/>
                </a:tc>
              </a:tr>
              <a:tr h="433733">
                <a:tc>
                  <a:txBody>
                    <a:bodyPr/>
                    <a:lstStyle/>
                    <a:p>
                      <a:pPr algn="just">
                        <a:lnSpc>
                          <a:spcPct val="150000"/>
                        </a:lnSpc>
                        <a:spcAft>
                          <a:spcPts val="0"/>
                        </a:spcAft>
                      </a:pPr>
                      <a:r>
                        <a:rPr lang="zh-CN" sz="1400" kern="100">
                          <a:effectLst/>
                        </a:rPr>
                        <a:t>数据集</a:t>
                      </a:r>
                      <a:endParaRPr lang="zh-CN" sz="1800" kern="100">
                        <a:effectLst/>
                        <a:latin typeface="Times New Roman"/>
                        <a:ea typeface="宋体"/>
                      </a:endParaRPr>
                    </a:p>
                  </a:txBody>
                  <a:tcPr marL="68580" marR="68580" marT="0" marB="0"/>
                </a:tc>
                <a:tc>
                  <a:txBody>
                    <a:bodyPr/>
                    <a:lstStyle/>
                    <a:p>
                      <a:pPr algn="just">
                        <a:lnSpc>
                          <a:spcPct val="150000"/>
                        </a:lnSpc>
                        <a:spcAft>
                          <a:spcPts val="0"/>
                        </a:spcAft>
                      </a:pPr>
                      <a:r>
                        <a:rPr lang="en-US" sz="1400" kern="100">
                          <a:effectLst/>
                        </a:rPr>
                        <a:t>A</a:t>
                      </a:r>
                      <a:endParaRPr lang="zh-CN" sz="1800" kern="100">
                        <a:effectLst/>
                        <a:latin typeface="Times New Roman"/>
                        <a:ea typeface="宋体"/>
                      </a:endParaRPr>
                    </a:p>
                  </a:txBody>
                  <a:tcPr marL="68580" marR="68580" marT="0" marB="0"/>
                </a:tc>
                <a:tc>
                  <a:txBody>
                    <a:bodyPr/>
                    <a:lstStyle/>
                    <a:p>
                      <a:pPr algn="just">
                        <a:lnSpc>
                          <a:spcPct val="150000"/>
                        </a:lnSpc>
                        <a:spcAft>
                          <a:spcPts val="0"/>
                        </a:spcAft>
                      </a:pPr>
                      <a:r>
                        <a:rPr lang="en-US" sz="1400" kern="100">
                          <a:effectLst/>
                        </a:rPr>
                        <a:t>B</a:t>
                      </a:r>
                      <a:endParaRPr lang="zh-CN" sz="1800" kern="100">
                        <a:effectLst/>
                        <a:latin typeface="Times New Roman"/>
                        <a:ea typeface="宋体"/>
                      </a:endParaRPr>
                    </a:p>
                  </a:txBody>
                  <a:tcPr marL="68580" marR="68580" marT="0" marB="0"/>
                </a:tc>
                <a:tc>
                  <a:txBody>
                    <a:bodyPr/>
                    <a:lstStyle/>
                    <a:p>
                      <a:pPr algn="just">
                        <a:lnSpc>
                          <a:spcPct val="150000"/>
                        </a:lnSpc>
                        <a:spcAft>
                          <a:spcPts val="0"/>
                        </a:spcAft>
                      </a:pPr>
                      <a:r>
                        <a:rPr lang="en-US" sz="1400" kern="100">
                          <a:effectLst/>
                        </a:rPr>
                        <a:t>B</a:t>
                      </a:r>
                      <a:endParaRPr lang="zh-CN" sz="1800" kern="100">
                        <a:effectLst/>
                        <a:latin typeface="Times New Roman"/>
                        <a:ea typeface="宋体"/>
                      </a:endParaRPr>
                    </a:p>
                  </a:txBody>
                  <a:tcPr marL="68580" marR="68580" marT="0" marB="0"/>
                </a:tc>
                <a:tc>
                  <a:txBody>
                    <a:bodyPr/>
                    <a:lstStyle/>
                    <a:p>
                      <a:pPr algn="just">
                        <a:lnSpc>
                          <a:spcPct val="150000"/>
                        </a:lnSpc>
                        <a:spcAft>
                          <a:spcPts val="0"/>
                        </a:spcAft>
                      </a:pPr>
                      <a:r>
                        <a:rPr lang="en-US" sz="1400" kern="100">
                          <a:effectLst/>
                        </a:rPr>
                        <a:t>A</a:t>
                      </a:r>
                      <a:endParaRPr lang="zh-CN" sz="1800" kern="100">
                        <a:effectLst/>
                        <a:latin typeface="Times New Roman"/>
                        <a:ea typeface="宋体"/>
                      </a:endParaRPr>
                    </a:p>
                  </a:txBody>
                  <a:tcPr marL="68580" marR="68580" marT="0" marB="0"/>
                </a:tc>
                <a:tc>
                  <a:txBody>
                    <a:bodyPr/>
                    <a:lstStyle/>
                    <a:p>
                      <a:pPr algn="just">
                        <a:lnSpc>
                          <a:spcPct val="150000"/>
                        </a:lnSpc>
                        <a:spcAft>
                          <a:spcPts val="0"/>
                        </a:spcAft>
                      </a:pPr>
                      <a:r>
                        <a:rPr lang="en-US" sz="1400" kern="100">
                          <a:effectLst/>
                        </a:rPr>
                        <a:t>B</a:t>
                      </a:r>
                      <a:endParaRPr lang="zh-CN" sz="1800" kern="100">
                        <a:effectLst/>
                        <a:latin typeface="Times New Roman"/>
                        <a:ea typeface="宋体"/>
                      </a:endParaRPr>
                    </a:p>
                  </a:txBody>
                  <a:tcPr marL="68580" marR="68580" marT="0" marB="0"/>
                </a:tc>
                <a:tc>
                  <a:txBody>
                    <a:bodyPr/>
                    <a:lstStyle/>
                    <a:p>
                      <a:pPr algn="just">
                        <a:lnSpc>
                          <a:spcPct val="150000"/>
                        </a:lnSpc>
                        <a:spcAft>
                          <a:spcPts val="0"/>
                        </a:spcAft>
                      </a:pPr>
                      <a:r>
                        <a:rPr lang="en-US" sz="1400" kern="100">
                          <a:effectLst/>
                        </a:rPr>
                        <a:t>B</a:t>
                      </a:r>
                      <a:endParaRPr lang="zh-CN" sz="1800" kern="100">
                        <a:effectLst/>
                        <a:latin typeface="Times New Roman"/>
                        <a:ea typeface="宋体"/>
                      </a:endParaRPr>
                    </a:p>
                  </a:txBody>
                  <a:tcPr marL="68580" marR="68580" marT="0" marB="0"/>
                </a:tc>
              </a:tr>
              <a:tr h="675003">
                <a:tc>
                  <a:txBody>
                    <a:bodyPr/>
                    <a:lstStyle/>
                    <a:p>
                      <a:pPr algn="just">
                        <a:lnSpc>
                          <a:spcPct val="150000"/>
                        </a:lnSpc>
                        <a:spcAft>
                          <a:spcPts val="0"/>
                        </a:spcAft>
                      </a:pPr>
                      <a:r>
                        <a:rPr lang="zh-CN" sz="1400" kern="100">
                          <a:effectLst/>
                        </a:rPr>
                        <a:t>训练集</a:t>
                      </a:r>
                      <a:r>
                        <a:rPr lang="en-US" sz="1400" kern="100">
                          <a:effectLst/>
                        </a:rPr>
                        <a:t>: </a:t>
                      </a:r>
                      <a:r>
                        <a:rPr lang="zh-CN" sz="1400" kern="100">
                          <a:effectLst/>
                        </a:rPr>
                        <a:t>测试集</a:t>
                      </a:r>
                      <a:r>
                        <a:rPr lang="en-US" sz="1400" kern="100">
                          <a:effectLst/>
                        </a:rPr>
                        <a:t>: </a:t>
                      </a:r>
                      <a:r>
                        <a:rPr lang="zh-CN" sz="1400" kern="100">
                          <a:effectLst/>
                        </a:rPr>
                        <a:t>推荐集</a:t>
                      </a:r>
                      <a:endParaRPr lang="zh-CN" sz="1800" kern="100">
                        <a:effectLst/>
                        <a:latin typeface="Times New Roman"/>
                        <a:ea typeface="宋体"/>
                      </a:endParaRPr>
                    </a:p>
                  </a:txBody>
                  <a:tcPr marL="68580" marR="68580" marT="0" marB="0"/>
                </a:tc>
                <a:tc>
                  <a:txBody>
                    <a:bodyPr/>
                    <a:lstStyle/>
                    <a:p>
                      <a:pPr algn="just">
                        <a:lnSpc>
                          <a:spcPct val="150000"/>
                        </a:lnSpc>
                        <a:spcAft>
                          <a:spcPts val="0"/>
                        </a:spcAft>
                      </a:pPr>
                      <a:r>
                        <a:rPr lang="en-US" sz="1400" kern="100">
                          <a:effectLst/>
                        </a:rPr>
                        <a:t>8:2:10</a:t>
                      </a:r>
                      <a:endParaRPr lang="zh-CN" sz="1800" kern="100">
                        <a:effectLst/>
                        <a:latin typeface="Times New Roman"/>
                        <a:ea typeface="宋体"/>
                      </a:endParaRPr>
                    </a:p>
                  </a:txBody>
                  <a:tcPr marL="68580" marR="68580" marT="0" marB="0"/>
                </a:tc>
                <a:tc>
                  <a:txBody>
                    <a:bodyPr/>
                    <a:lstStyle/>
                    <a:p>
                      <a:pPr algn="just">
                        <a:lnSpc>
                          <a:spcPct val="150000"/>
                        </a:lnSpc>
                        <a:spcAft>
                          <a:spcPts val="0"/>
                        </a:spcAft>
                      </a:pPr>
                      <a:r>
                        <a:rPr lang="en-US" sz="1400" kern="100">
                          <a:effectLst/>
                        </a:rPr>
                        <a:t>40:10:50</a:t>
                      </a:r>
                      <a:endParaRPr lang="zh-CN" sz="1800" kern="100">
                        <a:effectLst/>
                        <a:latin typeface="Times New Roman"/>
                        <a:ea typeface="宋体"/>
                      </a:endParaRPr>
                    </a:p>
                  </a:txBody>
                  <a:tcPr marL="68580" marR="68580" marT="0" marB="0"/>
                </a:tc>
                <a:tc>
                  <a:txBody>
                    <a:bodyPr/>
                    <a:lstStyle/>
                    <a:p>
                      <a:pPr algn="just">
                        <a:lnSpc>
                          <a:spcPct val="150000"/>
                        </a:lnSpc>
                        <a:spcAft>
                          <a:spcPts val="0"/>
                        </a:spcAft>
                      </a:pPr>
                      <a:r>
                        <a:rPr lang="en-US" sz="1400" kern="100" smtClean="0">
                          <a:effectLst/>
                        </a:rPr>
                        <a:t>48:2:10</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sz="1400" kern="100">
                          <a:effectLst/>
                        </a:rPr>
                        <a:t>8:2:10</a:t>
                      </a:r>
                      <a:endParaRPr lang="zh-CN" sz="1800" kern="100">
                        <a:effectLst/>
                        <a:latin typeface="Times New Roman"/>
                        <a:ea typeface="宋体"/>
                      </a:endParaRPr>
                    </a:p>
                  </a:txBody>
                  <a:tcPr marL="68580" marR="68580" marT="0" marB="0"/>
                </a:tc>
                <a:tc>
                  <a:txBody>
                    <a:bodyPr/>
                    <a:lstStyle/>
                    <a:p>
                      <a:pPr algn="just">
                        <a:lnSpc>
                          <a:spcPct val="150000"/>
                        </a:lnSpc>
                        <a:spcAft>
                          <a:spcPts val="0"/>
                        </a:spcAft>
                      </a:pPr>
                      <a:r>
                        <a:rPr lang="en-US" sz="1400" kern="100">
                          <a:effectLst/>
                        </a:rPr>
                        <a:t>40:10:50</a:t>
                      </a:r>
                      <a:endParaRPr lang="zh-CN" sz="1800" kern="100">
                        <a:effectLst/>
                        <a:latin typeface="Times New Roman"/>
                        <a:ea typeface="宋体"/>
                      </a:endParaRPr>
                    </a:p>
                  </a:txBody>
                  <a:tcPr marL="68580" marR="68580" marT="0" marB="0"/>
                </a:tc>
                <a:tc>
                  <a:txBody>
                    <a:bodyPr/>
                    <a:lstStyle/>
                    <a:p>
                      <a:pPr algn="just">
                        <a:lnSpc>
                          <a:spcPct val="150000"/>
                        </a:lnSpc>
                        <a:spcAft>
                          <a:spcPts val="0"/>
                        </a:spcAft>
                      </a:pPr>
                      <a:r>
                        <a:rPr lang="en-US" sz="1400" kern="100">
                          <a:effectLst/>
                        </a:rPr>
                        <a:t>48:2:10</a:t>
                      </a:r>
                      <a:endParaRPr lang="zh-CN" sz="1800" kern="100">
                        <a:effectLst/>
                        <a:latin typeface="Times New Roman"/>
                        <a:ea typeface="宋体"/>
                      </a:endParaRPr>
                    </a:p>
                  </a:txBody>
                  <a:tcPr marL="68580" marR="68580" marT="0" marB="0"/>
                </a:tc>
              </a:tr>
              <a:tr h="454704">
                <a:tc>
                  <a:txBody>
                    <a:bodyPr/>
                    <a:lstStyle/>
                    <a:p>
                      <a:pPr algn="just">
                        <a:lnSpc>
                          <a:spcPct val="150000"/>
                        </a:lnSpc>
                        <a:spcAft>
                          <a:spcPts val="0"/>
                        </a:spcAft>
                      </a:pPr>
                      <a:r>
                        <a:rPr lang="zh-CN" sz="1400" kern="100">
                          <a:effectLst/>
                        </a:rPr>
                        <a:t>命中次数</a:t>
                      </a:r>
                      <a:endParaRPr lang="zh-CN" sz="1800" kern="100">
                        <a:effectLst/>
                        <a:latin typeface="Times New Roman"/>
                        <a:ea typeface="宋体"/>
                      </a:endParaRPr>
                    </a:p>
                  </a:txBody>
                  <a:tcPr marL="68580" marR="68580" marT="0" marB="0"/>
                </a:tc>
                <a:tc>
                  <a:txBody>
                    <a:bodyPr/>
                    <a:lstStyle/>
                    <a:p>
                      <a:pPr algn="just">
                        <a:lnSpc>
                          <a:spcPct val="150000"/>
                        </a:lnSpc>
                        <a:spcAft>
                          <a:spcPts val="0"/>
                        </a:spcAft>
                      </a:pPr>
                      <a:r>
                        <a:rPr lang="en-US" sz="1400" kern="100">
                          <a:effectLst/>
                        </a:rPr>
                        <a:t>32</a:t>
                      </a:r>
                      <a:endParaRPr lang="zh-CN" sz="1800" kern="100">
                        <a:effectLst/>
                        <a:latin typeface="Times New Roman"/>
                        <a:ea typeface="宋体"/>
                      </a:endParaRPr>
                    </a:p>
                  </a:txBody>
                  <a:tcPr marL="68580" marR="68580" marT="0" marB="0"/>
                </a:tc>
                <a:tc>
                  <a:txBody>
                    <a:bodyPr/>
                    <a:lstStyle/>
                    <a:p>
                      <a:pPr algn="just">
                        <a:lnSpc>
                          <a:spcPct val="150000"/>
                        </a:lnSpc>
                        <a:spcAft>
                          <a:spcPts val="0"/>
                        </a:spcAft>
                      </a:pPr>
                      <a:r>
                        <a:rPr lang="en-US" sz="1400" kern="100" dirty="0">
                          <a:effectLst/>
                        </a:rPr>
                        <a:t>705</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sz="1400" kern="100">
                          <a:effectLst/>
                        </a:rPr>
                        <a:t>29</a:t>
                      </a:r>
                      <a:endParaRPr lang="zh-CN" sz="1800" kern="100">
                        <a:effectLst/>
                        <a:latin typeface="Times New Roman"/>
                        <a:ea typeface="宋体"/>
                      </a:endParaRPr>
                    </a:p>
                  </a:txBody>
                  <a:tcPr marL="68580" marR="68580" marT="0" marB="0"/>
                </a:tc>
                <a:tc>
                  <a:txBody>
                    <a:bodyPr/>
                    <a:lstStyle/>
                    <a:p>
                      <a:pPr algn="just">
                        <a:lnSpc>
                          <a:spcPct val="150000"/>
                        </a:lnSpc>
                        <a:spcAft>
                          <a:spcPts val="0"/>
                        </a:spcAft>
                      </a:pPr>
                      <a:r>
                        <a:rPr lang="en-US" sz="1400" kern="100">
                          <a:effectLst/>
                        </a:rPr>
                        <a:t>82</a:t>
                      </a:r>
                      <a:endParaRPr lang="zh-CN" sz="1800" kern="100">
                        <a:effectLst/>
                        <a:latin typeface="Times New Roman"/>
                        <a:ea typeface="宋体"/>
                      </a:endParaRPr>
                    </a:p>
                  </a:txBody>
                  <a:tcPr marL="68580" marR="68580" marT="0" marB="0"/>
                </a:tc>
                <a:tc>
                  <a:txBody>
                    <a:bodyPr/>
                    <a:lstStyle/>
                    <a:p>
                      <a:pPr algn="just">
                        <a:lnSpc>
                          <a:spcPct val="150000"/>
                        </a:lnSpc>
                        <a:spcAft>
                          <a:spcPts val="0"/>
                        </a:spcAft>
                      </a:pPr>
                      <a:r>
                        <a:rPr lang="en-US" sz="1400" kern="100">
                          <a:effectLst/>
                        </a:rPr>
                        <a:t>2740</a:t>
                      </a:r>
                      <a:endParaRPr lang="zh-CN" sz="1800" kern="100">
                        <a:effectLst/>
                        <a:latin typeface="Times New Roman"/>
                        <a:ea typeface="宋体"/>
                      </a:endParaRPr>
                    </a:p>
                  </a:txBody>
                  <a:tcPr marL="68580" marR="68580" marT="0" marB="0"/>
                </a:tc>
                <a:tc>
                  <a:txBody>
                    <a:bodyPr/>
                    <a:lstStyle/>
                    <a:p>
                      <a:pPr algn="just">
                        <a:lnSpc>
                          <a:spcPct val="150000"/>
                        </a:lnSpc>
                        <a:spcAft>
                          <a:spcPts val="0"/>
                        </a:spcAft>
                      </a:pPr>
                      <a:r>
                        <a:rPr lang="en-US" sz="1400" kern="100">
                          <a:effectLst/>
                        </a:rPr>
                        <a:t>189</a:t>
                      </a:r>
                      <a:endParaRPr lang="zh-CN" sz="1800" kern="100">
                        <a:effectLst/>
                        <a:latin typeface="Times New Roman"/>
                        <a:ea typeface="宋体"/>
                      </a:endParaRPr>
                    </a:p>
                  </a:txBody>
                  <a:tcPr marL="68580" marR="68580" marT="0" marB="0"/>
                </a:tc>
              </a:tr>
              <a:tr h="433733">
                <a:tc>
                  <a:txBody>
                    <a:bodyPr/>
                    <a:lstStyle/>
                    <a:p>
                      <a:pPr algn="just">
                        <a:lnSpc>
                          <a:spcPct val="150000"/>
                        </a:lnSpc>
                        <a:spcAft>
                          <a:spcPts val="0"/>
                        </a:spcAft>
                      </a:pPr>
                      <a:r>
                        <a:rPr lang="zh-CN" sz="1400" kern="100">
                          <a:effectLst/>
                        </a:rPr>
                        <a:t>类型准确度</a:t>
                      </a:r>
                      <a:endParaRPr lang="zh-CN" sz="1800" kern="100">
                        <a:effectLst/>
                        <a:latin typeface="Times New Roman"/>
                        <a:ea typeface="宋体"/>
                      </a:endParaRPr>
                    </a:p>
                  </a:txBody>
                  <a:tcPr marL="68580" marR="68580" marT="0" marB="0"/>
                </a:tc>
                <a:tc>
                  <a:txBody>
                    <a:bodyPr/>
                    <a:lstStyle/>
                    <a:p>
                      <a:pPr algn="just">
                        <a:lnSpc>
                          <a:spcPct val="150000"/>
                        </a:lnSpc>
                        <a:spcAft>
                          <a:spcPts val="0"/>
                        </a:spcAft>
                      </a:pPr>
                      <a:r>
                        <a:rPr lang="en-US" sz="1400" kern="100">
                          <a:effectLst/>
                        </a:rPr>
                        <a:t>639</a:t>
                      </a:r>
                      <a:endParaRPr lang="zh-CN" sz="1800" kern="100">
                        <a:effectLst/>
                        <a:latin typeface="Times New Roman"/>
                        <a:ea typeface="宋体"/>
                      </a:endParaRPr>
                    </a:p>
                  </a:txBody>
                  <a:tcPr marL="68580" marR="68580" marT="0" marB="0"/>
                </a:tc>
                <a:tc>
                  <a:txBody>
                    <a:bodyPr/>
                    <a:lstStyle/>
                    <a:p>
                      <a:pPr algn="just">
                        <a:lnSpc>
                          <a:spcPct val="150000"/>
                        </a:lnSpc>
                        <a:spcAft>
                          <a:spcPts val="0"/>
                        </a:spcAft>
                      </a:pPr>
                      <a:r>
                        <a:rPr lang="en-US" sz="1400" kern="100">
                          <a:effectLst/>
                        </a:rPr>
                        <a:t>1394</a:t>
                      </a:r>
                      <a:endParaRPr lang="zh-CN" sz="1800" kern="100">
                        <a:effectLst/>
                        <a:latin typeface="Times New Roman"/>
                        <a:ea typeface="宋体"/>
                      </a:endParaRPr>
                    </a:p>
                  </a:txBody>
                  <a:tcPr marL="68580" marR="68580" marT="0" marB="0"/>
                </a:tc>
                <a:tc>
                  <a:txBody>
                    <a:bodyPr/>
                    <a:lstStyle/>
                    <a:p>
                      <a:pPr algn="just">
                        <a:lnSpc>
                          <a:spcPct val="150000"/>
                        </a:lnSpc>
                        <a:spcAft>
                          <a:spcPts val="0"/>
                        </a:spcAft>
                      </a:pPr>
                      <a:r>
                        <a:rPr lang="en-US" sz="1400" kern="100">
                          <a:effectLst/>
                        </a:rPr>
                        <a:t>1260</a:t>
                      </a:r>
                      <a:endParaRPr lang="zh-CN" sz="1800" kern="100">
                        <a:effectLst/>
                        <a:latin typeface="Times New Roman"/>
                        <a:ea typeface="宋体"/>
                      </a:endParaRPr>
                    </a:p>
                  </a:txBody>
                  <a:tcPr marL="68580" marR="68580" marT="0" marB="0"/>
                </a:tc>
                <a:tc>
                  <a:txBody>
                    <a:bodyPr/>
                    <a:lstStyle/>
                    <a:p>
                      <a:pPr algn="just">
                        <a:lnSpc>
                          <a:spcPct val="150000"/>
                        </a:lnSpc>
                        <a:spcAft>
                          <a:spcPts val="0"/>
                        </a:spcAft>
                      </a:pPr>
                      <a:r>
                        <a:rPr lang="en-US" sz="1400" kern="100">
                          <a:effectLst/>
                        </a:rPr>
                        <a:t>559</a:t>
                      </a:r>
                      <a:endParaRPr lang="zh-CN" sz="1800" kern="100">
                        <a:effectLst/>
                        <a:latin typeface="Times New Roman"/>
                        <a:ea typeface="宋体"/>
                      </a:endParaRPr>
                    </a:p>
                  </a:txBody>
                  <a:tcPr marL="68580" marR="68580" marT="0" marB="0"/>
                </a:tc>
                <a:tc>
                  <a:txBody>
                    <a:bodyPr/>
                    <a:lstStyle/>
                    <a:p>
                      <a:pPr algn="just">
                        <a:lnSpc>
                          <a:spcPct val="150000"/>
                        </a:lnSpc>
                        <a:spcAft>
                          <a:spcPts val="0"/>
                        </a:spcAft>
                      </a:pPr>
                      <a:r>
                        <a:rPr lang="en-US" sz="1400" kern="100">
                          <a:effectLst/>
                        </a:rPr>
                        <a:t>1175</a:t>
                      </a:r>
                      <a:endParaRPr lang="zh-CN" sz="1800" kern="100">
                        <a:effectLst/>
                        <a:latin typeface="Times New Roman"/>
                        <a:ea typeface="宋体"/>
                      </a:endParaRPr>
                    </a:p>
                  </a:txBody>
                  <a:tcPr marL="68580" marR="68580" marT="0" marB="0"/>
                </a:tc>
                <a:tc>
                  <a:txBody>
                    <a:bodyPr/>
                    <a:lstStyle/>
                    <a:p>
                      <a:pPr algn="just">
                        <a:lnSpc>
                          <a:spcPct val="150000"/>
                        </a:lnSpc>
                        <a:spcAft>
                          <a:spcPts val="0"/>
                        </a:spcAft>
                      </a:pPr>
                      <a:r>
                        <a:rPr lang="en-US" sz="1400" kern="100">
                          <a:effectLst/>
                        </a:rPr>
                        <a:t>405</a:t>
                      </a:r>
                      <a:endParaRPr lang="zh-CN" sz="1800" kern="100">
                        <a:effectLst/>
                        <a:latin typeface="Times New Roman"/>
                        <a:ea typeface="宋体"/>
                      </a:endParaRPr>
                    </a:p>
                  </a:txBody>
                  <a:tcPr marL="68580" marR="68580" marT="0" marB="0"/>
                </a:tc>
              </a:tr>
              <a:tr h="454704">
                <a:tc>
                  <a:txBody>
                    <a:bodyPr/>
                    <a:lstStyle/>
                    <a:p>
                      <a:pPr algn="just">
                        <a:lnSpc>
                          <a:spcPct val="150000"/>
                        </a:lnSpc>
                        <a:spcAft>
                          <a:spcPts val="0"/>
                        </a:spcAft>
                      </a:pPr>
                      <a:r>
                        <a:rPr lang="zh-CN" sz="1400" kern="100">
                          <a:effectLst/>
                        </a:rPr>
                        <a:t>准确率</a:t>
                      </a:r>
                      <a:endParaRPr lang="zh-CN" sz="1800" kern="100">
                        <a:effectLst/>
                        <a:latin typeface="Times New Roman"/>
                        <a:ea typeface="宋体"/>
                      </a:endParaRPr>
                    </a:p>
                  </a:txBody>
                  <a:tcPr marL="68580" marR="68580" marT="0" marB="0"/>
                </a:tc>
                <a:tc>
                  <a:txBody>
                    <a:bodyPr/>
                    <a:lstStyle/>
                    <a:p>
                      <a:pPr algn="just">
                        <a:lnSpc>
                          <a:spcPct val="150000"/>
                        </a:lnSpc>
                        <a:spcAft>
                          <a:spcPts val="0"/>
                        </a:spcAft>
                      </a:pPr>
                      <a:r>
                        <a:rPr lang="en-US" sz="1400" kern="100">
                          <a:effectLst/>
                        </a:rPr>
                        <a:t>0.0314</a:t>
                      </a:r>
                      <a:endParaRPr lang="zh-CN" sz="1800" kern="100">
                        <a:effectLst/>
                        <a:latin typeface="Times New Roman"/>
                        <a:ea typeface="宋体"/>
                      </a:endParaRPr>
                    </a:p>
                  </a:txBody>
                  <a:tcPr marL="68580" marR="68580" marT="0" marB="0"/>
                </a:tc>
                <a:tc>
                  <a:txBody>
                    <a:bodyPr/>
                    <a:lstStyle/>
                    <a:p>
                      <a:pPr algn="just">
                        <a:lnSpc>
                          <a:spcPct val="150000"/>
                        </a:lnSpc>
                        <a:spcAft>
                          <a:spcPts val="0"/>
                        </a:spcAft>
                      </a:pPr>
                      <a:r>
                        <a:rPr lang="en-US" sz="1400" kern="100">
                          <a:effectLst/>
                        </a:rPr>
                        <a:t>0.061</a:t>
                      </a:r>
                      <a:endParaRPr lang="zh-CN" sz="1800" kern="100">
                        <a:effectLst/>
                        <a:latin typeface="Times New Roman"/>
                        <a:ea typeface="宋体"/>
                      </a:endParaRPr>
                    </a:p>
                  </a:txBody>
                  <a:tcPr marL="68580" marR="68580" marT="0" marB="0"/>
                </a:tc>
                <a:tc>
                  <a:txBody>
                    <a:bodyPr/>
                    <a:lstStyle/>
                    <a:p>
                      <a:pPr algn="just">
                        <a:lnSpc>
                          <a:spcPct val="150000"/>
                        </a:lnSpc>
                        <a:spcAft>
                          <a:spcPts val="0"/>
                        </a:spcAft>
                      </a:pPr>
                      <a:r>
                        <a:rPr lang="en-US" sz="1400" kern="100">
                          <a:effectLst/>
                        </a:rPr>
                        <a:t>0.013</a:t>
                      </a:r>
                      <a:endParaRPr lang="zh-CN" sz="1800" kern="100">
                        <a:effectLst/>
                        <a:latin typeface="Times New Roman"/>
                        <a:ea typeface="宋体"/>
                      </a:endParaRPr>
                    </a:p>
                  </a:txBody>
                  <a:tcPr marL="68580" marR="68580" marT="0" marB="0"/>
                </a:tc>
                <a:tc>
                  <a:txBody>
                    <a:bodyPr/>
                    <a:lstStyle/>
                    <a:p>
                      <a:pPr algn="just">
                        <a:lnSpc>
                          <a:spcPct val="150000"/>
                        </a:lnSpc>
                        <a:spcAft>
                          <a:spcPts val="0"/>
                        </a:spcAft>
                      </a:pPr>
                      <a:r>
                        <a:rPr lang="en-US" sz="1400" kern="100">
                          <a:effectLst/>
                        </a:rPr>
                        <a:t>0.0801</a:t>
                      </a:r>
                      <a:endParaRPr lang="zh-CN" sz="1800" kern="100">
                        <a:effectLst/>
                        <a:latin typeface="Times New Roman"/>
                        <a:ea typeface="宋体"/>
                      </a:endParaRPr>
                    </a:p>
                  </a:txBody>
                  <a:tcPr marL="68580" marR="68580" marT="0" marB="0"/>
                </a:tc>
                <a:tc>
                  <a:txBody>
                    <a:bodyPr/>
                    <a:lstStyle/>
                    <a:p>
                      <a:pPr algn="just">
                        <a:lnSpc>
                          <a:spcPct val="150000"/>
                        </a:lnSpc>
                        <a:spcAft>
                          <a:spcPts val="0"/>
                        </a:spcAft>
                      </a:pPr>
                      <a:r>
                        <a:rPr lang="en-US" sz="1400" kern="100">
                          <a:effectLst/>
                        </a:rPr>
                        <a:t>0.237</a:t>
                      </a:r>
                      <a:endParaRPr lang="zh-CN" sz="1800" kern="100">
                        <a:effectLst/>
                        <a:latin typeface="Times New Roman"/>
                        <a:ea typeface="宋体"/>
                      </a:endParaRPr>
                    </a:p>
                  </a:txBody>
                  <a:tcPr marL="68580" marR="68580" marT="0" marB="0"/>
                </a:tc>
                <a:tc>
                  <a:txBody>
                    <a:bodyPr/>
                    <a:lstStyle/>
                    <a:p>
                      <a:pPr algn="just">
                        <a:lnSpc>
                          <a:spcPct val="150000"/>
                        </a:lnSpc>
                        <a:spcAft>
                          <a:spcPts val="0"/>
                        </a:spcAft>
                      </a:pPr>
                      <a:r>
                        <a:rPr lang="en-US" sz="1400" kern="100">
                          <a:effectLst/>
                        </a:rPr>
                        <a:t>0.082</a:t>
                      </a:r>
                      <a:endParaRPr lang="zh-CN" sz="1800" kern="100">
                        <a:effectLst/>
                        <a:latin typeface="Times New Roman"/>
                        <a:ea typeface="宋体"/>
                      </a:endParaRPr>
                    </a:p>
                  </a:txBody>
                  <a:tcPr marL="68580" marR="68580" marT="0" marB="0"/>
                </a:tc>
              </a:tr>
              <a:tr h="454704">
                <a:tc>
                  <a:txBody>
                    <a:bodyPr/>
                    <a:lstStyle/>
                    <a:p>
                      <a:pPr algn="just">
                        <a:lnSpc>
                          <a:spcPct val="150000"/>
                        </a:lnSpc>
                        <a:spcAft>
                          <a:spcPts val="0"/>
                        </a:spcAft>
                      </a:pPr>
                      <a:r>
                        <a:rPr lang="zh-CN" sz="1400" kern="100">
                          <a:effectLst/>
                        </a:rPr>
                        <a:t>召回率</a:t>
                      </a:r>
                      <a:endParaRPr lang="zh-CN" sz="1800" kern="100">
                        <a:effectLst/>
                        <a:latin typeface="Times New Roman"/>
                        <a:ea typeface="宋体"/>
                      </a:endParaRPr>
                    </a:p>
                  </a:txBody>
                  <a:tcPr marL="68580" marR="68580" marT="0" marB="0"/>
                </a:tc>
                <a:tc>
                  <a:txBody>
                    <a:bodyPr/>
                    <a:lstStyle/>
                    <a:p>
                      <a:pPr algn="just">
                        <a:lnSpc>
                          <a:spcPct val="150000"/>
                        </a:lnSpc>
                        <a:spcAft>
                          <a:spcPts val="0"/>
                        </a:spcAft>
                      </a:pPr>
                      <a:r>
                        <a:rPr lang="en-US" sz="1400" kern="100">
                          <a:effectLst/>
                        </a:rPr>
                        <a:t>0.0063</a:t>
                      </a:r>
                      <a:endParaRPr lang="zh-CN" sz="1800" kern="100">
                        <a:effectLst/>
                        <a:latin typeface="Times New Roman"/>
                        <a:ea typeface="宋体"/>
                      </a:endParaRPr>
                    </a:p>
                  </a:txBody>
                  <a:tcPr marL="68580" marR="68580" marT="0" marB="0"/>
                </a:tc>
                <a:tc>
                  <a:txBody>
                    <a:bodyPr/>
                    <a:lstStyle/>
                    <a:p>
                      <a:pPr algn="just">
                        <a:lnSpc>
                          <a:spcPct val="150000"/>
                        </a:lnSpc>
                        <a:spcAft>
                          <a:spcPts val="0"/>
                        </a:spcAft>
                      </a:pPr>
                      <a:r>
                        <a:rPr lang="en-US" sz="1400" kern="100">
                          <a:effectLst/>
                        </a:rPr>
                        <a:t>0.012</a:t>
                      </a:r>
                      <a:endParaRPr lang="zh-CN" sz="1800" kern="100">
                        <a:effectLst/>
                        <a:latin typeface="Times New Roman"/>
                        <a:ea typeface="宋体"/>
                      </a:endParaRPr>
                    </a:p>
                  </a:txBody>
                  <a:tcPr marL="68580" marR="68580" marT="0" marB="0"/>
                </a:tc>
                <a:tc>
                  <a:txBody>
                    <a:bodyPr/>
                    <a:lstStyle/>
                    <a:p>
                      <a:pPr algn="just">
                        <a:lnSpc>
                          <a:spcPct val="150000"/>
                        </a:lnSpc>
                        <a:spcAft>
                          <a:spcPts val="0"/>
                        </a:spcAft>
                      </a:pPr>
                      <a:r>
                        <a:rPr lang="en-US" sz="1400" kern="100">
                          <a:effectLst/>
                        </a:rPr>
                        <a:t>0.0025</a:t>
                      </a:r>
                      <a:endParaRPr lang="zh-CN" sz="1800" kern="100">
                        <a:effectLst/>
                        <a:latin typeface="Times New Roman"/>
                        <a:ea typeface="宋体"/>
                      </a:endParaRPr>
                    </a:p>
                  </a:txBody>
                  <a:tcPr marL="68580" marR="68580" marT="0" marB="0"/>
                </a:tc>
                <a:tc>
                  <a:txBody>
                    <a:bodyPr/>
                    <a:lstStyle/>
                    <a:p>
                      <a:pPr algn="just">
                        <a:lnSpc>
                          <a:spcPct val="150000"/>
                        </a:lnSpc>
                        <a:spcAft>
                          <a:spcPts val="0"/>
                        </a:spcAft>
                      </a:pPr>
                      <a:r>
                        <a:rPr lang="en-US" sz="1400" kern="100">
                          <a:effectLst/>
                        </a:rPr>
                        <a:t>0.0161</a:t>
                      </a:r>
                      <a:endParaRPr lang="zh-CN" sz="1800" kern="100">
                        <a:effectLst/>
                        <a:latin typeface="Times New Roman"/>
                        <a:ea typeface="宋体"/>
                      </a:endParaRPr>
                    </a:p>
                  </a:txBody>
                  <a:tcPr marL="68580" marR="68580" marT="0" marB="0"/>
                </a:tc>
                <a:tc>
                  <a:txBody>
                    <a:bodyPr/>
                    <a:lstStyle/>
                    <a:p>
                      <a:pPr algn="just">
                        <a:lnSpc>
                          <a:spcPct val="150000"/>
                        </a:lnSpc>
                        <a:spcAft>
                          <a:spcPts val="0"/>
                        </a:spcAft>
                      </a:pPr>
                      <a:r>
                        <a:rPr lang="en-US" sz="1400" kern="100">
                          <a:effectLst/>
                        </a:rPr>
                        <a:t>0.0475</a:t>
                      </a:r>
                      <a:endParaRPr lang="zh-CN" sz="1800" kern="100">
                        <a:effectLst/>
                        <a:latin typeface="Times New Roman"/>
                        <a:ea typeface="宋体"/>
                      </a:endParaRPr>
                    </a:p>
                  </a:txBody>
                  <a:tcPr marL="68580" marR="68580" marT="0" marB="0"/>
                </a:tc>
                <a:tc>
                  <a:txBody>
                    <a:bodyPr/>
                    <a:lstStyle/>
                    <a:p>
                      <a:pPr algn="just">
                        <a:lnSpc>
                          <a:spcPct val="150000"/>
                        </a:lnSpc>
                        <a:spcAft>
                          <a:spcPts val="0"/>
                        </a:spcAft>
                      </a:pPr>
                      <a:r>
                        <a:rPr lang="en-US" sz="1400" kern="100" dirty="0">
                          <a:effectLst/>
                        </a:rPr>
                        <a:t>0.0164</a:t>
                      </a:r>
                      <a:endParaRPr lang="zh-CN" sz="1800" kern="100" dirty="0">
                        <a:effectLst/>
                        <a:latin typeface="Times New Roman"/>
                        <a:ea typeface="宋体"/>
                      </a:endParaRPr>
                    </a:p>
                  </a:txBody>
                  <a:tcPr marL="68580" marR="68580" marT="0" marB="0"/>
                </a:tc>
              </a:tr>
            </a:tbl>
          </a:graphicData>
        </a:graphic>
      </p:graphicFrame>
    </p:spTree>
    <p:extLst>
      <p:ext uri="{BB962C8B-B14F-4D97-AF65-F5344CB8AC3E}">
        <p14:creationId xmlns="" xmlns:p14="http://schemas.microsoft.com/office/powerpoint/2010/main" val="36104122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两种方法的结合</a:t>
            </a:r>
            <a:endParaRPr lang="zh-CN" altLang="en-US" dirty="0"/>
          </a:p>
        </p:txBody>
      </p:sp>
      <p:sp>
        <p:nvSpPr>
          <p:cNvPr id="3" name="内容占位符 2"/>
          <p:cNvSpPr>
            <a:spLocks noGrp="1"/>
          </p:cNvSpPr>
          <p:nvPr>
            <p:ph idx="1"/>
          </p:nvPr>
        </p:nvSpPr>
        <p:spPr/>
        <p:txBody>
          <a:bodyPr/>
          <a:lstStyle/>
          <a:p>
            <a:r>
              <a:rPr lang="zh-CN" altLang="en-US" dirty="0" smtClean="0"/>
              <a:t>基于内容</a:t>
            </a:r>
            <a:endParaRPr lang="en-US" altLang="zh-CN" dirty="0" smtClean="0"/>
          </a:p>
          <a:p>
            <a:pPr lvl="1"/>
            <a:r>
              <a:rPr lang="zh-CN" altLang="en-US" dirty="0" smtClean="0"/>
              <a:t>依赖影片信息，优化难度大</a:t>
            </a:r>
            <a:endParaRPr lang="en-US" altLang="zh-CN" dirty="0" smtClean="0"/>
          </a:p>
          <a:p>
            <a:r>
              <a:rPr lang="zh-CN" altLang="en-US" dirty="0" smtClean="0"/>
              <a:t>基于协同</a:t>
            </a:r>
            <a:endParaRPr lang="en-US" altLang="zh-CN" dirty="0" smtClean="0"/>
          </a:p>
          <a:p>
            <a:pPr lvl="1"/>
            <a:r>
              <a:rPr lang="zh-CN" altLang="en-US" dirty="0" smtClean="0"/>
              <a:t>加剧长尾分布，无法处理新电影</a:t>
            </a:r>
            <a:endParaRPr lang="en-US" altLang="zh-CN" dirty="0" smtClean="0"/>
          </a:p>
          <a:p>
            <a:r>
              <a:rPr lang="zh-CN" altLang="en-US" dirty="0" smtClean="0"/>
              <a:t>结合方法</a:t>
            </a:r>
            <a:endParaRPr lang="en-US" altLang="zh-CN" dirty="0" smtClean="0"/>
          </a:p>
          <a:p>
            <a:pPr lvl="1"/>
            <a:r>
              <a:rPr lang="zh-CN" altLang="en-US" dirty="0" smtClean="0"/>
              <a:t>加权结合</a:t>
            </a:r>
            <a:endParaRPr lang="en-US" altLang="zh-CN" dirty="0" smtClean="0"/>
          </a:p>
          <a:p>
            <a:pPr lvl="1"/>
            <a:r>
              <a:rPr lang="zh-CN" altLang="en-US" dirty="0" smtClean="0"/>
              <a:t>混合组合</a:t>
            </a:r>
            <a:endParaRPr lang="en-US" altLang="zh-CN" dirty="0" smtClean="0"/>
          </a:p>
          <a:p>
            <a:pPr lvl="1"/>
            <a:r>
              <a:rPr lang="zh-CN" altLang="en-US" dirty="0" smtClean="0"/>
              <a:t>条件选择</a:t>
            </a:r>
            <a:endParaRPr lang="en-US" altLang="zh-CN" dirty="0" smtClean="0"/>
          </a:p>
        </p:txBody>
      </p:sp>
    </p:spTree>
    <p:extLst>
      <p:ext uri="{BB962C8B-B14F-4D97-AF65-F5344CB8AC3E}">
        <p14:creationId xmlns="" xmlns:p14="http://schemas.microsoft.com/office/powerpoint/2010/main" val="24090160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两种方法的结合</a:t>
            </a:r>
            <a:endParaRPr lang="zh-CN" altLang="en-US" dirty="0"/>
          </a:p>
        </p:txBody>
      </p:sp>
      <p:sp>
        <p:nvSpPr>
          <p:cNvPr id="3" name="内容占位符 2"/>
          <p:cNvSpPr>
            <a:spLocks noGrp="1"/>
          </p:cNvSpPr>
          <p:nvPr>
            <p:ph idx="1"/>
          </p:nvPr>
        </p:nvSpPr>
        <p:spPr/>
        <p:txBody>
          <a:bodyPr/>
          <a:lstStyle/>
          <a:p>
            <a:r>
              <a:rPr lang="zh-CN" altLang="en-US" dirty="0" smtClean="0"/>
              <a:t>将两种推荐方法中的相似度矩阵加权后相加得到一个新的相似度矩阵</a:t>
            </a:r>
            <a:endParaRPr lang="en-US" altLang="zh-CN" dirty="0"/>
          </a:p>
          <a:p>
            <a:r>
              <a:rPr lang="zh-CN" altLang="en-US" dirty="0" smtClean="0"/>
              <a:t>调整权重。对</a:t>
            </a:r>
            <a:r>
              <a:rPr lang="zh-CN" altLang="en-US" dirty="0"/>
              <a:t>数据集</a:t>
            </a:r>
            <a:r>
              <a:rPr lang="en-US" altLang="zh-CN" dirty="0" smtClean="0"/>
              <a:t>A</a:t>
            </a:r>
            <a:r>
              <a:rPr lang="zh-CN" altLang="en-US" dirty="0" smtClean="0"/>
              <a:t>进行推荐时，</a:t>
            </a:r>
            <a:r>
              <a:rPr lang="zh-CN" altLang="en-US" dirty="0"/>
              <a:t>基于内容：基于协同</a:t>
            </a:r>
            <a:r>
              <a:rPr lang="en-US" altLang="zh-CN" dirty="0"/>
              <a:t>=10.2:1</a:t>
            </a:r>
            <a:r>
              <a:rPr lang="zh-CN" altLang="en-US" dirty="0"/>
              <a:t>是一个比较好的</a:t>
            </a:r>
            <a:r>
              <a:rPr lang="zh-CN" altLang="en-US" dirty="0" smtClean="0"/>
              <a:t>比例</a:t>
            </a:r>
            <a:endParaRPr lang="en-US" altLang="zh-CN" dirty="0"/>
          </a:p>
          <a:p>
            <a:r>
              <a:rPr lang="zh-CN" altLang="en-US" dirty="0" smtClean="0"/>
              <a:t>当</a:t>
            </a:r>
            <a:r>
              <a:rPr lang="zh-CN" altLang="en-US" dirty="0"/>
              <a:t>用户观看历史较少的时候，基于</a:t>
            </a:r>
            <a:r>
              <a:rPr lang="zh-CN" altLang="en-US" dirty="0" smtClean="0"/>
              <a:t>内容推荐的</a:t>
            </a:r>
            <a:r>
              <a:rPr lang="zh-CN" altLang="en-US" dirty="0"/>
              <a:t>重要性要高于基于</a:t>
            </a:r>
            <a:r>
              <a:rPr lang="zh-CN" altLang="en-US" dirty="0" smtClean="0"/>
              <a:t>协同的推荐</a:t>
            </a:r>
            <a:endParaRPr lang="zh-CN" altLang="en-US" dirty="0"/>
          </a:p>
          <a:p>
            <a:endParaRPr lang="zh-CN" altLang="en-US" dirty="0"/>
          </a:p>
        </p:txBody>
      </p:sp>
    </p:spTree>
    <p:extLst>
      <p:ext uri="{BB962C8B-B14F-4D97-AF65-F5344CB8AC3E}">
        <p14:creationId xmlns="" xmlns:p14="http://schemas.microsoft.com/office/powerpoint/2010/main" val="36337746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电影推荐系统软件</a:t>
            </a:r>
            <a:endParaRPr lang="zh-CN" altLang="en-US" dirty="0"/>
          </a:p>
        </p:txBody>
      </p:sp>
      <p:sp>
        <p:nvSpPr>
          <p:cNvPr id="3" name="内容占位符 2"/>
          <p:cNvSpPr>
            <a:spLocks noGrp="1"/>
          </p:cNvSpPr>
          <p:nvPr>
            <p:ph idx="1"/>
          </p:nvPr>
        </p:nvSpPr>
        <p:spPr/>
        <p:txBody>
          <a:bodyPr/>
          <a:lstStyle/>
          <a:p>
            <a:r>
              <a:rPr lang="zh-CN" altLang="en-US" dirty="0" smtClean="0"/>
              <a:t>采用上文中两种推荐方法结合得到的相似度矩阵作为数据基础，利用</a:t>
            </a:r>
            <a:r>
              <a:rPr lang="en-US" altLang="zh-CN" dirty="0"/>
              <a:t>MFC</a:t>
            </a:r>
            <a:r>
              <a:rPr lang="zh-CN" altLang="en-US" smtClean="0"/>
              <a:t>编写</a:t>
            </a:r>
            <a:endParaRPr lang="en-US" altLang="zh-CN" dirty="0" smtClean="0"/>
          </a:p>
          <a:p>
            <a:r>
              <a:rPr lang="zh-CN" altLang="en-US" dirty="0" smtClean="0"/>
              <a:t>随机选取</a:t>
            </a:r>
            <a:r>
              <a:rPr lang="en-US" altLang="zh-CN" dirty="0" smtClean="0"/>
              <a:t>5</a:t>
            </a:r>
            <a:r>
              <a:rPr lang="zh-CN" altLang="en-US" dirty="0" smtClean="0"/>
              <a:t>部影片</a:t>
            </a:r>
            <a:r>
              <a:rPr lang="en-US" altLang="zh-CN" dirty="0" smtClean="0"/>
              <a:t>——</a:t>
            </a:r>
            <a:r>
              <a:rPr lang="zh-CN" altLang="en-US" dirty="0" smtClean="0"/>
              <a:t>打分</a:t>
            </a:r>
            <a:r>
              <a:rPr lang="en-US" altLang="zh-CN" dirty="0" smtClean="0"/>
              <a:t>——</a:t>
            </a:r>
            <a:r>
              <a:rPr lang="zh-CN" altLang="en-US" dirty="0" smtClean="0"/>
              <a:t>推荐</a:t>
            </a:r>
            <a:r>
              <a:rPr lang="en-US" altLang="zh-CN" dirty="0" smtClean="0"/>
              <a:t>5</a:t>
            </a:r>
            <a:r>
              <a:rPr lang="zh-CN" altLang="en-US" dirty="0" smtClean="0"/>
              <a:t>部影片</a:t>
            </a:r>
            <a:endParaRPr lang="en-US" altLang="zh-CN" dirty="0" smtClean="0"/>
          </a:p>
          <a:p>
            <a:endParaRPr lang="zh-CN" altLang="en-US" dirty="0"/>
          </a:p>
        </p:txBody>
      </p:sp>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835696" y="3068960"/>
            <a:ext cx="5395944" cy="29267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3590506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工作展望</a:t>
            </a:r>
            <a:endParaRPr lang="zh-CN" altLang="en-US" dirty="0"/>
          </a:p>
        </p:txBody>
      </p:sp>
      <p:sp>
        <p:nvSpPr>
          <p:cNvPr id="3" name="内容占位符 2"/>
          <p:cNvSpPr>
            <a:spLocks noGrp="1"/>
          </p:cNvSpPr>
          <p:nvPr>
            <p:ph idx="1"/>
          </p:nvPr>
        </p:nvSpPr>
        <p:spPr/>
        <p:txBody>
          <a:bodyPr/>
          <a:lstStyle/>
          <a:p>
            <a:r>
              <a:rPr lang="zh-CN" altLang="en-US" dirty="0" smtClean="0"/>
              <a:t>个性化推荐</a:t>
            </a:r>
            <a:endParaRPr lang="en-US" altLang="zh-CN" dirty="0" smtClean="0"/>
          </a:p>
          <a:p>
            <a:pPr lvl="1"/>
            <a:r>
              <a:rPr lang="zh-CN" altLang="en-US" dirty="0" smtClean="0"/>
              <a:t>对不同用户采用不同的推荐算法</a:t>
            </a:r>
            <a:endParaRPr lang="en-US" altLang="zh-CN" dirty="0" smtClean="0"/>
          </a:p>
          <a:p>
            <a:r>
              <a:rPr lang="zh-CN" altLang="en-US" dirty="0" smtClean="0"/>
              <a:t>个性化推荐遇到的挑战</a:t>
            </a:r>
            <a:endParaRPr lang="en-US" altLang="zh-CN" dirty="0"/>
          </a:p>
          <a:p>
            <a:pPr lvl="1"/>
            <a:r>
              <a:rPr lang="zh-CN" altLang="en-US" dirty="0" smtClean="0"/>
              <a:t>用户观看历史和推荐系统算法的位置不同</a:t>
            </a:r>
            <a:endParaRPr lang="en-US" altLang="zh-CN" dirty="0" smtClean="0"/>
          </a:p>
          <a:p>
            <a:pPr lvl="2"/>
            <a:r>
              <a:rPr lang="zh-CN" altLang="en-US" dirty="0" smtClean="0"/>
              <a:t>将推荐系统算法下放到客户端（不可行）</a:t>
            </a:r>
            <a:endParaRPr lang="en-US" altLang="zh-CN" dirty="0" smtClean="0"/>
          </a:p>
          <a:p>
            <a:pPr lvl="2"/>
            <a:r>
              <a:rPr lang="zh-CN" altLang="en-US" dirty="0" smtClean="0"/>
              <a:t>将用户观看历史存放于服务器端（云计算）</a:t>
            </a:r>
            <a:endParaRPr lang="en-US" altLang="zh-CN" dirty="0" smtClean="0"/>
          </a:p>
          <a:p>
            <a:pPr lvl="1"/>
            <a:r>
              <a:rPr lang="zh-CN" altLang="en-US" dirty="0" smtClean="0"/>
              <a:t>用户的分类和聚类</a:t>
            </a:r>
            <a:endParaRPr lang="en-US" altLang="zh-CN" dirty="0"/>
          </a:p>
          <a:p>
            <a:r>
              <a:rPr lang="zh-CN" altLang="en-US" dirty="0" smtClean="0"/>
              <a:t>社会化推荐</a:t>
            </a:r>
            <a:endParaRPr lang="en-US" altLang="zh-CN" dirty="0" smtClean="0"/>
          </a:p>
          <a:p>
            <a:pPr lvl="1"/>
            <a:r>
              <a:rPr lang="zh-CN" altLang="en-US" sz="2400" dirty="0" smtClean="0"/>
              <a:t>朋友对用户的影响力要高于其他用户</a:t>
            </a:r>
            <a:endParaRPr lang="zh-CN" altLang="en-US" sz="1400" dirty="0" smtClean="0"/>
          </a:p>
          <a:p>
            <a:pPr marL="0" indent="0">
              <a:buNone/>
            </a:pPr>
            <a:endParaRPr lang="zh-CN" altLang="en-US" dirty="0"/>
          </a:p>
        </p:txBody>
      </p:sp>
    </p:spTree>
    <p:extLst>
      <p:ext uri="{BB962C8B-B14F-4D97-AF65-F5344CB8AC3E}">
        <p14:creationId xmlns="" xmlns:p14="http://schemas.microsoft.com/office/powerpoint/2010/main" val="35623954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致谢</a:t>
            </a:r>
            <a:endParaRPr lang="zh-CN" altLang="en-US" dirty="0"/>
          </a:p>
        </p:txBody>
      </p:sp>
      <p:sp>
        <p:nvSpPr>
          <p:cNvPr id="3" name="内容占位符 2"/>
          <p:cNvSpPr>
            <a:spLocks noGrp="1"/>
          </p:cNvSpPr>
          <p:nvPr>
            <p:ph idx="1"/>
          </p:nvPr>
        </p:nvSpPr>
        <p:spPr/>
        <p:txBody>
          <a:bodyPr/>
          <a:lstStyle/>
          <a:p>
            <a:pPr marL="0" indent="0" algn="ctr">
              <a:buNone/>
            </a:pPr>
            <a:r>
              <a:rPr lang="zh-CN" altLang="en-US" dirty="0" smtClean="0"/>
              <a:t>       </a:t>
            </a:r>
            <a:endParaRPr lang="en-US" altLang="zh-CN" dirty="0" smtClean="0"/>
          </a:p>
          <a:p>
            <a:pPr marL="0" indent="0" algn="ctr">
              <a:buNone/>
            </a:pPr>
            <a:endParaRPr lang="en-US" altLang="zh-CN" dirty="0"/>
          </a:p>
          <a:p>
            <a:pPr marL="0" indent="0" algn="ctr">
              <a:buNone/>
            </a:pPr>
            <a:endParaRPr lang="en-US" altLang="zh-CN" dirty="0" smtClean="0"/>
          </a:p>
          <a:p>
            <a:pPr marL="0" indent="0">
              <a:buNone/>
            </a:pPr>
            <a:r>
              <a:rPr lang="zh-CN" altLang="en-US" dirty="0" smtClean="0"/>
              <a:t>       向大学四年中母校的培养，老师的教诲，同学的帮助表示感谢</a:t>
            </a:r>
            <a:endParaRPr lang="zh-CN" altLang="en-US" dirty="0"/>
          </a:p>
        </p:txBody>
      </p:sp>
    </p:spTree>
    <p:extLst>
      <p:ext uri="{BB962C8B-B14F-4D97-AF65-F5344CB8AC3E}">
        <p14:creationId xmlns="" xmlns:p14="http://schemas.microsoft.com/office/powerpoint/2010/main" val="38220296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lumMod val="95000"/>
                  </a:schemeClr>
                </a:solidFill>
              </a:rPr>
              <a:t>研究概述</a:t>
            </a:r>
            <a:endParaRPr lang="zh-CN" altLang="en-US" dirty="0">
              <a:solidFill>
                <a:schemeClr val="bg1">
                  <a:lumMod val="95000"/>
                </a:schemeClr>
              </a:solidFill>
            </a:endParaRPr>
          </a:p>
        </p:txBody>
      </p:sp>
      <p:sp>
        <p:nvSpPr>
          <p:cNvPr id="3" name="内容占位符 2"/>
          <p:cNvSpPr>
            <a:spLocks noGrp="1"/>
          </p:cNvSpPr>
          <p:nvPr>
            <p:ph idx="1"/>
          </p:nvPr>
        </p:nvSpPr>
        <p:spPr/>
        <p:txBody>
          <a:bodyPr/>
          <a:lstStyle/>
          <a:p>
            <a:r>
              <a:rPr lang="zh-CN" altLang="en-US" dirty="0" smtClean="0"/>
              <a:t>网络中寻找信息的方法</a:t>
            </a:r>
            <a:endParaRPr lang="en-US" altLang="zh-CN" dirty="0" smtClean="0"/>
          </a:p>
          <a:p>
            <a:pPr lvl="2"/>
            <a:r>
              <a:rPr lang="zh-CN" altLang="en-US" dirty="0" smtClean="0"/>
              <a:t>门户网站</a:t>
            </a:r>
            <a:endParaRPr lang="en-US" altLang="zh-CN" dirty="0" smtClean="0"/>
          </a:p>
          <a:p>
            <a:pPr lvl="2"/>
            <a:r>
              <a:rPr lang="zh-CN" altLang="en-US" dirty="0" smtClean="0"/>
              <a:t>搜索引擎</a:t>
            </a:r>
            <a:endParaRPr lang="en-US" altLang="zh-CN" dirty="0" smtClean="0"/>
          </a:p>
          <a:p>
            <a:pPr lvl="2"/>
            <a:r>
              <a:rPr lang="zh-CN" altLang="en-US" dirty="0" smtClean="0"/>
              <a:t>推荐系统</a:t>
            </a:r>
            <a:endParaRPr lang="en-US" altLang="zh-CN" dirty="0" smtClean="0"/>
          </a:p>
          <a:p>
            <a:r>
              <a:rPr lang="zh-CN" altLang="en-US" dirty="0" smtClean="0"/>
              <a:t>推荐系统</a:t>
            </a:r>
            <a:endParaRPr lang="en-US" altLang="zh-CN" dirty="0" smtClean="0"/>
          </a:p>
          <a:p>
            <a:pPr lvl="2"/>
            <a:r>
              <a:rPr lang="zh-CN" altLang="en-US" dirty="0" smtClean="0"/>
              <a:t>研究用户的历史行为</a:t>
            </a:r>
            <a:endParaRPr lang="en-US" altLang="zh-CN" dirty="0" smtClean="0"/>
          </a:p>
          <a:p>
            <a:pPr lvl="2"/>
            <a:r>
              <a:rPr lang="zh-CN" altLang="en-US" dirty="0" smtClean="0"/>
              <a:t>建模</a:t>
            </a:r>
            <a:endParaRPr lang="en-US" altLang="zh-CN" dirty="0" smtClean="0"/>
          </a:p>
          <a:p>
            <a:pPr lvl="2"/>
            <a:r>
              <a:rPr lang="zh-CN" altLang="en-US" dirty="0" smtClean="0"/>
              <a:t>预测用户将要进行的行为</a:t>
            </a:r>
            <a:endParaRPr lang="en-US" altLang="zh-CN" dirty="0" smtClean="0"/>
          </a:p>
          <a:p>
            <a:r>
              <a:rPr lang="zh-CN" altLang="en-US" dirty="0" smtClean="0"/>
              <a:t>本文研究的问题是在电影推荐系统中如何刻画电影和电影间的相似度</a:t>
            </a:r>
            <a:endParaRPr lang="zh-CN" altLang="en-US" dirty="0"/>
          </a:p>
        </p:txBody>
      </p:sp>
    </p:spTree>
    <p:extLst>
      <p:ext uri="{BB962C8B-B14F-4D97-AF65-F5344CB8AC3E}">
        <p14:creationId xmlns="" xmlns:p14="http://schemas.microsoft.com/office/powerpoint/2010/main" val="32096548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研究基础</a:t>
            </a:r>
            <a:endParaRPr lang="zh-CN" altLang="en-US" dirty="0"/>
          </a:p>
        </p:txBody>
      </p:sp>
      <p:sp>
        <p:nvSpPr>
          <p:cNvPr id="4" name="内容占位符 3"/>
          <p:cNvSpPr>
            <a:spLocks noGrp="1"/>
          </p:cNvSpPr>
          <p:nvPr>
            <p:ph idx="1"/>
          </p:nvPr>
        </p:nvSpPr>
        <p:spPr/>
        <p:txBody>
          <a:bodyPr/>
          <a:lstStyle/>
          <a:p>
            <a:r>
              <a:rPr lang="zh-CN" altLang="en-US" dirty="0" smtClean="0"/>
              <a:t>机器学习</a:t>
            </a:r>
            <a:endParaRPr lang="en-US" altLang="zh-CN" sz="1800" dirty="0" smtClean="0"/>
          </a:p>
          <a:p>
            <a:pPr lvl="1"/>
            <a:r>
              <a:rPr lang="en-US" altLang="zh-CN" sz="1800" dirty="0" smtClean="0"/>
              <a:t>KNN</a:t>
            </a:r>
            <a:r>
              <a:rPr lang="zh-CN" altLang="en-US" sz="1800" dirty="0" smtClean="0"/>
              <a:t>算法（</a:t>
            </a:r>
            <a:r>
              <a:rPr lang="en-US" altLang="zh-CN" sz="1800" dirty="0" smtClean="0"/>
              <a:t>k-nearest </a:t>
            </a:r>
            <a:r>
              <a:rPr lang="en-US" altLang="zh-CN" sz="1800" dirty="0"/>
              <a:t>neighbor </a:t>
            </a:r>
            <a:r>
              <a:rPr lang="en-US" altLang="zh-CN" sz="1800" dirty="0" smtClean="0"/>
              <a:t>algorithm</a:t>
            </a:r>
            <a:r>
              <a:rPr lang="zh-CN" altLang="en-US" sz="1800" dirty="0" smtClean="0"/>
              <a:t>）</a:t>
            </a:r>
            <a:endParaRPr lang="en-US" altLang="zh-CN" sz="1800" dirty="0" smtClean="0"/>
          </a:p>
          <a:p>
            <a:r>
              <a:rPr lang="zh-CN" altLang="en-US" dirty="0"/>
              <a:t>数据</a:t>
            </a:r>
            <a:r>
              <a:rPr lang="zh-CN" altLang="en-US" dirty="0" smtClean="0"/>
              <a:t>来源</a:t>
            </a:r>
            <a:endParaRPr lang="en-US" altLang="zh-CN" sz="1800" dirty="0" smtClean="0"/>
          </a:p>
          <a:p>
            <a:pPr lvl="1"/>
            <a:r>
              <a:rPr lang="en-US" altLang="zh-CN" sz="1800" dirty="0" smtClean="0"/>
              <a:t>PPTV</a:t>
            </a:r>
            <a:r>
              <a:rPr lang="zh-CN" altLang="en-US" sz="1800" dirty="0" smtClean="0"/>
              <a:t>，</a:t>
            </a:r>
            <a:r>
              <a:rPr lang="en-US" altLang="zh-CN" sz="1800" dirty="0" smtClean="0"/>
              <a:t>2012.01</a:t>
            </a:r>
            <a:r>
              <a:rPr lang="en-US" altLang="zh-CN" sz="1800" dirty="0"/>
              <a:t>——</a:t>
            </a:r>
            <a:r>
              <a:rPr lang="en-US" altLang="zh-CN" sz="1800" dirty="0" smtClean="0"/>
              <a:t>2012.02</a:t>
            </a:r>
            <a:endParaRPr lang="en-US" altLang="zh-CN" sz="1800" dirty="0"/>
          </a:p>
          <a:p>
            <a:r>
              <a:rPr lang="zh-CN" altLang="en-US" dirty="0"/>
              <a:t>数据</a:t>
            </a:r>
            <a:r>
              <a:rPr lang="zh-CN" altLang="en-US" dirty="0" smtClean="0"/>
              <a:t>集</a:t>
            </a:r>
            <a:r>
              <a:rPr lang="en-US" altLang="zh-CN" dirty="0" smtClean="0"/>
              <a:t>A</a:t>
            </a:r>
            <a:endParaRPr lang="en-US" altLang="zh-CN" sz="1800" dirty="0" smtClean="0"/>
          </a:p>
          <a:p>
            <a:pPr lvl="1"/>
            <a:r>
              <a:rPr lang="en-US" altLang="zh-CN" sz="1800" dirty="0" smtClean="0"/>
              <a:t>509</a:t>
            </a:r>
            <a:r>
              <a:rPr lang="zh-CN" altLang="en-US" sz="1800" dirty="0" smtClean="0"/>
              <a:t>位用户，</a:t>
            </a:r>
            <a:r>
              <a:rPr lang="en-US" altLang="zh-CN" sz="1800" dirty="0" smtClean="0"/>
              <a:t>1884</a:t>
            </a:r>
            <a:r>
              <a:rPr lang="zh-CN" altLang="en-US" sz="1800" dirty="0" smtClean="0"/>
              <a:t>部影片，</a:t>
            </a:r>
            <a:r>
              <a:rPr lang="en-US" altLang="zh-CN" sz="1800" dirty="0" smtClean="0"/>
              <a:t>5090</a:t>
            </a:r>
            <a:r>
              <a:rPr lang="zh-CN" altLang="en-US" sz="1800" dirty="0" smtClean="0"/>
              <a:t>条记录</a:t>
            </a:r>
            <a:endParaRPr lang="en-US" altLang="zh-CN" sz="3600" dirty="0" smtClean="0"/>
          </a:p>
          <a:p>
            <a:r>
              <a:rPr lang="zh-CN" altLang="en-US" dirty="0"/>
              <a:t>数据</a:t>
            </a:r>
            <a:r>
              <a:rPr lang="zh-CN" altLang="en-US" dirty="0" smtClean="0"/>
              <a:t>集</a:t>
            </a:r>
            <a:r>
              <a:rPr lang="en-US" altLang="zh-CN" dirty="0" smtClean="0"/>
              <a:t>B</a:t>
            </a:r>
            <a:endParaRPr lang="en-US" altLang="zh-CN" sz="1800" dirty="0" smtClean="0"/>
          </a:p>
          <a:p>
            <a:pPr lvl="1"/>
            <a:r>
              <a:rPr lang="en-US" altLang="zh-CN" sz="1800" dirty="0" smtClean="0"/>
              <a:t>1154</a:t>
            </a:r>
            <a:r>
              <a:rPr lang="zh-CN" altLang="en-US" sz="1800" dirty="0" smtClean="0"/>
              <a:t>位用户，</a:t>
            </a:r>
            <a:r>
              <a:rPr lang="en-US" altLang="zh-CN" sz="1800" dirty="0" smtClean="0"/>
              <a:t>1780</a:t>
            </a:r>
            <a:r>
              <a:rPr lang="zh-CN" altLang="en-US" sz="1800" dirty="0" smtClean="0"/>
              <a:t>部影片，</a:t>
            </a:r>
            <a:r>
              <a:rPr lang="en-US" altLang="zh-CN" sz="1800" dirty="0" smtClean="0"/>
              <a:t>57700</a:t>
            </a:r>
            <a:r>
              <a:rPr lang="zh-CN" altLang="en-US" sz="1800" dirty="0" smtClean="0"/>
              <a:t>条记录</a:t>
            </a:r>
            <a:endParaRPr lang="en-US" altLang="zh-CN" sz="1800" dirty="0" smtClean="0"/>
          </a:p>
          <a:p>
            <a:r>
              <a:rPr lang="zh-CN" altLang="en-US" dirty="0" smtClean="0"/>
              <a:t>影片信息</a:t>
            </a:r>
            <a:endParaRPr lang="en-US" altLang="zh-CN" sz="1800" dirty="0" smtClean="0"/>
          </a:p>
          <a:p>
            <a:pPr lvl="1"/>
            <a:r>
              <a:rPr lang="en-US" altLang="zh-CN" sz="1800" dirty="0" smtClean="0"/>
              <a:t>1884</a:t>
            </a:r>
            <a:r>
              <a:rPr lang="zh-CN" altLang="en-US" sz="1800" dirty="0" smtClean="0"/>
              <a:t>部影片的地域，类型属性</a:t>
            </a:r>
            <a:endParaRPr lang="en-US" altLang="zh-CN" sz="1800" dirty="0" smtClean="0"/>
          </a:p>
          <a:p>
            <a:pPr marL="0" indent="0">
              <a:buNone/>
            </a:pPr>
            <a:endParaRPr lang="en-US" altLang="zh-CN" sz="1800" dirty="0" smtClean="0"/>
          </a:p>
          <a:p>
            <a:pPr marL="0" indent="0">
              <a:buNone/>
            </a:pPr>
            <a:endParaRPr lang="zh-CN" altLang="en-US" sz="1800" dirty="0"/>
          </a:p>
        </p:txBody>
      </p:sp>
      <p:pic>
        <p:nvPicPr>
          <p:cNvPr id="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660232" y="1916832"/>
            <a:ext cx="2247619" cy="19714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44102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a:t>
            </a:r>
            <a:r>
              <a:rPr lang="zh-CN" altLang="en-US" dirty="0" smtClean="0"/>
              <a:t>方法</a:t>
            </a:r>
            <a:endParaRPr lang="zh-CN" altLang="en-US" dirty="0"/>
          </a:p>
        </p:txBody>
      </p:sp>
      <p:pic>
        <p:nvPicPr>
          <p:cNvPr id="1028" name="Picture 4"/>
          <p:cNvPicPr>
            <a:picLocks noGrp="1" noChangeAspect="1" noChangeArrowheads="1"/>
          </p:cNvPicPr>
          <p:nvPr>
            <p:ph idx="1"/>
          </p:nvPr>
        </p:nvPicPr>
        <p:blipFill>
          <a:blip r:embed="rId2" cstate="print"/>
          <a:srcRect/>
          <a:stretch>
            <a:fillRect/>
          </a:stretch>
        </p:blipFill>
        <p:spPr bwMode="auto">
          <a:xfrm>
            <a:off x="1115616" y="1348200"/>
            <a:ext cx="7056784" cy="4817495"/>
          </a:xfrm>
          <a:prstGeom prst="rect">
            <a:avLst/>
          </a:prstGeom>
          <a:noFill/>
          <a:ln w="9525">
            <a:noFill/>
            <a:miter lim="800000"/>
            <a:headEnd/>
            <a:tailEnd/>
          </a:ln>
        </p:spPr>
      </p:pic>
    </p:spTree>
    <p:extLst>
      <p:ext uri="{BB962C8B-B14F-4D97-AF65-F5344CB8AC3E}">
        <p14:creationId xmlns="" xmlns:p14="http://schemas.microsoft.com/office/powerpoint/2010/main" val="23305019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评价指标</a:t>
            </a:r>
            <a:endParaRPr lang="zh-CN" altLang="en-US" dirty="0"/>
          </a:p>
        </p:txBody>
      </p:sp>
      <p:sp>
        <p:nvSpPr>
          <p:cNvPr id="3" name="内容占位符 2"/>
          <p:cNvSpPr>
            <a:spLocks noGrp="1"/>
          </p:cNvSpPr>
          <p:nvPr>
            <p:ph idx="1"/>
          </p:nvPr>
        </p:nvSpPr>
        <p:spPr/>
        <p:txBody>
          <a:bodyPr/>
          <a:lstStyle/>
          <a:p>
            <a:r>
              <a:rPr lang="zh-CN" altLang="en-US" dirty="0" smtClean="0"/>
              <a:t>命中次数</a:t>
            </a:r>
            <a:endParaRPr lang="en-US" altLang="zh-CN" dirty="0" smtClean="0"/>
          </a:p>
          <a:p>
            <a:pPr lvl="1"/>
            <a:r>
              <a:rPr lang="zh-CN" altLang="en-US" dirty="0" smtClean="0"/>
              <a:t>推荐集和测试集的重合元素数</a:t>
            </a:r>
            <a:endParaRPr lang="en-US" altLang="zh-CN" dirty="0" smtClean="0"/>
          </a:p>
          <a:p>
            <a:r>
              <a:rPr lang="zh-CN" altLang="en-US" dirty="0" smtClean="0"/>
              <a:t>类型准确度</a:t>
            </a:r>
            <a:endParaRPr lang="en-US" altLang="zh-CN" dirty="0" smtClean="0"/>
          </a:p>
          <a:p>
            <a:pPr lvl="1"/>
            <a:r>
              <a:rPr lang="zh-CN" altLang="en-US" dirty="0" smtClean="0"/>
              <a:t>推荐集和测试集中影片主要类型的重合度</a:t>
            </a:r>
            <a:endParaRPr lang="en-US" altLang="zh-CN" dirty="0" smtClean="0"/>
          </a:p>
          <a:p>
            <a:r>
              <a:rPr lang="zh-CN" altLang="en-US" dirty="0" smtClean="0"/>
              <a:t>准确率</a:t>
            </a:r>
            <a:endParaRPr lang="en-US" altLang="zh-CN" dirty="0" smtClean="0"/>
          </a:p>
          <a:p>
            <a:pPr lvl="1"/>
            <a:r>
              <a:rPr lang="zh-CN" altLang="en-US" dirty="0" smtClean="0"/>
              <a:t>命中次数</a:t>
            </a:r>
            <a:r>
              <a:rPr lang="en-US" altLang="zh-CN" dirty="0" smtClean="0"/>
              <a:t>/</a:t>
            </a:r>
            <a:r>
              <a:rPr lang="zh-CN" altLang="en-US" dirty="0"/>
              <a:t>测试</a:t>
            </a:r>
            <a:r>
              <a:rPr lang="zh-CN" altLang="en-US" dirty="0" smtClean="0"/>
              <a:t>集规模</a:t>
            </a:r>
            <a:endParaRPr lang="en-US" altLang="zh-CN" dirty="0" smtClean="0"/>
          </a:p>
          <a:p>
            <a:r>
              <a:rPr lang="zh-CN" altLang="en-US" dirty="0"/>
              <a:t>召回</a:t>
            </a:r>
            <a:r>
              <a:rPr lang="zh-CN" altLang="en-US" dirty="0" smtClean="0"/>
              <a:t>率</a:t>
            </a:r>
            <a:endParaRPr lang="en-US" altLang="zh-CN" dirty="0" smtClean="0"/>
          </a:p>
          <a:p>
            <a:pPr lvl="1"/>
            <a:r>
              <a:rPr lang="zh-CN" altLang="en-US" dirty="0" smtClean="0"/>
              <a:t>命中次数</a:t>
            </a:r>
            <a:r>
              <a:rPr lang="en-US" altLang="zh-CN" dirty="0" smtClean="0"/>
              <a:t>/</a:t>
            </a:r>
            <a:r>
              <a:rPr lang="zh-CN" altLang="en-US" dirty="0" smtClean="0"/>
              <a:t>推荐集规模</a:t>
            </a:r>
            <a:endParaRPr lang="zh-CN" altLang="en-US" dirty="0"/>
          </a:p>
        </p:txBody>
      </p:sp>
    </p:spTree>
    <p:extLst>
      <p:ext uri="{BB962C8B-B14F-4D97-AF65-F5344CB8AC3E}">
        <p14:creationId xmlns="" xmlns:p14="http://schemas.microsoft.com/office/powerpoint/2010/main" val="42175732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基于内容的推荐</a:t>
            </a:r>
            <a:endParaRPr lang="zh-CN" altLang="en-US" dirty="0"/>
          </a:p>
        </p:txBody>
      </p:sp>
      <p:sp>
        <p:nvSpPr>
          <p:cNvPr id="3" name="内容占位符 2"/>
          <p:cNvSpPr>
            <a:spLocks noGrp="1"/>
          </p:cNvSpPr>
          <p:nvPr>
            <p:ph idx="1"/>
          </p:nvPr>
        </p:nvSpPr>
        <p:spPr/>
        <p:txBody>
          <a:bodyPr/>
          <a:lstStyle/>
          <a:p>
            <a:r>
              <a:rPr lang="zh-CN" altLang="en-US" sz="2800" dirty="0" smtClean="0"/>
              <a:t>直觉上，影片特征就是影片的内容信息</a:t>
            </a:r>
            <a:endParaRPr lang="en-US" altLang="zh-CN" sz="2800" dirty="0" smtClean="0"/>
          </a:p>
          <a:p>
            <a:r>
              <a:rPr lang="zh-CN" altLang="en-US" sz="2800" dirty="0"/>
              <a:t>基于内容</a:t>
            </a:r>
            <a:r>
              <a:rPr lang="zh-CN" altLang="en-US" sz="2800" dirty="0" smtClean="0"/>
              <a:t>对数据集</a:t>
            </a:r>
            <a:r>
              <a:rPr lang="en-US" altLang="zh-CN" sz="2800" dirty="0" smtClean="0"/>
              <a:t>A</a:t>
            </a:r>
            <a:r>
              <a:rPr lang="zh-CN" altLang="en-US" sz="2800" dirty="0" smtClean="0"/>
              <a:t>进行推荐</a:t>
            </a:r>
            <a:endParaRPr lang="en-US" altLang="zh-CN" sz="2800" dirty="0" smtClean="0"/>
          </a:p>
          <a:p>
            <a:endParaRPr lang="en-US" altLang="zh-CN" dirty="0"/>
          </a:p>
          <a:p>
            <a:endParaRPr lang="en-US" altLang="zh-CN" dirty="0" smtClean="0"/>
          </a:p>
          <a:p>
            <a:endParaRPr lang="en-US" altLang="zh-CN" dirty="0"/>
          </a:p>
          <a:p>
            <a:endParaRPr lang="en-US" altLang="zh-CN" dirty="0" smtClean="0"/>
          </a:p>
          <a:p>
            <a:r>
              <a:rPr lang="zh-CN" altLang="en-US" sz="2800" dirty="0"/>
              <a:t>命中次数为</a:t>
            </a:r>
            <a:r>
              <a:rPr lang="en-US" altLang="zh-CN" sz="2800" dirty="0" smtClean="0"/>
              <a:t>32</a:t>
            </a:r>
            <a:r>
              <a:rPr lang="zh-CN" altLang="en-US" sz="2800" dirty="0" smtClean="0"/>
              <a:t>，</a:t>
            </a:r>
            <a:r>
              <a:rPr lang="zh-CN" altLang="en-US" sz="2800" dirty="0"/>
              <a:t>类型准确度为</a:t>
            </a:r>
            <a:r>
              <a:rPr lang="en-US" altLang="zh-CN" sz="2800" dirty="0" smtClean="0"/>
              <a:t>639</a:t>
            </a:r>
          </a:p>
          <a:p>
            <a:r>
              <a:rPr lang="zh-CN" altLang="en-US" sz="2800" dirty="0" smtClean="0"/>
              <a:t>对每个用户来说，推荐集中的</a:t>
            </a:r>
            <a:r>
              <a:rPr lang="en-US" altLang="zh-CN" sz="2800" dirty="0" smtClean="0"/>
              <a:t>2</a:t>
            </a:r>
            <a:r>
              <a:rPr lang="zh-CN" altLang="en-US" sz="2800" dirty="0" smtClean="0"/>
              <a:t>次观看能被猜中</a:t>
            </a:r>
            <a:r>
              <a:rPr lang="en-US" altLang="zh-CN" sz="2800" dirty="0" smtClean="0"/>
              <a:t>0.063</a:t>
            </a:r>
            <a:r>
              <a:rPr lang="zh-CN" altLang="en-US" sz="2800" dirty="0" smtClean="0"/>
              <a:t>次（若随机推荐，为</a:t>
            </a:r>
            <a:r>
              <a:rPr lang="en-US" altLang="zh-CN" sz="2800" dirty="0" smtClean="0"/>
              <a:t>0.0106</a:t>
            </a:r>
            <a:r>
              <a:rPr lang="zh-CN" altLang="en-US" sz="2800" dirty="0" smtClean="0"/>
              <a:t>次，提高</a:t>
            </a:r>
            <a:r>
              <a:rPr lang="en-US" altLang="zh-CN" sz="2800" dirty="0" smtClean="0"/>
              <a:t>6</a:t>
            </a:r>
            <a:r>
              <a:rPr lang="zh-CN" altLang="en-US" sz="2800" dirty="0"/>
              <a:t>倍</a:t>
            </a:r>
            <a:r>
              <a:rPr lang="zh-CN" altLang="en-US" sz="2800" dirty="0" smtClean="0"/>
              <a:t>）； </a:t>
            </a:r>
            <a:r>
              <a:rPr lang="en-US" altLang="zh-CN" sz="2800" dirty="0" smtClean="0"/>
              <a:t>2</a:t>
            </a:r>
            <a:r>
              <a:rPr lang="zh-CN" altLang="en-US" sz="2800" dirty="0" smtClean="0"/>
              <a:t>个主要类型能被猜中</a:t>
            </a:r>
            <a:r>
              <a:rPr lang="en-US" altLang="zh-CN" sz="2800" dirty="0" smtClean="0"/>
              <a:t>1.25</a:t>
            </a:r>
            <a:r>
              <a:rPr lang="zh-CN" altLang="en-US" sz="2800" dirty="0" smtClean="0"/>
              <a:t>个。</a:t>
            </a:r>
            <a:endParaRPr lang="en-US" altLang="zh-CN" sz="2800" dirty="0" smtClean="0"/>
          </a:p>
          <a:p>
            <a:endParaRPr lang="en-US" altLang="zh-CN" dirty="0" smtClean="0"/>
          </a:p>
          <a:p>
            <a:endParaRPr lang="zh-CN" altLang="en-US" dirty="0"/>
          </a:p>
        </p:txBody>
      </p:sp>
      <p:graphicFrame>
        <p:nvGraphicFramePr>
          <p:cNvPr id="4" name="表格 3"/>
          <p:cNvGraphicFramePr>
            <a:graphicFrameLocks noGrp="1"/>
          </p:cNvGraphicFramePr>
          <p:nvPr>
            <p:extLst>
              <p:ext uri="{D42A27DB-BD31-4B8C-83A1-F6EECF244321}">
                <p14:modId xmlns="" xmlns:p14="http://schemas.microsoft.com/office/powerpoint/2010/main" val="4181686310"/>
              </p:ext>
            </p:extLst>
          </p:nvPr>
        </p:nvGraphicFramePr>
        <p:xfrm>
          <a:off x="1619672" y="2348880"/>
          <a:ext cx="7075512" cy="2194560"/>
        </p:xfrm>
        <a:graphic>
          <a:graphicData uri="http://schemas.openxmlformats.org/drawingml/2006/table">
            <a:tbl>
              <a:tblPr firstRow="1" firstCol="1" bandRow="1">
                <a:tableStyleId>{9D7B26C5-4107-4FEC-AEDC-1716B250A1EF}</a:tableStyleId>
              </a:tblPr>
              <a:tblGrid>
                <a:gridCol w="1141987"/>
                <a:gridCol w="5933525"/>
              </a:tblGrid>
              <a:tr h="528059">
                <a:tc>
                  <a:txBody>
                    <a:bodyPr/>
                    <a:lstStyle/>
                    <a:p>
                      <a:pPr algn="just">
                        <a:lnSpc>
                          <a:spcPct val="150000"/>
                        </a:lnSpc>
                        <a:spcAft>
                          <a:spcPts val="0"/>
                        </a:spcAft>
                      </a:pPr>
                      <a:r>
                        <a:rPr lang="en-US" sz="1600" kern="0" dirty="0" err="1">
                          <a:effectLst/>
                        </a:rPr>
                        <a:t>U_I_train</a:t>
                      </a:r>
                      <a:endParaRPr lang="zh-CN" sz="1800" kern="100" dirty="0">
                        <a:effectLst/>
                        <a:latin typeface="Times New Roman"/>
                        <a:ea typeface="宋体"/>
                      </a:endParaRPr>
                    </a:p>
                  </a:txBody>
                  <a:tcPr marL="68580" marR="68580" marT="0" marB="0" anchor="ctr"/>
                </a:tc>
                <a:tc>
                  <a:txBody>
                    <a:bodyPr/>
                    <a:lstStyle/>
                    <a:p>
                      <a:pPr algn="just">
                        <a:lnSpc>
                          <a:spcPct val="150000"/>
                        </a:lnSpc>
                        <a:spcAft>
                          <a:spcPts val="0"/>
                        </a:spcAft>
                      </a:pPr>
                      <a:r>
                        <a:rPr lang="zh-CN" sz="1600" kern="0" dirty="0">
                          <a:effectLst/>
                        </a:rPr>
                        <a:t>中环英雄</a:t>
                      </a:r>
                      <a:r>
                        <a:rPr lang="en-US" sz="1600" kern="0" dirty="0">
                          <a:effectLst/>
                        </a:rPr>
                        <a:t>;</a:t>
                      </a:r>
                      <a:r>
                        <a:rPr lang="zh-CN" sz="1600" kern="0" dirty="0">
                          <a:effectLst/>
                        </a:rPr>
                        <a:t>阿飞正传</a:t>
                      </a:r>
                      <a:r>
                        <a:rPr lang="en-US" sz="1600" kern="0" dirty="0">
                          <a:effectLst/>
                        </a:rPr>
                        <a:t>(</a:t>
                      </a:r>
                      <a:r>
                        <a:rPr lang="zh-CN" sz="1600" kern="0" dirty="0">
                          <a:effectLst/>
                        </a:rPr>
                        <a:t>高清</a:t>
                      </a:r>
                      <a:r>
                        <a:rPr lang="en-US" sz="1600" kern="0" dirty="0">
                          <a:effectLst/>
                        </a:rPr>
                        <a:t>);</a:t>
                      </a:r>
                      <a:r>
                        <a:rPr lang="zh-CN" sz="1600" kern="0" dirty="0">
                          <a:effectLst/>
                        </a:rPr>
                        <a:t>整蛊专家</a:t>
                      </a:r>
                      <a:r>
                        <a:rPr lang="en-US" sz="1600" kern="0" dirty="0">
                          <a:effectLst/>
                        </a:rPr>
                        <a:t>;</a:t>
                      </a:r>
                      <a:r>
                        <a:rPr lang="zh-CN" sz="1600" kern="0" dirty="0">
                          <a:effectLst/>
                        </a:rPr>
                        <a:t>赌城大亨</a:t>
                      </a:r>
                      <a:r>
                        <a:rPr lang="en-US" sz="1600" kern="0" dirty="0">
                          <a:effectLst/>
                        </a:rPr>
                        <a:t>II</a:t>
                      </a:r>
                      <a:r>
                        <a:rPr lang="zh-CN" sz="1600" kern="0" dirty="0">
                          <a:effectLst/>
                        </a:rPr>
                        <a:t>之至尊无敌</a:t>
                      </a:r>
                      <a:r>
                        <a:rPr lang="en-US" sz="1600" kern="0" dirty="0">
                          <a:effectLst/>
                        </a:rPr>
                        <a:t>;</a:t>
                      </a:r>
                      <a:endParaRPr lang="zh-CN" sz="1800" kern="100" dirty="0">
                        <a:effectLst/>
                      </a:endParaRPr>
                    </a:p>
                    <a:p>
                      <a:pPr algn="just">
                        <a:lnSpc>
                          <a:spcPct val="150000"/>
                        </a:lnSpc>
                        <a:spcAft>
                          <a:spcPts val="0"/>
                        </a:spcAft>
                      </a:pPr>
                      <a:r>
                        <a:rPr lang="zh-CN" sz="1600" kern="0" dirty="0">
                          <a:effectLst/>
                        </a:rPr>
                        <a:t>赌城大亨之新哥传奇</a:t>
                      </a:r>
                      <a:r>
                        <a:rPr lang="en-US" sz="1600" kern="0" dirty="0">
                          <a:effectLst/>
                        </a:rPr>
                        <a:t>;</a:t>
                      </a:r>
                      <a:r>
                        <a:rPr lang="zh-CN" sz="1600" kern="0" dirty="0">
                          <a:effectLst/>
                        </a:rPr>
                        <a:t>反斗马骝</a:t>
                      </a:r>
                      <a:r>
                        <a:rPr lang="en-US" sz="1600" kern="0" dirty="0">
                          <a:effectLst/>
                        </a:rPr>
                        <a:t>;</a:t>
                      </a:r>
                      <a:r>
                        <a:rPr lang="zh-CN" sz="1600" kern="0" dirty="0">
                          <a:effectLst/>
                        </a:rPr>
                        <a:t>爱情命运号</a:t>
                      </a:r>
                      <a:r>
                        <a:rPr lang="en-US" sz="1600" kern="0" dirty="0">
                          <a:effectLst/>
                        </a:rPr>
                        <a:t>;</a:t>
                      </a:r>
                      <a:r>
                        <a:rPr lang="zh-CN" sz="1600" kern="0" dirty="0">
                          <a:effectLst/>
                        </a:rPr>
                        <a:t>哗！英雄</a:t>
                      </a:r>
                      <a:endParaRPr lang="zh-CN" sz="1800" kern="100" dirty="0">
                        <a:effectLst/>
                        <a:latin typeface="Times New Roman"/>
                        <a:ea typeface="宋体"/>
                      </a:endParaRPr>
                    </a:p>
                  </a:txBody>
                  <a:tcPr marL="68580" marR="68580" marT="0" marB="0" anchor="ctr"/>
                </a:tc>
              </a:tr>
              <a:tr h="264029">
                <a:tc>
                  <a:txBody>
                    <a:bodyPr/>
                    <a:lstStyle/>
                    <a:p>
                      <a:pPr algn="just">
                        <a:lnSpc>
                          <a:spcPct val="150000"/>
                        </a:lnSpc>
                        <a:spcAft>
                          <a:spcPts val="0"/>
                        </a:spcAft>
                      </a:pPr>
                      <a:r>
                        <a:rPr lang="en-US" sz="1600" kern="0" dirty="0" err="1">
                          <a:effectLst/>
                        </a:rPr>
                        <a:t>U_I_test</a:t>
                      </a:r>
                      <a:endParaRPr lang="zh-CN" sz="1800" kern="100" dirty="0">
                        <a:effectLst/>
                        <a:latin typeface="Times New Roman"/>
                        <a:ea typeface="宋体"/>
                      </a:endParaRPr>
                    </a:p>
                  </a:txBody>
                  <a:tcPr marL="68580" marR="68580" marT="0" marB="0" anchor="ctr"/>
                </a:tc>
                <a:tc>
                  <a:txBody>
                    <a:bodyPr/>
                    <a:lstStyle/>
                    <a:p>
                      <a:pPr algn="just">
                        <a:lnSpc>
                          <a:spcPct val="150000"/>
                        </a:lnSpc>
                        <a:spcAft>
                          <a:spcPts val="0"/>
                        </a:spcAft>
                      </a:pPr>
                      <a:r>
                        <a:rPr lang="zh-CN" sz="1600" kern="0">
                          <a:effectLst/>
                        </a:rPr>
                        <a:t>九二神雕侠侣之痴心情长剑</a:t>
                      </a:r>
                      <a:r>
                        <a:rPr lang="en-US" sz="1600" kern="0">
                          <a:effectLst/>
                        </a:rPr>
                        <a:t>;</a:t>
                      </a:r>
                      <a:r>
                        <a:rPr lang="zh-CN" sz="1600" kern="0">
                          <a:effectLst/>
                        </a:rPr>
                        <a:t>与龙共舞</a:t>
                      </a:r>
                      <a:r>
                        <a:rPr lang="en-US" sz="1600" kern="0">
                          <a:effectLst/>
                        </a:rPr>
                        <a:t>DVD</a:t>
                      </a:r>
                      <a:endParaRPr lang="zh-CN" sz="1800" kern="100">
                        <a:effectLst/>
                        <a:latin typeface="Times New Roman"/>
                        <a:ea typeface="宋体"/>
                      </a:endParaRPr>
                    </a:p>
                  </a:txBody>
                  <a:tcPr marL="68580" marR="68580" marT="0" marB="0" anchor="ctr"/>
                </a:tc>
              </a:tr>
              <a:tr h="792088">
                <a:tc>
                  <a:txBody>
                    <a:bodyPr/>
                    <a:lstStyle/>
                    <a:p>
                      <a:pPr algn="just">
                        <a:lnSpc>
                          <a:spcPct val="150000"/>
                        </a:lnSpc>
                        <a:spcAft>
                          <a:spcPts val="0"/>
                        </a:spcAft>
                      </a:pPr>
                      <a:r>
                        <a:rPr lang="en-US" sz="1600" kern="0">
                          <a:effectLst/>
                        </a:rPr>
                        <a:t>U_I_rec</a:t>
                      </a:r>
                      <a:endParaRPr lang="zh-CN" sz="1800" kern="100">
                        <a:effectLst/>
                        <a:latin typeface="Times New Roman"/>
                        <a:ea typeface="宋体"/>
                      </a:endParaRPr>
                    </a:p>
                  </a:txBody>
                  <a:tcPr marL="68580" marR="68580" marT="0" marB="0" anchor="ctr"/>
                </a:tc>
                <a:tc>
                  <a:txBody>
                    <a:bodyPr/>
                    <a:lstStyle/>
                    <a:p>
                      <a:pPr algn="just">
                        <a:lnSpc>
                          <a:spcPct val="150000"/>
                        </a:lnSpc>
                        <a:spcAft>
                          <a:spcPts val="0"/>
                        </a:spcAft>
                      </a:pPr>
                      <a:r>
                        <a:rPr lang="en-US" sz="1600" kern="0" dirty="0" err="1">
                          <a:effectLst/>
                        </a:rPr>
                        <a:t>BadBoy</a:t>
                      </a:r>
                      <a:r>
                        <a:rPr lang="zh-CN" sz="1600" kern="0" dirty="0">
                          <a:effectLst/>
                        </a:rPr>
                        <a:t>特攻</a:t>
                      </a:r>
                      <a:r>
                        <a:rPr lang="en-US" sz="1600" kern="0" dirty="0">
                          <a:effectLst/>
                        </a:rPr>
                        <a:t>;</a:t>
                      </a:r>
                      <a:r>
                        <a:rPr lang="zh-CN" sz="1600" kern="0" dirty="0">
                          <a:effectLst/>
                        </a:rPr>
                        <a:t>大话西游之月光宝盒</a:t>
                      </a:r>
                      <a:r>
                        <a:rPr lang="en-US" sz="1600" kern="0" dirty="0">
                          <a:effectLst/>
                        </a:rPr>
                        <a:t>;</a:t>
                      </a:r>
                      <a:r>
                        <a:rPr lang="zh-CN" sz="1600" kern="0" dirty="0">
                          <a:effectLst/>
                        </a:rPr>
                        <a:t>爱情麻辣烫</a:t>
                      </a:r>
                      <a:r>
                        <a:rPr lang="en-US" sz="1600" kern="0" dirty="0">
                          <a:effectLst/>
                        </a:rPr>
                        <a:t>(</a:t>
                      </a:r>
                      <a:r>
                        <a:rPr lang="zh-CN" sz="1600" kern="0" dirty="0">
                          <a:effectLst/>
                        </a:rPr>
                        <a:t>高清</a:t>
                      </a:r>
                      <a:r>
                        <a:rPr lang="en-US" sz="1600" kern="0" dirty="0">
                          <a:effectLst/>
                        </a:rPr>
                        <a:t>);</a:t>
                      </a:r>
                      <a:endParaRPr lang="zh-CN" sz="1800" kern="100" dirty="0">
                        <a:effectLst/>
                      </a:endParaRPr>
                    </a:p>
                    <a:p>
                      <a:pPr algn="just">
                        <a:lnSpc>
                          <a:spcPct val="150000"/>
                        </a:lnSpc>
                        <a:spcAft>
                          <a:spcPts val="0"/>
                        </a:spcAft>
                      </a:pPr>
                      <a:r>
                        <a:rPr lang="zh-CN" sz="1600" kern="0" dirty="0">
                          <a:effectLst/>
                        </a:rPr>
                        <a:t>干柴烈火</a:t>
                      </a:r>
                      <a:r>
                        <a:rPr lang="en-US" sz="1600" kern="0" dirty="0">
                          <a:effectLst/>
                        </a:rPr>
                        <a:t>2002</a:t>
                      </a:r>
                      <a:r>
                        <a:rPr lang="zh-CN" sz="1600" kern="0" dirty="0">
                          <a:effectLst/>
                        </a:rPr>
                        <a:t>版</a:t>
                      </a:r>
                      <a:r>
                        <a:rPr lang="en-US" sz="1600" kern="0" dirty="0">
                          <a:effectLst/>
                        </a:rPr>
                        <a:t>;</a:t>
                      </a:r>
                      <a:r>
                        <a:rPr lang="zh-CN" sz="1600" kern="0" dirty="0">
                          <a:effectLst/>
                        </a:rPr>
                        <a:t>与龙共舞</a:t>
                      </a:r>
                      <a:r>
                        <a:rPr lang="en-US" sz="1600" kern="0" dirty="0">
                          <a:effectLst/>
                        </a:rPr>
                        <a:t>DVD;</a:t>
                      </a:r>
                      <a:r>
                        <a:rPr lang="zh-CN" sz="1600" kern="0" dirty="0">
                          <a:effectLst/>
                        </a:rPr>
                        <a:t>行运一条龙</a:t>
                      </a:r>
                      <a:r>
                        <a:rPr lang="en-US" sz="1600" kern="0" dirty="0">
                          <a:effectLst/>
                        </a:rPr>
                        <a:t>;</a:t>
                      </a:r>
                      <a:endParaRPr lang="zh-CN" sz="1800" kern="100" dirty="0">
                        <a:effectLst/>
                      </a:endParaRPr>
                    </a:p>
                    <a:p>
                      <a:pPr algn="just">
                        <a:lnSpc>
                          <a:spcPct val="150000"/>
                        </a:lnSpc>
                        <a:spcAft>
                          <a:spcPts val="0"/>
                        </a:spcAft>
                      </a:pPr>
                      <a:r>
                        <a:rPr lang="zh-CN" sz="1600" kern="0" dirty="0">
                          <a:effectLst/>
                        </a:rPr>
                        <a:t>大话西游之仙履奇缘</a:t>
                      </a:r>
                      <a:r>
                        <a:rPr lang="en-US" sz="1600" kern="0" dirty="0">
                          <a:effectLst/>
                        </a:rPr>
                        <a:t>;</a:t>
                      </a:r>
                      <a:r>
                        <a:rPr lang="zh-CN" sz="1600" kern="0" dirty="0">
                          <a:effectLst/>
                        </a:rPr>
                        <a:t>一碌蔗</a:t>
                      </a:r>
                      <a:r>
                        <a:rPr lang="en-US" sz="1600" kern="0" dirty="0">
                          <a:effectLst/>
                        </a:rPr>
                        <a:t>;</a:t>
                      </a:r>
                      <a:r>
                        <a:rPr lang="zh-CN" sz="1600" kern="0" dirty="0">
                          <a:effectLst/>
                        </a:rPr>
                        <a:t>男上女下</a:t>
                      </a:r>
                      <a:r>
                        <a:rPr lang="en-US" sz="1600" kern="0" dirty="0">
                          <a:effectLst/>
                        </a:rPr>
                        <a:t>(</a:t>
                      </a:r>
                      <a:r>
                        <a:rPr lang="zh-CN" sz="1600" kern="0" dirty="0">
                          <a:effectLst/>
                        </a:rPr>
                        <a:t>高清</a:t>
                      </a:r>
                      <a:r>
                        <a:rPr lang="en-US" sz="1600" kern="0" dirty="0">
                          <a:effectLst/>
                        </a:rPr>
                        <a:t>);</a:t>
                      </a:r>
                      <a:r>
                        <a:rPr lang="zh-CN" sz="1600" kern="0" dirty="0">
                          <a:effectLst/>
                        </a:rPr>
                        <a:t>一本漫画闯天涯</a:t>
                      </a:r>
                      <a:endParaRPr lang="zh-CN" sz="1800" kern="100" dirty="0">
                        <a:effectLst/>
                        <a:latin typeface="Times New Roman"/>
                        <a:ea typeface="宋体"/>
                      </a:endParaRPr>
                    </a:p>
                  </a:txBody>
                  <a:tcPr marL="68580" marR="68580" marT="0" marB="0" anchor="ctr"/>
                </a:tc>
              </a:tr>
            </a:tbl>
          </a:graphicData>
        </a:graphic>
      </p:graphicFrame>
    </p:spTree>
    <p:extLst>
      <p:ext uri="{BB962C8B-B14F-4D97-AF65-F5344CB8AC3E}">
        <p14:creationId xmlns="" xmlns:p14="http://schemas.microsoft.com/office/powerpoint/2010/main" val="8992533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优化方法</a:t>
            </a:r>
            <a:endParaRPr lang="zh-CN" altLang="en-US" dirty="0"/>
          </a:p>
        </p:txBody>
      </p:sp>
      <p:sp>
        <p:nvSpPr>
          <p:cNvPr id="3" name="内容占位符 2"/>
          <p:cNvSpPr>
            <a:spLocks noGrp="1"/>
          </p:cNvSpPr>
          <p:nvPr>
            <p:ph idx="1"/>
          </p:nvPr>
        </p:nvSpPr>
        <p:spPr/>
        <p:txBody>
          <a:bodyPr/>
          <a:lstStyle/>
          <a:p>
            <a:r>
              <a:rPr lang="zh-CN" altLang="en-US" dirty="0" smtClean="0"/>
              <a:t>猜</a:t>
            </a:r>
            <a:r>
              <a:rPr lang="zh-CN" altLang="en-US" dirty="0"/>
              <a:t>得</a:t>
            </a:r>
            <a:r>
              <a:rPr lang="zh-CN" altLang="en-US" dirty="0" smtClean="0"/>
              <a:t>准类型，猜不准电影，如何优化？</a:t>
            </a:r>
            <a:endParaRPr lang="en-US" altLang="zh-CN" dirty="0" smtClean="0"/>
          </a:p>
          <a:p>
            <a:r>
              <a:rPr lang="zh-CN" altLang="en-US" dirty="0" smtClean="0"/>
              <a:t>改变推荐池规模</a:t>
            </a:r>
            <a:endParaRPr lang="en-US" altLang="zh-CN" sz="1800" dirty="0" smtClean="0"/>
          </a:p>
          <a:p>
            <a:pPr lvl="1"/>
            <a:r>
              <a:rPr lang="zh-CN" altLang="en-US" sz="1800" dirty="0" smtClean="0"/>
              <a:t>命中次数</a:t>
            </a:r>
            <a:r>
              <a:rPr lang="en-US" altLang="zh-CN" sz="1800" dirty="0" smtClean="0"/>
              <a:t>64,</a:t>
            </a:r>
            <a:r>
              <a:rPr lang="zh-CN" altLang="en-US" sz="1800" dirty="0" smtClean="0"/>
              <a:t>类型准确度</a:t>
            </a:r>
            <a:r>
              <a:rPr lang="en-US" altLang="zh-CN" sz="1800" dirty="0" smtClean="0"/>
              <a:t>633</a:t>
            </a:r>
            <a:r>
              <a:rPr lang="zh-CN" altLang="en-US" sz="1800" dirty="0" smtClean="0"/>
              <a:t>。但无助于改进相似度定义方法</a:t>
            </a:r>
            <a:endParaRPr lang="en-US" altLang="zh-CN" sz="3600" dirty="0" smtClean="0"/>
          </a:p>
          <a:p>
            <a:r>
              <a:rPr lang="zh-CN" altLang="en-US" dirty="0" smtClean="0"/>
              <a:t>得分相同的影片随机选取</a:t>
            </a:r>
            <a:endParaRPr lang="en-US" altLang="zh-CN" dirty="0" smtClean="0"/>
          </a:p>
          <a:p>
            <a:pPr lvl="1"/>
            <a:r>
              <a:rPr lang="zh-CN" altLang="en-US" sz="1800" dirty="0" smtClean="0"/>
              <a:t>命中</a:t>
            </a:r>
            <a:r>
              <a:rPr lang="zh-CN" altLang="en-US" sz="1800" dirty="0"/>
              <a:t>次数</a:t>
            </a:r>
            <a:r>
              <a:rPr lang="en-US" altLang="zh-CN" sz="1800" dirty="0"/>
              <a:t>35,</a:t>
            </a:r>
            <a:r>
              <a:rPr lang="zh-CN" altLang="en-US" sz="1800" dirty="0"/>
              <a:t>类型准确度</a:t>
            </a:r>
            <a:r>
              <a:rPr lang="en-US" altLang="zh-CN" sz="1800" dirty="0" smtClean="0"/>
              <a:t>637</a:t>
            </a:r>
          </a:p>
          <a:p>
            <a:r>
              <a:rPr lang="zh-CN" altLang="en-US" dirty="0"/>
              <a:t>扩大数据集</a:t>
            </a:r>
            <a:r>
              <a:rPr lang="zh-CN" altLang="en-US" dirty="0" smtClean="0"/>
              <a:t>规模</a:t>
            </a:r>
            <a:endParaRPr lang="en-US" altLang="zh-CN" sz="1800" dirty="0"/>
          </a:p>
          <a:p>
            <a:pPr lvl="1"/>
            <a:r>
              <a:rPr lang="zh-CN" altLang="en-US" sz="1800" dirty="0" smtClean="0"/>
              <a:t>采用数据集</a:t>
            </a:r>
            <a:r>
              <a:rPr lang="en-US" altLang="zh-CN" sz="1800" dirty="0" smtClean="0"/>
              <a:t>B</a:t>
            </a:r>
            <a:r>
              <a:rPr lang="zh-CN" altLang="en-US" sz="1800" dirty="0" smtClean="0"/>
              <a:t>，并改变训练集：测试集：推荐集为</a:t>
            </a:r>
            <a:r>
              <a:rPr lang="en-US" altLang="zh-CN" sz="1800" dirty="0" smtClean="0"/>
              <a:t>48:2:10</a:t>
            </a:r>
            <a:r>
              <a:rPr lang="zh-CN" altLang="en-US" sz="1800" dirty="0" smtClean="0"/>
              <a:t>。命中次数为</a:t>
            </a:r>
            <a:r>
              <a:rPr lang="en-US" altLang="zh-CN" sz="1800" dirty="0" smtClean="0"/>
              <a:t>29</a:t>
            </a:r>
            <a:r>
              <a:rPr lang="zh-CN" altLang="en-US" sz="1800" dirty="0" smtClean="0"/>
              <a:t>，类型准确度为</a:t>
            </a:r>
            <a:r>
              <a:rPr lang="en-US" altLang="zh-CN" sz="1800" dirty="0" smtClean="0"/>
              <a:t>1260, </a:t>
            </a:r>
            <a:r>
              <a:rPr lang="zh-CN" altLang="en-US" sz="1800" dirty="0" smtClean="0"/>
              <a:t>猜想失败。观看历史并不是越多越好</a:t>
            </a:r>
            <a:endParaRPr lang="en-US" altLang="zh-CN" sz="1800" dirty="0" smtClean="0"/>
          </a:p>
          <a:p>
            <a:r>
              <a:rPr lang="zh-CN" altLang="en-US" dirty="0" smtClean="0"/>
              <a:t>调整类型的权重</a:t>
            </a:r>
            <a:endParaRPr lang="en-US" altLang="zh-CN" sz="1800" dirty="0"/>
          </a:p>
          <a:p>
            <a:pPr lvl="1"/>
            <a:r>
              <a:rPr lang="zh-CN" altLang="en-US" sz="1800" dirty="0" smtClean="0"/>
              <a:t>改变类型的区分度</a:t>
            </a:r>
            <a:endParaRPr lang="en-US" altLang="zh-CN" sz="3600" dirty="0" smtClean="0"/>
          </a:p>
        </p:txBody>
      </p:sp>
    </p:spTree>
    <p:extLst>
      <p:ext uri="{BB962C8B-B14F-4D97-AF65-F5344CB8AC3E}">
        <p14:creationId xmlns="" xmlns:p14="http://schemas.microsoft.com/office/powerpoint/2010/main" val="1089100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优化方法</a:t>
            </a:r>
            <a:endParaRPr lang="zh-CN" altLang="en-US" dirty="0"/>
          </a:p>
        </p:txBody>
      </p:sp>
      <p:sp>
        <p:nvSpPr>
          <p:cNvPr id="3" name="内容占位符 2"/>
          <p:cNvSpPr>
            <a:spLocks noGrp="1"/>
          </p:cNvSpPr>
          <p:nvPr>
            <p:ph idx="1"/>
          </p:nvPr>
        </p:nvSpPr>
        <p:spPr/>
        <p:txBody>
          <a:bodyPr/>
          <a:lstStyle/>
          <a:p>
            <a:r>
              <a:rPr lang="en-US" altLang="zh-CN" dirty="0" smtClean="0"/>
              <a:t>73</a:t>
            </a:r>
            <a:r>
              <a:rPr lang="zh-CN" altLang="en-US" dirty="0" smtClean="0"/>
              <a:t>个类型</a:t>
            </a:r>
            <a:r>
              <a:rPr lang="zh-CN" altLang="en-US" sz="1800" dirty="0" smtClean="0"/>
              <a:t>（设前</a:t>
            </a:r>
            <a:r>
              <a:rPr lang="en-US" altLang="zh-CN" sz="1800" dirty="0" smtClean="0"/>
              <a:t>10</a:t>
            </a:r>
            <a:r>
              <a:rPr lang="zh-CN" altLang="en-US" sz="1800" dirty="0" smtClean="0"/>
              <a:t>名权重为</a:t>
            </a:r>
            <a:r>
              <a:rPr lang="en-US" altLang="zh-CN" sz="1800" dirty="0" smtClean="0"/>
              <a:t>A</a:t>
            </a:r>
            <a:r>
              <a:rPr lang="zh-CN" altLang="en-US" sz="1800" dirty="0" smtClean="0"/>
              <a:t>，设</a:t>
            </a:r>
            <a:r>
              <a:rPr lang="en-US" altLang="zh-CN" sz="1800" dirty="0" smtClean="0"/>
              <a:t>10-20</a:t>
            </a:r>
            <a:r>
              <a:rPr lang="zh-CN" altLang="en-US" sz="1800" dirty="0" smtClean="0"/>
              <a:t>名权重为</a:t>
            </a:r>
            <a:r>
              <a:rPr lang="en-US" altLang="zh-CN" sz="1800" dirty="0" smtClean="0"/>
              <a:t>B</a:t>
            </a:r>
            <a:r>
              <a:rPr lang="zh-CN" altLang="en-US" sz="1800" dirty="0" smtClean="0"/>
              <a:t>，其余的为</a:t>
            </a:r>
            <a:r>
              <a:rPr lang="en-US" altLang="zh-CN" sz="1800" dirty="0" smtClean="0"/>
              <a:t>0.1</a:t>
            </a:r>
            <a:r>
              <a:rPr lang="zh-CN" altLang="en-US" sz="1800" dirty="0" smtClean="0"/>
              <a:t>）</a:t>
            </a:r>
            <a:endParaRPr lang="en-US" altLang="zh-CN" dirty="0" smtClean="0"/>
          </a:p>
          <a:p>
            <a:r>
              <a:rPr lang="zh-CN" altLang="en-US" dirty="0" smtClean="0"/>
              <a:t>调整</a:t>
            </a:r>
            <a:r>
              <a:rPr lang="en-US" altLang="zh-CN" dirty="0" smtClean="0"/>
              <a:t>A</a:t>
            </a:r>
            <a:r>
              <a:rPr lang="zh-CN" altLang="en-US" dirty="0" smtClean="0"/>
              <a:t>、</a:t>
            </a:r>
            <a:r>
              <a:rPr lang="en-US" altLang="zh-CN" dirty="0" smtClean="0"/>
              <a:t>B</a:t>
            </a:r>
            <a:r>
              <a:rPr lang="zh-CN" altLang="en-US" dirty="0" smtClean="0"/>
              <a:t>，观察评价指标</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当</a:t>
            </a:r>
            <a:r>
              <a:rPr lang="en-US" altLang="zh-CN" dirty="0" smtClean="0"/>
              <a:t>A</a:t>
            </a:r>
            <a:r>
              <a:rPr lang="zh-CN" altLang="en-US" dirty="0" smtClean="0"/>
              <a:t>：</a:t>
            </a:r>
            <a:r>
              <a:rPr lang="en-US" altLang="zh-CN" dirty="0" smtClean="0"/>
              <a:t>B=2:3</a:t>
            </a:r>
            <a:r>
              <a:rPr lang="zh-CN" altLang="en-US" dirty="0" smtClean="0"/>
              <a:t>时，命中次数达到最优值</a:t>
            </a:r>
            <a:r>
              <a:rPr lang="en-US" altLang="zh-CN" dirty="0" smtClean="0"/>
              <a:t>38</a:t>
            </a:r>
            <a:r>
              <a:rPr lang="zh-CN" altLang="en-US" dirty="0" smtClean="0"/>
              <a:t>。    </a:t>
            </a:r>
            <a:r>
              <a:rPr lang="zh-CN" altLang="en-US" sz="1800" dirty="0" smtClean="0"/>
              <a:t>（说明应该减小热门类型的权重，提高中间热度类型的权重。）</a:t>
            </a:r>
            <a:endParaRPr lang="en-US" altLang="zh-CN" sz="1800" dirty="0" smtClean="0"/>
          </a:p>
          <a:p>
            <a:endParaRPr lang="zh-CN" altLang="en-US" dirty="0"/>
          </a:p>
        </p:txBody>
      </p:sp>
      <p:pic>
        <p:nvPicPr>
          <p:cNvPr id="2052"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27584" y="2420888"/>
            <a:ext cx="5616624" cy="26988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9067777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基于协同的推荐</a:t>
            </a:r>
            <a:endParaRPr lang="zh-CN" altLang="en-US" dirty="0"/>
          </a:p>
        </p:txBody>
      </p:sp>
      <p:sp>
        <p:nvSpPr>
          <p:cNvPr id="3" name="内容占位符 2"/>
          <p:cNvSpPr>
            <a:spLocks noGrp="1"/>
          </p:cNvSpPr>
          <p:nvPr>
            <p:ph idx="1"/>
          </p:nvPr>
        </p:nvSpPr>
        <p:spPr/>
        <p:txBody>
          <a:bodyPr/>
          <a:lstStyle/>
          <a:p>
            <a:r>
              <a:rPr lang="zh-CN" altLang="en-US" dirty="0" smtClean="0"/>
              <a:t>将用户行为作为电影的特征</a:t>
            </a:r>
            <a:endParaRPr lang="en-US" altLang="zh-CN" dirty="0" smtClean="0"/>
          </a:p>
          <a:p>
            <a:r>
              <a:rPr lang="zh-CN" altLang="en-US" dirty="0" smtClean="0"/>
              <a:t>由用户观看电影记录的</a:t>
            </a:r>
            <a:r>
              <a:rPr lang="en-US" altLang="zh-CN" dirty="0" smtClean="0"/>
              <a:t>U_I</a:t>
            </a:r>
            <a:r>
              <a:rPr lang="zh-CN" altLang="en-US" dirty="0" smtClean="0"/>
              <a:t>矩阵的转置</a:t>
            </a:r>
            <a:r>
              <a:rPr lang="en-US" altLang="zh-CN" dirty="0" smtClean="0"/>
              <a:t>I_U</a:t>
            </a:r>
            <a:r>
              <a:rPr lang="zh-CN" altLang="en-US" dirty="0" smtClean="0"/>
              <a:t>矩阵作为影片的特征矩阵</a:t>
            </a:r>
            <a:endParaRPr lang="en-US" altLang="zh-CN" dirty="0" smtClean="0"/>
          </a:p>
          <a:p>
            <a:endParaRPr lang="en-US" altLang="zh-CN" dirty="0" smtClean="0"/>
          </a:p>
          <a:p>
            <a:endParaRPr lang="en-US" altLang="zh-CN" dirty="0" smtClean="0"/>
          </a:p>
          <a:p>
            <a:r>
              <a:rPr lang="zh-CN" altLang="en-US" dirty="0"/>
              <a:t>数据</a:t>
            </a:r>
            <a:r>
              <a:rPr lang="zh-CN" altLang="en-US" dirty="0" smtClean="0"/>
              <a:t>集越大，相似度矩阵越可靠</a:t>
            </a:r>
            <a:endParaRPr lang="en-US" altLang="zh-CN" dirty="0" smtClean="0"/>
          </a:p>
          <a:p>
            <a:r>
              <a:rPr lang="zh-CN" altLang="en-US" dirty="0" smtClean="0"/>
              <a:t>优化方法：根据用户的观看影片数来调节用户的权重</a:t>
            </a:r>
            <a:endParaRPr lang="zh-CN" altLang="en-US" dirty="0"/>
          </a:p>
        </p:txBody>
      </p:sp>
      <p:graphicFrame>
        <p:nvGraphicFramePr>
          <p:cNvPr id="4" name="表格 3"/>
          <p:cNvGraphicFramePr>
            <a:graphicFrameLocks noGrp="1"/>
          </p:cNvGraphicFramePr>
          <p:nvPr>
            <p:extLst>
              <p:ext uri="{D42A27DB-BD31-4B8C-83A1-F6EECF244321}">
                <p14:modId xmlns="" xmlns:p14="http://schemas.microsoft.com/office/powerpoint/2010/main" val="550801426"/>
              </p:ext>
            </p:extLst>
          </p:nvPr>
        </p:nvGraphicFramePr>
        <p:xfrm>
          <a:off x="899592" y="3068960"/>
          <a:ext cx="6096000" cy="1010920"/>
        </p:xfrm>
        <a:graphic>
          <a:graphicData uri="http://schemas.openxmlformats.org/drawingml/2006/table">
            <a:tbl>
              <a:tblPr firstRow="1" bandRow="1">
                <a:tableStyleId>{9D7B26C5-4107-4FEC-AEDC-1716B250A1EF}</a:tableStyleId>
              </a:tblPr>
              <a:tblGrid>
                <a:gridCol w="1524000"/>
                <a:gridCol w="1524000"/>
                <a:gridCol w="1524000"/>
                <a:gridCol w="1524000"/>
              </a:tblGrid>
              <a:tr h="370840">
                <a:tc>
                  <a:txBody>
                    <a:bodyPr/>
                    <a:lstStyle/>
                    <a:p>
                      <a:r>
                        <a:rPr lang="zh-CN" altLang="en-US" dirty="0" smtClean="0"/>
                        <a:t>算法</a:t>
                      </a:r>
                      <a:endParaRPr lang="zh-CN" altLang="en-US" dirty="0"/>
                    </a:p>
                  </a:txBody>
                  <a:tcPr/>
                </a:tc>
                <a:tc>
                  <a:txBody>
                    <a:bodyPr/>
                    <a:lstStyle/>
                    <a:p>
                      <a:r>
                        <a:rPr lang="zh-CN" altLang="en-US" dirty="0" smtClean="0"/>
                        <a:t>基于内容</a:t>
                      </a:r>
                      <a:endParaRPr lang="zh-CN" altLang="en-US" dirty="0"/>
                    </a:p>
                  </a:txBody>
                  <a:tcPr/>
                </a:tc>
                <a:tc>
                  <a:txBody>
                    <a:bodyPr/>
                    <a:lstStyle/>
                    <a:p>
                      <a:r>
                        <a:rPr lang="zh-CN" altLang="en-US" dirty="0" smtClean="0"/>
                        <a:t>基于协同（</a:t>
                      </a:r>
                      <a:r>
                        <a:rPr lang="en-US" altLang="zh-CN" dirty="0" smtClean="0"/>
                        <a:t>A</a:t>
                      </a:r>
                      <a:r>
                        <a:rPr lang="zh-CN" altLang="en-US" dirty="0" smtClean="0"/>
                        <a:t>）</a:t>
                      </a:r>
                      <a:endParaRPr lang="zh-CN" altLang="en-US" dirty="0"/>
                    </a:p>
                  </a:txBody>
                  <a:tcPr/>
                </a:tc>
                <a:tc>
                  <a:txBody>
                    <a:bodyPr/>
                    <a:lstStyle/>
                    <a:p>
                      <a:r>
                        <a:rPr lang="zh-CN" altLang="en-US" dirty="0" smtClean="0"/>
                        <a:t>基于协同（</a:t>
                      </a:r>
                      <a:r>
                        <a:rPr lang="en-US" altLang="zh-CN" dirty="0" smtClean="0"/>
                        <a:t>B</a:t>
                      </a:r>
                      <a:r>
                        <a:rPr lang="zh-CN" altLang="en-US" dirty="0" smtClean="0"/>
                        <a:t>）</a:t>
                      </a:r>
                      <a:endParaRPr lang="zh-CN" altLang="en-US" dirty="0"/>
                    </a:p>
                  </a:txBody>
                  <a:tcPr/>
                </a:tc>
              </a:tr>
              <a:tr h="370840">
                <a:tc>
                  <a:txBody>
                    <a:bodyPr/>
                    <a:lstStyle/>
                    <a:p>
                      <a:r>
                        <a:rPr lang="zh-CN" altLang="en-US" dirty="0" smtClean="0"/>
                        <a:t>相似度矩阵稀疏度</a:t>
                      </a:r>
                      <a:endParaRPr lang="zh-CN" altLang="en-US" dirty="0"/>
                    </a:p>
                  </a:txBody>
                  <a:tcPr/>
                </a:tc>
                <a:tc>
                  <a:txBody>
                    <a:bodyPr/>
                    <a:lstStyle/>
                    <a:p>
                      <a:r>
                        <a:rPr lang="en-US" altLang="zh-CN" dirty="0" smtClean="0"/>
                        <a:t>43.1%</a:t>
                      </a:r>
                      <a:endParaRPr lang="zh-CN" altLang="en-US" dirty="0"/>
                    </a:p>
                  </a:txBody>
                  <a:tcPr/>
                </a:tc>
                <a:tc>
                  <a:txBody>
                    <a:bodyPr/>
                    <a:lstStyle/>
                    <a:p>
                      <a:r>
                        <a:rPr lang="en-US" altLang="zh-CN" dirty="0" smtClean="0"/>
                        <a:t>99.1%</a:t>
                      </a:r>
                      <a:endParaRPr lang="zh-CN" altLang="en-US" dirty="0"/>
                    </a:p>
                  </a:txBody>
                  <a:tcPr/>
                </a:tc>
                <a:tc>
                  <a:txBody>
                    <a:bodyPr/>
                    <a:lstStyle/>
                    <a:p>
                      <a:r>
                        <a:rPr lang="en-US" altLang="zh-CN" dirty="0" smtClean="0"/>
                        <a:t>73%</a:t>
                      </a:r>
                      <a:endParaRPr lang="zh-CN" altLang="en-US" dirty="0"/>
                    </a:p>
                  </a:txBody>
                  <a:tcPr/>
                </a:tc>
              </a:tr>
            </a:tbl>
          </a:graphicData>
        </a:graphic>
      </p:graphicFrame>
    </p:spTree>
    <p:extLst>
      <p:ext uri="{BB962C8B-B14F-4D97-AF65-F5344CB8AC3E}">
        <p14:creationId xmlns="" xmlns:p14="http://schemas.microsoft.com/office/powerpoint/2010/main" val="3049417561"/>
      </p:ext>
    </p:extLst>
  </p:cSld>
  <p:clrMapOvr>
    <a:masterClrMapping/>
  </p:clrMapOvr>
  <p:timing>
    <p:tnLst>
      <p:par>
        <p:cTn id="1" dur="indefinite" restart="never" nodeType="tmRoot"/>
      </p:par>
    </p:tnLst>
  </p:timing>
</p:sld>
</file>

<file path=ppt/theme/theme1.xml><?xml version="1.0" encoding="utf-8"?>
<a:theme xmlns:a="http://schemas.openxmlformats.org/drawingml/2006/main" name="主题1">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主题1</Template>
  <TotalTime>371</TotalTime>
  <Words>912</Words>
  <Application>Microsoft Office PowerPoint</Application>
  <PresentationFormat>全屏显示(4:3)</PresentationFormat>
  <Paragraphs>179</Paragraphs>
  <Slides>15</Slides>
  <Notes>1</Notes>
  <HiddenSlides>0</HiddenSlides>
  <MMClips>0</MMClips>
  <ScaleCrop>false</ScaleCrop>
  <HeadingPairs>
    <vt:vector size="4" baseType="variant">
      <vt:variant>
        <vt:lpstr>主题</vt:lpstr>
      </vt:variant>
      <vt:variant>
        <vt:i4>2</vt:i4>
      </vt:variant>
      <vt:variant>
        <vt:lpstr>幻灯片标题</vt:lpstr>
      </vt:variant>
      <vt:variant>
        <vt:i4>15</vt:i4>
      </vt:variant>
    </vt:vector>
  </HeadingPairs>
  <TitlesOfParts>
    <vt:vector size="17" baseType="lpstr">
      <vt:lpstr>主题1</vt:lpstr>
      <vt:lpstr>自定义设计方案</vt:lpstr>
      <vt:lpstr>基于机器学习的链路预测</vt:lpstr>
      <vt:lpstr>研究概述</vt:lpstr>
      <vt:lpstr>研究基础</vt:lpstr>
      <vt:lpstr>研究方法</vt:lpstr>
      <vt:lpstr>评价指标</vt:lpstr>
      <vt:lpstr>基于内容的推荐</vt:lpstr>
      <vt:lpstr>优化方法</vt:lpstr>
      <vt:lpstr>优化方法</vt:lpstr>
      <vt:lpstr>基于协同的推荐</vt:lpstr>
      <vt:lpstr>基于协同的推荐</vt:lpstr>
      <vt:lpstr>两种方法的结合</vt:lpstr>
      <vt:lpstr>两种方法的结合</vt:lpstr>
      <vt:lpstr>电影推荐系统软件</vt:lpstr>
      <vt:lpstr>工作展望</vt:lpstr>
      <vt:lpstr>致谢</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基于机器学习的链路预测</dc:title>
  <dc:creator>netlab</dc:creator>
  <cp:lastModifiedBy>baodao</cp:lastModifiedBy>
  <cp:revision>133</cp:revision>
  <dcterms:created xsi:type="dcterms:W3CDTF">2012-06-04T04:50:13Z</dcterms:created>
  <dcterms:modified xsi:type="dcterms:W3CDTF">2012-06-04T15:21:34Z</dcterms:modified>
</cp:coreProperties>
</file>